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1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2.xml" ContentType="application/vnd.openxmlformats-officedocument.theme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omments/modernComment_7FFE5E23_BF61EE03.xml" ContentType="application/vnd.ms-powerpoint.comments+xml"/>
  <Override PartName="/ppt/notesSlides/notesSlide2.xml" ContentType="application/vnd.openxmlformats-officedocument.presentationml.notesSlide+xml"/>
  <Override PartName="/ppt/comments/modernComment_7FFE5E6B_F19255F4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FFE5E69_C0F82A9A.xml" ContentType="application/vnd.ms-powerpoint.comments+xml"/>
  <Override PartName="/ppt/comments/modernComment_7FFE5E62_A6FDF06E.xml" ContentType="application/vnd.ms-powerpoint.comments+xml"/>
  <Override PartName="/ppt/comments/modernComment_7FFE5E63_9B681E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1" r:id="rId5"/>
    <p:sldMasterId id="2147483713" r:id="rId6"/>
    <p:sldMasterId id="2147483718" r:id="rId7"/>
    <p:sldMasterId id="2147483720" r:id="rId8"/>
    <p:sldMasterId id="2147483724" r:id="rId9"/>
    <p:sldMasterId id="2147483726" r:id="rId10"/>
    <p:sldMasterId id="2147483735" r:id="rId11"/>
    <p:sldMasterId id="2147483739" r:id="rId12"/>
    <p:sldMasterId id="2147483754" r:id="rId13"/>
    <p:sldMasterId id="2147483788" r:id="rId14"/>
    <p:sldMasterId id="2147483793" r:id="rId15"/>
    <p:sldMasterId id="2147483814" r:id="rId16"/>
  </p:sldMasterIdLst>
  <p:notesMasterIdLst>
    <p:notesMasterId r:id="rId37"/>
  </p:notesMasterIdLst>
  <p:sldIdLst>
    <p:sldId id="2147377389" r:id="rId17"/>
    <p:sldId id="2147377386" r:id="rId18"/>
    <p:sldId id="2147376675" r:id="rId19"/>
    <p:sldId id="2147376747" r:id="rId20"/>
    <p:sldId id="2147377382" r:id="rId21"/>
    <p:sldId id="2147376756" r:id="rId22"/>
    <p:sldId id="2147377391" r:id="rId23"/>
    <p:sldId id="2147377392" r:id="rId24"/>
    <p:sldId id="2147377393" r:id="rId25"/>
    <p:sldId id="2147376759" r:id="rId26"/>
    <p:sldId id="2147377388" r:id="rId27"/>
    <p:sldId id="2147376775" r:id="rId28"/>
    <p:sldId id="2147376776" r:id="rId29"/>
    <p:sldId id="2147376777" r:id="rId30"/>
    <p:sldId id="2147376746" r:id="rId31"/>
    <p:sldId id="2147376745" r:id="rId32"/>
    <p:sldId id="2147376738" r:id="rId33"/>
    <p:sldId id="2147376739" r:id="rId34"/>
    <p:sldId id="2147377384" r:id="rId35"/>
    <p:sldId id="21473773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335007-9C26-D4B9-B571-C293C8D20CDE}" name="Gareth Thomas" initials="GT" userId="S::Gareth.Thomas@healthinnovationmanchester.com::f66e2ad1-10ad-44ae-b035-187b258645ff" providerId="AD"/>
  <p188:author id="{2A984162-E532-395D-9F78-E7F54174EC6E}" name="Gareth Thomas" initials="GT" userId="S::gareth.thomas@healthinnovationmanchester.com::f66e2ad1-10ad-44ae-b035-187b258645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63F"/>
    <a:srgbClr val="782283"/>
    <a:srgbClr val="833C9F"/>
    <a:srgbClr val="003853"/>
    <a:srgbClr val="D9458F"/>
    <a:srgbClr val="FFCE44"/>
    <a:srgbClr val="E94F35"/>
    <a:srgbClr val="3AADC7"/>
    <a:srgbClr val="477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83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viewProps" Target="viewProps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presProps" Target="presProps.xml"/></Relationships>
</file>

<file path=ppt/comments/modernComment_7FFE5E23_BF61EE0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B503F2-4484-4F38-BD22-6E60F552F888}" authorId="{2A984162-E532-395D-9F78-E7F54174EC6E}" status="resolved" created="2023-11-29T08:33:08.99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10866179" sldId="2147376675"/>
      <ac:spMk id="3" creationId="{8727B1B3-E604-8CE8-C51D-64BBBFF36E07}"/>
    </ac:deMkLst>
    <p188:txBody>
      <a:bodyPr/>
      <a:lstStyle/>
      <a:p>
        <a:r>
          <a:rPr lang="en-US"/>
          <a:t>i have formatted roughly to lead into slide 10; just need to check it works</a:t>
        </a:r>
      </a:p>
    </p188:txBody>
  </p188:cm>
  <p188:cm id="{5BBD2040-1254-4235-B0EC-7E6A92A64103}" authorId="{2A984162-E532-395D-9F78-E7F54174EC6E}" created="2024-04-15T05:52:52.954">
    <pc:sldMkLst xmlns:pc="http://schemas.microsoft.com/office/powerpoint/2013/main/command">
      <pc:docMk/>
      <pc:sldMk cId="3210866179" sldId="2147376675"/>
    </pc:sldMkLst>
    <p188:txBody>
      <a:bodyPr/>
      <a:lstStyle/>
      <a:p>
        <a:r>
          <a:rPr lang="en-US"/>
          <a:t>remove animations from these 2 slides please </a:t>
        </a:r>
      </a:p>
    </p188:txBody>
  </p188:cm>
</p188:cmLst>
</file>

<file path=ppt/comments/modernComment_7FFE5E62_A6FDF0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D6D4968-2AF5-4ECA-A853-2A781EDBF434}" authorId="{EF335007-9C26-D4B9-B571-C293C8D20CDE}" status="resolved" created="2023-11-27T22:14:24.611">
    <pc:sldMkLst xmlns:pc="http://schemas.microsoft.com/office/powerpoint/2013/main/command">
      <pc:docMk/>
      <pc:sldMk cId="2801660014" sldId="2147376738"/>
    </pc:sldMkLst>
    <p188:txBody>
      <a:bodyPr/>
      <a:lstStyle/>
      <a:p>
        <a:r>
          <a:rPr lang="en-GB"/>
          <a:t>Need to get a bit more info from Dai re what this represents. </a:t>
        </a:r>
      </a:p>
    </p188:txBody>
  </p188:cm>
  <p188:cm id="{C40B8D7D-536C-4E25-820E-1EC935F277CF}" authorId="{2A984162-E532-395D-9F78-E7F54174EC6E}" created="2023-11-29T22:38:03.38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01660014" sldId="2147376738"/>
      <ac:spMk id="3" creationId="{131337A3-C626-665D-BF4F-E04C69A42996}"/>
      <ac:txMk cp="19" len="2">
        <ac:context len="57" hash="2564669989"/>
      </ac:txMk>
    </ac:txMkLst>
    <p188:pos x="5080000" y="347578"/>
    <p188:txBody>
      <a:bodyPr/>
      <a:lstStyle/>
      <a:p>
        <a:r>
          <a:rPr lang="en-US"/>
          <a:t>have added title - needs formatting please </a:t>
        </a:r>
      </a:p>
    </p188:txBody>
  </p188:cm>
</p188:cmLst>
</file>

<file path=ppt/comments/modernComment_7FFE5E63_9B681E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365F8FA-61D1-4294-BE8C-B90312C5C95F}" authorId="{2A984162-E532-395D-9F78-E7F54174EC6E}" created="2023-11-30T08:49:50.20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2955744" sldId="2147376739"/>
      <ac:spMk id="5" creationId="{1C13BABC-0452-8D1D-A540-FC618110AF60}"/>
      <ac:txMk cp="68">
        <ac:context len="69" hash="916297355"/>
      </ac:txMk>
    </ac:txMkLst>
    <p188:pos x="6376736" y="347578"/>
    <p188:txBody>
      <a:bodyPr/>
      <a:lstStyle/>
      <a:p>
        <a:r>
          <a:rPr lang="en-US"/>
          <a:t>i have added a title and stats  - can you format please? </a:t>
        </a:r>
      </a:p>
    </p188:txBody>
  </p188:cm>
</p188:cmLst>
</file>

<file path=ppt/comments/modernComment_7FFE5E69_C0F82A9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21FCBD-91C4-4652-86AF-28507E482EE7}" authorId="{2A984162-E532-395D-9F78-E7F54174EC6E}" created="2023-11-30T09:20:56.60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37489306" sldId="2147376745"/>
      <ac:spMk id="2" creationId="{30833DFB-85B2-418B-9666-EA7431701A86}"/>
      <ac:txMk cp="0" len="15">
        <ac:context len="500" hash="3524465497"/>
      </ac:txMk>
    </ac:txMkLst>
    <p188:pos x="1751263" y="668421"/>
    <p188:txBody>
      <a:bodyPr/>
      <a:lstStyle/>
      <a:p>
        <a:r>
          <a:rPr lang="en-US"/>
          <a:t>can you format and tidy up the language please? thanks</a:t>
        </a:r>
      </a:p>
    </p188:txBody>
  </p188:cm>
</p188:cmLst>
</file>

<file path=ppt/comments/modernComment_7FFE5E6B_F19255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B42E7EC-FFB9-42F4-BD6C-500076DDD3B0}" authorId="{2A984162-E532-395D-9F78-E7F54174EC6E}" status="resolved" created="2023-11-29T22:36:20.04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52899316" sldId="2147376747"/>
      <ac:spMk id="5" creationId="{618498CB-70E7-DE1E-F404-96034DD4F057}"/>
      <ac:txMk cp="12" len="4">
        <ac:context len="22" hash="3820177330"/>
      </ac:txMk>
    </ac:txMkLst>
    <p188:pos x="4344736" y="414421"/>
    <p188:txBody>
      <a:bodyPr/>
      <a:lstStyle/>
      <a:p>
        <a:r>
          <a:rPr lang="en-US"/>
          <a:t>as per slide 6 needs formatting to give seamless transition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F95E6-8ED5-4FEC-8796-7DFD18C602DB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CA0AB-A201-42EA-9E34-00D9AE00B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000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REPLACE AND LIFT FROM STRATEGY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63243-2119-42A6-A7CB-3314480656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REPLACE AND LIFT FROM STRATEGY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63243-2119-42A6-A7CB-3314480656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87477-CC1F-8445-B6FF-78BA5EA2F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74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87477-CC1F-8445-B6FF-78BA5EA2F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14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87477-CC1F-8445-B6FF-78BA5EA2F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34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87477-CC1F-8445-B6FF-78BA5EA2F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168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87477-CC1F-8445-B6FF-78BA5EA2F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635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r>
              <a:rPr lang="en-GB"/>
              <a:t>Patient level GP data to develop dashboards and products</a:t>
            </a:r>
            <a:endParaRPr lang="en-US"/>
          </a:p>
          <a:p>
            <a:pPr marL="285750" indent="-285750">
              <a:buFont typeface="Arial,Sans-Serif"/>
              <a:buChar char="•"/>
            </a:pPr>
            <a:endParaRPr lang="en-GB"/>
          </a:p>
          <a:p>
            <a:pPr marL="285750" indent="-285750">
              <a:buFont typeface="Arial,Sans-Serif"/>
              <a:buChar char="•"/>
            </a:pPr>
            <a:r>
              <a:rPr lang="en-GB"/>
              <a:t>Update in near real time with the ability to understand population health and reduce health inequalities</a:t>
            </a:r>
            <a:endParaRPr lang="en-US"/>
          </a:p>
          <a:p>
            <a:pPr marL="285750" indent="-285750">
              <a:buFont typeface="Arial,Sans-Serif"/>
              <a:buChar char="•"/>
            </a:pPr>
            <a:endParaRPr lang="en-GB"/>
          </a:p>
          <a:p>
            <a:pPr marL="285750" indent="-285750">
              <a:buFont typeface="Arial,Sans-Serif"/>
              <a:buChar char="•"/>
            </a:pPr>
            <a:r>
              <a:rPr lang="en-GB"/>
              <a:t>Identifiable data will allow us to highlight patients that require direct care interventions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63243-2119-42A6-A7CB-3314480656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46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COMMERCIAL PARTNERSHIPS – HIA. 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SUMMARY SLIDE HIA.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63243-2119-42A6-A7CB-3314480656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1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1.emf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0.pn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56.emf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A0B6-1121-5A4F-A9E5-C1109A67E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0B07B-9C86-D94A-9A6D-C25DD2348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0EBE2-8C89-3D46-9F39-E61224518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32CEC-A2F2-8F40-B370-7DD1ED15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1C006-20ED-2048-AD08-E1AA4E10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16568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8D34-09BF-1147-A822-30A710EA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B7C88-2041-0F4C-9CB2-033A350B1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B9516-6057-E046-B3E0-59802BA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82922-BD86-EF4B-A76C-3FDD665C2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FCEB0-A74D-1742-9E98-90E52CCD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4949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3D1F6-81D6-1D4D-B59E-8BC3D366A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EA0BC-C8D2-C64A-A14D-268613844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41D60-5381-934B-8E95-90938EEA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AE05C-F4BA-0D47-AE92-E0CFB4AC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2A8B-B043-4E4F-8622-A44989BE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168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0" y="225788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873519" y="266964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58223E-5E36-0D38-5C99-E28FBF71B9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8" y="5183609"/>
            <a:ext cx="11337925" cy="15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08696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0" y="225788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873519" y="266964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892E4D0-D188-2E4F-5AC5-0CA569E3C4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7038" y="6191991"/>
            <a:ext cx="11337925" cy="5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67210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0" y="225788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936273" y="6282283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092167-8D63-9455-20F1-AC0A73565A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038" y="1157725"/>
            <a:ext cx="11284137" cy="4904595"/>
          </a:xfrm>
        </p:spPr>
        <p:txBody>
          <a:bodyPr/>
          <a:lstStyle>
            <a:lvl2pPr marL="228594" indent="0">
              <a:buNone/>
              <a:defRPr/>
            </a:lvl2pPr>
          </a:lstStyle>
          <a:p>
            <a:pPr lvl="1"/>
            <a:r>
              <a:rPr lang="en-US"/>
              <a:t>[Insert Text]</a:t>
            </a:r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30424C76-DFBD-B443-E08F-60C8E5076709}"/>
              </a:ext>
            </a:extLst>
          </p:cNvPr>
          <p:cNvSpPr/>
          <p:nvPr userDrawn="1"/>
        </p:nvSpPr>
        <p:spPr>
          <a:xfrm flipV="1">
            <a:off x="373250" y="6196232"/>
            <a:ext cx="11337925" cy="5345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230FB-F104-1E65-5F37-30A12CC38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4540" y="253120"/>
            <a:ext cx="7736635" cy="576169"/>
          </a:xfrm>
        </p:spPr>
        <p:txBody>
          <a:bodyPr/>
          <a:lstStyle>
            <a:lvl1pPr algn="r">
              <a:defRPr sz="2700" b="1">
                <a:solidFill>
                  <a:srgbClr val="0096AA"/>
                </a:solidFill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922543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ener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50" y="225788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936273" y="6282283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092167-8D63-9455-20F1-AC0A73565A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038" y="1157725"/>
            <a:ext cx="11284137" cy="4904595"/>
          </a:xfrm>
        </p:spPr>
        <p:txBody>
          <a:bodyPr/>
          <a:lstStyle>
            <a:lvl2pPr marL="228594" indent="0">
              <a:buNone/>
              <a:defRPr/>
            </a:lvl2pPr>
          </a:lstStyle>
          <a:p>
            <a:pPr lvl="1"/>
            <a:r>
              <a:rPr lang="en-US"/>
              <a:t>[Insert Text]</a:t>
            </a:r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30424C76-DFBD-B443-E08F-60C8E5076709}"/>
              </a:ext>
            </a:extLst>
          </p:cNvPr>
          <p:cNvSpPr/>
          <p:nvPr userDrawn="1"/>
        </p:nvSpPr>
        <p:spPr>
          <a:xfrm flipV="1">
            <a:off x="373250" y="6196232"/>
            <a:ext cx="11337925" cy="5345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230FB-F104-1E65-5F37-30A12CC38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893" y="222869"/>
            <a:ext cx="7736635" cy="576169"/>
          </a:xfrm>
        </p:spPr>
        <p:txBody>
          <a:bodyPr/>
          <a:lstStyle>
            <a:lvl1pPr algn="l">
              <a:defRPr sz="2700" b="1">
                <a:solidFill>
                  <a:srgbClr val="0096AA"/>
                </a:solidFill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275137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50" y="225788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873519" y="266964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58223E-5E36-0D38-5C99-E28FBF71B9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38" y="5183609"/>
            <a:ext cx="11337925" cy="15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20658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50" y="225788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873519" y="266964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892E4D0-D188-2E4F-5AC5-0CA569E3C4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7038" y="6191991"/>
            <a:ext cx="11337925" cy="5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98050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50" y="225788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936273" y="6282283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  <p:sp>
        <p:nvSpPr>
          <p:cNvPr id="9" name="Shape 4">
            <a:extLst>
              <a:ext uri="{FF2B5EF4-FFF2-40B4-BE49-F238E27FC236}">
                <a16:creationId xmlns:a16="http://schemas.microsoft.com/office/drawing/2014/main" id="{30424C76-DFBD-B443-E08F-60C8E5076709}"/>
              </a:ext>
            </a:extLst>
          </p:cNvPr>
          <p:cNvSpPr/>
          <p:nvPr userDrawn="1"/>
        </p:nvSpPr>
        <p:spPr>
          <a:xfrm flipV="1">
            <a:off x="373250" y="6196232"/>
            <a:ext cx="11337925" cy="5345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230FB-F104-1E65-5F37-30A12CC38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4217" y="186164"/>
            <a:ext cx="8694436" cy="576169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rgbClr val="0096AA"/>
                </a:solidFill>
              </a:defRPr>
            </a:lvl1pPr>
          </a:lstStyle>
          <a:p>
            <a:r>
              <a:rPr lang="en-GB"/>
              <a:t>Pre-formatted objects for a standard insights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C230C-91C0-BBD6-CF2A-0D69CA4F69A5}"/>
              </a:ext>
            </a:extLst>
          </p:cNvPr>
          <p:cNvSpPr txBox="1"/>
          <p:nvPr userDrawn="1"/>
        </p:nvSpPr>
        <p:spPr>
          <a:xfrm>
            <a:off x="354583" y="1018833"/>
            <a:ext cx="7969893" cy="50635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96A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none" rtlCol="0">
            <a:noAutofit/>
          </a:bodyPr>
          <a:lstStyle/>
          <a:p>
            <a:r>
              <a:rPr lang="en-GB" sz="1467">
                <a:solidFill>
                  <a:schemeClr val="accent5">
                    <a:lumMod val="50000"/>
                  </a:schemeClr>
                </a:solidFill>
              </a:rPr>
              <a:t>About visual title, e.g. </a:t>
            </a:r>
            <a:r>
              <a:rPr lang="en-GB" sz="1467" b="1" i="1">
                <a:solidFill>
                  <a:schemeClr val="accent5">
                    <a:lumMod val="50000"/>
                  </a:schemeClr>
                </a:solidFill>
              </a:rPr>
              <a:t>Prevalence of Hypertension by Place, filtered for Frimley ICS </a:t>
            </a:r>
          </a:p>
          <a:p>
            <a:r>
              <a:rPr lang="en-GB" sz="1467" b="1" i="1">
                <a:solidFill>
                  <a:schemeClr val="accent5">
                    <a:lumMod val="50000"/>
                  </a:schemeClr>
                </a:solidFill>
              </a:rPr>
              <a:t>registered population</a:t>
            </a:r>
          </a:p>
          <a:p>
            <a:endParaRPr lang="en-GB" sz="1467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1467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1467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Tables format</a:t>
            </a:r>
            <a:endParaRPr lang="en-GB" sz="24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467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Tables format</a:t>
            </a:r>
            <a:endParaRPr lang="en-GB" sz="2133" b="0" i="0" u="none" strike="noStrike">
              <a:effectLst/>
              <a:latin typeface="Arial" panose="020B0604020202020204" pitchFamily="34" charset="0"/>
            </a:endParaRPr>
          </a:p>
          <a:p>
            <a:endParaRPr lang="en-GB" sz="1467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1467">
              <a:solidFill>
                <a:schemeClr val="accent5">
                  <a:lumMod val="50000"/>
                </a:schemeClr>
              </a:solidFill>
            </a:endParaRPr>
          </a:p>
          <a:p>
            <a:pPr fontAlgn="t" hangingPunct="1"/>
            <a:r>
              <a:rPr lang="en-GB" sz="1600" b="1" kern="1200">
                <a:solidFill>
                  <a:srgbClr val="FFFFFF"/>
                </a:solidFill>
                <a:latin typeface="Calibri" panose="020F0502020204030204" pitchFamily="34" charset="0"/>
              </a:rPr>
              <a:t>Tables format</a:t>
            </a:r>
            <a:endParaRPr lang="en-GB" sz="2200">
              <a:latin typeface="Arial" panose="020B0604020202020204" pitchFamily="34" charset="0"/>
            </a:endParaRPr>
          </a:p>
          <a:p>
            <a:endParaRPr lang="en-GB" sz="1467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1467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1467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281CCA-DA48-DC7C-2D5A-93D4A666A267}"/>
              </a:ext>
            </a:extLst>
          </p:cNvPr>
          <p:cNvSpPr txBox="1"/>
          <p:nvPr userDrawn="1"/>
        </p:nvSpPr>
        <p:spPr>
          <a:xfrm>
            <a:off x="8480995" y="1448626"/>
            <a:ext cx="3464759" cy="4657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noAutofit/>
          </a:bodyPr>
          <a:lstStyle/>
          <a:p>
            <a:endParaRPr lang="en-GB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33B57B-B1DB-5F2A-8E66-FC9423293D10}"/>
              </a:ext>
            </a:extLst>
          </p:cNvPr>
          <p:cNvSpPr txBox="1"/>
          <p:nvPr userDrawn="1"/>
        </p:nvSpPr>
        <p:spPr>
          <a:xfrm>
            <a:off x="8480995" y="1018830"/>
            <a:ext cx="3464759" cy="429796"/>
          </a:xfrm>
          <a:prstGeom prst="rect">
            <a:avLst/>
          </a:prstGeom>
          <a:solidFill>
            <a:srgbClr val="0096AA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 anchor="ctr">
            <a:noAutofit/>
          </a:bodyPr>
          <a:lstStyle/>
          <a:p>
            <a:r>
              <a:rPr lang="en-GB" sz="1600" b="1">
                <a:solidFill>
                  <a:schemeClr val="bg1"/>
                </a:solidFill>
              </a:rPr>
              <a:t>Key insights</a:t>
            </a:r>
            <a:endParaRPr lang="en-GB" sz="1600">
              <a:solidFill>
                <a:schemeClr val="bg1"/>
              </a:solidFill>
            </a:endParaRP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425394B5-EE9C-4CCF-53F2-BAC8B38A959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40534572"/>
              </p:ext>
            </p:extLst>
          </p:nvPr>
        </p:nvGraphicFramePr>
        <p:xfrm>
          <a:off x="613719" y="1761764"/>
          <a:ext cx="4876800" cy="1463040"/>
        </p:xfrm>
        <a:graphic>
          <a:graphicData uri="http://schemas.openxmlformats.org/drawingml/2006/table">
            <a:tbl>
              <a:tblPr firstRow="1" bandRow="1"/>
              <a:tblGrid>
                <a:gridCol w="1625600">
                  <a:extLst>
                    <a:ext uri="{9D8B030D-6E8A-4147-A177-3AD203B41FA5}">
                      <a16:colId xmlns:a16="http://schemas.microsoft.com/office/drawing/2014/main" val="83682991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180980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814522543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600"/>
                        <a:t>Tables format</a:t>
                      </a:r>
                    </a:p>
                  </a:txBody>
                  <a:tcPr marL="121920" marR="121920" marT="4800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61505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192387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073260"/>
                  </a:ext>
                </a:extLst>
              </a:tr>
              <a:tr h="365760"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1714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3429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5143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6858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8572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10287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120015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1371600" algn="r" defTabSz="3429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GB" sz="160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56754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7CEC78B-3121-A2C5-8F88-DDE92415FB70}"/>
              </a:ext>
            </a:extLst>
          </p:cNvPr>
          <p:cNvSpPr txBox="1"/>
          <p:nvPr userDrawn="1"/>
        </p:nvSpPr>
        <p:spPr>
          <a:xfrm>
            <a:off x="354583" y="6304020"/>
            <a:ext cx="7969893" cy="467721"/>
          </a:xfrm>
          <a:prstGeom prst="rect">
            <a:avLst/>
          </a:prstGeom>
          <a:noFill/>
          <a:ln w="9525" cap="flat" cmpd="sng" algn="ctr">
            <a:solidFill>
              <a:srgbClr val="0096A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tIns="48000" bIns="48000" rtlCol="0">
            <a:noAutofit/>
          </a:bodyPr>
          <a:lstStyle/>
          <a:p>
            <a:r>
              <a:rPr lang="en-GB" sz="1467">
                <a:solidFill>
                  <a:schemeClr val="tx1">
                    <a:lumMod val="85000"/>
                    <a:lumOff val="15000"/>
                  </a:schemeClr>
                </a:solidFill>
              </a:rPr>
              <a:t>Notes / additional info go here</a:t>
            </a:r>
          </a:p>
        </p:txBody>
      </p:sp>
    </p:spTree>
    <p:extLst>
      <p:ext uri="{BB962C8B-B14F-4D97-AF65-F5344CB8AC3E}">
        <p14:creationId xmlns:p14="http://schemas.microsoft.com/office/powerpoint/2010/main" val="2269298032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50" y="225788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936273" y="6282283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092167-8D63-9455-20F1-AC0A73565A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038" y="1157725"/>
            <a:ext cx="11284137" cy="4904595"/>
          </a:xfrm>
        </p:spPr>
        <p:txBody>
          <a:bodyPr/>
          <a:lstStyle>
            <a:lvl2pPr marL="228594" indent="0">
              <a:buNone/>
              <a:defRPr/>
            </a:lvl2pPr>
          </a:lstStyle>
          <a:p>
            <a:pPr lvl="1"/>
            <a:r>
              <a:rPr lang="en-US"/>
              <a:t>[Insert Text]</a:t>
            </a:r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30424C76-DFBD-B443-E08F-60C8E5076709}"/>
              </a:ext>
            </a:extLst>
          </p:cNvPr>
          <p:cNvSpPr/>
          <p:nvPr userDrawn="1"/>
        </p:nvSpPr>
        <p:spPr>
          <a:xfrm flipV="1">
            <a:off x="373250" y="6196232"/>
            <a:ext cx="11337925" cy="5345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230FB-F104-1E65-5F37-30A12CC38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893" y="222869"/>
            <a:ext cx="7736635" cy="576169"/>
          </a:xfrm>
        </p:spPr>
        <p:txBody>
          <a:bodyPr/>
          <a:lstStyle>
            <a:lvl1pPr algn="l">
              <a:defRPr sz="2700" b="1">
                <a:solidFill>
                  <a:srgbClr val="0096AA"/>
                </a:solidFill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014803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9483-299F-7844-AF90-31791D9F6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2CA7C-55A6-794D-9D08-0474B896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DAEF5-2048-5442-8EEC-B3E7CBCE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46D2B-32F6-9043-B1C6-9B635111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E4A01-6E9C-424C-A13C-F04BD71B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02913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480E-EAB8-BDD4-585F-82B3626F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3FDC-D73F-291B-41FB-7012D26DE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46B83-DAEF-D8A6-5889-3384A96B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63A81-813D-497A-A449-8480FAE294ED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7AC6A-E2C1-F7FF-8A44-08A030A7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D72B2-FA8B-B52F-BBDA-4E74CD04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DCFA-B683-4635-AB30-D5584F2ED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327027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">
            <a:extLst>
              <a:ext uri="{FF2B5EF4-FFF2-40B4-BE49-F238E27FC236}">
                <a16:creationId xmlns:a16="http://schemas.microsoft.com/office/drawing/2014/main" id="{E54A73B5-45E4-5AF2-CF3E-2FFBD569DF6C}"/>
              </a:ext>
            </a:extLst>
          </p:cNvPr>
          <p:cNvSpPr/>
          <p:nvPr userDrawn="1"/>
        </p:nvSpPr>
        <p:spPr>
          <a:xfrm>
            <a:off x="428630" y="6371021"/>
            <a:ext cx="1133475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1" bIns="45721"/>
          <a:lstStyle/>
          <a:p>
            <a:pPr marL="0" marR="0" lvl="0" indent="0" defTabSz="457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5980008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4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31126" y="6471182"/>
            <a:ext cx="372218" cy="369330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51401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1E6C8E"/>
          </a:soli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xfrm>
            <a:off x="7704983" y="6171686"/>
            <a:ext cx="372217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45F9A45-A412-55B4-6D21-9E4113C3B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99" y="1841699"/>
            <a:ext cx="3174603" cy="31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5861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D953-7055-6FD6-842E-46133AF7C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3F03F-05A0-02AD-CA58-87F436DA0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C0C54-C25D-00FA-6BB5-4AF4764D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6C1F-B7CE-32CB-C63B-140B9FC6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8F937-40DB-362C-90A0-91274014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775407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EB280-B689-0E5C-A0FA-01E5FD30F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C1434-16F8-EC4E-875B-0612A4043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B77E9-575E-94BC-FA21-A71F4C932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EBFF2-FB57-4E30-D34E-5FDD8C4C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01729-1722-AA9C-2B05-2006C48F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945805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07C9-1820-0218-3704-C7E3E1A53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A77E8-04AE-9E6D-302A-6D4C4B3C2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5E5D6-839D-7C64-C9B7-86B3D558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5DED-D8A8-BA6F-1D68-49E781B78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C95FD-03CB-FA4E-7FC4-02AF708D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380616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2C39B-1F37-D6E0-0082-A9E7F5D0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55E8C-D5D8-F5E7-4F95-42300FEBF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90EEF-2C4A-79DC-783E-091981C0E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7C8DB-8689-2C5A-6B41-3A72E2E9A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62262-32F4-3065-DA6D-534D2AB5A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6366B-D0BD-C3CA-9629-80A27016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80286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8855-C957-CEF9-EDDA-1BD12029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F8B25-5FFB-90B3-DFDB-E3F68418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6B8CA-0AC6-A670-8FE9-BE997077B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E295F-69E0-49FD-F026-6D8043101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6AB1F1-1F0D-EC47-2660-7CA7BECCF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664208-2397-5A8B-3C40-81BD22A4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835463-FEF9-EF99-76FA-772E68F9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A07E34-ED8D-CC5C-2FB0-A301F1474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293591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6D23-2DDE-EAA7-56B2-379668D05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199DC-0692-5EDB-A0A4-13057B84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2DA06-E4D6-5882-8A3E-8C755CD7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5381C-1C18-4587-D247-EC5F4FCA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63040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223F-5167-BF49-B7A5-9A20B74E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BF161-E384-894F-8CEF-F54371BBF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480C3-D0D1-4E4D-9F78-98CFDDBA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7826A-6DF5-CD4F-B5D0-85F601B7E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5BFAC-05F5-3347-9B34-5803B349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14292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F1D27-66C1-AD50-9D5E-BD767919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3CCAD2-4516-8D5F-7843-6DEE55A4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FAEF2-624D-3465-93AA-26FF3E5FE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248055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15C06-3EDF-E607-A5F6-664B2D2D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C0F2A-EA59-05C2-CF21-8EDB17622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DE956-1ACC-80AC-CD84-2375D1ACD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7D44C-8690-95A5-83CE-60884DA0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78BDD-41A3-F0D0-5143-DD964C0A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A10DE-DC39-EBD3-C570-86DA421C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106109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EB4F-18DB-DAE8-4016-C0A4C8C3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586B1-FFD9-7095-0218-043792E0F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60095-AC63-A619-5CAE-A65F84AC1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9C4E2-9073-2961-7389-7A6336B9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B21C7-D18C-F985-7085-AFD85D02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465F9-C1AD-AF33-A439-E6F4EA02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990429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9BD3E-7BA5-22D8-A0DA-A0459EF2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E6F39-20E6-8AA5-98A2-0640E75B2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FBE54-11A7-6F56-B345-67CF5F1C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27E9B-C3AF-97AE-7489-68CC8991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6F433-475D-8A14-BA91-91E22883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262431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30C717-257C-CDD6-B606-7DD426FF9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C9096-696A-D5E8-BE69-EF7793B44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39122-DDF0-4CF8-DB49-05A026C7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6E989-6C00-BF27-17C5-AF403D09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D1F27-7CB7-0716-4ACE-A12E4920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263682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611398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13">
          <p15:clr>
            <a:srgbClr val="F26B43"/>
          </p15:clr>
        </p15:guide>
        <p15:guide id="4" pos="4059">
          <p15:clr>
            <a:srgbClr val="F26B43"/>
          </p15:clr>
        </p15:guide>
        <p15:guide id="5" orient="horz" pos="32">
          <p15:clr>
            <a:srgbClr val="F26B43"/>
          </p15:clr>
        </p15:guide>
        <p15:guide id="6" orient="horz" pos="441">
          <p15:clr>
            <a:srgbClr val="F26B43"/>
          </p15:clr>
        </p15:guide>
        <p15:guide id="7" orient="horz" pos="486">
          <p15:clr>
            <a:srgbClr val="F26B43"/>
          </p15:clr>
        </p15:guide>
        <p15:guide id="8" pos="5647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0" y="225788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936273" y="6282283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 dirty="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092167-8D63-9455-20F1-AC0A73565A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038" y="1157725"/>
            <a:ext cx="11284137" cy="4904595"/>
          </a:xfrm>
        </p:spPr>
        <p:txBody>
          <a:bodyPr/>
          <a:lstStyle>
            <a:lvl2pPr marL="228594" indent="0">
              <a:buNone/>
              <a:defRPr/>
            </a:lvl2pPr>
          </a:lstStyle>
          <a:p>
            <a:pPr lvl="1"/>
            <a:r>
              <a:rPr lang="en-US"/>
              <a:t>[Insert Text]</a:t>
            </a:r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30424C76-DFBD-B443-E08F-60C8E5076709}"/>
              </a:ext>
            </a:extLst>
          </p:cNvPr>
          <p:cNvSpPr/>
          <p:nvPr userDrawn="1"/>
        </p:nvSpPr>
        <p:spPr>
          <a:xfrm flipV="1">
            <a:off x="373250" y="6196232"/>
            <a:ext cx="11337925" cy="5345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230FB-F104-1E65-5F37-30A12CC38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893" y="222869"/>
            <a:ext cx="7736635" cy="576169"/>
          </a:xfrm>
        </p:spPr>
        <p:txBody>
          <a:bodyPr/>
          <a:lstStyle>
            <a:lvl1pPr algn="l">
              <a:defRPr sz="2700" b="1">
                <a:solidFill>
                  <a:srgbClr val="0096AA"/>
                </a:solidFill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35601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AF5555-6EC4-6BA8-D62D-7F0438F60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1" y="225789"/>
            <a:ext cx="2506391" cy="5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F6BB4-3E42-E8A3-C28F-9DAC211FC866}"/>
              </a:ext>
            </a:extLst>
          </p:cNvPr>
          <p:cNvGrpSpPr/>
          <p:nvPr userDrawn="1"/>
        </p:nvGrpSpPr>
        <p:grpSpPr>
          <a:xfrm>
            <a:off x="9873519" y="266964"/>
            <a:ext cx="1891444" cy="504000"/>
            <a:chOff x="19256910" y="2189004"/>
            <a:chExt cx="3782887" cy="10080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1B214E-E7A0-361F-DAFE-AC739EF2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56910" y="2189004"/>
              <a:ext cx="1008000" cy="100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3F3DC1-8BDA-C35F-BBE0-8EB4F338436A}"/>
                </a:ext>
              </a:extLst>
            </p:cNvPr>
            <p:cNvSpPr txBox="1"/>
            <p:nvPr/>
          </p:nvSpPr>
          <p:spPr>
            <a:xfrm>
              <a:off x="20236662" y="2456826"/>
              <a:ext cx="2803135" cy="55399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GB" sz="1200" dirty="0">
                  <a:solidFill>
                    <a:srgbClr val="006B8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CONNECTED CARE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002552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50080-2430-D040-AA97-5F3B18420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103" y="4516437"/>
            <a:ext cx="6718663" cy="486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200716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0899E-2565-5D40-81E1-713D695A7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9EBC20-7028-D246-A62A-FDECB0D1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0345"/>
            <a:ext cx="105156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4899726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4C62B-3F37-8347-BD7A-155988B2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07E9-C26B-5440-A4A0-0CC5914A2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98BE2-A856-134D-B17A-5DAD97DDC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697B1-9116-6E49-8710-69F7246D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BA064-0D23-B447-A093-21CD4666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4D95A-4286-214D-AFDC-DF88B65E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44159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50080-2430-D040-AA97-5F3B18420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103" y="4516437"/>
            <a:ext cx="6718663" cy="486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842288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0899E-2565-5D40-81E1-713D695A7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9EBC20-7028-D246-A62A-FDECB0D1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0345"/>
            <a:ext cx="105156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7480881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0899E-2565-5D40-81E1-713D695A7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9EBC20-7028-D246-A62A-FDECB0D1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0345"/>
            <a:ext cx="105156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2437263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FE111-43DA-2F4A-862D-D99DF0765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38B01-4651-CF44-A6F2-08D23CCF5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A2B65-AB39-674E-9EDA-785F2C9D9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9561D5-769F-E746-9A65-E917A1BCA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51FE23-F910-5A45-B268-361877F2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0345"/>
            <a:ext cx="105156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1735746"/>
      </p:ext>
    </p:extLst>
  </p:cSld>
  <p:clrMapOvr>
    <a:masterClrMapping/>
  </p:clrMapOvr>
  <p:transition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068032862"/>
      </p:ext>
    </p:extLst>
  </p:cSld>
  <p:clrMapOvr>
    <a:masterClrMapping/>
  </p:clrMapOvr>
  <p:transition spd="slow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430327448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791619422"/>
      </p:ext>
    </p:extLst>
  </p:cSld>
  <p:clrMapOvr>
    <a:masterClrMapping/>
  </p:clrMapOvr>
  <p:transition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915095592"/>
      </p:ext>
    </p:extLst>
  </p:cSld>
  <p:clrMapOvr>
    <a:masterClrMapping/>
  </p:clrMapOvr>
  <p:transition spd="slow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2475816101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949975435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945E3-9B78-FA4D-A6CB-2B8E112E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1D343-4F3B-5A48-9CA0-9232B6362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435E5-6C34-7648-96DB-BCCD01F4F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1EA4C-8D79-8342-B5A8-F70547351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E8DA1-3568-2848-B2B6-C41448FD3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6A5E2-7DED-BE4D-8E43-1A9975BF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456DC-ADB5-EE4E-8E3A-7C2E0C8C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C7A1EB-8C3D-9840-8D2A-0599328E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29938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249450096"/>
      </p:ext>
    </p:extLst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828385719"/>
      </p:ext>
    </p:extLst>
  </p:cSld>
  <p:clrMapOvr>
    <a:masterClrMapping/>
  </p:clrMapOvr>
  <p:transition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793887857"/>
      </p:ext>
    </p:extLst>
  </p:cSld>
  <p:clrMapOvr>
    <a:masterClrMapping/>
  </p:clrMapOvr>
  <p:transition spd="slow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749522941"/>
      </p:ext>
    </p:extLst>
  </p:cSld>
  <p:clrMapOvr>
    <a:masterClrMapping/>
  </p:clrMapOvr>
  <p:transition spd="slow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2776192356"/>
      </p:ext>
    </p:extLst>
  </p:cSld>
  <p:clrMapOvr>
    <a:masterClrMapping/>
  </p:clrMapOvr>
  <p:transition spd="slow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FE111-43DA-2F4A-862D-D99DF0765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38B01-4651-CF44-A6F2-08D23CCF5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A2B65-AB39-674E-9EDA-785F2C9D9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9561D5-769F-E746-9A65-E917A1BCA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51FE23-F910-5A45-B268-361877F2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0345"/>
            <a:ext cx="105156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9141445"/>
      </p:ext>
    </p:extLst>
  </p:cSld>
  <p:clrMapOvr>
    <a:masterClrMapping/>
  </p:clrMapOvr>
  <p:transition spd="slow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788493909"/>
      </p:ext>
    </p:extLst>
  </p:cSld>
  <p:clrMapOvr>
    <a:masterClrMapping/>
  </p:clrMapOvr>
  <p:transition spd="slow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1927203748"/>
      </p:ext>
    </p:extLst>
  </p:cSld>
  <p:clrMapOvr>
    <a:masterClrMapping/>
  </p:clrMapOvr>
  <p:transition spd="slow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2815314979"/>
      </p:ext>
    </p:extLst>
  </p:cSld>
  <p:clrMapOvr>
    <a:masterClrMapping/>
  </p:clrMapOvr>
  <p:transition spd="slow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04304790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9DA7-A946-B44D-912B-1CEB6805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0918D-ECC7-B44F-BEBB-8C2AD21D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26158-212F-0545-9FDE-F342B2CC9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DC3C-1E94-AB47-94D4-903D917A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63895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40855220"/>
      </p:ext>
    </p:extLst>
  </p:cSld>
  <p:clrMapOvr>
    <a:masterClrMapping/>
  </p:clrMapOvr>
  <p:transition spd="slow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4159073583"/>
      </p:ext>
    </p:extLst>
  </p:cSld>
  <p:clrMapOvr>
    <a:masterClrMapping/>
  </p:clrMapOvr>
  <p:transition spd="slow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432473766"/>
      </p:ext>
    </p:extLst>
  </p:cSld>
  <p:clrMapOvr>
    <a:masterClrMapping/>
  </p:clrMapOvr>
  <p:transition spd="slow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144870730"/>
      </p:ext>
    </p:extLst>
  </p:cSld>
  <p:clrMapOvr>
    <a:masterClrMapping/>
  </p:clrMapOvr>
  <p:transition spd="slow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4194527147"/>
      </p:ext>
    </p:extLst>
  </p:cSld>
  <p:clrMapOvr>
    <a:masterClrMapping/>
  </p:clrMapOvr>
  <p:transition spd="slow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2776639594"/>
      </p:ext>
    </p:extLst>
  </p:cSld>
  <p:clrMapOvr>
    <a:masterClrMapping/>
  </p:clrMapOvr>
  <p:transition spd="slow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2A52-C601-6F41-B2A8-EE00512CCD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103" y="2913017"/>
            <a:ext cx="6718663" cy="13676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</a:t>
            </a:r>
          </a:p>
        </p:txBody>
      </p:sp>
    </p:spTree>
    <p:extLst>
      <p:ext uri="{BB962C8B-B14F-4D97-AF65-F5344CB8AC3E}">
        <p14:creationId xmlns:p14="http://schemas.microsoft.com/office/powerpoint/2010/main" val="3272756177"/>
      </p:ext>
    </p:extLst>
  </p:cSld>
  <p:clrMapOvr>
    <a:masterClrMapping/>
  </p:clrMapOvr>
  <p:transition spd="slow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798DDD6-6F09-466F-8F83-0B701119922D}"/>
              </a:ext>
            </a:extLst>
          </p:cNvPr>
          <p:cNvSpPr>
            <a:spLocks/>
          </p:cNvSpPr>
          <p:nvPr userDrawn="1"/>
        </p:nvSpPr>
        <p:spPr>
          <a:xfrm>
            <a:off x="1351076" y="1813560"/>
            <a:ext cx="3507557" cy="5044440"/>
          </a:xfrm>
          <a:prstGeom prst="rect">
            <a:avLst/>
          </a:prstGeom>
          <a:solidFill>
            <a:srgbClr val="EF9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FEB92D-3E2C-453D-B780-F44B6600A82B}"/>
              </a:ext>
            </a:extLst>
          </p:cNvPr>
          <p:cNvSpPr>
            <a:spLocks/>
          </p:cNvSpPr>
          <p:nvPr userDrawn="1"/>
        </p:nvSpPr>
        <p:spPr>
          <a:xfrm>
            <a:off x="4861549" y="1813560"/>
            <a:ext cx="3507557" cy="5044440"/>
          </a:xfrm>
          <a:prstGeom prst="rect">
            <a:avLst/>
          </a:prstGeom>
          <a:solidFill>
            <a:srgbClr val="F9B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9AD1E7-B5F7-4902-B2F4-B20663F1490C}"/>
              </a:ext>
            </a:extLst>
          </p:cNvPr>
          <p:cNvSpPr>
            <a:spLocks/>
          </p:cNvSpPr>
          <p:nvPr userDrawn="1"/>
        </p:nvSpPr>
        <p:spPr>
          <a:xfrm>
            <a:off x="8354127" y="1813560"/>
            <a:ext cx="3507558" cy="5044440"/>
          </a:xfrm>
          <a:prstGeom prst="rect">
            <a:avLst/>
          </a:prstGeom>
          <a:solidFill>
            <a:srgbClr val="FEE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4C425C-F3C5-4C5F-851C-944AD66928EF}"/>
              </a:ext>
            </a:extLst>
          </p:cNvPr>
          <p:cNvSpPr>
            <a:spLocks/>
          </p:cNvSpPr>
          <p:nvPr userDrawn="1"/>
        </p:nvSpPr>
        <p:spPr>
          <a:xfrm>
            <a:off x="2246010" y="2297762"/>
            <a:ext cx="1727200" cy="1727200"/>
          </a:xfrm>
          <a:prstGeom prst="ellips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AFAFB65-35DE-4A3A-9B86-E830B0AE2447}"/>
              </a:ext>
            </a:extLst>
          </p:cNvPr>
          <p:cNvSpPr>
            <a:spLocks/>
          </p:cNvSpPr>
          <p:nvPr userDrawn="1"/>
        </p:nvSpPr>
        <p:spPr>
          <a:xfrm>
            <a:off x="5744238" y="2302896"/>
            <a:ext cx="1727200" cy="1727200"/>
          </a:xfrm>
          <a:prstGeom prst="ellips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86AE079-53C4-4939-8D06-9AD2DAD6BE90}"/>
              </a:ext>
            </a:extLst>
          </p:cNvPr>
          <p:cNvSpPr>
            <a:spLocks/>
          </p:cNvSpPr>
          <p:nvPr userDrawn="1"/>
        </p:nvSpPr>
        <p:spPr>
          <a:xfrm>
            <a:off x="9331842" y="2332227"/>
            <a:ext cx="1727200" cy="1727200"/>
          </a:xfrm>
          <a:prstGeom prst="ellips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79F1311A-10A7-4169-91E6-D9D85713B4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4765" y="4081186"/>
            <a:ext cx="3308350" cy="11287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Enter text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4962F17-38AA-4133-828A-11EA482A64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6957" y="4084158"/>
            <a:ext cx="3308350" cy="112871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Enter text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B9A14C45-31B1-4AD9-8782-4AE12CE91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4561" y="4113489"/>
            <a:ext cx="3308350" cy="11287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Enter text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B124BB3-9AC9-4920-A5D4-C5BB4BFB16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62046" y="2299925"/>
            <a:ext cx="1727199" cy="1727198"/>
          </a:xfrm>
          <a:prstGeom prst="arc">
            <a:avLst>
              <a:gd name="adj1" fmla="val 16200000"/>
              <a:gd name="adj2" fmla="val 5415880"/>
            </a:avLst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>
              <a:defRPr lang="en-GB" sz="1800" dirty="0"/>
            </a:lvl1pPr>
          </a:lstStyle>
          <a:p>
            <a:pPr lvl="0" algn="ctr"/>
            <a:r>
              <a:rPr lang="en-GB"/>
              <a:t> 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F1FF6A86-95F6-4839-8803-8F78453D8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2046" y="2619647"/>
            <a:ext cx="1727200" cy="1087754"/>
          </a:xfr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XX%</a:t>
            </a:r>
          </a:p>
        </p:txBody>
      </p:sp>
      <p:sp>
        <p:nvSpPr>
          <p:cNvPr id="52" name="Text Placeholder 16">
            <a:extLst>
              <a:ext uri="{FF2B5EF4-FFF2-40B4-BE49-F238E27FC236}">
                <a16:creationId xmlns:a16="http://schemas.microsoft.com/office/drawing/2014/main" id="{2B7FF144-2010-481F-B1A5-6CCE0B6F04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53568" y="2297762"/>
            <a:ext cx="1727199" cy="1727198"/>
          </a:xfrm>
          <a:prstGeom prst="arc">
            <a:avLst>
              <a:gd name="adj1" fmla="val 16200000"/>
              <a:gd name="adj2" fmla="val 5415880"/>
            </a:avLst>
          </a:prstGeom>
          <a:ln w="139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>
              <a:defRPr lang="en-GB" sz="1800" dirty="0"/>
            </a:lvl1pPr>
          </a:lstStyle>
          <a:p>
            <a:pPr lvl="0" algn="ctr"/>
            <a:r>
              <a:rPr lang="en-GB"/>
              <a:t> </a:t>
            </a:r>
          </a:p>
        </p:txBody>
      </p:sp>
      <p:sp>
        <p:nvSpPr>
          <p:cNvPr id="53" name="Text Placeholder 16">
            <a:extLst>
              <a:ext uri="{FF2B5EF4-FFF2-40B4-BE49-F238E27FC236}">
                <a16:creationId xmlns:a16="http://schemas.microsoft.com/office/drawing/2014/main" id="{D34B494E-BD20-459A-AA9B-19138E1F5F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49718" y="2326343"/>
            <a:ext cx="1727199" cy="1727198"/>
          </a:xfrm>
          <a:prstGeom prst="arc">
            <a:avLst>
              <a:gd name="adj1" fmla="val 16200000"/>
              <a:gd name="adj2" fmla="val 5415880"/>
            </a:avLst>
          </a:prstGeom>
          <a:ln w="139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>
              <a:defRPr lang="en-GB" sz="1800" dirty="0"/>
            </a:lvl1pPr>
          </a:lstStyle>
          <a:p>
            <a:pPr lvl="0" algn="ctr"/>
            <a:r>
              <a:rPr lang="en-GB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2D968163-C4FD-4AED-BE9B-BDB051033C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31842" y="2651950"/>
            <a:ext cx="1727200" cy="1087754"/>
          </a:xfr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XX%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4F1BF2F6-212E-4F0A-AF5C-0FAC8D8F8C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4238" y="2622619"/>
            <a:ext cx="1727200" cy="1087754"/>
          </a:xfr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XX%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2779F2-FD09-40AB-8FA5-D582F33EE6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300" y="524414"/>
            <a:ext cx="7991929" cy="91217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Enter title here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48DDE3-7A09-4004-B780-EFBDB28C4264}"/>
              </a:ext>
            </a:extLst>
          </p:cNvPr>
          <p:cNvGrpSpPr/>
          <p:nvPr userDrawn="1"/>
        </p:nvGrpSpPr>
        <p:grpSpPr>
          <a:xfrm>
            <a:off x="-3633349" y="0"/>
            <a:ext cx="3507558" cy="2596198"/>
            <a:chOff x="838199" y="1150070"/>
            <a:chExt cx="3507558" cy="2596198"/>
          </a:xfrm>
          <a:solidFill>
            <a:schemeClr val="tx1"/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D460A53-8946-4261-A538-07BE82995D45}"/>
                </a:ext>
              </a:extLst>
            </p:cNvPr>
            <p:cNvSpPr/>
            <p:nvPr/>
          </p:nvSpPr>
          <p:spPr>
            <a:xfrm>
              <a:off x="838200" y="1150070"/>
              <a:ext cx="3507557" cy="2596198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174E2AF-08ED-473B-A5E8-93B3FD874853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use the </a:t>
              </a:r>
              <a:br>
                <a:rPr lang="en-GB">
                  <a:solidFill>
                    <a:srgbClr val="333333"/>
                  </a:solidFill>
                  <a:latin typeface="+mj-lt"/>
                </a:rPr>
              </a:br>
              <a:r>
                <a:rPr lang="en-GB">
                  <a:solidFill>
                    <a:srgbClr val="333333"/>
                  </a:solidFill>
                  <a:latin typeface="+mj-lt"/>
                </a:rPr>
                <a:t>percentage wheel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54D466C-59EB-438D-AC84-9DFD3023B140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94EE0D6-DE91-4278-8C51-F712CB7476C0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These circles are designed to reflect the stat they surround. Select the coloured part of the circle.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CAF1D77-3C7B-4D7F-AB47-FE8D787D2B76}"/>
                </a:ext>
              </a:extLst>
            </p:cNvPr>
            <p:cNvSpPr txBox="1"/>
            <p:nvPr/>
          </p:nvSpPr>
          <p:spPr>
            <a:xfrm>
              <a:off x="838199" y="2653376"/>
              <a:ext cx="35075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You will see a small yellow handle appear at the bottom of the circle, drag this to change the size of the coloured section.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42CBE77-0517-39BF-EB9B-0B9B8E27F117}"/>
              </a:ext>
            </a:extLst>
          </p:cNvPr>
          <p:cNvSpPr>
            <a:spLocks/>
          </p:cNvSpPr>
          <p:nvPr userDrawn="1"/>
        </p:nvSpPr>
        <p:spPr>
          <a:xfrm>
            <a:off x="2247322" y="4763026"/>
            <a:ext cx="1727200" cy="1727200"/>
          </a:xfrm>
          <a:prstGeom prst="ellips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6133A4-E5E5-2DD2-9DF7-A8AB0F5BCD81}"/>
              </a:ext>
            </a:extLst>
          </p:cNvPr>
          <p:cNvSpPr>
            <a:spLocks/>
          </p:cNvSpPr>
          <p:nvPr userDrawn="1"/>
        </p:nvSpPr>
        <p:spPr>
          <a:xfrm>
            <a:off x="5729514" y="4765998"/>
            <a:ext cx="1727200" cy="1727200"/>
          </a:xfrm>
          <a:prstGeom prst="ellips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338B8-B1C7-AC27-470C-A629C3A075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47322" y="5082749"/>
            <a:ext cx="1727200" cy="1087754"/>
          </a:xfr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XX%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EE7913A3-728A-B6F5-7E34-542802B047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17119" y="4795330"/>
            <a:ext cx="1727199" cy="1727198"/>
          </a:xfrm>
          <a:prstGeom prst="arc">
            <a:avLst>
              <a:gd name="adj1" fmla="val 16200000"/>
              <a:gd name="adj2" fmla="val 5415880"/>
            </a:avLst>
          </a:prstGeom>
          <a:ln w="139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>
              <a:defRPr lang="en-GB" sz="1800" dirty="0"/>
            </a:lvl1pPr>
          </a:lstStyle>
          <a:p>
            <a:pPr lvl="0" algn="ctr"/>
            <a:r>
              <a:rPr lang="en-GB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F96C647-F9DE-DA28-F951-F306A856A01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17118" y="5115052"/>
            <a:ext cx="1727200" cy="1087754"/>
          </a:xfr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XX%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0FF4F70-E600-739B-6693-330081D1288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29514" y="5085721"/>
            <a:ext cx="1727200" cy="1087754"/>
          </a:xfr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XX%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9B4E923-CF12-23F2-1323-CF21873AB56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46010" y="4763027"/>
            <a:ext cx="1727199" cy="1727198"/>
          </a:xfrm>
          <a:prstGeom prst="arc">
            <a:avLst>
              <a:gd name="adj1" fmla="val 16200000"/>
              <a:gd name="adj2" fmla="val 5415880"/>
            </a:avLst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>
              <a:defRPr lang="en-GB" sz="1800" dirty="0"/>
            </a:lvl1pPr>
          </a:lstStyle>
          <a:p>
            <a:pPr lvl="0" algn="ctr"/>
            <a:r>
              <a:rPr lang="en-GB"/>
              <a:t> 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B535D124-416B-CF5D-39D8-5659DCF626B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37532" y="4760864"/>
            <a:ext cx="1727199" cy="1727198"/>
          </a:xfrm>
          <a:prstGeom prst="arc">
            <a:avLst>
              <a:gd name="adj1" fmla="val 16200000"/>
              <a:gd name="adj2" fmla="val 5415880"/>
            </a:avLst>
          </a:prstGeom>
          <a:ln w="139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>
              <a:defRPr lang="en-GB" sz="1800" dirty="0"/>
            </a:lvl1pPr>
          </a:lstStyle>
          <a:p>
            <a:pPr lvl="0" algn="ctr"/>
            <a:r>
              <a:rPr lang="en-GB"/>
              <a:t>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A4C422-C98B-B446-3CCB-6C06E16C98D3}"/>
              </a:ext>
            </a:extLst>
          </p:cNvPr>
          <p:cNvSpPr>
            <a:spLocks/>
          </p:cNvSpPr>
          <p:nvPr userDrawn="1"/>
        </p:nvSpPr>
        <p:spPr>
          <a:xfrm>
            <a:off x="9324393" y="4799339"/>
            <a:ext cx="1727200" cy="1727200"/>
          </a:xfrm>
          <a:prstGeom prst="ellips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165379"/>
      </p:ext>
    </p:extLst>
  </p:cSld>
  <p:clrMapOvr>
    <a:masterClrMapping/>
  </p:clrMapOvr>
  <p:transition spd="slow"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0AB0C87-5AFE-44EB-95D4-9214D9E0A837}"/>
              </a:ext>
            </a:extLst>
          </p:cNvPr>
          <p:cNvGrpSpPr/>
          <p:nvPr userDrawn="1"/>
        </p:nvGrpSpPr>
        <p:grpSpPr>
          <a:xfrm>
            <a:off x="9058573" y="-647864"/>
            <a:ext cx="4149136" cy="7154287"/>
            <a:chOff x="5387349" y="-1705643"/>
            <a:chExt cx="4816112" cy="8304341"/>
          </a:xfrm>
          <a:noFill/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BA5F57C3-03CF-4083-BC73-6804F705570B}"/>
                </a:ext>
              </a:extLst>
            </p:cNvPr>
            <p:cNvSpPr/>
            <p:nvPr userDrawn="1"/>
          </p:nvSpPr>
          <p:spPr>
            <a:xfrm>
              <a:off x="5387349" y="845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788BD9C-C668-49AF-A2B8-2C9F6B715659}"/>
                </a:ext>
              </a:extLst>
            </p:cNvPr>
            <p:cNvSpPr/>
            <p:nvPr userDrawn="1"/>
          </p:nvSpPr>
          <p:spPr>
            <a:xfrm>
              <a:off x="6936469" y="-852399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D9269717-BCCB-44DC-95C0-715C5FA99D70}"/>
                </a:ext>
              </a:extLst>
            </p:cNvPr>
            <p:cNvSpPr/>
            <p:nvPr userDrawn="1"/>
          </p:nvSpPr>
          <p:spPr>
            <a:xfrm>
              <a:off x="6936469" y="853244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827FBE94-B8D7-4E90-9F55-190ACDF72BA5}"/>
                </a:ext>
              </a:extLst>
            </p:cNvPr>
            <p:cNvSpPr/>
            <p:nvPr userDrawn="1"/>
          </p:nvSpPr>
          <p:spPr>
            <a:xfrm>
              <a:off x="8485589" y="-1705643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BA40B9A3-E09E-45A8-987D-412EDDB16FE6}"/>
                </a:ext>
              </a:extLst>
            </p:cNvPr>
            <p:cNvSpPr/>
            <p:nvPr userDrawn="1"/>
          </p:nvSpPr>
          <p:spPr>
            <a:xfrm>
              <a:off x="8485589" y="0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FC43B0BF-B6B7-4478-99E6-40DE9C87C930}"/>
                </a:ext>
              </a:extLst>
            </p:cNvPr>
            <p:cNvSpPr/>
            <p:nvPr userDrawn="1"/>
          </p:nvSpPr>
          <p:spPr>
            <a:xfrm>
              <a:off x="6936469" y="2559731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19DA9D6-487F-48CB-8C20-558D8F5FD2DF}"/>
                </a:ext>
              </a:extLst>
            </p:cNvPr>
            <p:cNvSpPr/>
            <p:nvPr userDrawn="1"/>
          </p:nvSpPr>
          <p:spPr>
            <a:xfrm>
              <a:off x="6936469" y="4265374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E890E4EC-6423-4916-BE59-5D59F2810E7D}"/>
                </a:ext>
              </a:extLst>
            </p:cNvPr>
            <p:cNvSpPr/>
            <p:nvPr userDrawn="1"/>
          </p:nvSpPr>
          <p:spPr>
            <a:xfrm>
              <a:off x="8485589" y="1706487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9E683DDF-0723-42DD-83D0-69132F96B09F}"/>
                </a:ext>
              </a:extLst>
            </p:cNvPr>
            <p:cNvSpPr/>
            <p:nvPr userDrawn="1"/>
          </p:nvSpPr>
          <p:spPr>
            <a:xfrm>
              <a:off x="8485589" y="3412131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5CE8FBFB-B232-4CC0-840A-74826E2E9FB5}"/>
                </a:ext>
              </a:extLst>
            </p:cNvPr>
            <p:cNvSpPr/>
            <p:nvPr userDrawn="1"/>
          </p:nvSpPr>
          <p:spPr>
            <a:xfrm>
              <a:off x="8485589" y="5117772"/>
              <a:ext cx="1717872" cy="1480926"/>
            </a:xfrm>
            <a:prstGeom prst="hexagon">
              <a:avLst/>
            </a:prstGeom>
            <a:grp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60AB54E7-3B29-41E3-B975-12FB2D53BC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419" y="485797"/>
            <a:ext cx="351156" cy="39329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362B7C-D451-488D-B12C-B998E0FD8F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301" y="1693488"/>
            <a:ext cx="7991928" cy="451215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B23BDF-7E27-44E2-86F5-14DE8B56D587}"/>
              </a:ext>
            </a:extLst>
          </p:cNvPr>
          <p:cNvSpPr/>
          <p:nvPr userDrawn="1"/>
        </p:nvSpPr>
        <p:spPr>
          <a:xfrm>
            <a:off x="325119" y="0"/>
            <a:ext cx="579756" cy="1022985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7DA433-1F51-42F4-8684-F4F102A7E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300" y="524414"/>
            <a:ext cx="7991929" cy="91217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86F1A6-F8C3-456C-978E-BE85CE4774CF}"/>
              </a:ext>
            </a:extLst>
          </p:cNvPr>
          <p:cNvGrpSpPr/>
          <p:nvPr userDrawn="1"/>
        </p:nvGrpSpPr>
        <p:grpSpPr>
          <a:xfrm>
            <a:off x="-3664732" y="0"/>
            <a:ext cx="3538941" cy="4354799"/>
            <a:chOff x="-3614713" y="0"/>
            <a:chExt cx="3538941" cy="435479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08F70F0-4DD5-4B29-A84D-7301EEA06307}"/>
                </a:ext>
              </a:extLst>
            </p:cNvPr>
            <p:cNvGrpSpPr/>
            <p:nvPr userDrawn="1"/>
          </p:nvGrpSpPr>
          <p:grpSpPr>
            <a:xfrm>
              <a:off x="-3614713" y="0"/>
              <a:ext cx="3538941" cy="4354799"/>
              <a:chOff x="397358" y="1593847"/>
              <a:chExt cx="3538941" cy="435479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B6D7EDA-1CDE-46D1-84F8-7C87FDE26565}"/>
                  </a:ext>
                </a:extLst>
              </p:cNvPr>
              <p:cNvSpPr/>
              <p:nvPr/>
            </p:nvSpPr>
            <p:spPr>
              <a:xfrm>
                <a:off x="428742" y="1593847"/>
                <a:ext cx="3507557" cy="4354799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333333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9CDBA4F-F56A-4B74-80CF-4F10A5C95B9C}"/>
                  </a:ext>
                </a:extLst>
              </p:cNvPr>
              <p:cNvSpPr txBox="1"/>
              <p:nvPr/>
            </p:nvSpPr>
            <p:spPr>
              <a:xfrm>
                <a:off x="397359" y="1738567"/>
                <a:ext cx="3507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333333"/>
                    </a:solidFill>
                    <a:latin typeface="+mj-lt"/>
                  </a:rPr>
                  <a:t>How to use bullet points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F1A1AEA-AFD7-46FA-87FF-22410B33E6C5}"/>
                  </a:ext>
                </a:extLst>
              </p:cNvPr>
              <p:cNvSpPr txBox="1"/>
              <p:nvPr/>
            </p:nvSpPr>
            <p:spPr>
              <a:xfrm>
                <a:off x="397358" y="4421432"/>
                <a:ext cx="35075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>
                    <a:solidFill>
                      <a:srgbClr val="333333"/>
                    </a:solidFill>
                  </a:rPr>
                  <a:t>3. </a:t>
                </a:r>
                <a:r>
                  <a:rPr lang="en-GB" sz="1400">
                    <a:solidFill>
                      <a:srgbClr val="333333"/>
                    </a:solidFill>
                  </a:rPr>
                  <a:t>If you want to remove them, just click the </a:t>
                </a:r>
                <a:r>
                  <a:rPr lang="en-GB" sz="1400" b="1">
                    <a:solidFill>
                      <a:srgbClr val="333333"/>
                    </a:solidFill>
                  </a:rPr>
                  <a:t>Decrease List Level </a:t>
                </a:r>
                <a:r>
                  <a:rPr lang="en-GB" sz="1400" b="0">
                    <a:solidFill>
                      <a:srgbClr val="333333"/>
                    </a:solidFill>
                  </a:rPr>
                  <a:t>button.</a:t>
                </a:r>
                <a:endParaRPr lang="en-GB" sz="1400" b="1">
                  <a:solidFill>
                    <a:srgbClr val="333333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769B39-736F-4FF7-B2C4-43FAA57DC5FD}"/>
                  </a:ext>
                </a:extLst>
              </p:cNvPr>
              <p:cNvSpPr txBox="1"/>
              <p:nvPr/>
            </p:nvSpPr>
            <p:spPr>
              <a:xfrm>
                <a:off x="397358" y="2358061"/>
                <a:ext cx="35075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>
                    <a:solidFill>
                      <a:srgbClr val="333333"/>
                    </a:solidFill>
                  </a:rPr>
                  <a:t>1. </a:t>
                </a:r>
                <a:r>
                  <a:rPr lang="en-GB" sz="1400">
                    <a:solidFill>
                      <a:srgbClr val="333333"/>
                    </a:solidFill>
                  </a:rPr>
                  <a:t>If you want to use your pre-formatted bullets, click on the </a:t>
                </a:r>
                <a:r>
                  <a:rPr lang="en-GB" sz="1400" b="1">
                    <a:solidFill>
                      <a:srgbClr val="333333"/>
                    </a:solidFill>
                  </a:rPr>
                  <a:t>Increase List Level </a:t>
                </a:r>
                <a:r>
                  <a:rPr lang="en-GB" sz="1400" b="0">
                    <a:solidFill>
                      <a:srgbClr val="333333"/>
                    </a:solidFill>
                  </a:rPr>
                  <a:t>button.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9EB830-8FA3-4058-AD03-DDDE790F5362}"/>
                  </a:ext>
                </a:extLst>
              </p:cNvPr>
              <p:cNvSpPr txBox="1"/>
              <p:nvPr/>
            </p:nvSpPr>
            <p:spPr>
              <a:xfrm>
                <a:off x="397358" y="3822005"/>
                <a:ext cx="35075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>
                    <a:solidFill>
                      <a:srgbClr val="333333"/>
                    </a:solidFill>
                  </a:rPr>
                  <a:t>2. </a:t>
                </a:r>
                <a:r>
                  <a:rPr lang="en-GB" sz="1400">
                    <a:solidFill>
                      <a:srgbClr val="333333"/>
                    </a:solidFill>
                  </a:rPr>
                  <a:t>To indent your bullets to the next level, click on</a:t>
                </a:r>
                <a:r>
                  <a:rPr lang="en-GB" sz="1400" b="1">
                    <a:solidFill>
                      <a:srgbClr val="333333"/>
                    </a:solidFill>
                  </a:rPr>
                  <a:t> Increase List Level </a:t>
                </a:r>
                <a:r>
                  <a:rPr lang="en-GB" sz="1400" b="0">
                    <a:solidFill>
                      <a:srgbClr val="333333"/>
                    </a:solidFill>
                  </a:rPr>
                  <a:t>again</a:t>
                </a:r>
                <a:r>
                  <a:rPr lang="en-GB" sz="1400">
                    <a:solidFill>
                      <a:srgbClr val="333333"/>
                    </a:solidFill>
                  </a:rPr>
                  <a:t>.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84793AF-670B-4038-87D6-3B308444357C}"/>
                  </a:ext>
                </a:extLst>
              </p:cNvPr>
              <p:cNvSpPr/>
              <p:nvPr/>
            </p:nvSpPr>
            <p:spPr>
              <a:xfrm>
                <a:off x="428741" y="2246094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333333"/>
                  </a:solidFill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28EF487-055D-4EF6-BC04-FCB2F0C76B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-2489585" y="1421385"/>
              <a:ext cx="1257300" cy="733425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B20F03C-3A57-4EC7-9AD4-46B62C18C7C9}"/>
                </a:ext>
              </a:extLst>
            </p:cNvPr>
            <p:cNvSpPr/>
            <p:nvPr userDrawn="1"/>
          </p:nvSpPr>
          <p:spPr>
            <a:xfrm>
              <a:off x="-1579455" y="1427869"/>
              <a:ext cx="365461" cy="365461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40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3AA02F0-AE5A-4097-B073-36495711F0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-2489585" y="3490852"/>
              <a:ext cx="1257300" cy="72390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0735B2-B979-43E7-A258-C378B9D97B87}"/>
                </a:ext>
              </a:extLst>
            </p:cNvPr>
            <p:cNvSpPr/>
            <p:nvPr userDrawn="1"/>
          </p:nvSpPr>
          <p:spPr>
            <a:xfrm>
              <a:off x="-1800911" y="3502818"/>
              <a:ext cx="365461" cy="365461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40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F6D3B-A214-401F-A572-6760616DF2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B9AFC-13B3-4B7E-9ECB-57F83E5A432D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003499"/>
      </p:ext>
    </p:extLst>
  </p:cSld>
  <p:clrMapOvr>
    <a:masterClrMapping/>
  </p:clrMapOvr>
  <p:transition spd="slow"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1283B1-9DE8-43D0-BA1B-E6D85A1AE5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4093" y="-825612"/>
            <a:ext cx="3535508" cy="421489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ED2FA65-E85A-4B2E-8284-62E0551754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95645" y="0"/>
            <a:ext cx="6396355" cy="6858000"/>
          </a:xfrm>
          <a:custGeom>
            <a:avLst/>
            <a:gdLst>
              <a:gd name="connsiteX0" fmla="*/ 1714501 w 6396355"/>
              <a:gd name="connsiteY0" fmla="*/ 0 h 6858000"/>
              <a:gd name="connsiteX1" fmla="*/ 6396355 w 6396355"/>
              <a:gd name="connsiteY1" fmla="*/ 0 h 6858000"/>
              <a:gd name="connsiteX2" fmla="*/ 6396355 w 6396355"/>
              <a:gd name="connsiteY2" fmla="*/ 6858000 h 6858000"/>
              <a:gd name="connsiteX3" fmla="*/ 1714501 w 6396355"/>
              <a:gd name="connsiteY3" fmla="*/ 6858000 h 6858000"/>
              <a:gd name="connsiteX4" fmla="*/ 0 w 6396355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6355" h="6858000">
                <a:moveTo>
                  <a:pt x="1714501" y="0"/>
                </a:moveTo>
                <a:lnTo>
                  <a:pt x="6396355" y="0"/>
                </a:lnTo>
                <a:lnTo>
                  <a:pt x="6396355" y="6858000"/>
                </a:lnTo>
                <a:lnTo>
                  <a:pt x="1714501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lIns="1440000" rIns="144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 &gt; Right click &gt; Send to back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F4ADE-F89E-4877-866D-B3B95017C803}"/>
              </a:ext>
            </a:extLst>
          </p:cNvPr>
          <p:cNvSpPr/>
          <p:nvPr userDrawn="1"/>
        </p:nvSpPr>
        <p:spPr>
          <a:xfrm>
            <a:off x="325119" y="0"/>
            <a:ext cx="579756" cy="102298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7D2D00-EC3B-4EFD-84D6-BF98A1F96920}"/>
              </a:ext>
            </a:extLst>
          </p:cNvPr>
          <p:cNvGrpSpPr/>
          <p:nvPr userDrawn="1"/>
        </p:nvGrpSpPr>
        <p:grpSpPr>
          <a:xfrm rot="16200000">
            <a:off x="360407" y="4836458"/>
            <a:ext cx="1946732" cy="3990582"/>
            <a:chOff x="10692184" y="-1639954"/>
            <a:chExt cx="1784352" cy="3657721"/>
          </a:xfrm>
          <a:noFill/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8B577679-776C-4F3C-85D4-B8B73F088077}"/>
                </a:ext>
              </a:extLst>
            </p:cNvPr>
            <p:cNvSpPr/>
            <p:nvPr userDrawn="1"/>
          </p:nvSpPr>
          <p:spPr>
            <a:xfrm rot="5400000">
              <a:off x="10600392" y="778587"/>
              <a:ext cx="1330972" cy="1147388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7E9E45A6-EC01-4140-8379-4EAC31AC521D}"/>
                </a:ext>
              </a:extLst>
            </p:cNvPr>
            <p:cNvSpPr/>
            <p:nvPr userDrawn="1"/>
          </p:nvSpPr>
          <p:spPr>
            <a:xfrm rot="5400000">
              <a:off x="11237356" y="-384788"/>
              <a:ext cx="1330972" cy="1147388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CD5D7A8F-641B-47BF-8DB5-9C8A0716C8A7}"/>
                </a:ext>
              </a:extLst>
            </p:cNvPr>
            <p:cNvSpPr/>
            <p:nvPr userDrawn="1"/>
          </p:nvSpPr>
          <p:spPr>
            <a:xfrm rot="5400000">
              <a:off x="10600392" y="-1548162"/>
              <a:ext cx="1330972" cy="1147388"/>
            </a:xfrm>
            <a:prstGeom prst="hexagon">
              <a:avLst/>
            </a:prstGeom>
            <a:grp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800"/>
                </a:spcAft>
              </a:pPr>
              <a:endParaRPr lang="en-GB"/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362B7C-D451-488D-B12C-B998E0FD8F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301" y="1693488"/>
            <a:ext cx="4439920" cy="399145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Enter text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CC02216A-B4DD-4416-92A1-EF8D82783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40272" y="6212205"/>
            <a:ext cx="439308" cy="645795"/>
          </a:xfrm>
          <a:custGeom>
            <a:avLst/>
            <a:gdLst>
              <a:gd name="connsiteX0" fmla="*/ 0 w 439308"/>
              <a:gd name="connsiteY0" fmla="*/ 0 h 645795"/>
              <a:gd name="connsiteX1" fmla="*/ 439308 w 439308"/>
              <a:gd name="connsiteY1" fmla="*/ 0 h 645795"/>
              <a:gd name="connsiteX2" fmla="*/ 439308 w 439308"/>
              <a:gd name="connsiteY2" fmla="*/ 645795 h 645795"/>
              <a:gd name="connsiteX3" fmla="*/ 0 w 439308"/>
              <a:gd name="connsiteY3" fmla="*/ 645795 h 64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308" h="645795">
                <a:moveTo>
                  <a:pt x="0" y="0"/>
                </a:moveTo>
                <a:lnTo>
                  <a:pt x="439308" y="0"/>
                </a:lnTo>
                <a:lnTo>
                  <a:pt x="439308" y="645795"/>
                </a:lnTo>
                <a:lnTo>
                  <a:pt x="0" y="64579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F6D3B-A214-401F-A572-6760616DF2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B9AFC-13B3-4B7E-9ECB-57F83E5A432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DF8529-252D-480B-A774-C7C000C78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300" y="524414"/>
            <a:ext cx="4439920" cy="91217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Enter title here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0412A4-B0F9-4ED0-8157-3D2A5AEEB372}"/>
              </a:ext>
            </a:extLst>
          </p:cNvPr>
          <p:cNvGrpSpPr/>
          <p:nvPr userDrawn="1"/>
        </p:nvGrpSpPr>
        <p:grpSpPr>
          <a:xfrm>
            <a:off x="-3633350" y="0"/>
            <a:ext cx="3507559" cy="5160812"/>
            <a:chOff x="838198" y="1150069"/>
            <a:chExt cx="3507559" cy="516081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6310A7-7992-43AB-ACB2-7490BD26984C}"/>
                </a:ext>
              </a:extLst>
            </p:cNvPr>
            <p:cNvSpPr/>
            <p:nvPr/>
          </p:nvSpPr>
          <p:spPr>
            <a:xfrm>
              <a:off x="838200" y="1150069"/>
              <a:ext cx="3507557" cy="516081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B977F2-2688-45C1-AA00-645BBDF74D8E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FCEEC6B-43A4-49B3-A3E5-7E7F0972F2B1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02ED09D-D5FD-4374-8344-0955D1DC24FB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16A1E7D-85AB-46FF-8725-85970149D8E0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33EF11-12E5-4FDA-8F3B-5A8294D30078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AA4C72-E5BA-4EAC-A28E-BFA8AF86B0A7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733319-738C-4A39-B120-BD1504ACF711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68AC0E-3057-40BB-AA53-64753B43C2FD}"/>
                </a:ext>
              </a:extLst>
            </p:cNvPr>
            <p:cNvSpPr txBox="1"/>
            <p:nvPr/>
          </p:nvSpPr>
          <p:spPr>
            <a:xfrm>
              <a:off x="838198" y="5631876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6. </a:t>
              </a:r>
              <a:r>
                <a:rPr lang="en-GB" sz="1400">
                  <a:solidFill>
                    <a:srgbClr val="333333"/>
                  </a:solidFill>
                </a:rPr>
                <a:t>To change an existing image you can right click and choose </a:t>
              </a:r>
              <a:r>
                <a:rPr lang="en-GB" sz="1400" b="1">
                  <a:solidFill>
                    <a:srgbClr val="333333"/>
                  </a:solidFill>
                </a:rPr>
                <a:t>Change Picture.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32856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21A4D-2954-3443-B696-92A89B25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0AB7E3-AC26-0749-8132-9C693581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2BBEF-4970-E64F-B4ED-36837346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36826"/>
      </p:ext>
    </p:extLst>
  </p:cSld>
  <p:clrMapOvr>
    <a:masterClrMapping/>
  </p:clrMapOvr>
  <p:transition spd="slow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0899E-2565-5D40-81E1-713D695A7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3" y="1825625"/>
            <a:ext cx="10790129" cy="435133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9EBC20-7028-D246-A62A-FDECB0D1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852057"/>
            <a:ext cx="8636085" cy="5195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9484579"/>
      </p:ext>
    </p:extLst>
  </p:cSld>
  <p:clrMapOvr>
    <a:masterClrMapping/>
  </p:clrMapOvr>
  <p:transition spd="slow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2E70BC-344F-4941-8C7C-E440EC3E4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3" y="1825625"/>
            <a:ext cx="10790129" cy="435133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F3EBB5-73D6-CC4A-9F1D-89DCC2F6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852057"/>
            <a:ext cx="8636085" cy="5195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7145956"/>
      </p:ext>
    </p:extLst>
  </p:cSld>
  <p:clrMapOvr>
    <a:masterClrMapping/>
  </p:clrMapOvr>
  <p:transition spd="slow"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2E70BC-344F-4941-8C7C-E440EC3E4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3" y="1825625"/>
            <a:ext cx="10790129" cy="435133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F3EBB5-73D6-CC4A-9F1D-89DCC2F6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852057"/>
            <a:ext cx="8636085" cy="5195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134932"/>
      </p:ext>
    </p:extLst>
  </p:cSld>
  <p:clrMapOvr>
    <a:masterClrMapping/>
  </p:clrMapOvr>
  <p:transition spd="slow"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0899E-2565-5D40-81E1-713D695A7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3" y="1825625"/>
            <a:ext cx="10790129" cy="435133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255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9EBC20-7028-D246-A62A-FDECB0D1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852057"/>
            <a:ext cx="8636085" cy="5195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3E5F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721860"/>
      </p:ext>
    </p:extLst>
  </p:cSld>
  <p:clrMapOvr>
    <a:masterClrMapping/>
  </p:clrMapOvr>
  <p:transition spd="slow"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Standard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5A99F-546D-2942-E4CF-A6BE1826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FD740A8-F26E-1F48-4534-FADADC12D7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796" y="6382428"/>
            <a:ext cx="6659133" cy="386442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BC05EB3-230C-2E2E-9450-CA74CAFDA9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7935" y="1403349"/>
            <a:ext cx="11374518" cy="4323600"/>
          </a:xfrm>
        </p:spPr>
        <p:txBody>
          <a:bodyPr lIns="36000" tIns="36000" rIns="36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1C1AB9-B9BF-284C-F5B4-8B7281EB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DEB81-D28F-3971-5267-B76702AC703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498E6-8D98-7411-7A98-0F8731FAFE3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011349"/>
      </p:ext>
    </p:extLst>
  </p:cSld>
  <p:clrMapOvr>
    <a:masterClrMapping/>
  </p:clrMapOvr>
  <p:transition spd="slow"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Hea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9FB0CA-E126-F5F8-9FB9-A080AC1014F2}"/>
              </a:ext>
            </a:extLst>
          </p:cNvPr>
          <p:cNvSpPr/>
          <p:nvPr userDrawn="1"/>
        </p:nvSpPr>
        <p:spPr>
          <a:xfrm>
            <a:off x="2117" y="5"/>
            <a:ext cx="12189887" cy="6664201"/>
          </a:xfrm>
          <a:prstGeom prst="rect">
            <a:avLst/>
          </a:prstGeom>
          <a:solidFill>
            <a:srgbClr val="26A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10321-304B-B849-9FB4-F042C564C989}"/>
              </a:ext>
            </a:extLst>
          </p:cNvPr>
          <p:cNvSpPr txBox="1"/>
          <p:nvPr userDrawn="1"/>
        </p:nvSpPr>
        <p:spPr>
          <a:xfrm>
            <a:off x="373007" y="6635822"/>
            <a:ext cx="246308" cy="192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9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A49FD0-2A15-DC4A-A59C-8096D29659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463753"/>
            <a:ext cx="9467273" cy="3601947"/>
          </a:xfrm>
          <a:prstGeom prst="rect">
            <a:avLst/>
          </a:prstGeom>
          <a:solidFill>
            <a:srgbClr val="26A5B8"/>
          </a:solidFill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6B06F3-5DD7-C312-65E2-DAAA5DE333AE}"/>
              </a:ext>
            </a:extLst>
          </p:cNvPr>
          <p:cNvSpPr/>
          <p:nvPr userDrawn="1"/>
        </p:nvSpPr>
        <p:spPr>
          <a:xfrm>
            <a:off x="2117" y="5474689"/>
            <a:ext cx="12189887" cy="138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CC09A48-1536-B73F-E15E-D5DECC6562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811" y="5764211"/>
            <a:ext cx="1555699" cy="85826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2CD35D-6DA6-5644-B507-7BF0F8CB31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75" y="1475137"/>
            <a:ext cx="7311493" cy="28092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spcAft>
                <a:spcPts val="600"/>
              </a:spcAft>
              <a:defRPr sz="5399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6654A-A660-B4EB-5F98-6403DB1F723A}"/>
              </a:ext>
            </a:extLst>
          </p:cNvPr>
          <p:cNvSpPr txBox="1"/>
          <p:nvPr userDrawn="1"/>
        </p:nvSpPr>
        <p:spPr>
          <a:xfrm>
            <a:off x="11066608" y="19310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400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D2CD7-4ACA-06F0-8C75-31331BD2F2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4284336"/>
            <a:ext cx="6096000" cy="1570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85BE2E-2D8E-1507-5C16-8D8DE3F99CE1}"/>
              </a:ext>
            </a:extLst>
          </p:cNvPr>
          <p:cNvSpPr txBox="1"/>
          <p:nvPr userDrawn="1"/>
        </p:nvSpPr>
        <p:spPr>
          <a:xfrm>
            <a:off x="12424844" y="3818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400" err="1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5A205F-AD6A-13D7-E13B-2B185CF616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476" y="6400287"/>
            <a:ext cx="4374848" cy="444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PUBLIC / CONTROLLED / RESTRICTED / CONFIDENTIAL (Amend as required)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6A0B826-8004-1C45-9405-0194AE77A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477" y="4284336"/>
            <a:ext cx="3337951" cy="157008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  <a:lvl2pPr marL="457105" indent="0" algn="ctr">
              <a:buNone/>
              <a:defRPr sz="2000"/>
            </a:lvl2pPr>
            <a:lvl3pPr marL="914210" indent="0" algn="ctr">
              <a:buNone/>
              <a:defRPr sz="1800"/>
            </a:lvl3pPr>
            <a:lvl4pPr marL="1371315" indent="0" algn="ctr">
              <a:buNone/>
              <a:defRPr sz="1600"/>
            </a:lvl4pPr>
            <a:lvl5pPr marL="1828420" indent="0" algn="ctr">
              <a:buNone/>
              <a:defRPr sz="1600"/>
            </a:lvl5pPr>
            <a:lvl6pPr marL="2285524" indent="0" algn="ctr">
              <a:buNone/>
              <a:defRPr sz="1600"/>
            </a:lvl6pPr>
            <a:lvl7pPr marL="2742629" indent="0" algn="ctr">
              <a:buNone/>
              <a:defRPr sz="1600"/>
            </a:lvl7pPr>
            <a:lvl8pPr marL="3199733" indent="0" algn="ctr">
              <a:buNone/>
              <a:defRPr sz="1600"/>
            </a:lvl8pPr>
            <a:lvl9pPr marL="365683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44130"/>
      </p:ext>
    </p:extLst>
  </p:cSld>
  <p:clrMapOvr>
    <a:masterClrMapping/>
  </p:clrMapOvr>
  <p:transition spd="slow"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Hea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9AA4C12-357D-1F45-92AC-28C8B385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7525"/>
            <a:ext cx="12211216" cy="66504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3D099E-3F8C-D249-B968-BC55EE798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9938"/>
          <a:stretch/>
        </p:blipFill>
        <p:spPr>
          <a:xfrm>
            <a:off x="1" y="5456239"/>
            <a:ext cx="10614275" cy="14017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DEFD94-FD36-184A-AD31-DA9946C2FE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" y="-1"/>
            <a:ext cx="12201607" cy="2441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31F915-9146-C64A-9630-E99C040209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463753"/>
            <a:ext cx="9470367" cy="3601947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C737AE9A-A4FF-6F4D-8B6A-FA354F353A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811" y="268388"/>
            <a:ext cx="1555699" cy="858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ABC14-4DBD-CA8D-A40E-30DDD01A8A6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4285285"/>
            <a:ext cx="6096000" cy="1570080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4823920-80D2-A94D-4A53-D97FD4FF4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475" y="6400287"/>
            <a:ext cx="4374848" cy="444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PUBLIC / CONTROLLED / RESTRICTED / CONFIDENTIAL (Amend as required)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5C60F-27E6-C3E0-DE0A-E81E75ADFE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75" y="1475135"/>
            <a:ext cx="7311493" cy="281015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spcAft>
                <a:spcPts val="600"/>
              </a:spcAft>
              <a:defRPr sz="5399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55D82-C5FB-9111-8052-31EBFECAF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477" y="4285285"/>
            <a:ext cx="3337951" cy="157008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  <a:lvl2pPr marL="457105" indent="0" algn="ctr">
              <a:buNone/>
              <a:defRPr sz="2000"/>
            </a:lvl2pPr>
            <a:lvl3pPr marL="914210" indent="0" algn="ctr">
              <a:buNone/>
              <a:defRPr sz="1800"/>
            </a:lvl3pPr>
            <a:lvl4pPr marL="1371315" indent="0" algn="ctr">
              <a:buNone/>
              <a:defRPr sz="1600"/>
            </a:lvl4pPr>
            <a:lvl5pPr marL="1828420" indent="0" algn="ctr">
              <a:buNone/>
              <a:defRPr sz="1600"/>
            </a:lvl5pPr>
            <a:lvl6pPr marL="2285524" indent="0" algn="ctr">
              <a:buNone/>
              <a:defRPr sz="1600"/>
            </a:lvl6pPr>
            <a:lvl7pPr marL="2742629" indent="0" algn="ctr">
              <a:buNone/>
              <a:defRPr sz="1600"/>
            </a:lvl7pPr>
            <a:lvl8pPr marL="3199733" indent="0" algn="ctr">
              <a:buNone/>
              <a:defRPr sz="1600"/>
            </a:lvl8pPr>
            <a:lvl9pPr marL="365683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9550"/>
      </p:ext>
    </p:extLst>
  </p:cSld>
  <p:clrMapOvr>
    <a:masterClrMapping/>
  </p:clrMapOvr>
  <p:transition spd="slow"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5A99F-546D-2942-E4CF-A6BE1826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AEA820FA-D155-42F4-D063-16D1DDC2B9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C55D9C-00CC-388B-AC41-FFD2578FD5ED}"/>
              </a:ext>
            </a:extLst>
          </p:cNvPr>
          <p:cNvSpPr txBox="1"/>
          <p:nvPr userDrawn="1"/>
        </p:nvSpPr>
        <p:spPr>
          <a:xfrm>
            <a:off x="471887" y="200578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none" lIns="71991" tIns="71991" rIns="71991" bIns="71991" rtlCol="0" anchor="ctr">
            <a:noAutofit/>
          </a:bodyPr>
          <a:lstStyle/>
          <a:p>
            <a:pPr marL="285705" indent="-285705" algn="l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3DCEA46-DD6C-966F-2F0D-3CBB3D23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6000" tIns="36000" rIns="36000" bIns="3600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BBBFB-6833-2844-13A7-7A2DA3D8D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2277C-A3EF-7715-3D80-F60C5DF2B46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56577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Standard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5A99F-546D-2942-E4CF-A6BE1826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FD740A8-F26E-1F48-4534-FADADC12D7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BC05EB3-230C-2E2E-9450-CA74CAFDA9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7935" y="1403349"/>
            <a:ext cx="11374519" cy="4323600"/>
          </a:xfrm>
        </p:spPr>
        <p:txBody>
          <a:bodyPr lIns="36000" tIns="36000" rIns="36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1C1AB9-B9BF-284C-F5B4-8B7281EB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DEB81-D28F-3971-5267-B76702AC703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498E6-8D98-7411-7A98-0F8731FAFE3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00959"/>
      </p:ext>
    </p:extLst>
  </p:cSld>
  <p:clrMapOvr>
    <a:masterClrMapping/>
  </p:clrMapOvr>
  <p:transition spd="slow"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Standard text page w/o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5A99F-546D-2942-E4CF-A6BE1826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FA959378-A1F4-3537-6EBC-8517475784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7935" y="1403349"/>
            <a:ext cx="11374519" cy="4323600"/>
          </a:xfrm>
        </p:spPr>
        <p:txBody>
          <a:bodyPr lIns="36000" tIns="36000" rIns="36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E55587-8E48-0274-5FAE-D4D2ABD3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3A32F-9506-B686-B879-DC217CC4318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291C-C622-835D-8185-ACA878D543E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62041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ACCDB-273A-D24C-A5E8-377C1C1C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38ED9-2DD2-BD4F-ACC9-0FEB9E3F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B7286-9740-384F-824B-A5585CF7C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ECDA9-BEAE-754C-AA36-331D6A56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4016B-325D-EB40-87E6-0327AC95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AC85A-498B-E14A-9DBE-E6283B3E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5294"/>
      </p:ext>
    </p:extLst>
  </p:cSld>
  <p:clrMapOvr>
    <a:masterClrMapping/>
  </p:clrMapOvr>
  <p:transition spd="slow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Text Box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2DEEC0-6C98-936F-6F9E-D674FA1B0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F91CC45-282E-8256-DD0F-4F43446F75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0976" y="1505815"/>
            <a:ext cx="539929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C7CBD7B-1ACF-46A7-5E76-8CF1D1742C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83902" y="1505815"/>
            <a:ext cx="539929" cy="540000"/>
          </a:xfrm>
          <a:prstGeom prst="ellipse">
            <a:avLst/>
          </a:prstGeom>
          <a:solidFill>
            <a:srgbClr val="DD0076"/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2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578B296D-C192-CB66-9BA2-78CDADF7916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79096" y="1490947"/>
            <a:ext cx="2158720" cy="2170112"/>
          </a:xfrm>
          <a:prstGeom prst="roundRect">
            <a:avLst>
              <a:gd name="adj" fmla="val 10112"/>
            </a:avLst>
          </a:prstGeom>
          <a:solidFill>
            <a:srgbClr val="26A5B8"/>
          </a:solidFill>
          <a:ln>
            <a:noFill/>
          </a:ln>
        </p:spPr>
        <p:txBody>
          <a:bodyPr lIns="36000" tIns="36000" rIns="36000" bIns="36000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1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EB7A2A2C-0EBF-7C66-076D-CA3C2423D0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24132" y="1490947"/>
            <a:ext cx="2158720" cy="2170112"/>
          </a:xfrm>
          <a:prstGeom prst="roundRect">
            <a:avLst>
              <a:gd name="adj" fmla="val 10112"/>
            </a:avLst>
          </a:prstGeom>
          <a:noFill/>
          <a:ln w="28575">
            <a:solidFill>
              <a:srgbClr val="26A5B8"/>
            </a:solidFill>
          </a:ln>
        </p:spPr>
        <p:txBody>
          <a:bodyPr lIns="36000" tIns="36000" rIns="36000" bIns="36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26A5B8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1"/>
            <a:r>
              <a:rPr lang="en-GB" noProof="0"/>
              <a:t>Using an arrow, like this, tells the reader that the right-hand side logically follows the left-hand side​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6390EB9D-9DF9-37ED-2990-C381DB627F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5345" y="1490947"/>
            <a:ext cx="2158720" cy="2170112"/>
          </a:xfrm>
          <a:prstGeom prst="roundRect">
            <a:avLst>
              <a:gd name="adj" fmla="val 10112"/>
            </a:avLst>
          </a:prstGeom>
          <a:noFill/>
          <a:ln w="28575">
            <a:solidFill>
              <a:srgbClr val="26A5B8"/>
            </a:solidFill>
          </a:ln>
        </p:spPr>
        <p:txBody>
          <a:bodyPr lIns="36000" tIns="36000" rIns="36000" bIns="36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26A5B8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1"/>
            <a:r>
              <a:rPr lang="en-GB" noProof="0"/>
              <a:t>Like so many slides are as simple as that: left-hand side leading right-hand side​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8F071E88-0658-1331-261D-EF966081CEB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2748" y="4242936"/>
            <a:ext cx="2180941" cy="1557725"/>
          </a:xfrm>
          <a:prstGeom prst="wedgeRoundRectCallout">
            <a:avLst>
              <a:gd name="adj1" fmla="val -60845"/>
              <a:gd name="adj2" fmla="val -20515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 anchor="t" anchorCtr="0">
            <a:noAutofit/>
          </a:bodyPr>
          <a:lstStyle>
            <a:lvl1pPr marL="0" indent="0">
              <a:buClr>
                <a:schemeClr val="bg1"/>
              </a:buClr>
              <a:buNone/>
              <a:defRPr b="1">
                <a:solidFill>
                  <a:schemeClr val="bg1"/>
                </a:solidFill>
              </a:defRPr>
            </a:lvl1pPr>
            <a:lvl2pPr marL="285705" indent="-285705">
              <a:buClr>
                <a:schemeClr val="bg1"/>
              </a:buClr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1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602CEB8-AF8B-F2F3-6DD3-3210BB63F2F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56875" y="4242936"/>
            <a:ext cx="2180941" cy="1557725"/>
          </a:xfrm>
          <a:prstGeom prst="wedgeRoundRectCallout">
            <a:avLst>
              <a:gd name="adj1" fmla="val -60845"/>
              <a:gd name="adj2" fmla="val -20515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 anchor="t" anchorCtr="0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285705" indent="-285705">
              <a:buClr>
                <a:schemeClr val="tx1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b="1"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F637E1-B79A-FFAF-6231-00148990967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1745" y="2469315"/>
            <a:ext cx="2402951" cy="1080120"/>
          </a:xfrm>
          <a:prstGeom prst="homePlate">
            <a:avLst/>
          </a:prstGeom>
          <a:solidFill>
            <a:schemeClr val="accent1"/>
          </a:solidFill>
          <a:ln w="254000">
            <a:solidFill>
              <a:schemeClr val="accent1"/>
            </a:solidFill>
          </a:ln>
        </p:spPr>
        <p:txBody>
          <a:bodyPr lIns="36000" tIns="36000" rIns="36000" bIns="36000"/>
          <a:lstStyle>
            <a:lvl1pPr>
              <a:buClr>
                <a:schemeClr val="bg1"/>
              </a:buClr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1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="1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7150C4C8-24A4-E6D0-1AF0-2B52613630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65303" y="1495261"/>
            <a:ext cx="611920" cy="248400"/>
          </a:xfrm>
          <a:prstGeom prst="ellipse">
            <a:avLst/>
          </a:prstGeom>
          <a:solidFill>
            <a:schemeClr val="accent1"/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10%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6299AA4E-F1B5-CEF0-2916-3DD38041C38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60521" y="1784344"/>
            <a:ext cx="611920" cy="248400"/>
          </a:xfrm>
          <a:prstGeom prst="ellipse">
            <a:avLst/>
          </a:prstGeom>
          <a:solidFill>
            <a:schemeClr val="accent2"/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20%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86BA400-4D52-14F1-5970-9CC8ADCEC1A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24132" y="4242936"/>
            <a:ext cx="2158720" cy="1557725"/>
          </a:xfrm>
          <a:prstGeom prst="roundRect">
            <a:avLst>
              <a:gd name="adj" fmla="val 10112"/>
            </a:avLst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txBody>
          <a:bodyPr lIns="108000" tIns="36000" rIns="36000" bIns="36000" anchor="t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26A5B8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Boxes can be labelled using numbers in the left-hand corner like this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8DE21270-AE66-3BA7-DF4D-7E55828BCF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28033" y="4077072"/>
            <a:ext cx="359953" cy="3600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9FF63A-6172-6FE3-6489-10635DAA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8384E-37B3-CA6E-9B8A-295B5E3D54A4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3CBE3F2-7C54-C653-B408-F0DB1D28F55B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372949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Section Header Slide Style 1">
    <p:bg>
      <p:bgPr>
        <a:solidFill>
          <a:srgbClr val="E9E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719E5D-F1F9-C248-A16E-E33492EE7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312"/>
          <a:stretch/>
        </p:blipFill>
        <p:spPr>
          <a:xfrm>
            <a:off x="3" y="1"/>
            <a:ext cx="8848803" cy="6256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93EBA-4B54-304A-99CE-AA5D0B6D9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3336" r="69325"/>
          <a:stretch/>
        </p:blipFill>
        <p:spPr>
          <a:xfrm>
            <a:off x="6595192" y="0"/>
            <a:ext cx="5596811" cy="4315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CF1AA1-9958-3A4A-9916-989B0B0467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7935" y="264522"/>
            <a:ext cx="900524" cy="496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BDB2A5-BB6F-A445-92A1-FB4ADBBA0B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11452" y="6254669"/>
            <a:ext cx="3201197" cy="603331"/>
          </a:xfrm>
          <a:prstGeom prst="rect">
            <a:avLst/>
          </a:prstGeom>
        </p:spPr>
      </p:pic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43563230-E27A-011D-8704-E9F3C2F15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36" y="1114809"/>
            <a:ext cx="6545728" cy="402942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53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7F023-FC66-BA21-CF46-8F70E2CF98D1}"/>
              </a:ext>
            </a:extLst>
          </p:cNvPr>
          <p:cNvSpPr txBox="1"/>
          <p:nvPr userDrawn="1"/>
        </p:nvSpPr>
        <p:spPr>
          <a:xfrm>
            <a:off x="9871135" y="627681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none" lIns="0" tIns="0" rIns="0" bIns="0" rtlCol="0" anchor="t">
            <a:noAutofit/>
          </a:bodyPr>
          <a:lstStyle/>
          <a:p>
            <a:pPr marL="285705" indent="-285705" algn="l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D281D-DF31-FBB8-BE7B-86BE5EB1642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F7236-C0C0-4752-F2B8-A45ACB08F6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927046"/>
      </p:ext>
    </p:extLst>
  </p:cSld>
  <p:clrMapOvr>
    <a:masterClrMapping/>
  </p:clrMapOvr>
  <p:transition spd="slow"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Section Header Slide Style 2">
    <p:bg>
      <p:bgPr>
        <a:solidFill>
          <a:srgbClr val="26A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31B7E6-EB88-9F98-73C1-67F89BCFED22}"/>
              </a:ext>
            </a:extLst>
          </p:cNvPr>
          <p:cNvSpPr/>
          <p:nvPr userDrawn="1"/>
        </p:nvSpPr>
        <p:spPr>
          <a:xfrm>
            <a:off x="17794" y="6435430"/>
            <a:ext cx="404821" cy="292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t" anchorCtr="0"/>
          <a:lstStyle/>
          <a:p>
            <a:pPr algn="l">
              <a:spcAft>
                <a:spcPts val="600"/>
              </a:spcAft>
            </a:pPr>
            <a:endParaRPr lang="en-US" sz="140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BEF11D-F740-604E-A19F-9DDFB3DC5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384"/>
          <a:stretch/>
        </p:blipFill>
        <p:spPr>
          <a:xfrm>
            <a:off x="2" y="0"/>
            <a:ext cx="8848801" cy="6263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CF1AA1-9958-3A4A-9916-989B0B0467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485" y="603336"/>
            <a:ext cx="900524" cy="496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2FFC-1D88-354A-B33A-61A6066B3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2940" b="59828"/>
          <a:stretch/>
        </p:blipFill>
        <p:spPr>
          <a:xfrm>
            <a:off x="5439142" y="3144688"/>
            <a:ext cx="6752861" cy="3713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2BF133-E78A-4D41-8C6D-42812083B4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124" y="6493419"/>
            <a:ext cx="243987" cy="1346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247B20-F469-654A-ADF7-1CB707AEAA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2615" y="276164"/>
            <a:ext cx="900525" cy="496811"/>
          </a:xfrm>
          <a:prstGeom prst="rect">
            <a:avLst/>
          </a:prstGeom>
        </p:spPr>
      </p:pic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6585AB51-1F7B-4CA4-22DC-08FE2E58CF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2616" y="1114809"/>
            <a:ext cx="6531048" cy="402942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53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0710FC-BEFC-E603-7DCB-357B62A5CDFF}"/>
              </a:ext>
            </a:extLst>
          </p:cNvPr>
          <p:cNvSpPr/>
          <p:nvPr userDrawn="1"/>
        </p:nvSpPr>
        <p:spPr>
          <a:xfrm>
            <a:off x="7805969" y="5949280"/>
            <a:ext cx="4386033" cy="90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t" anchorCtr="0"/>
          <a:lstStyle/>
          <a:p>
            <a:pPr algn="l">
              <a:spcAft>
                <a:spcPts val="600"/>
              </a:spcAft>
            </a:pPr>
            <a:endParaRPr lang="en-US" sz="1400"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CD96A9-C0B5-D108-F9B2-7D4B8CEB22EB}"/>
              </a:ext>
            </a:extLst>
          </p:cNvPr>
          <p:cNvSpPr txBox="1"/>
          <p:nvPr userDrawn="1"/>
        </p:nvSpPr>
        <p:spPr>
          <a:xfrm>
            <a:off x="257141" y="654367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none" lIns="71991" tIns="71991" rIns="71991" bIns="71991" rtlCol="0" anchor="ctr">
            <a:noAutofit/>
          </a:bodyPr>
          <a:lstStyle/>
          <a:p>
            <a:pPr marL="285705" indent="-285705" algn="l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0C1AA-EFE6-34C6-D862-523A8A1AF1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D61D24B-B24B-32E7-349C-6DAE69BC81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900725"/>
      </p:ext>
    </p:extLst>
  </p:cSld>
  <p:clrMapOvr>
    <a:masterClrMapping/>
  </p:clrMapOvr>
  <p:transition spd="slow"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Section Header Slide Style 3">
    <p:bg>
      <p:bgPr>
        <a:solidFill>
          <a:srgbClr val="E9E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B73CC4-C60F-FD44-887B-FC40B80E0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312"/>
          <a:stretch/>
        </p:blipFill>
        <p:spPr>
          <a:xfrm>
            <a:off x="3" y="6"/>
            <a:ext cx="8848803" cy="6256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AEDEA1-1F15-2C4F-9A10-5EF38B5A4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502" y="260349"/>
            <a:ext cx="900525" cy="496811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7E36A275-6227-D89D-B838-9E4D6D4EF9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36" y="1114809"/>
            <a:ext cx="6545728" cy="402942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53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6CCED9-FB15-DB11-4FD5-3C5478CF17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E6097-525C-F055-545E-C68064762A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82137"/>
      </p:ext>
    </p:extLst>
  </p:cSld>
  <p:clrMapOvr>
    <a:masterClrMapping/>
  </p:clrMapOvr>
  <p:transition spd="slow"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Vertical Tex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F0BB7-F68A-64F0-9DFC-4922D38F3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34D7DE8-622C-1192-FDFA-F604F5B181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7010" y="1263756"/>
            <a:ext cx="2505273" cy="1033200"/>
          </a:xfrm>
          <a:prstGeom prst="roundRect">
            <a:avLst>
              <a:gd name="adj" fmla="val 9465"/>
            </a:avLst>
          </a:prstGeom>
          <a:solidFill>
            <a:srgbClr val="26A5B8"/>
          </a:solidFill>
          <a:ln>
            <a:noFill/>
          </a:ln>
        </p:spPr>
        <p:txBody>
          <a:bodyPr lIns="36000" tIns="36000" rIns="36000" bIns="36000"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3079A-EC88-65D9-8D82-20499F6266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17011" y="2435519"/>
            <a:ext cx="2501219" cy="3600000"/>
          </a:xfrm>
          <a:prstGeom prst="rect">
            <a:avLst/>
          </a:prstGeom>
        </p:spPr>
        <p:txBody>
          <a:bodyPr lIns="36000" tIns="36000" rIns="36000" bIns="36000" anchor="t">
            <a:noAutofit/>
          </a:bodyPr>
          <a:lstStyle>
            <a:lvl1pPr marL="0" indent="0">
              <a:spcAft>
                <a:spcPts val="0"/>
              </a:spcAft>
              <a:buClr>
                <a:srgbClr val="26A5B8"/>
              </a:buClr>
              <a:buFont typeface="Arial" panose="020B0604020202020204" pitchFamily="34" charset="0"/>
              <a:buNone/>
              <a:defRPr/>
            </a:lvl1pPr>
            <a:lvl2pPr>
              <a:spcAft>
                <a:spcPts val="0"/>
              </a:spcAft>
              <a:buClr>
                <a:srgbClr val="26A5B8"/>
              </a:buClr>
              <a:defRPr/>
            </a:lvl2pPr>
            <a:lvl3pPr>
              <a:spcAft>
                <a:spcPts val="0"/>
              </a:spcAft>
              <a:buClr>
                <a:srgbClr val="26A5B8"/>
              </a:buClr>
              <a:defRPr/>
            </a:lvl3pPr>
            <a:lvl4pPr>
              <a:buClr>
                <a:srgbClr val="26A5B8"/>
              </a:buClr>
              <a:defRPr/>
            </a:lvl4pPr>
            <a:lvl5pPr marL="532716" indent="0">
              <a:buClr>
                <a:srgbClr val="26A5B8"/>
              </a:buCl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852B84FA-F0C8-542A-8B6A-660DB5A5B67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67913" y="1263756"/>
            <a:ext cx="2505273" cy="1033200"/>
          </a:xfrm>
          <a:prstGeom prst="roundRect">
            <a:avLst>
              <a:gd name="adj" fmla="val 9465"/>
            </a:avLst>
          </a:prstGeom>
          <a:solidFill>
            <a:srgbClr val="DD0076"/>
          </a:solidFill>
          <a:ln>
            <a:noFill/>
          </a:ln>
        </p:spPr>
        <p:txBody>
          <a:bodyPr lIns="36000" tIns="36000" rIns="36000" bIns="36000"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F1DE9CD-75A1-8202-2AC3-801169CF43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65210" y="2435519"/>
            <a:ext cx="2505273" cy="3600000"/>
          </a:xfrm>
          <a:prstGeom prst="rect">
            <a:avLst/>
          </a:prstGeom>
        </p:spPr>
        <p:txBody>
          <a:bodyPr lIns="36000" tIns="36000" rIns="36000" bIns="36000" anchor="t">
            <a:noAutofit/>
          </a:bodyPr>
          <a:lstStyle>
            <a:lvl1pPr>
              <a:spcAft>
                <a:spcPts val="0"/>
              </a:spcAft>
              <a:buClr>
                <a:srgbClr val="DD0076"/>
              </a:buClr>
              <a:defRPr/>
            </a:lvl1pPr>
            <a:lvl2pPr>
              <a:spcAft>
                <a:spcPts val="0"/>
              </a:spcAft>
              <a:buClr>
                <a:srgbClr val="DD0076"/>
              </a:buClr>
              <a:defRPr/>
            </a:lvl2pPr>
            <a:lvl3pPr>
              <a:spcAft>
                <a:spcPts val="0"/>
              </a:spcAft>
              <a:buClr>
                <a:srgbClr val="DD0076"/>
              </a:buClr>
              <a:defRPr/>
            </a:lvl3pPr>
            <a:lvl4pPr>
              <a:buClr>
                <a:srgbClr val="DD0076"/>
              </a:buClr>
              <a:defRPr/>
            </a:lvl4pPr>
            <a:lvl5pPr marL="532716" indent="0">
              <a:buClr>
                <a:srgbClr val="DD0076"/>
              </a:buCl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5E0A26A-37B1-4356-72E5-FFE6E243E44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318816" y="1263756"/>
            <a:ext cx="2505273" cy="1033200"/>
          </a:xfrm>
          <a:prstGeom prst="roundRect">
            <a:avLst>
              <a:gd name="adj" fmla="val 9465"/>
            </a:avLst>
          </a:prstGeom>
          <a:solidFill>
            <a:srgbClr val="F9B122"/>
          </a:solidFill>
          <a:ln>
            <a:noFill/>
          </a:ln>
        </p:spPr>
        <p:txBody>
          <a:bodyPr lIns="36000" tIns="36000" rIns="36000" bIns="36000" anchor="t" anchorCtr="0"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5327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D2338F8-B1A4-DCE1-BBF3-7618E12EEB0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17464" y="2435519"/>
            <a:ext cx="2505273" cy="3600000"/>
          </a:xfrm>
          <a:prstGeom prst="rect">
            <a:avLst/>
          </a:prstGeom>
        </p:spPr>
        <p:txBody>
          <a:bodyPr lIns="36000" tIns="36000" rIns="36000" bIns="36000" anchor="t">
            <a:noAutofit/>
          </a:bodyPr>
          <a:lstStyle>
            <a:lvl1pPr>
              <a:spcAft>
                <a:spcPts val="0"/>
              </a:spcAft>
              <a:buClr>
                <a:srgbClr val="F9B122"/>
              </a:buClr>
              <a:defRPr/>
            </a:lvl1pPr>
            <a:lvl2pPr>
              <a:spcAft>
                <a:spcPts val="0"/>
              </a:spcAft>
              <a:buClr>
                <a:srgbClr val="F9B122"/>
              </a:buClr>
              <a:defRPr/>
            </a:lvl2pPr>
            <a:lvl3pPr>
              <a:spcAft>
                <a:spcPts val="0"/>
              </a:spcAft>
              <a:buClr>
                <a:srgbClr val="F9B122"/>
              </a:buClr>
              <a:defRPr/>
            </a:lvl3pPr>
            <a:lvl4pPr>
              <a:buClr>
                <a:srgbClr val="F9B122"/>
              </a:buClr>
              <a:defRPr/>
            </a:lvl4pPr>
            <a:lvl5pPr marL="532716" indent="0">
              <a:buClr>
                <a:srgbClr val="F9B122"/>
              </a:buCl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C0C9E57-A70E-B813-2B8B-14998C1ABC2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69718" y="1263756"/>
            <a:ext cx="2505273" cy="1033200"/>
          </a:xfrm>
          <a:prstGeom prst="roundRect">
            <a:avLst>
              <a:gd name="adj" fmla="val 9465"/>
            </a:avLst>
          </a:prstGeom>
          <a:solidFill>
            <a:srgbClr val="429F65"/>
          </a:solidFill>
          <a:ln>
            <a:noFill/>
          </a:ln>
        </p:spPr>
        <p:txBody>
          <a:bodyPr lIns="36000" tIns="36000" rIns="36000" bIns="36000"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DF151AE8-8987-86D4-61B5-FF0EBE02E41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69718" y="2435519"/>
            <a:ext cx="2505273" cy="3600000"/>
          </a:xfrm>
          <a:prstGeom prst="rect">
            <a:avLst/>
          </a:prstGeom>
        </p:spPr>
        <p:txBody>
          <a:bodyPr lIns="36000" tIns="36000" rIns="36000" bIns="36000" anchor="t">
            <a:noAutofit/>
          </a:bodyPr>
          <a:lstStyle>
            <a:lvl1pPr>
              <a:spcAft>
                <a:spcPts val="0"/>
              </a:spcAft>
              <a:buClr>
                <a:srgbClr val="429F65"/>
              </a:buClr>
              <a:defRPr/>
            </a:lvl1pPr>
            <a:lvl2pPr>
              <a:spcAft>
                <a:spcPts val="0"/>
              </a:spcAft>
              <a:buClr>
                <a:srgbClr val="429F65"/>
              </a:buClr>
              <a:defRPr/>
            </a:lvl2pPr>
            <a:lvl3pPr>
              <a:spcAft>
                <a:spcPts val="0"/>
              </a:spcAft>
              <a:buClr>
                <a:srgbClr val="429F65"/>
              </a:buClr>
              <a:defRPr/>
            </a:lvl3pPr>
            <a:lvl4pPr>
              <a:buClr>
                <a:srgbClr val="429F65"/>
              </a:buClr>
              <a:defRPr/>
            </a:lvl4pPr>
            <a:lvl5pPr>
              <a:buClr>
                <a:srgbClr val="429F65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772B086-3A5D-7095-A375-93C16A4B96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65872F-0749-D03C-D6D1-EACB567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5DBB0B-2E16-13D8-18DB-766B6EACC883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8030A1-5C86-6C74-3493-E6F23875F1E2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271407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Horizontal Tex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792888-ED8D-FDC2-169E-FA8052E7A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34D7DE8-622C-1192-FDFA-F604F5B181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8109" y="1265467"/>
            <a:ext cx="1708364" cy="1032069"/>
          </a:xfrm>
          <a:prstGeom prst="roundRect">
            <a:avLst>
              <a:gd name="adj" fmla="val 9465"/>
            </a:avLst>
          </a:prstGeom>
          <a:solidFill>
            <a:srgbClr val="26A5B8"/>
          </a:solidFill>
          <a:ln>
            <a:noFill/>
          </a:ln>
        </p:spPr>
        <p:txBody>
          <a:bodyPr lIns="36000" tIns="36000" rIns="36000" bIns="36000"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852B84FA-F0C8-542A-8B6A-660DB5A5B67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08109" y="2505587"/>
            <a:ext cx="1708364" cy="1033200"/>
          </a:xfrm>
          <a:prstGeom prst="roundRect">
            <a:avLst>
              <a:gd name="adj" fmla="val 9465"/>
            </a:avLst>
          </a:prstGeom>
          <a:solidFill>
            <a:srgbClr val="DD0076"/>
          </a:solidFill>
          <a:ln>
            <a:noFill/>
          </a:ln>
        </p:spPr>
        <p:txBody>
          <a:bodyPr lIns="36000" tIns="36000" rIns="36000" bIns="36000"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5E0A26A-37B1-4356-72E5-FFE6E243E44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08110" y="3746837"/>
            <a:ext cx="1708364" cy="1033200"/>
          </a:xfrm>
          <a:prstGeom prst="roundRect">
            <a:avLst>
              <a:gd name="adj" fmla="val 9465"/>
            </a:avLst>
          </a:prstGeom>
          <a:solidFill>
            <a:srgbClr val="F9B122"/>
          </a:solidFill>
          <a:ln>
            <a:noFill/>
          </a:ln>
        </p:spPr>
        <p:txBody>
          <a:bodyPr lIns="36000" tIns="36000" rIns="36000" bIns="36000" anchor="t" anchorCtr="0"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5327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C0C9E57-A70E-B813-2B8B-14998C1ABC2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08110" y="4988088"/>
            <a:ext cx="1708365" cy="1033200"/>
          </a:xfrm>
          <a:prstGeom prst="roundRect">
            <a:avLst>
              <a:gd name="adj" fmla="val 9465"/>
            </a:avLst>
          </a:prstGeom>
          <a:solidFill>
            <a:srgbClr val="429F65"/>
          </a:solidFill>
          <a:ln>
            <a:noFill/>
          </a:ln>
        </p:spPr>
        <p:txBody>
          <a:bodyPr lIns="36000" tIns="36000" rIns="36000" bIns="36000"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283F11B8-6F19-432E-1070-8634FB785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38B916B-9E9D-F885-CA62-AF2E0F0F210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352073" y="1264335"/>
            <a:ext cx="9431993" cy="1033200"/>
          </a:xfrm>
        </p:spPr>
        <p:txBody>
          <a:bodyPr lIns="36000" tIns="36000" rIns="36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E551234-5562-2944-6E8F-8068EC22CA3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352073" y="2505587"/>
            <a:ext cx="9431993" cy="1033200"/>
          </a:xfrm>
        </p:spPr>
        <p:txBody>
          <a:bodyPr lIns="36000" tIns="36000" rIns="36000" bIns="36000"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BE80862-BE68-F3EA-B9AF-87080E8AA9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352073" y="3746837"/>
            <a:ext cx="9431993" cy="1033200"/>
          </a:xfrm>
        </p:spPr>
        <p:txBody>
          <a:bodyPr lIns="36000" tIns="36000" rIns="36000" bIns="36000"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2B5CB16A-DADE-5A12-FB08-F6778A2DF85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52073" y="4988088"/>
            <a:ext cx="9431993" cy="1033200"/>
          </a:xfrm>
        </p:spPr>
        <p:txBody>
          <a:bodyPr lIns="36000" tIns="36000" rIns="36000" bIns="36000"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70925-06CA-DCA7-5085-543223E7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148D9-C760-7350-211D-3F388444AAF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117D7-1335-77DA-C3DB-CD1EBA6DB3B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994561"/>
      </p:ext>
    </p:extLst>
  </p:cSld>
  <p:clrMapOvr>
    <a:masterClrMapping/>
  </p:clrMapOvr>
  <p:transition spd="slow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Chevron proces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33CE34-E7D7-FC18-4670-76DE4E2A9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950EE2-85E9-870E-0E74-96672894D7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44390" y="1361766"/>
            <a:ext cx="3455933" cy="761047"/>
          </a:xfrm>
          <a:prstGeom prst="homePlate">
            <a:avLst/>
          </a:prstGeom>
          <a:solidFill>
            <a:schemeClr val="accent4"/>
          </a:solidFill>
          <a:ln w="254000">
            <a:solidFill>
              <a:schemeClr val="accent4"/>
            </a:solidFill>
          </a:ln>
        </p:spPr>
        <p:txBody>
          <a:bodyPr lIns="900000" anchor="t"/>
          <a:lstStyle>
            <a:lvl1pPr>
              <a:buClr>
                <a:schemeClr val="bg1"/>
              </a:buClr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1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="1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034075C-FCBD-2F9D-5EB8-2D972E0E34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8014" y="1361766"/>
            <a:ext cx="3455933" cy="761047"/>
          </a:xfrm>
          <a:prstGeom prst="homePlate">
            <a:avLst/>
          </a:prstGeom>
          <a:solidFill>
            <a:schemeClr val="accent3"/>
          </a:solidFill>
          <a:ln w="254000">
            <a:solidFill>
              <a:schemeClr val="accent3"/>
            </a:solidFill>
          </a:ln>
        </p:spPr>
        <p:txBody>
          <a:bodyPr lIns="864000" anchor="t"/>
          <a:lstStyle>
            <a:lvl1pPr>
              <a:buClr>
                <a:schemeClr val="bg1"/>
              </a:buClr>
              <a:defRPr b="1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1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="1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9E770C8-4EC9-6606-2D7E-C50EF34B9F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0067" y="1361766"/>
            <a:ext cx="3455933" cy="761047"/>
          </a:xfrm>
          <a:prstGeom prst="homePlate">
            <a:avLst/>
          </a:prstGeom>
          <a:solidFill>
            <a:schemeClr val="accent2"/>
          </a:solidFill>
          <a:ln w="254000">
            <a:solidFill>
              <a:schemeClr val="accent2"/>
            </a:solidFill>
          </a:ln>
        </p:spPr>
        <p:txBody>
          <a:bodyPr lIns="827999" anchor="t"/>
          <a:lstStyle>
            <a:lvl1pPr>
              <a:buClr>
                <a:schemeClr val="bg1"/>
              </a:buClr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1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="1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B39927-6267-E1CB-E51E-0849596CD6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107" y="1361766"/>
            <a:ext cx="2747517" cy="761047"/>
          </a:xfrm>
          <a:prstGeom prst="homePlate">
            <a:avLst/>
          </a:prstGeom>
          <a:solidFill>
            <a:schemeClr val="accent1"/>
          </a:solidFill>
          <a:ln w="254000">
            <a:solidFill>
              <a:schemeClr val="accent1"/>
            </a:solidFill>
          </a:ln>
        </p:spPr>
        <p:txBody>
          <a:bodyPr lIns="36000" anchor="t"/>
          <a:lstStyle>
            <a:lvl1pPr>
              <a:buClr>
                <a:schemeClr val="bg1"/>
              </a:buClr>
              <a:defRPr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1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="1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BD5F-C8B4-4E6E-F5D7-32D552AB0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107" y="2408455"/>
            <a:ext cx="2356048" cy="36883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CA50892-031B-67EE-EB8D-2474746F9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08052" y="2408455"/>
            <a:ext cx="2356048" cy="3688333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3C41E78-D799-CE7A-1238-2EE041E3F7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9943" y="2408455"/>
            <a:ext cx="2356048" cy="3688333"/>
          </a:xfrm>
        </p:spPr>
        <p:txBody>
          <a:bodyPr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CA4572D-04ED-D33B-D960-22A56FB75E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997" y="2408455"/>
            <a:ext cx="2356048" cy="3688333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3B7FC8-3C00-C30E-FB0B-66A12C10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F046C8-8591-7795-8F6F-BC3125650B8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CFD627-29EA-4222-5527-0234B841C0B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5076"/>
      </p:ext>
    </p:extLst>
  </p:cSld>
  <p:clrMapOvr>
    <a:masterClrMapping/>
  </p:clrMapOvr>
  <p:transition spd="slow"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Feature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FFD657A-B72E-EFFF-724D-CF2E191497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50BAE13-DADF-8294-E45B-1127B741AAD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08111" y="1247478"/>
            <a:ext cx="1577301" cy="2740199"/>
          </a:xfrm>
          <a:prstGeom prst="roundRect">
            <a:avLst>
              <a:gd name="adj" fmla="val 9465"/>
            </a:avLst>
          </a:prstGeom>
          <a:solidFill>
            <a:srgbClr val="F9B122"/>
          </a:solidFill>
          <a:ln>
            <a:noFill/>
          </a:ln>
        </p:spPr>
        <p:txBody>
          <a:bodyPr lIns="108000" tIns="108000" rIns="108000" bIns="108000" anchor="ctr" anchorCtr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5327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6A3213F-9DF9-68C7-71C3-D9BEC82823D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71133" y="1247478"/>
            <a:ext cx="2737079" cy="2740199"/>
          </a:xfrm>
          <a:prstGeom prst="roundRect">
            <a:avLst>
              <a:gd name="adj" fmla="val 9465"/>
            </a:avLst>
          </a:prstGeom>
          <a:solidFill>
            <a:schemeClr val="accent1"/>
          </a:solidFill>
          <a:ln>
            <a:noFill/>
          </a:ln>
        </p:spPr>
        <p:txBody>
          <a:bodyPr lIns="108000" tIns="108000" rIns="108000" bIns="108000" anchor="ctr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5327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1FB342F-7D5C-491C-DE82-9EDD7D34CC3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08110" y="4349434"/>
            <a:ext cx="5300100" cy="1315937"/>
          </a:xfrm>
          <a:prstGeom prst="roundRect">
            <a:avLst>
              <a:gd name="adj" fmla="val 9465"/>
            </a:avLst>
          </a:prstGeom>
          <a:solidFill>
            <a:schemeClr val="accent2"/>
          </a:solidFill>
          <a:ln>
            <a:noFill/>
          </a:ln>
        </p:spPr>
        <p:txBody>
          <a:bodyPr lIns="108000" tIns="108000" rIns="108000" bIns="108000" anchor="ctr" anchorCtr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5327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84AF374-328E-6DFC-03F6-0B6B59384E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9614766-CC7F-1C77-7DD7-1F94972553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467558" y="1262571"/>
            <a:ext cx="5316508" cy="4402800"/>
          </a:xfrm>
        </p:spPr>
        <p:txBody>
          <a:bodyPr lIns="36000" tIns="36000" rIns="36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7C9287-CF6B-F035-3BD7-C10CAF67A6D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6136" y="1723210"/>
            <a:ext cx="4324049" cy="3500445"/>
          </a:xfrm>
          <a:solidFill>
            <a:schemeClr val="tx2">
              <a:lumMod val="20000"/>
              <a:lumOff val="80000"/>
            </a:schemeClr>
          </a:solidFill>
        </p:spPr>
        <p:txBody>
          <a:bodyPr lIns="36000" tIns="36000" rIns="36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D303E-5C1B-DB2D-080A-DA836CA9BDA5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ED7B4-09FE-6E79-6122-547B0C1BAC58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16C3D21-2F68-CB59-70B6-A7793B7B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614697"/>
      </p:ext>
    </p:extLst>
  </p:cSld>
  <p:clrMapOvr>
    <a:masterClrMapping/>
  </p:clrMapOvr>
  <p:transition spd="slow"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F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698FDF-B4B4-C658-CEA8-002B09EBE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2A211811-54A8-BB96-FB58-00744C3341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6097" y="1379111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131" name="Text Placeholder 129">
            <a:extLst>
              <a:ext uri="{FF2B5EF4-FFF2-40B4-BE49-F238E27FC236}">
                <a16:creationId xmlns:a16="http://schemas.microsoft.com/office/drawing/2014/main" id="{222B19D2-03EF-A256-159F-A0FE491526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897323" y="1379111"/>
            <a:ext cx="1886568" cy="306000"/>
          </a:xfrm>
          <a:prstGeom prst="roundRect">
            <a:avLst/>
          </a:prstGeom>
          <a:solidFill>
            <a:srgbClr val="26A5B8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40" name="Text Placeholder 129">
            <a:extLst>
              <a:ext uri="{FF2B5EF4-FFF2-40B4-BE49-F238E27FC236}">
                <a16:creationId xmlns:a16="http://schemas.microsoft.com/office/drawing/2014/main" id="{2C97BB88-4965-2975-C13F-D2191A294F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97323" y="1748239"/>
            <a:ext cx="1886568" cy="306000"/>
          </a:xfrm>
          <a:prstGeom prst="roundRect">
            <a:avLst/>
          </a:prstGeom>
          <a:solidFill>
            <a:srgbClr val="DD0076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43" name="Text Placeholder 129">
            <a:extLst>
              <a:ext uri="{FF2B5EF4-FFF2-40B4-BE49-F238E27FC236}">
                <a16:creationId xmlns:a16="http://schemas.microsoft.com/office/drawing/2014/main" id="{32DC5212-692B-CAB3-AAEA-D659088159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97323" y="2117367"/>
            <a:ext cx="1886568" cy="306000"/>
          </a:xfrm>
          <a:prstGeom prst="roundRect">
            <a:avLst/>
          </a:prstGeom>
          <a:solidFill>
            <a:srgbClr val="DD0076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46" name="Text Placeholder 129">
            <a:extLst>
              <a:ext uri="{FF2B5EF4-FFF2-40B4-BE49-F238E27FC236}">
                <a16:creationId xmlns:a16="http://schemas.microsoft.com/office/drawing/2014/main" id="{9591BDD8-D913-DA99-ED00-8AB7491D7C1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97323" y="2486495"/>
            <a:ext cx="1886568" cy="306000"/>
          </a:xfrm>
          <a:prstGeom prst="roundRect">
            <a:avLst/>
          </a:prstGeom>
          <a:solidFill>
            <a:srgbClr val="F9B122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49" name="Text Placeholder 129">
            <a:extLst>
              <a:ext uri="{FF2B5EF4-FFF2-40B4-BE49-F238E27FC236}">
                <a16:creationId xmlns:a16="http://schemas.microsoft.com/office/drawing/2014/main" id="{AA75D2D1-801E-291F-34DB-BCEACCB5230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97323" y="2855623"/>
            <a:ext cx="1886568" cy="306000"/>
          </a:xfrm>
          <a:prstGeom prst="roundRect">
            <a:avLst/>
          </a:prstGeom>
          <a:solidFill>
            <a:srgbClr val="F9B122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52" name="Text Placeholder 129">
            <a:extLst>
              <a:ext uri="{FF2B5EF4-FFF2-40B4-BE49-F238E27FC236}">
                <a16:creationId xmlns:a16="http://schemas.microsoft.com/office/drawing/2014/main" id="{863EF66E-C91D-47D6-BFEC-D9CE2AA660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97323" y="3224751"/>
            <a:ext cx="1886568" cy="306000"/>
          </a:xfrm>
          <a:prstGeom prst="roundRect">
            <a:avLst/>
          </a:prstGeom>
          <a:solidFill>
            <a:srgbClr val="26A5B8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55" name="Text Placeholder 129">
            <a:extLst>
              <a:ext uri="{FF2B5EF4-FFF2-40B4-BE49-F238E27FC236}">
                <a16:creationId xmlns:a16="http://schemas.microsoft.com/office/drawing/2014/main" id="{51B98B6A-9DE7-6A6E-C4E5-B073066D3D8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897323" y="3593879"/>
            <a:ext cx="1886568" cy="306000"/>
          </a:xfrm>
          <a:prstGeom prst="roundRect">
            <a:avLst/>
          </a:prstGeom>
          <a:solidFill>
            <a:srgbClr val="26A5B8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58" name="Text Placeholder 129">
            <a:extLst>
              <a:ext uri="{FF2B5EF4-FFF2-40B4-BE49-F238E27FC236}">
                <a16:creationId xmlns:a16="http://schemas.microsoft.com/office/drawing/2014/main" id="{19BD1570-0A9D-3350-2D97-23FD86ECE7E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897323" y="3963007"/>
            <a:ext cx="1886568" cy="306000"/>
          </a:xfrm>
          <a:prstGeom prst="roundRect">
            <a:avLst/>
          </a:prstGeom>
          <a:solidFill>
            <a:srgbClr val="DD0076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61" name="Text Placeholder 129">
            <a:extLst>
              <a:ext uri="{FF2B5EF4-FFF2-40B4-BE49-F238E27FC236}">
                <a16:creationId xmlns:a16="http://schemas.microsoft.com/office/drawing/2014/main" id="{728C1AE4-D313-0000-8DA1-519AA7AC85E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97323" y="4332135"/>
            <a:ext cx="1886568" cy="306000"/>
          </a:xfrm>
          <a:prstGeom prst="roundRect">
            <a:avLst/>
          </a:prstGeom>
          <a:solidFill>
            <a:srgbClr val="DD0076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64" name="Text Placeholder 129">
            <a:extLst>
              <a:ext uri="{FF2B5EF4-FFF2-40B4-BE49-F238E27FC236}">
                <a16:creationId xmlns:a16="http://schemas.microsoft.com/office/drawing/2014/main" id="{B1136AD3-04FA-5346-2A4B-05A99B524A6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97323" y="4701263"/>
            <a:ext cx="1886568" cy="306000"/>
          </a:xfrm>
          <a:prstGeom prst="roundRect">
            <a:avLst/>
          </a:prstGeom>
          <a:solidFill>
            <a:srgbClr val="F9B122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67" name="Text Placeholder 129">
            <a:extLst>
              <a:ext uri="{FF2B5EF4-FFF2-40B4-BE49-F238E27FC236}">
                <a16:creationId xmlns:a16="http://schemas.microsoft.com/office/drawing/2014/main" id="{59B3853C-B8BC-E9DE-3D5E-60D56E5C9E4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897323" y="5070391"/>
            <a:ext cx="1886568" cy="306000"/>
          </a:xfrm>
          <a:prstGeom prst="roundRect">
            <a:avLst/>
          </a:prstGeom>
          <a:solidFill>
            <a:srgbClr val="F9B122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70" name="Text Placeholder 129">
            <a:extLst>
              <a:ext uri="{FF2B5EF4-FFF2-40B4-BE49-F238E27FC236}">
                <a16:creationId xmlns:a16="http://schemas.microsoft.com/office/drawing/2014/main" id="{A9D100C4-2DBD-8D25-63CE-2E3AC519277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97323" y="5439520"/>
            <a:ext cx="1886568" cy="306000"/>
          </a:xfrm>
          <a:prstGeom prst="roundRect">
            <a:avLst/>
          </a:prstGeom>
          <a:solidFill>
            <a:srgbClr val="26A5B8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00.00 – 00.00</a:t>
            </a:r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4FB825D-0161-8D75-1823-51863262612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458592" y="1429511"/>
            <a:ext cx="741503" cy="205200"/>
          </a:xfrm>
          <a:prstGeom prst="homePlate">
            <a:avLst/>
          </a:prstGeom>
          <a:solidFill>
            <a:schemeClr val="accent1"/>
          </a:solidFill>
          <a:ln w="101600">
            <a:solidFill>
              <a:schemeClr val="accent1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21" name="Text Placeholder 129">
            <a:extLst>
              <a:ext uri="{FF2B5EF4-FFF2-40B4-BE49-F238E27FC236}">
                <a16:creationId xmlns:a16="http://schemas.microsoft.com/office/drawing/2014/main" id="{B4CDA9B5-B15B-0B8C-EB18-47E726B4873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56097" y="1748239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22" name="Text Placeholder 129">
            <a:extLst>
              <a:ext uri="{FF2B5EF4-FFF2-40B4-BE49-F238E27FC236}">
                <a16:creationId xmlns:a16="http://schemas.microsoft.com/office/drawing/2014/main" id="{37B39619-4710-CCD9-32F6-82B0BE29517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56097" y="2117367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23" name="Text Placeholder 129">
            <a:extLst>
              <a:ext uri="{FF2B5EF4-FFF2-40B4-BE49-F238E27FC236}">
                <a16:creationId xmlns:a16="http://schemas.microsoft.com/office/drawing/2014/main" id="{532C1827-4B58-EAC1-2F99-5E17F060A8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56097" y="2486495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24" name="Text Placeholder 129">
            <a:extLst>
              <a:ext uri="{FF2B5EF4-FFF2-40B4-BE49-F238E27FC236}">
                <a16:creationId xmlns:a16="http://schemas.microsoft.com/office/drawing/2014/main" id="{B50577D0-19A4-AA13-8473-F0A40C60DD7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6097" y="2855623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1EBFE7A8-CF49-883E-04C0-20F1D4B409E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56097" y="3224751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26" name="Text Placeholder 129">
            <a:extLst>
              <a:ext uri="{FF2B5EF4-FFF2-40B4-BE49-F238E27FC236}">
                <a16:creationId xmlns:a16="http://schemas.microsoft.com/office/drawing/2014/main" id="{ECACBD0B-67DA-E59E-11B3-FC8789682A3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56097" y="3593879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27" name="Text Placeholder 129">
            <a:extLst>
              <a:ext uri="{FF2B5EF4-FFF2-40B4-BE49-F238E27FC236}">
                <a16:creationId xmlns:a16="http://schemas.microsoft.com/office/drawing/2014/main" id="{66AEB8F4-BCBA-8D71-E9E5-A91D0E2B3FA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56097" y="3963007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28" name="Text Placeholder 129">
            <a:extLst>
              <a:ext uri="{FF2B5EF4-FFF2-40B4-BE49-F238E27FC236}">
                <a16:creationId xmlns:a16="http://schemas.microsoft.com/office/drawing/2014/main" id="{C787F44D-B99F-D449-3ECC-D17FA0D194E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56097" y="4332135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29" name="Text Placeholder 129">
            <a:extLst>
              <a:ext uri="{FF2B5EF4-FFF2-40B4-BE49-F238E27FC236}">
                <a16:creationId xmlns:a16="http://schemas.microsoft.com/office/drawing/2014/main" id="{122F5F03-9310-2AFB-E807-A4944BA050E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56097" y="4701263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30" name="Text Placeholder 129">
            <a:extLst>
              <a:ext uri="{FF2B5EF4-FFF2-40B4-BE49-F238E27FC236}">
                <a16:creationId xmlns:a16="http://schemas.microsoft.com/office/drawing/2014/main" id="{9C219DFF-F7E3-2C79-673D-5651FBCED24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56097" y="5070391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31" name="Text Placeholder 129">
            <a:extLst>
              <a:ext uri="{FF2B5EF4-FFF2-40B4-BE49-F238E27FC236}">
                <a16:creationId xmlns:a16="http://schemas.microsoft.com/office/drawing/2014/main" id="{CCB5ABF3-AE58-08D3-B9D7-16705CAEA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56097" y="5439520"/>
            <a:ext cx="4185743" cy="306000"/>
          </a:xfrm>
          <a:prstGeom prst="roundRect">
            <a:avLst/>
          </a:prstGeom>
          <a:solidFill>
            <a:srgbClr val="E9EEFA"/>
          </a:solidFill>
        </p:spPr>
        <p:txBody>
          <a:bodyPr anchor="ctr">
            <a:noAutofit/>
          </a:bodyPr>
          <a:lstStyle>
            <a:lvl1pPr marL="539915">
              <a:defRPr/>
            </a:lvl1pPr>
          </a:lstStyle>
          <a:p>
            <a:pPr lvl="0"/>
            <a:r>
              <a:rPr lang="en-GB"/>
              <a:t>Item name</a:t>
            </a:r>
          </a:p>
        </p:txBody>
      </p:sp>
      <p:sp>
        <p:nvSpPr>
          <p:cNvPr id="32" name="Content Placeholder 18">
            <a:extLst>
              <a:ext uri="{FF2B5EF4-FFF2-40B4-BE49-F238E27FC236}">
                <a16:creationId xmlns:a16="http://schemas.microsoft.com/office/drawing/2014/main" id="{A5061471-E7FD-07EB-DBBA-FD0FE6130286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458592" y="1798639"/>
            <a:ext cx="741503" cy="205200"/>
          </a:xfrm>
          <a:prstGeom prst="homePlate">
            <a:avLst/>
          </a:prstGeom>
          <a:solidFill>
            <a:schemeClr val="accent2"/>
          </a:solidFill>
          <a:ln w="101600">
            <a:solidFill>
              <a:schemeClr val="accent2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91732101-3825-89E7-374A-1F41CA1A6627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458592" y="2167767"/>
            <a:ext cx="741503" cy="205200"/>
          </a:xfrm>
          <a:prstGeom prst="homePlate">
            <a:avLst/>
          </a:prstGeom>
          <a:solidFill>
            <a:schemeClr val="accent2"/>
          </a:solidFill>
          <a:ln w="101600">
            <a:solidFill>
              <a:schemeClr val="accent2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34" name="Content Placeholder 18">
            <a:extLst>
              <a:ext uri="{FF2B5EF4-FFF2-40B4-BE49-F238E27FC236}">
                <a16:creationId xmlns:a16="http://schemas.microsoft.com/office/drawing/2014/main" id="{3B0AD0D2-9945-AE65-93ED-E0D7B72A360E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58592" y="2536895"/>
            <a:ext cx="741503" cy="205200"/>
          </a:xfrm>
          <a:prstGeom prst="homePlate">
            <a:avLst/>
          </a:prstGeom>
          <a:solidFill>
            <a:schemeClr val="accent3"/>
          </a:solidFill>
          <a:ln w="101600">
            <a:solidFill>
              <a:schemeClr val="accent3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35" name="Content Placeholder 18">
            <a:extLst>
              <a:ext uri="{FF2B5EF4-FFF2-40B4-BE49-F238E27FC236}">
                <a16:creationId xmlns:a16="http://schemas.microsoft.com/office/drawing/2014/main" id="{48B36E00-A260-8A15-6684-3862CD88961A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458592" y="2906023"/>
            <a:ext cx="741503" cy="205200"/>
          </a:xfrm>
          <a:prstGeom prst="homePlate">
            <a:avLst/>
          </a:prstGeom>
          <a:solidFill>
            <a:schemeClr val="accent3"/>
          </a:solidFill>
          <a:ln w="101600">
            <a:solidFill>
              <a:schemeClr val="accent3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F3B8C212-CA78-29F8-A388-6C9E60B933C2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58592" y="3275151"/>
            <a:ext cx="741503" cy="205200"/>
          </a:xfrm>
          <a:prstGeom prst="homePlate">
            <a:avLst/>
          </a:prstGeom>
          <a:solidFill>
            <a:schemeClr val="accent1"/>
          </a:solidFill>
          <a:ln w="101600">
            <a:solidFill>
              <a:schemeClr val="accent1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37" name="Content Placeholder 18">
            <a:extLst>
              <a:ext uri="{FF2B5EF4-FFF2-40B4-BE49-F238E27FC236}">
                <a16:creationId xmlns:a16="http://schemas.microsoft.com/office/drawing/2014/main" id="{64FAD80E-80E4-B36A-7DFB-EF899DCF1422}"/>
              </a:ext>
            </a:extLst>
          </p:cNvPr>
          <p:cNvSpPr>
            <a:spLocks noGrp="1"/>
          </p:cNvSpPr>
          <p:nvPr>
            <p:ph sz="quarter" idx="63" hasCustomPrompt="1"/>
          </p:nvPr>
        </p:nvSpPr>
        <p:spPr>
          <a:xfrm>
            <a:off x="458592" y="3644279"/>
            <a:ext cx="741503" cy="205200"/>
          </a:xfrm>
          <a:prstGeom prst="homePlate">
            <a:avLst/>
          </a:prstGeom>
          <a:solidFill>
            <a:schemeClr val="accent1"/>
          </a:solidFill>
          <a:ln w="101600">
            <a:solidFill>
              <a:schemeClr val="accent1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38" name="Content Placeholder 18">
            <a:extLst>
              <a:ext uri="{FF2B5EF4-FFF2-40B4-BE49-F238E27FC236}">
                <a16:creationId xmlns:a16="http://schemas.microsoft.com/office/drawing/2014/main" id="{66E36EC5-045D-A17B-E20A-045DAEB2283E}"/>
              </a:ext>
            </a:extLst>
          </p:cNvPr>
          <p:cNvSpPr>
            <a:spLocks noGrp="1"/>
          </p:cNvSpPr>
          <p:nvPr>
            <p:ph sz="quarter" idx="64" hasCustomPrompt="1"/>
          </p:nvPr>
        </p:nvSpPr>
        <p:spPr>
          <a:xfrm>
            <a:off x="458592" y="4013407"/>
            <a:ext cx="741503" cy="205200"/>
          </a:xfrm>
          <a:prstGeom prst="homePlate">
            <a:avLst/>
          </a:prstGeom>
          <a:solidFill>
            <a:schemeClr val="accent2"/>
          </a:solidFill>
          <a:ln w="101600">
            <a:solidFill>
              <a:schemeClr val="accent2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99B1C89A-1186-CA9E-5994-33B846DABB98}"/>
              </a:ext>
            </a:extLst>
          </p:cNvPr>
          <p:cNvSpPr>
            <a:spLocks noGrp="1"/>
          </p:cNvSpPr>
          <p:nvPr>
            <p:ph sz="quarter" idx="65" hasCustomPrompt="1"/>
          </p:nvPr>
        </p:nvSpPr>
        <p:spPr>
          <a:xfrm>
            <a:off x="458592" y="4382535"/>
            <a:ext cx="741503" cy="205200"/>
          </a:xfrm>
          <a:prstGeom prst="homePlate">
            <a:avLst/>
          </a:prstGeom>
          <a:solidFill>
            <a:schemeClr val="accent2"/>
          </a:solidFill>
          <a:ln w="101600">
            <a:solidFill>
              <a:schemeClr val="accent2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40" name="Content Placeholder 18">
            <a:extLst>
              <a:ext uri="{FF2B5EF4-FFF2-40B4-BE49-F238E27FC236}">
                <a16:creationId xmlns:a16="http://schemas.microsoft.com/office/drawing/2014/main" id="{8B63F4F1-560D-65E4-E2A4-C7FE27295E8D}"/>
              </a:ext>
            </a:extLst>
          </p:cNvPr>
          <p:cNvSpPr>
            <a:spLocks noGrp="1"/>
          </p:cNvSpPr>
          <p:nvPr>
            <p:ph sz="quarter" idx="66" hasCustomPrompt="1"/>
          </p:nvPr>
        </p:nvSpPr>
        <p:spPr>
          <a:xfrm>
            <a:off x="458592" y="4751663"/>
            <a:ext cx="741503" cy="205200"/>
          </a:xfrm>
          <a:prstGeom prst="homePlate">
            <a:avLst/>
          </a:prstGeom>
          <a:solidFill>
            <a:schemeClr val="accent3"/>
          </a:solidFill>
          <a:ln w="101600">
            <a:solidFill>
              <a:schemeClr val="accent3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41" name="Content Placeholder 18">
            <a:extLst>
              <a:ext uri="{FF2B5EF4-FFF2-40B4-BE49-F238E27FC236}">
                <a16:creationId xmlns:a16="http://schemas.microsoft.com/office/drawing/2014/main" id="{D9BCC1B8-059C-188E-8B4A-D0AA4CFDABB3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458592" y="5120791"/>
            <a:ext cx="741503" cy="205200"/>
          </a:xfrm>
          <a:prstGeom prst="homePlate">
            <a:avLst/>
          </a:prstGeom>
          <a:solidFill>
            <a:schemeClr val="accent3"/>
          </a:solidFill>
          <a:ln w="101600">
            <a:solidFill>
              <a:schemeClr val="accent3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42" name="Content Placeholder 18">
            <a:extLst>
              <a:ext uri="{FF2B5EF4-FFF2-40B4-BE49-F238E27FC236}">
                <a16:creationId xmlns:a16="http://schemas.microsoft.com/office/drawing/2014/main" id="{1CEA7B29-D233-10D8-9BB0-5953BCDB5E46}"/>
              </a:ext>
            </a:extLst>
          </p:cNvPr>
          <p:cNvSpPr>
            <a:spLocks noGrp="1"/>
          </p:cNvSpPr>
          <p:nvPr>
            <p:ph sz="quarter" idx="68" hasCustomPrompt="1"/>
          </p:nvPr>
        </p:nvSpPr>
        <p:spPr>
          <a:xfrm>
            <a:off x="458592" y="5489920"/>
            <a:ext cx="741503" cy="205200"/>
          </a:xfrm>
          <a:prstGeom prst="homePlate">
            <a:avLst/>
          </a:prstGeom>
          <a:solidFill>
            <a:schemeClr val="accent1"/>
          </a:solidFill>
          <a:ln w="101600">
            <a:solidFill>
              <a:schemeClr val="accent1"/>
            </a:solidFill>
          </a:ln>
        </p:spPr>
        <p:txBody>
          <a:bodyPr/>
          <a:lstStyle>
            <a:lvl3pPr marL="194370" indent="0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3pPr>
          </a:lstStyle>
          <a:p>
            <a:pPr lvl="2"/>
            <a:r>
              <a:rPr lang="en-GB"/>
              <a:t>x</a:t>
            </a:r>
          </a:p>
        </p:txBody>
      </p:sp>
      <p:sp>
        <p:nvSpPr>
          <p:cNvPr id="43" name="Text Placeholder 129">
            <a:extLst>
              <a:ext uri="{FF2B5EF4-FFF2-40B4-BE49-F238E27FC236}">
                <a16:creationId xmlns:a16="http://schemas.microsoft.com/office/drawing/2014/main" id="{5EBE46B2-48F8-53D2-CB15-DBF9696C372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366426" y="1379111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44" name="Text Placeholder 129">
            <a:extLst>
              <a:ext uri="{FF2B5EF4-FFF2-40B4-BE49-F238E27FC236}">
                <a16:creationId xmlns:a16="http://schemas.microsoft.com/office/drawing/2014/main" id="{173241DD-D3D7-A8C5-DCF2-9289F06E1A8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366426" y="1748239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45" name="Text Placeholder 129">
            <a:extLst>
              <a:ext uri="{FF2B5EF4-FFF2-40B4-BE49-F238E27FC236}">
                <a16:creationId xmlns:a16="http://schemas.microsoft.com/office/drawing/2014/main" id="{4393E113-40F6-28A5-B2A3-3E84E76C34E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366426" y="2117367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46" name="Text Placeholder 129">
            <a:extLst>
              <a:ext uri="{FF2B5EF4-FFF2-40B4-BE49-F238E27FC236}">
                <a16:creationId xmlns:a16="http://schemas.microsoft.com/office/drawing/2014/main" id="{BE6A7064-8D47-FA7A-1F3D-258F3C5DDF6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366426" y="2486495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47" name="Text Placeholder 129">
            <a:extLst>
              <a:ext uri="{FF2B5EF4-FFF2-40B4-BE49-F238E27FC236}">
                <a16:creationId xmlns:a16="http://schemas.microsoft.com/office/drawing/2014/main" id="{51DA37DE-48CF-774D-28CE-578493D3789A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366426" y="2855623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48" name="Text Placeholder 129">
            <a:extLst>
              <a:ext uri="{FF2B5EF4-FFF2-40B4-BE49-F238E27FC236}">
                <a16:creationId xmlns:a16="http://schemas.microsoft.com/office/drawing/2014/main" id="{B75C5665-3F76-B365-75CF-ED308583275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366426" y="3224751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49" name="Text Placeholder 129">
            <a:extLst>
              <a:ext uri="{FF2B5EF4-FFF2-40B4-BE49-F238E27FC236}">
                <a16:creationId xmlns:a16="http://schemas.microsoft.com/office/drawing/2014/main" id="{72039D11-6BC4-DECE-F667-C1A5B0FF501C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366426" y="3593879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50" name="Text Placeholder 129">
            <a:extLst>
              <a:ext uri="{FF2B5EF4-FFF2-40B4-BE49-F238E27FC236}">
                <a16:creationId xmlns:a16="http://schemas.microsoft.com/office/drawing/2014/main" id="{6C593DBD-C719-D44E-98A0-B1CD2E453FB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366426" y="3963007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51" name="Text Placeholder 129">
            <a:extLst>
              <a:ext uri="{FF2B5EF4-FFF2-40B4-BE49-F238E27FC236}">
                <a16:creationId xmlns:a16="http://schemas.microsoft.com/office/drawing/2014/main" id="{93FA00CF-C4CE-BD55-EB58-9B5854CB639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366426" y="4332135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52" name="Text Placeholder 129">
            <a:extLst>
              <a:ext uri="{FF2B5EF4-FFF2-40B4-BE49-F238E27FC236}">
                <a16:creationId xmlns:a16="http://schemas.microsoft.com/office/drawing/2014/main" id="{F5C3BDA5-3944-3DB5-4ED2-175DE1EFC5D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366426" y="4701263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53" name="Text Placeholder 129">
            <a:extLst>
              <a:ext uri="{FF2B5EF4-FFF2-40B4-BE49-F238E27FC236}">
                <a16:creationId xmlns:a16="http://schemas.microsoft.com/office/drawing/2014/main" id="{72D6D08F-7718-E1A8-FFF6-EEB8B1CA5A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366426" y="5070391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54" name="Text Placeholder 129">
            <a:extLst>
              <a:ext uri="{FF2B5EF4-FFF2-40B4-BE49-F238E27FC236}">
                <a16:creationId xmlns:a16="http://schemas.microsoft.com/office/drawing/2014/main" id="{E03D1E3E-1A0C-0DD2-8055-F44C861C058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366426" y="5439520"/>
            <a:ext cx="2961532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l">
              <a:defRPr i="1"/>
            </a:lvl1pPr>
          </a:lstStyle>
          <a:p>
            <a:pPr lvl="0"/>
            <a:r>
              <a:rPr lang="en-GB"/>
              <a:t>Reason for item</a:t>
            </a:r>
          </a:p>
        </p:txBody>
      </p:sp>
      <p:sp>
        <p:nvSpPr>
          <p:cNvPr id="134" name="Text Placeholder 129">
            <a:extLst>
              <a:ext uri="{FF2B5EF4-FFF2-40B4-BE49-F238E27FC236}">
                <a16:creationId xmlns:a16="http://schemas.microsoft.com/office/drawing/2014/main" id="{0CFF7E32-2C3F-E2AB-C90F-16BE965C2833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515018" y="1379111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35" name="Text Placeholder 129">
            <a:extLst>
              <a:ext uri="{FF2B5EF4-FFF2-40B4-BE49-F238E27FC236}">
                <a16:creationId xmlns:a16="http://schemas.microsoft.com/office/drawing/2014/main" id="{6D9AE11B-7F2C-E027-A993-0E6DC4090086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515018" y="1748239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36" name="Text Placeholder 129">
            <a:extLst>
              <a:ext uri="{FF2B5EF4-FFF2-40B4-BE49-F238E27FC236}">
                <a16:creationId xmlns:a16="http://schemas.microsoft.com/office/drawing/2014/main" id="{0EB685C0-749B-C4EF-9C1C-3D8E45D26FE7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515018" y="2117367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37" name="Text Placeholder 129">
            <a:extLst>
              <a:ext uri="{FF2B5EF4-FFF2-40B4-BE49-F238E27FC236}">
                <a16:creationId xmlns:a16="http://schemas.microsoft.com/office/drawing/2014/main" id="{1E8E6F72-8579-9C44-233B-4E7131E9C43A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515018" y="2486495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38" name="Text Placeholder 129">
            <a:extLst>
              <a:ext uri="{FF2B5EF4-FFF2-40B4-BE49-F238E27FC236}">
                <a16:creationId xmlns:a16="http://schemas.microsoft.com/office/drawing/2014/main" id="{57505819-7A2C-EC10-66A9-648FEBAED60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515018" y="2855623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41" name="Text Placeholder 129">
            <a:extLst>
              <a:ext uri="{FF2B5EF4-FFF2-40B4-BE49-F238E27FC236}">
                <a16:creationId xmlns:a16="http://schemas.microsoft.com/office/drawing/2014/main" id="{B7B8AF44-E037-DA9B-70CE-8DC0E0267091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515018" y="3224751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44" name="Text Placeholder 129">
            <a:extLst>
              <a:ext uri="{FF2B5EF4-FFF2-40B4-BE49-F238E27FC236}">
                <a16:creationId xmlns:a16="http://schemas.microsoft.com/office/drawing/2014/main" id="{2946DF6B-A425-428C-2D4D-46C4CF5DB0D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515018" y="3593879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47" name="Text Placeholder 129">
            <a:extLst>
              <a:ext uri="{FF2B5EF4-FFF2-40B4-BE49-F238E27FC236}">
                <a16:creationId xmlns:a16="http://schemas.microsoft.com/office/drawing/2014/main" id="{C53B4726-9215-1F51-BF00-A7695DD943B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515018" y="3963007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50" name="Text Placeholder 129">
            <a:extLst>
              <a:ext uri="{FF2B5EF4-FFF2-40B4-BE49-F238E27FC236}">
                <a16:creationId xmlns:a16="http://schemas.microsoft.com/office/drawing/2014/main" id="{22BC691E-DFFA-6401-B20E-681ED517AFB5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8515018" y="4332135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53" name="Text Placeholder 129">
            <a:extLst>
              <a:ext uri="{FF2B5EF4-FFF2-40B4-BE49-F238E27FC236}">
                <a16:creationId xmlns:a16="http://schemas.microsoft.com/office/drawing/2014/main" id="{78E2827F-B15D-89A2-C366-2709C337C73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515018" y="4701263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56" name="Text Placeholder 129">
            <a:extLst>
              <a:ext uri="{FF2B5EF4-FFF2-40B4-BE49-F238E27FC236}">
                <a16:creationId xmlns:a16="http://schemas.microsoft.com/office/drawing/2014/main" id="{E0D3776F-22C3-14D2-9113-E03FCFC061DB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15018" y="5070391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159" name="Text Placeholder 129">
            <a:extLst>
              <a:ext uri="{FF2B5EF4-FFF2-40B4-BE49-F238E27FC236}">
                <a16:creationId xmlns:a16="http://schemas.microsoft.com/office/drawing/2014/main" id="{D3A7F018-DF13-6C93-716C-E8ABA651D0B0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15018" y="5439520"/>
            <a:ext cx="1182780" cy="306000"/>
          </a:xfrm>
          <a:prstGeom prst="roundRect">
            <a:avLst/>
          </a:prstGeom>
          <a:solidFill>
            <a:schemeClr val="bg1"/>
          </a:solidFill>
        </p:spPr>
        <p:txBody>
          <a:bodyPr lIns="72000" anchor="ctr">
            <a:noAutofit/>
          </a:bodyPr>
          <a:lstStyle>
            <a:lvl1pPr marL="0" algn="ctr">
              <a:defRPr b="1" i="0"/>
            </a:lvl1pPr>
          </a:lstStyle>
          <a:p>
            <a:pPr lvl="0"/>
            <a:r>
              <a:rPr lang="en-GB"/>
              <a:t>Owner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D4B44-5136-EE39-A316-5E12E5E9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85A90-2973-E867-C0FF-0022575914C6}"/>
              </a:ext>
            </a:extLst>
          </p:cNvPr>
          <p:cNvSpPr>
            <a:spLocks noGrp="1"/>
          </p:cNvSpPr>
          <p:nvPr>
            <p:ph type="ftr" sz="quarter" idx="93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3E118-DCAA-71FE-3876-DE7A8E35C7EA}"/>
              </a:ext>
            </a:extLst>
          </p:cNvPr>
          <p:cNvSpPr>
            <a:spLocks noGrp="1"/>
          </p:cNvSpPr>
          <p:nvPr>
            <p:ph type="sldNum" sz="quarter" idx="94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065816"/>
      </p:ext>
    </p:extLst>
  </p:cSld>
  <p:clrMapOvr>
    <a:masterClrMapping/>
  </p:clrMapOvr>
  <p:transition spd="slow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C9C5C-0982-6330-BAF3-77D0E27B1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BF01E80-1C8B-6BC8-BDDD-43786AA2033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08110" y="2014382"/>
            <a:ext cx="11375956" cy="3620108"/>
          </a:xfrm>
          <a:prstGeom prst="rect">
            <a:avLst/>
          </a:prstGeom>
        </p:spPr>
        <p:txBody>
          <a:bodyPr lIns="36000" tIns="36000" rIns="36000" bIns="36000"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33" name="Text Placeholder 62">
            <a:extLst>
              <a:ext uri="{FF2B5EF4-FFF2-40B4-BE49-F238E27FC236}">
                <a16:creationId xmlns:a16="http://schemas.microsoft.com/office/drawing/2014/main" id="{FCD45574-F975-AC61-E77F-5A65CA7C792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8109" y="1223794"/>
            <a:ext cx="11375737" cy="298375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34" name="Text Placeholder 62">
            <a:extLst>
              <a:ext uri="{FF2B5EF4-FFF2-40B4-BE49-F238E27FC236}">
                <a16:creationId xmlns:a16="http://schemas.microsoft.com/office/drawing/2014/main" id="{FEEFD653-89D2-C19E-2EE9-0C5FC1F95CC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8109" y="1589679"/>
            <a:ext cx="11375959" cy="2916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0" i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2584E9-7FDF-85FB-DD75-2BE256B3685C}"/>
              </a:ext>
            </a:extLst>
          </p:cNvPr>
          <p:cNvCxnSpPr/>
          <p:nvPr userDrawn="1"/>
        </p:nvCxnSpPr>
        <p:spPr>
          <a:xfrm>
            <a:off x="2928060" y="6472253"/>
            <a:ext cx="0" cy="19710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05B03E3-0F8D-05CE-E305-7AAD54CF4F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425737-8F30-0354-B22E-342FE6590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62AC0-33E4-8C1A-EB24-02CAE348908A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9752B-DF11-9265-9753-34B79693FDD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92227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69B3-4B53-8A4C-925E-1FF5718BC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3FC1-C711-3940-B813-54594AB4A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43C81-7FA1-B04B-84FF-34BD63BD4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F249D-E16F-424A-8110-93359B2B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1CC0B-70EC-334E-A4AF-6615044B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A21C5-750B-C945-B7CC-507A846A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17429"/>
      </p:ext>
    </p:extLst>
  </p:cSld>
  <p:clrMapOvr>
    <a:masterClrMapping/>
  </p:clrMapOvr>
  <p:transition spd="slow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F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C9C5C-0982-6330-BAF3-77D0E27B1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BF01E80-1C8B-6BC8-BDDD-43786AA2033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08110" y="2014381"/>
            <a:ext cx="8242927" cy="4014523"/>
          </a:xfrm>
          <a:prstGeom prst="rect">
            <a:avLst/>
          </a:prstGeom>
        </p:spPr>
        <p:txBody>
          <a:bodyPr lIns="36000" tIns="36000" rIns="36000" bIns="36000"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33" name="Text Placeholder 62">
            <a:extLst>
              <a:ext uri="{FF2B5EF4-FFF2-40B4-BE49-F238E27FC236}">
                <a16:creationId xmlns:a16="http://schemas.microsoft.com/office/drawing/2014/main" id="{FCD45574-F975-AC61-E77F-5A65CA7C792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8110" y="1223794"/>
            <a:ext cx="8246525" cy="298375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34" name="Text Placeholder 62">
            <a:extLst>
              <a:ext uri="{FF2B5EF4-FFF2-40B4-BE49-F238E27FC236}">
                <a16:creationId xmlns:a16="http://schemas.microsoft.com/office/drawing/2014/main" id="{FEEFD653-89D2-C19E-2EE9-0C5FC1F95CC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8110" y="1589679"/>
            <a:ext cx="8246525" cy="2916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0" i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254278-60EE-99B2-BE5B-ED10EBF0BF64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9084499" y="1223794"/>
            <a:ext cx="2699567" cy="4805111"/>
          </a:xfrm>
          <a:prstGeom prst="roundRect">
            <a:avLst>
              <a:gd name="adj" fmla="val 6648"/>
            </a:avLst>
          </a:prstGeom>
          <a:ln w="28575">
            <a:solidFill>
              <a:schemeClr val="accent1"/>
            </a:solidFill>
          </a:ln>
        </p:spPr>
        <p:txBody>
          <a:bodyPr lIns="36000" tIns="36000" rIns="36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1AC205-883D-DB80-9C03-61C71208BB5A}"/>
              </a:ext>
            </a:extLst>
          </p:cNvPr>
          <p:cNvCxnSpPr/>
          <p:nvPr userDrawn="1"/>
        </p:nvCxnSpPr>
        <p:spPr>
          <a:xfrm>
            <a:off x="2928060" y="6472253"/>
            <a:ext cx="0" cy="19710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C407FA7F-CCB7-1F11-A11B-DCA60CF675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0D9D-2609-8CE9-9CFE-AF3316F3C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F8725-1C83-4978-C04F-692BB3FACCA5}"/>
              </a:ext>
            </a:extLst>
          </p:cNvPr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F0146-2150-3328-79AD-7E15E3883BA6}"/>
              </a:ext>
            </a:extLst>
          </p:cNvPr>
          <p:cNvSpPr>
            <a:spLocks noGrp="1"/>
          </p:cNvSpPr>
          <p:nvPr>
            <p:ph type="sldNum" sz="quarter" idx="75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31201"/>
      </p:ext>
    </p:extLst>
  </p:cSld>
  <p:clrMapOvr>
    <a:masterClrMapping/>
  </p:clrMapOvr>
  <p:transition spd="slow"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C9C5C-0982-6330-BAF3-77D0E27B1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10" name="Text Placeholder 62">
            <a:extLst>
              <a:ext uri="{FF2B5EF4-FFF2-40B4-BE49-F238E27FC236}">
                <a16:creationId xmlns:a16="http://schemas.microsoft.com/office/drawing/2014/main" id="{2099665D-8B0A-E8A9-7B4F-2881742A96E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8109" y="1223794"/>
            <a:ext cx="5271408" cy="298375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11" name="Text Placeholder 62">
            <a:extLst>
              <a:ext uri="{FF2B5EF4-FFF2-40B4-BE49-F238E27FC236}">
                <a16:creationId xmlns:a16="http://schemas.microsoft.com/office/drawing/2014/main" id="{3C23D576-9AD6-FB55-3C59-D6668A6645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8109" y="1589679"/>
            <a:ext cx="5271408" cy="2916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0" i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14" name="Text Placeholder 62">
            <a:extLst>
              <a:ext uri="{FF2B5EF4-FFF2-40B4-BE49-F238E27FC236}">
                <a16:creationId xmlns:a16="http://schemas.microsoft.com/office/drawing/2014/main" id="{946221DB-1424-FA55-37AE-2C38476B929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512657" y="1223794"/>
            <a:ext cx="5271408" cy="298375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15" name="Text Placeholder 62">
            <a:extLst>
              <a:ext uri="{FF2B5EF4-FFF2-40B4-BE49-F238E27FC236}">
                <a16:creationId xmlns:a16="http://schemas.microsoft.com/office/drawing/2014/main" id="{BD07C5DC-5294-5CA4-85C4-4A4751A91EA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12657" y="1589679"/>
            <a:ext cx="5271408" cy="2916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0" i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12" name="Chart Placeholder 22">
            <a:extLst>
              <a:ext uri="{FF2B5EF4-FFF2-40B4-BE49-F238E27FC236}">
                <a16:creationId xmlns:a16="http://schemas.microsoft.com/office/drawing/2014/main" id="{C30C7409-428D-48B6-BF0C-173DB2C479E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08110" y="2014381"/>
            <a:ext cx="5271409" cy="4014523"/>
          </a:xfrm>
          <a:prstGeom prst="rect">
            <a:avLst/>
          </a:prstGeom>
        </p:spPr>
        <p:txBody>
          <a:bodyPr lIns="36000" tIns="36000" rIns="36000" bIns="36000"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3" name="Chart Placeholder 22">
            <a:extLst>
              <a:ext uri="{FF2B5EF4-FFF2-40B4-BE49-F238E27FC236}">
                <a16:creationId xmlns:a16="http://schemas.microsoft.com/office/drawing/2014/main" id="{687E252D-B585-6AC7-795C-715690A97173}"/>
              </a:ext>
            </a:extLst>
          </p:cNvPr>
          <p:cNvSpPr>
            <a:spLocks noGrp="1"/>
          </p:cNvSpPr>
          <p:nvPr>
            <p:ph type="chart" sz="quarter" idx="53"/>
          </p:nvPr>
        </p:nvSpPr>
        <p:spPr>
          <a:xfrm>
            <a:off x="6512657" y="2014381"/>
            <a:ext cx="5271409" cy="4014523"/>
          </a:xfrm>
          <a:prstGeom prst="rect">
            <a:avLst/>
          </a:prstGeom>
        </p:spPr>
        <p:txBody>
          <a:bodyPr lIns="36000" tIns="36000" rIns="36000" bIns="36000"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99312FF-032C-DF05-EAB6-AB7DE17FF13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090188-BA98-C677-FF89-B23700D3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5073F-8EE0-B818-E30D-91500AE7A6ED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6E20CA-C97A-16F7-3DDD-E07B7B3A9EEC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711886"/>
      </p:ext>
    </p:extLst>
  </p:cSld>
  <p:clrMapOvr>
    <a:masterClrMapping/>
  </p:clrMapOvr>
  <p:transition spd="slow"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 Chart w.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C9C5C-0982-6330-BAF3-77D0E27B1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BF01E80-1C8B-6BC8-BDDD-43786AA2033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08109" y="2011323"/>
            <a:ext cx="3989347" cy="4017580"/>
          </a:xfrm>
          <a:prstGeom prst="rect">
            <a:avLst/>
          </a:prstGeom>
        </p:spPr>
        <p:txBody>
          <a:bodyPr lIns="36000" tIns="36000" rIns="36000" bIns="36000"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4" name="Chart Placeholder 22">
            <a:extLst>
              <a:ext uri="{FF2B5EF4-FFF2-40B4-BE49-F238E27FC236}">
                <a16:creationId xmlns:a16="http://schemas.microsoft.com/office/drawing/2014/main" id="{BB10AF43-A381-C5D3-A55E-E2A781E43474}"/>
              </a:ext>
            </a:extLst>
          </p:cNvPr>
          <p:cNvSpPr>
            <a:spLocks noGrp="1"/>
          </p:cNvSpPr>
          <p:nvPr>
            <p:ph type="chart" sz="quarter" idx="47"/>
          </p:nvPr>
        </p:nvSpPr>
        <p:spPr>
          <a:xfrm>
            <a:off x="4791026" y="2011325"/>
            <a:ext cx="3984681" cy="4017580"/>
          </a:xfrm>
          <a:prstGeom prst="rect">
            <a:avLst/>
          </a:prstGeom>
        </p:spPr>
        <p:txBody>
          <a:bodyPr lIns="36000" tIns="36000" rIns="36000" bIns="36000"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0" name="Text Placeholder 62">
            <a:extLst>
              <a:ext uri="{FF2B5EF4-FFF2-40B4-BE49-F238E27FC236}">
                <a16:creationId xmlns:a16="http://schemas.microsoft.com/office/drawing/2014/main" id="{2099665D-8B0A-E8A9-7B4F-2881742A96E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8110" y="1223794"/>
            <a:ext cx="3989345" cy="298375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11" name="Text Placeholder 62">
            <a:extLst>
              <a:ext uri="{FF2B5EF4-FFF2-40B4-BE49-F238E27FC236}">
                <a16:creationId xmlns:a16="http://schemas.microsoft.com/office/drawing/2014/main" id="{3C23D576-9AD6-FB55-3C59-D6668A6645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8110" y="1589679"/>
            <a:ext cx="3989345" cy="2916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0" i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14" name="Text Placeholder 62">
            <a:extLst>
              <a:ext uri="{FF2B5EF4-FFF2-40B4-BE49-F238E27FC236}">
                <a16:creationId xmlns:a16="http://schemas.microsoft.com/office/drawing/2014/main" id="{946221DB-1424-FA55-37AE-2C38476B929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91025" y="1223794"/>
            <a:ext cx="3984681" cy="298375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15" name="Text Placeholder 62">
            <a:extLst>
              <a:ext uri="{FF2B5EF4-FFF2-40B4-BE49-F238E27FC236}">
                <a16:creationId xmlns:a16="http://schemas.microsoft.com/office/drawing/2014/main" id="{BD07C5DC-5294-5CA4-85C4-4A4751A91EA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91025" y="1589679"/>
            <a:ext cx="3984681" cy="2916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0" i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BD27FDF-65AC-A5F0-7DE2-28EE4E7F3DEB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9084499" y="1223794"/>
            <a:ext cx="2699567" cy="4805111"/>
          </a:xfrm>
          <a:prstGeom prst="roundRect">
            <a:avLst>
              <a:gd name="adj" fmla="val 5718"/>
            </a:avLst>
          </a:prstGeom>
          <a:ln w="28575">
            <a:solidFill>
              <a:schemeClr val="accent1"/>
            </a:solidFill>
          </a:ln>
        </p:spPr>
        <p:txBody>
          <a:bodyPr lIns="36000" tIns="36000" rIns="36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6EA8CD-8080-E748-D74F-478BF93C02F2}"/>
              </a:ext>
            </a:extLst>
          </p:cNvPr>
          <p:cNvCxnSpPr/>
          <p:nvPr userDrawn="1"/>
        </p:nvCxnSpPr>
        <p:spPr>
          <a:xfrm>
            <a:off x="2928060" y="6472253"/>
            <a:ext cx="0" cy="19710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B84DA23-E93A-CFC1-7F57-E72ADE13192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9C1DDC-4D23-C2E1-EA46-A11F1A9BCDD7}"/>
              </a:ext>
            </a:extLst>
          </p:cNvPr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F7B109-9603-0E2B-B6F7-EE8C69C1FDC5}"/>
              </a:ext>
            </a:extLst>
          </p:cNvPr>
          <p:cNvSpPr>
            <a:spLocks noGrp="1"/>
          </p:cNvSpPr>
          <p:nvPr>
            <p:ph type="sldNum" sz="quarter" idx="75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8192BB-F6ED-0716-54DB-5963154F6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813204"/>
      </p:ext>
    </p:extLst>
  </p:cSld>
  <p:clrMapOvr>
    <a:masterClrMapping/>
  </p:clrMapOvr>
  <p:transition spd="slow"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 Multipl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5D50A2-53D4-FCEE-1AF3-E0BA21C34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6236313"/>
            <a:ext cx="10542788" cy="640800"/>
          </a:xfrm>
          <a:prstGeom prst="rect">
            <a:avLst/>
          </a:prstGeom>
        </p:spPr>
      </p:pic>
      <p:sp>
        <p:nvSpPr>
          <p:cNvPr id="58" name="Chart Placeholder 29">
            <a:extLst>
              <a:ext uri="{FF2B5EF4-FFF2-40B4-BE49-F238E27FC236}">
                <a16:creationId xmlns:a16="http://schemas.microsoft.com/office/drawing/2014/main" id="{78AE8036-7CDC-7216-1A9D-B9E88FF21A9F}"/>
              </a:ext>
            </a:extLst>
          </p:cNvPr>
          <p:cNvSpPr>
            <a:spLocks noGrp="1"/>
          </p:cNvSpPr>
          <p:nvPr>
            <p:ph type="chart" sz="quarter" idx="40"/>
          </p:nvPr>
        </p:nvSpPr>
        <p:spPr>
          <a:xfrm>
            <a:off x="408109" y="4424099"/>
            <a:ext cx="5399897" cy="175020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63787D8D-3FB6-C00C-6635-7BDFA9E47E1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08109" y="4129244"/>
            <a:ext cx="5399732" cy="284083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>
              <a:defRPr b="1" u="none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19" name="Chart Placeholder 29">
            <a:extLst>
              <a:ext uri="{FF2B5EF4-FFF2-40B4-BE49-F238E27FC236}">
                <a16:creationId xmlns:a16="http://schemas.microsoft.com/office/drawing/2014/main" id="{CD9B772D-2BEF-E309-428D-5EE44C6C0B33}"/>
              </a:ext>
            </a:extLst>
          </p:cNvPr>
          <p:cNvSpPr>
            <a:spLocks noGrp="1"/>
          </p:cNvSpPr>
          <p:nvPr>
            <p:ph type="chart" sz="quarter" idx="52"/>
          </p:nvPr>
        </p:nvSpPr>
        <p:spPr>
          <a:xfrm>
            <a:off x="408109" y="2270790"/>
            <a:ext cx="5399897" cy="175020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23" name="Text Placeholder 62">
            <a:extLst>
              <a:ext uri="{FF2B5EF4-FFF2-40B4-BE49-F238E27FC236}">
                <a16:creationId xmlns:a16="http://schemas.microsoft.com/office/drawing/2014/main" id="{5929042E-E1DA-0A9D-15D1-678438FA9FF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08109" y="1975931"/>
            <a:ext cx="5399732" cy="284083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>
              <a:defRPr b="1" u="none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5" name="Chart Placeholder 29">
            <a:extLst>
              <a:ext uri="{FF2B5EF4-FFF2-40B4-BE49-F238E27FC236}">
                <a16:creationId xmlns:a16="http://schemas.microsoft.com/office/drawing/2014/main" id="{ADD43ABC-05C7-38C8-BEE5-AE945AF97840}"/>
              </a:ext>
            </a:extLst>
          </p:cNvPr>
          <p:cNvSpPr>
            <a:spLocks noGrp="1"/>
          </p:cNvSpPr>
          <p:nvPr>
            <p:ph type="chart" sz="quarter" idx="57"/>
          </p:nvPr>
        </p:nvSpPr>
        <p:spPr>
          <a:xfrm>
            <a:off x="6383995" y="4424099"/>
            <a:ext cx="5400071" cy="175020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6" name="Text Placeholder 62">
            <a:extLst>
              <a:ext uri="{FF2B5EF4-FFF2-40B4-BE49-F238E27FC236}">
                <a16:creationId xmlns:a16="http://schemas.microsoft.com/office/drawing/2014/main" id="{E0B76293-125A-F866-346A-0A20BE293DC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84161" y="4129244"/>
            <a:ext cx="5399904" cy="284083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>
              <a:defRPr b="1" u="none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7" name="Chart Placeholder 29">
            <a:extLst>
              <a:ext uri="{FF2B5EF4-FFF2-40B4-BE49-F238E27FC236}">
                <a16:creationId xmlns:a16="http://schemas.microsoft.com/office/drawing/2014/main" id="{BDDDA95A-4132-6421-9CCD-EED156FAD822}"/>
              </a:ext>
            </a:extLst>
          </p:cNvPr>
          <p:cNvSpPr>
            <a:spLocks noGrp="1"/>
          </p:cNvSpPr>
          <p:nvPr>
            <p:ph type="chart" sz="quarter" idx="59"/>
          </p:nvPr>
        </p:nvSpPr>
        <p:spPr>
          <a:xfrm>
            <a:off x="6383995" y="2270790"/>
            <a:ext cx="5400071" cy="1750207"/>
          </a:xfrm>
          <a:prstGeom prst="rect">
            <a:avLst/>
          </a:prstGeom>
        </p:spPr>
        <p:txBody>
          <a:bodyPr lIns="36000" tIns="36000" rIns="36000" bIns="36000">
            <a:noAutofit/>
          </a:bodyPr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62">
            <a:extLst>
              <a:ext uri="{FF2B5EF4-FFF2-40B4-BE49-F238E27FC236}">
                <a16:creationId xmlns:a16="http://schemas.microsoft.com/office/drawing/2014/main" id="{9FF085C2-07F7-D506-9F48-8FAFDCD7253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84161" y="1975931"/>
            <a:ext cx="5399904" cy="284083"/>
          </a:xfrm>
          <a:prstGeom prst="rect">
            <a:avLst/>
          </a:prstGeom>
        </p:spPr>
        <p:txBody>
          <a:bodyPr lIns="36000" tIns="36000" rIns="36000" bIns="36000" anchor="t" anchorCtr="0">
            <a:noAutofit/>
          </a:bodyPr>
          <a:lstStyle>
            <a:lvl1pPr>
              <a:defRPr b="1" u="none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9" name="Text Placeholder 62">
            <a:extLst>
              <a:ext uri="{FF2B5EF4-FFF2-40B4-BE49-F238E27FC236}">
                <a16:creationId xmlns:a16="http://schemas.microsoft.com/office/drawing/2014/main" id="{7733498E-B88F-9287-DBF9-A0352641067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8110" y="1223794"/>
            <a:ext cx="11375735" cy="298375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11" name="Text Placeholder 62">
            <a:extLst>
              <a:ext uri="{FF2B5EF4-FFF2-40B4-BE49-F238E27FC236}">
                <a16:creationId xmlns:a16="http://schemas.microsoft.com/office/drawing/2014/main" id="{2C7ABF91-F367-B33A-F6D2-4F22DB1ED41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08110" y="1589679"/>
            <a:ext cx="11375956" cy="2916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0" i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B7A574-611B-FABD-881F-11E08133BEC5}"/>
              </a:ext>
            </a:extLst>
          </p:cNvPr>
          <p:cNvCxnSpPr/>
          <p:nvPr userDrawn="1"/>
        </p:nvCxnSpPr>
        <p:spPr>
          <a:xfrm>
            <a:off x="2928060" y="6472253"/>
            <a:ext cx="0" cy="19710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7A2DBD-75E0-C747-9CAD-8EE146A80D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689B4-D47E-6426-82F7-EA3370BBD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DF572-B670-A0F6-5045-1FD2C1060F4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9CF95F3-C879-8A73-EF9E-EFD6B4813F8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368929"/>
      </p:ext>
    </p:extLst>
  </p:cSld>
  <p:clrMapOvr>
    <a:masterClrMapping/>
  </p:clrMapOvr>
  <p:transition spd="slow"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C9C5C-0982-6330-BAF3-77D0E27B1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6319"/>
            <a:ext cx="10535336" cy="640347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6E8C6217-955B-DA51-57A6-F422ADE62F85}"/>
              </a:ext>
            </a:extLst>
          </p:cNvPr>
          <p:cNvSpPr>
            <a:spLocks noGrp="1"/>
          </p:cNvSpPr>
          <p:nvPr>
            <p:ph type="tbl" sz="quarter" idx="47"/>
          </p:nvPr>
        </p:nvSpPr>
        <p:spPr>
          <a:xfrm>
            <a:off x="408110" y="2012645"/>
            <a:ext cx="11375956" cy="3621600"/>
          </a:xfrm>
          <a:prstGeom prst="rect">
            <a:avLst/>
          </a:prstGeom>
        </p:spPr>
        <p:txBody>
          <a:bodyPr lIns="36000" tIns="36000" rIns="36000" bIns="36000"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11" name="Text Placeholder 62">
            <a:extLst>
              <a:ext uri="{FF2B5EF4-FFF2-40B4-BE49-F238E27FC236}">
                <a16:creationId xmlns:a16="http://schemas.microsoft.com/office/drawing/2014/main" id="{04AA4925-C082-8C27-896A-17664DB9BE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8108" y="1223794"/>
            <a:ext cx="11375955" cy="298375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12" name="Text Placeholder 62">
            <a:extLst>
              <a:ext uri="{FF2B5EF4-FFF2-40B4-BE49-F238E27FC236}">
                <a16:creationId xmlns:a16="http://schemas.microsoft.com/office/drawing/2014/main" id="{0602F152-5A4D-D94B-7710-A3D66A05450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8109" y="1589679"/>
            <a:ext cx="11376175" cy="291600"/>
          </a:xfrm>
          <a:prstGeom prst="rect">
            <a:avLst/>
          </a:prstGeom>
        </p:spPr>
        <p:txBody>
          <a:bodyPr lIns="36000" tIns="36000" rIns="36000" bIns="36000" anchor="ctr" anchorCtr="0">
            <a:noAutofit/>
          </a:bodyPr>
          <a:lstStyle>
            <a:lvl1pPr>
              <a:defRPr sz="1400" b="0" i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9423-135C-1D8C-0EA8-EDAEEC26AC29}"/>
              </a:ext>
            </a:extLst>
          </p:cNvPr>
          <p:cNvCxnSpPr/>
          <p:nvPr userDrawn="1"/>
        </p:nvCxnSpPr>
        <p:spPr>
          <a:xfrm>
            <a:off x="2928060" y="6472253"/>
            <a:ext cx="0" cy="19710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3160F33-F417-6821-F18A-1B03BEE945D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80797" y="6382428"/>
            <a:ext cx="6659132" cy="386443"/>
          </a:xfrm>
          <a:prstGeom prst="rect">
            <a:avLst/>
          </a:prstGeom>
        </p:spPr>
        <p:txBody>
          <a:bodyPr lIns="72000" tIns="72000" rIns="72000" bIns="72000" anchor="ctr" anchorCtr="0">
            <a:noAutofit/>
          </a:bodyPr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Source: Reference should go here.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1C7D4-57D1-62A0-B8D8-9C78C093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AE145-1D53-E2C3-E6B7-5D1CA33ECE8B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47865-F46C-812A-8A74-2011C2B9DCF0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624323"/>
      </p:ext>
    </p:extLst>
  </p:cSld>
  <p:clrMapOvr>
    <a:masterClrMapping/>
  </p:clrMapOvr>
  <p:transition spd="slow"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1A3B-5012-4968-B789-86C4F3949B20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471D8-5864-4E3A-973B-48C6A1D58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250510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theme" Target="../theme/theme1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8" Type="http://schemas.openxmlformats.org/officeDocument/2006/relationships/slideLayout" Target="../slideLayouts/slideLayout4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image" Target="../media/image48.emf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A3E70-C5D9-6644-9917-8047A1B3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758AE-403E-014B-BA93-15C2B64DA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3C38-9B26-E347-88EE-F24E3748C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235A2-2C56-3C4F-AA70-F43D28374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A857-16EE-FF4D-B4FD-F9FE4903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4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94685-80D9-104C-92DF-B63BEEE6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6042C-D9C3-5547-8E47-40E67A60A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24297-1E82-8F4F-8FDE-BFF14D371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3328-5BDC-4B45-922D-F419FB3173BD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6F036-2DCC-1844-8B2A-8E6E3231D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AABC7-103C-874D-83B4-50E54E9C4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7E47A-58EC-FE48-854E-8DD443F3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2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94685-80D9-104C-92DF-B63BEEE6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6042C-D9C3-5547-8E47-40E67A60A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24297-1E82-8F4F-8FDE-BFF14D371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3328-5BDC-4B45-922D-F419FB3173BD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6F036-2DCC-1844-8B2A-8E6E3231D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AABC7-103C-874D-83B4-50E54E9C4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7E47A-58EC-FE48-854E-8DD443F3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5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817AECDD-4679-42EA-827E-BF2D2F29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10" y="279400"/>
            <a:ext cx="11375956" cy="806400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61F067-9155-3005-7769-4BF83EFEE6F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7854" y="6480660"/>
            <a:ext cx="248257" cy="137419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9D22BD9-5A44-1C0C-7146-A6476C127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35" y="6382432"/>
            <a:ext cx="2448127" cy="3651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Population based approach to inform GM Strategic Financial Framework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7436D2-9741-6308-2EEC-8C8AD6E33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5274" y="6382431"/>
            <a:ext cx="705508" cy="365127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>
              <a:defRPr lang="en-US" sz="1000" smtClean="0">
                <a:solidFill>
                  <a:schemeClr val="tx1"/>
                </a:solidFill>
              </a:defRPr>
            </a:lvl1pPr>
          </a:lstStyle>
          <a:p>
            <a:pPr algn="r">
              <a:spcAft>
                <a:spcPts val="600"/>
              </a:spcAft>
            </a:pPr>
            <a:fld id="{4BED1003-6EC0-014D-BDDA-904A1E92149C}" type="slidenum">
              <a:rPr lang="en-GB" smtClean="0"/>
              <a:pPr algn="r">
                <a:spcAft>
                  <a:spcPts val="600"/>
                </a:spcAft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7265BC-123A-50F5-1C6A-72FEB2CB0B26}"/>
              </a:ext>
            </a:extLst>
          </p:cNvPr>
          <p:cNvSpPr txBox="1"/>
          <p:nvPr userDrawn="1"/>
        </p:nvSpPr>
        <p:spPr>
          <a:xfrm>
            <a:off x="9081033" y="6561439"/>
            <a:ext cx="0" cy="0"/>
          </a:xfrm>
          <a:prstGeom prst="rect">
            <a:avLst/>
          </a:prstGeom>
        </p:spPr>
        <p:txBody>
          <a:bodyPr vert="horz" wrap="none" lIns="71991" tIns="71991" rIns="71991" bIns="71991" rtlCol="0">
            <a:noAutofit/>
          </a:bodyPr>
          <a:lstStyle/>
          <a:p>
            <a:pPr marL="285705" indent="-285705" algn="l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>
              <a:latin typeface="Calibri Regular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F80835-8BDF-55F9-F558-423A4E559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10" y="1403349"/>
            <a:ext cx="11375956" cy="43236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96C0A-16DB-108F-B101-7970D6EF6284}"/>
              </a:ext>
            </a:extLst>
          </p:cNvPr>
          <p:cNvSpPr txBox="1"/>
          <p:nvPr userDrawn="1"/>
        </p:nvSpPr>
        <p:spPr>
          <a:xfrm>
            <a:off x="610880" y="749218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none" lIns="71991" tIns="71991" rIns="71991" bIns="71991" rtlCol="0" anchor="ctr">
            <a:noAutofit/>
          </a:bodyPr>
          <a:lstStyle/>
          <a:p>
            <a:pPr marL="285705" indent="-285705" algn="l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70726-FE2B-5983-3D92-6CC905115728}"/>
              </a:ext>
            </a:extLst>
          </p:cNvPr>
          <p:cNvSpPr txBox="1"/>
          <p:nvPr userDrawn="1"/>
        </p:nvSpPr>
        <p:spPr>
          <a:xfrm>
            <a:off x="-29493" y="7477432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none" lIns="71991" tIns="71991" rIns="71991" bIns="71991" rtlCol="0" anchor="ctr">
            <a:noAutofit/>
          </a:bodyPr>
          <a:lstStyle/>
          <a:p>
            <a:pPr marL="285705" indent="-285705" algn="l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95189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</p:sldLayoutIdLst>
  <p:transition spd="slow">
    <p:wipe dir="r"/>
  </p:transition>
  <p:hf hdr="0" dt="0"/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685709" rtl="0" eaLnBrk="1" latinLnBrk="0" hangingPunct="1">
        <a:lnSpc>
          <a:spcPct val="100000"/>
        </a:lnSpc>
        <a:spcBef>
          <a:spcPts val="0"/>
        </a:spcBef>
        <a:spcAft>
          <a:spcPts val="75"/>
        </a:spcAft>
        <a:buClr>
          <a:schemeClr val="accent1"/>
        </a:buClr>
        <a:buFont typeface="Arial" panose="020B0604020202020204" pitchFamily="34" charset="0"/>
        <a:buNone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03571" indent="-104761" algn="l" defTabSz="685709" rtl="0" eaLnBrk="1" latinLnBrk="0" hangingPunct="1">
        <a:lnSpc>
          <a:spcPct val="90000"/>
        </a:lnSpc>
        <a:spcBef>
          <a:spcPts val="0"/>
        </a:spcBef>
        <a:spcAft>
          <a:spcPts val="75"/>
        </a:spcAft>
        <a:buClr>
          <a:schemeClr val="accent1"/>
        </a:buClr>
        <a:buFont typeface="Arial" panose="020B0604020202020204" pitchFamily="34" charset="0"/>
        <a:buChar char="•"/>
        <a:tabLst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271426" indent="-166665" algn="l" defTabSz="685709" rtl="0" eaLnBrk="1" latinLnBrk="0" hangingPunct="1">
        <a:lnSpc>
          <a:spcPct val="90000"/>
        </a:lnSpc>
        <a:spcBef>
          <a:spcPts val="0"/>
        </a:spcBef>
        <a:spcAft>
          <a:spcPts val="75"/>
        </a:spcAft>
        <a:buClr>
          <a:schemeClr val="accent1"/>
        </a:buClr>
        <a:buFont typeface="System Font Regular"/>
        <a:buChar char="—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33330" indent="-129761" algn="l" defTabSz="685709" rtl="0" eaLnBrk="1" latinLnBrk="0" hangingPunct="1">
        <a:lnSpc>
          <a:spcPct val="90000"/>
        </a:lnSpc>
        <a:spcBef>
          <a:spcPts val="0"/>
        </a:spcBef>
        <a:spcAft>
          <a:spcPts val="75"/>
        </a:spcAft>
        <a:buClr>
          <a:schemeClr val="accent1"/>
        </a:buClr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69043" indent="-132142" algn="l" defTabSz="685709" rtl="0" eaLnBrk="1" latinLnBrk="0" hangingPunct="1">
        <a:lnSpc>
          <a:spcPct val="90000"/>
        </a:lnSpc>
        <a:spcBef>
          <a:spcPts val="0"/>
        </a:spcBef>
        <a:spcAft>
          <a:spcPts val="75"/>
        </a:spcAft>
        <a:buClr>
          <a:schemeClr val="accent1"/>
        </a:buClr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899">
          <p15:clr>
            <a:srgbClr val="F26B43"/>
          </p15:clr>
        </p15:guide>
        <p15:guide id="3" orient="horz" pos="219">
          <p15:clr>
            <a:srgbClr val="F26B43"/>
          </p15:clr>
        </p15:guide>
        <p15:guide id="4" pos="343">
          <p15:clr>
            <a:srgbClr val="F26B43"/>
          </p15:clr>
        </p15:guide>
        <p15:guide id="8" orient="horz" pos="5239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F1A3B-5012-4968-B789-86C4F3949B20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471D8-5864-4E3A-973B-48C6A1D58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88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406400" y="920227"/>
            <a:ext cx="11331574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4" name="Shape 4"/>
          <p:cNvSpPr/>
          <p:nvPr/>
        </p:nvSpPr>
        <p:spPr>
          <a:xfrm>
            <a:off x="406400" y="6606201"/>
            <a:ext cx="1133475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06400" y="243320"/>
            <a:ext cx="9830963" cy="5234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rPr lang="en-GB"/>
              <a:t>Connected Care Slide Master</a:t>
            </a: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27038" y="1157725"/>
            <a:ext cx="11337925" cy="52125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9931127" y="6471182"/>
            <a:ext cx="37221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274540"/>
      </p:ext>
    </p:extLst>
  </p:cSld>
  <p:clrMap bg1="lt1" tx1="dk1" bg2="lt2" tx2="dk2" accent1="accent1" accent2="accent2" accent3="accent3" accent4="accent4" accent5="accent5" accent6="accent6" hlink="hlink" folHlink="folHlink"/>
  <p:transition spd="slow">
    <p:wipe dir="r"/>
  </p:transition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6B8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1pPr>
      <a:lvl2pPr marL="533400" marR="0" indent="-30480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2pPr>
      <a:lvl3pPr marL="718457" marR="0" indent="-261257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3pPr>
      <a:lvl4pPr marL="9671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4pPr>
      <a:lvl5pPr marL="11957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5pPr>
      <a:lvl6pPr marL="13258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6pPr>
      <a:lvl7pPr marL="15544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7pPr>
      <a:lvl8pPr marL="17830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8pPr>
      <a:lvl9pPr marL="20116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27038" y="928394"/>
            <a:ext cx="8390406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3" name="Shape 3"/>
          <p:cNvSpPr/>
          <p:nvPr/>
        </p:nvSpPr>
        <p:spPr>
          <a:xfrm>
            <a:off x="407988" y="928394"/>
            <a:ext cx="11331574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4" name="Shape 4"/>
          <p:cNvSpPr/>
          <p:nvPr/>
        </p:nvSpPr>
        <p:spPr>
          <a:xfrm>
            <a:off x="406400" y="6606201"/>
            <a:ext cx="1133475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06400" y="298450"/>
            <a:ext cx="9830963" cy="5234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rPr lang="en-GB"/>
              <a:t>Connected Care Slide Master</a:t>
            </a: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27038" y="1157725"/>
            <a:ext cx="11337925" cy="52125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9931127" y="6471182"/>
            <a:ext cx="37221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824507"/>
      </p:ext>
    </p:extLst>
  </p:cSld>
  <p:clrMap bg1="lt1" tx1="dk1" bg2="lt2" tx2="dk2" accent1="accent1" accent2="accent2" accent3="accent3" accent4="accent4" accent5="accent5" accent6="accent6" hlink="hlink" folHlink="folHlink"/>
  <p:transition spd="slow">
    <p:wipe dir="r"/>
  </p:transition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6B8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1pPr>
      <a:lvl2pPr marL="533400" marR="0" indent="-30480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2pPr>
      <a:lvl3pPr marL="718457" marR="0" indent="-261257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3pPr>
      <a:lvl4pPr marL="9671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4pPr>
      <a:lvl5pPr marL="11957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5pPr>
      <a:lvl6pPr marL="13258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6pPr>
      <a:lvl7pPr marL="15544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7pPr>
      <a:lvl8pPr marL="17830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8pPr>
      <a:lvl9pPr marL="20116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27038" y="928394"/>
            <a:ext cx="8390406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3" name="Shape 3"/>
          <p:cNvSpPr/>
          <p:nvPr/>
        </p:nvSpPr>
        <p:spPr>
          <a:xfrm>
            <a:off x="407988" y="928394"/>
            <a:ext cx="11331574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4" name="Shape 4"/>
          <p:cNvSpPr/>
          <p:nvPr/>
        </p:nvSpPr>
        <p:spPr>
          <a:xfrm>
            <a:off x="406400" y="6606201"/>
            <a:ext cx="1133475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06400" y="298450"/>
            <a:ext cx="9830963" cy="5234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rPr lang="en-GB"/>
              <a:t>Connected Care Slide Master</a:t>
            </a: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27038" y="1157725"/>
            <a:ext cx="11337925" cy="52125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9931127" y="6471182"/>
            <a:ext cx="37221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05359"/>
      </p:ext>
    </p:extLst>
  </p:cSld>
  <p:clrMap bg1="lt1" tx1="dk1" bg2="lt2" tx2="dk2" accent1="accent1" accent2="accent2" accent3="accent3" accent4="accent4" accent5="accent5" accent6="accent6" hlink="hlink" folHlink="folHlink"/>
  <p:transition spd="slow">
    <p:wipe dir="r"/>
  </p:transition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6B8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1pPr>
      <a:lvl2pPr marL="533400" marR="0" indent="-30480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2pPr>
      <a:lvl3pPr marL="718457" marR="0" indent="-261257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3pPr>
      <a:lvl4pPr marL="9671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4pPr>
      <a:lvl5pPr marL="11957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5pPr>
      <a:lvl6pPr marL="13258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6pPr>
      <a:lvl7pPr marL="15544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7pPr>
      <a:lvl8pPr marL="17830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8pPr>
      <a:lvl9pPr marL="20116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 userDrawn="1"/>
        </p:nvSpPr>
        <p:spPr>
          <a:xfrm>
            <a:off x="427038" y="928395"/>
            <a:ext cx="8390407" cy="0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675"/>
          </a:p>
        </p:txBody>
      </p:sp>
      <p:sp>
        <p:nvSpPr>
          <p:cNvPr id="3" name="Shape 3"/>
          <p:cNvSpPr/>
          <p:nvPr/>
        </p:nvSpPr>
        <p:spPr>
          <a:xfrm>
            <a:off x="407988" y="928395"/>
            <a:ext cx="11331573" cy="0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675"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06400" y="298451"/>
            <a:ext cx="9830963" cy="5234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lvl="1"/>
            <a:r>
              <a:rPr lang="en-US"/>
              <a:t>Frimley ICS &amp; Connected Care Slide Master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01636" y="1167806"/>
            <a:ext cx="11337925" cy="4929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2655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ransition spd="slow">
    <p:wipe dir="r"/>
  </p:transition>
  <p:txStyles>
    <p:titleStyle>
      <a:lvl1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6B8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1pPr>
      <a:lvl2pPr marL="533387" marR="0" indent="-304792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2pPr>
      <a:lvl3pPr marL="718439" marR="0" indent="-261251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3pPr>
      <a:lvl4pPr marL="967129" marR="0" indent="-281346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4pPr>
      <a:lvl5pPr marL="1195723" marR="0" indent="-281346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5pPr>
      <a:lvl6pPr marL="1325847" marR="0" indent="-182875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6pPr>
      <a:lvl7pPr marL="1554441" marR="0" indent="-182875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7pPr>
      <a:lvl8pPr marL="1783035" marR="0" indent="-182875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8pPr>
      <a:lvl9pPr marL="2011630" marR="0" indent="-182875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594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189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783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377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2971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566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160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754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406400" y="920227"/>
            <a:ext cx="11331574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4" name="Shape 4"/>
          <p:cNvSpPr/>
          <p:nvPr/>
        </p:nvSpPr>
        <p:spPr>
          <a:xfrm>
            <a:off x="406400" y="6606201"/>
            <a:ext cx="1133475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06400" y="243320"/>
            <a:ext cx="9830963" cy="5234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rPr lang="en-GB"/>
              <a:t>Connected Care Slide Master</a:t>
            </a: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27038" y="1157725"/>
            <a:ext cx="11337925" cy="52125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9931127" y="6471182"/>
            <a:ext cx="37221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9809218"/>
      </p:ext>
    </p:extLst>
  </p:cSld>
  <p:clrMap bg1="lt1" tx1="dk1" bg2="lt2" tx2="dk2" accent1="accent1" accent2="accent2" accent3="accent3" accent4="accent4" accent5="accent5" accent6="accent6" hlink="hlink" folHlink="folHlink"/>
  <p:transition spd="slow">
    <p:wipe dir="r"/>
  </p:transition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6B8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1pPr>
      <a:lvl2pPr marL="533400" marR="0" indent="-30480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2pPr>
      <a:lvl3pPr marL="718457" marR="0" indent="-261257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3pPr>
      <a:lvl4pPr marL="9671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4pPr>
      <a:lvl5pPr marL="11957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5pPr>
      <a:lvl6pPr marL="13258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6pPr>
      <a:lvl7pPr marL="15544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7pPr>
      <a:lvl8pPr marL="17830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8pPr>
      <a:lvl9pPr marL="20116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 userDrawn="1"/>
        </p:nvSpPr>
        <p:spPr>
          <a:xfrm>
            <a:off x="427038" y="928395"/>
            <a:ext cx="8390407" cy="0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675"/>
          </a:p>
        </p:txBody>
      </p:sp>
      <p:sp>
        <p:nvSpPr>
          <p:cNvPr id="3" name="Shape 3"/>
          <p:cNvSpPr/>
          <p:nvPr/>
        </p:nvSpPr>
        <p:spPr>
          <a:xfrm>
            <a:off x="407988" y="928395"/>
            <a:ext cx="11331573" cy="0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675"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06400" y="298451"/>
            <a:ext cx="9830963" cy="5234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pPr lvl="1"/>
            <a:r>
              <a:rPr lang="en-US"/>
              <a:t>Frimley ICS &amp; Connected Care Slide Master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01636" y="1167806"/>
            <a:ext cx="11337925" cy="4929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8788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transition spd="slow">
    <p:wipe dir="r"/>
  </p:transition>
  <p:txStyles>
    <p:titleStyle>
      <a:lvl1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6B8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1pPr>
      <a:lvl2pPr marL="533387" marR="0" indent="-304792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2pPr>
      <a:lvl3pPr marL="718439" marR="0" indent="-261251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3pPr>
      <a:lvl4pPr marL="967129" marR="0" indent="-281346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4pPr>
      <a:lvl5pPr marL="1195723" marR="0" indent="-281346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5pPr>
      <a:lvl6pPr marL="1325847" marR="0" indent="-182875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6pPr>
      <a:lvl7pPr marL="1554441" marR="0" indent="-182875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7pPr>
      <a:lvl8pPr marL="1783035" marR="0" indent="-182875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8pPr>
      <a:lvl9pPr marL="2011630" marR="0" indent="-182875" algn="l" defTabSz="457189" eaLnBrk="1" latinLnBrk="0" hangingPunct="1">
        <a:lnSpc>
          <a:spcPct val="120000"/>
        </a:lnSpc>
        <a:spcBef>
          <a:spcPts val="351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594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189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783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377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2971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566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160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754" algn="r" defTabSz="45718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406400" y="920227"/>
            <a:ext cx="11331574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 dirty="0"/>
          </a:p>
        </p:txBody>
      </p:sp>
      <p:sp>
        <p:nvSpPr>
          <p:cNvPr id="4" name="Shape 4"/>
          <p:cNvSpPr/>
          <p:nvPr/>
        </p:nvSpPr>
        <p:spPr>
          <a:xfrm>
            <a:off x="406400" y="6606201"/>
            <a:ext cx="1133475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06400" y="243320"/>
            <a:ext cx="9830963" cy="5234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rPr lang="en-GB" dirty="0"/>
              <a:t>Connected Care Slide Master</a:t>
            </a:r>
            <a:endParaRPr dirty="0"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27038" y="1157725"/>
            <a:ext cx="11337925" cy="52125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9931127" y="6471182"/>
            <a:ext cx="37221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06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ransition spd="slow">
    <p:wipe dir="r"/>
  </p:transition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6B8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1E9AB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1pPr>
      <a:lvl2pPr marL="533400" marR="0" indent="-30480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2pPr>
      <a:lvl3pPr marL="718457" marR="0" indent="-261257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3pPr>
      <a:lvl4pPr marL="9671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4pPr>
      <a:lvl5pPr marL="1195754" marR="0" indent="-281354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5pPr>
      <a:lvl6pPr marL="13258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6pPr>
      <a:lvl7pPr marL="15544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7pPr>
      <a:lvl8pPr marL="17830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8pPr>
      <a:lvl9pPr marL="2011680" marR="0" indent="-182880" algn="l" defTabSz="457200" eaLnBrk="1" latinLnBrk="0" hangingPunct="1">
        <a:lnSpc>
          <a:spcPct val="120000"/>
        </a:lnSpc>
        <a:spcBef>
          <a:spcPts val="35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40404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024A42-274B-45B7-6C15-47DB970A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DB8CB-338E-58A8-AC7C-8A86BC6ED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05AE6-7905-4D21-12B9-66E3D0F28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C6476-3C48-4487-A586-A871FC754D8D}" type="datetimeFigureOut">
              <a:rPr lang="en-GB" smtClean="0"/>
              <a:t>19/04/2024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28103-C1B6-094C-7819-D9576C2F9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4D0AC-3548-6076-957A-F468F4DD3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B695D-B3D2-466C-A673-2262453140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38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5E69_C0F82A9A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microsoft.com/office/2018/10/relationships/comments" Target="../comments/modernComment_7FFE5E62_A6FDF06E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microsoft.com/office/2018/10/relationships/comments" Target="../comments/modernComment_7FFE5E63_9B681E0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microsoft.com/office/2018/10/relationships/comments" Target="../comments/modernComment_7FFE5E23_BF61EE03.xml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microsoft.com/office/2018/10/relationships/comments" Target="../comments/modernComment_7FFE5E6B_F19255F4.xml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sv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image" Target="../media/image86.svg"/><Relationship Id="rId21" Type="http://schemas.openxmlformats.org/officeDocument/2006/relationships/image" Target="../media/image104.svg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17" Type="http://schemas.openxmlformats.org/officeDocument/2006/relationships/image" Target="../media/image100.svg"/><Relationship Id="rId25" Type="http://schemas.openxmlformats.org/officeDocument/2006/relationships/image" Target="../media/image108.svg"/><Relationship Id="rId33" Type="http://schemas.openxmlformats.org/officeDocument/2006/relationships/image" Target="../media/image116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2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107.png"/><Relationship Id="rId32" Type="http://schemas.openxmlformats.org/officeDocument/2006/relationships/image" Target="../media/image115.jpeg"/><Relationship Id="rId5" Type="http://schemas.openxmlformats.org/officeDocument/2006/relationships/image" Target="../media/image88.svg"/><Relationship Id="rId15" Type="http://schemas.openxmlformats.org/officeDocument/2006/relationships/image" Target="../media/image98.svg"/><Relationship Id="rId23" Type="http://schemas.openxmlformats.org/officeDocument/2006/relationships/image" Target="../media/image106.svg"/><Relationship Id="rId28" Type="http://schemas.openxmlformats.org/officeDocument/2006/relationships/image" Target="../media/image111.png"/><Relationship Id="rId10" Type="http://schemas.openxmlformats.org/officeDocument/2006/relationships/image" Target="../media/image93.png"/><Relationship Id="rId19" Type="http://schemas.openxmlformats.org/officeDocument/2006/relationships/image" Target="../media/image102.svg"/><Relationship Id="rId31" Type="http://schemas.openxmlformats.org/officeDocument/2006/relationships/image" Target="../media/image114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svg"/><Relationship Id="rId30" Type="http://schemas.openxmlformats.org/officeDocument/2006/relationships/image" Target="../media/image113.png"/><Relationship Id="rId8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12BDDB-F2F6-D5C5-B510-408D1883FA26}"/>
              </a:ext>
            </a:extLst>
          </p:cNvPr>
          <p:cNvSpPr/>
          <p:nvPr/>
        </p:nvSpPr>
        <p:spPr>
          <a:xfrm>
            <a:off x="0" y="2353352"/>
            <a:ext cx="12192000" cy="4527394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9D8E7B27-345A-1AD1-F0BD-21AB96DAB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18"/>
          <a:stretch/>
        </p:blipFill>
        <p:spPr>
          <a:xfrm>
            <a:off x="6041968" y="752647"/>
            <a:ext cx="4375422" cy="727652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5726FAE8-5F22-BE59-7CC8-BB0FC131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90" y="621328"/>
            <a:ext cx="4360475" cy="99029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8710BF2-F55A-19BE-FDA4-10298E2CE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398" y="820473"/>
            <a:ext cx="1738749" cy="592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B8254C-5483-E9EC-A289-9B23D56A10B5}"/>
              </a:ext>
            </a:extLst>
          </p:cNvPr>
          <p:cNvSpPr txBox="1">
            <a:spLocks/>
          </p:cNvSpPr>
          <p:nvPr/>
        </p:nvSpPr>
        <p:spPr>
          <a:xfrm>
            <a:off x="1315525" y="2904595"/>
            <a:ext cx="8960623" cy="3953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C5.2 Population Health Management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Gareth Thomas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Digital Innovation Director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Health Innovation Manchester and NHS Greater Manchester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Consultant in Intensive Care Medicine 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Northern Care Alliance NHS FT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1640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B21186-256B-BCF1-470D-5B78D881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8" y="279811"/>
            <a:ext cx="11375957" cy="806295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>
                <a:solidFill>
                  <a:srgbClr val="009987"/>
                </a:solidFill>
              </a:rPr>
              <a:t>Quantified opportunities map to primary, secondary, and Social Determinant focussed interventions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334603-E5FE-6B49-DDCE-BF8FB9A102D4}"/>
              </a:ext>
            </a:extLst>
          </p:cNvPr>
          <p:cNvSpPr txBox="1">
            <a:spLocks/>
          </p:cNvSpPr>
          <p:nvPr/>
        </p:nvSpPr>
        <p:spPr>
          <a:xfrm>
            <a:off x="407935" y="6382047"/>
            <a:ext cx="2448127" cy="3650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8D3C0-5DCC-C8AF-03F0-DBB9E84ADD0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Population based approach to inform GM Strategic Financial Framework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7B33B-ECB5-F65F-3F22-AC5CB374573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fld id="{4BED1003-6EC0-014D-BDDA-904A1E92149C}" type="slidenum">
              <a:rPr kumimoji="0" lang="en-GB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248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8E862-277E-BB5A-9EA0-0ED3C3DC673B}"/>
              </a:ext>
            </a:extLst>
          </p:cNvPr>
          <p:cNvSpPr txBox="1"/>
          <p:nvPr/>
        </p:nvSpPr>
        <p:spPr>
          <a:xfrm>
            <a:off x="-1016009" y="1844100"/>
            <a:ext cx="0" cy="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 wrap="none" lIns="35995" tIns="35995" rIns="35995" bIns="35995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26A5B8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05DC3619-CF40-341F-2B88-5C7D900FB677}"/>
              </a:ext>
            </a:extLst>
          </p:cNvPr>
          <p:cNvSpPr txBox="1"/>
          <p:nvPr/>
        </p:nvSpPr>
        <p:spPr>
          <a:xfrm>
            <a:off x="407935" y="1086106"/>
            <a:ext cx="11352845" cy="543596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89988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For the purposes of initial investment quantification – opportunities one has been aligned with primary intervention, opportunity two with secondary interventions, and opportunity three with Social Determinants of Health interventions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5026411-DEC2-CE0C-FA79-179F74764816}"/>
              </a:ext>
            </a:extLst>
          </p:cNvPr>
          <p:cNvSpPr/>
          <p:nvPr/>
        </p:nvSpPr>
        <p:spPr>
          <a:xfrm>
            <a:off x="2194825" y="1762498"/>
            <a:ext cx="3794380" cy="13928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916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Opportunities to reduce prevalence and progression of ill health relative to baseline trend based on targeted prevention and early detection activities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6FE3105-9E49-A71A-8AAE-9C6C62AA7C84}"/>
              </a:ext>
            </a:extLst>
          </p:cNvPr>
          <p:cNvSpPr/>
          <p:nvPr/>
        </p:nvSpPr>
        <p:spPr>
          <a:xfrm>
            <a:off x="2194825" y="3246517"/>
            <a:ext cx="3794380" cy="13928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916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Opportunities to change models of care to deliver more consistent proactive care to support effective population health management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FB1109B-5B33-9F8A-F5F1-46D1D9BEE376}"/>
              </a:ext>
            </a:extLst>
          </p:cNvPr>
          <p:cNvSpPr/>
          <p:nvPr/>
        </p:nvSpPr>
        <p:spPr>
          <a:xfrm>
            <a:off x="-20320" y="1762499"/>
            <a:ext cx="1001741" cy="1392824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72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04E63CE-F396-4DB4-7594-ED745CED9F2A}"/>
              </a:ext>
            </a:extLst>
          </p:cNvPr>
          <p:cNvSpPr/>
          <p:nvPr/>
        </p:nvSpPr>
        <p:spPr>
          <a:xfrm>
            <a:off x="390420" y="1762497"/>
            <a:ext cx="2464544" cy="139282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72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Opportunity 1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: Reducing the growth in prevalence and progression of ill health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A6D487-9134-D236-E04D-2B3BAC76BAA9}"/>
              </a:ext>
            </a:extLst>
          </p:cNvPr>
          <p:cNvSpPr/>
          <p:nvPr/>
        </p:nvSpPr>
        <p:spPr>
          <a:xfrm>
            <a:off x="-20320" y="3246517"/>
            <a:ext cx="1095997" cy="1392824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72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94DB2CF-44F5-9DB1-AA27-1F6EBF61DEE9}"/>
              </a:ext>
            </a:extLst>
          </p:cNvPr>
          <p:cNvSpPr/>
          <p:nvPr/>
        </p:nvSpPr>
        <p:spPr>
          <a:xfrm>
            <a:off x="390420" y="3246515"/>
            <a:ext cx="2464544" cy="139282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72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Opportunity 2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: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Optimising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models of care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7261A59-17E4-4C76-CBD5-8265F2C0D045}"/>
              </a:ext>
            </a:extLst>
          </p:cNvPr>
          <p:cNvSpPr/>
          <p:nvPr/>
        </p:nvSpPr>
        <p:spPr>
          <a:xfrm>
            <a:off x="6309088" y="1762498"/>
            <a:ext cx="5474979" cy="13928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Primary Prevention intervention across five key areas: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A5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Smoking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A5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Obesity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A5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Diet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A5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Exercise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A5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Alcohol Dependency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1B6382A-EF06-7C9A-97D8-59231618DDC8}"/>
              </a:ext>
            </a:extLst>
          </p:cNvPr>
          <p:cNvSpPr/>
          <p:nvPr/>
        </p:nvSpPr>
        <p:spPr>
          <a:xfrm>
            <a:off x="6295837" y="3246517"/>
            <a:ext cx="5474979" cy="13928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Secondary intervention, targeting 5 specific patient cohorts: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Cardiovascular Disease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Diabetes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Respiratory Conditions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Frailty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Serious Mental Illness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4175BF-DDB3-D700-F3CE-89A16884896F}"/>
              </a:ext>
            </a:extLst>
          </p:cNvPr>
          <p:cNvCxnSpPr>
            <a:stCxn id="20" idx="3"/>
            <a:endCxn id="11" idx="1"/>
          </p:cNvCxnSpPr>
          <p:nvPr/>
        </p:nvCxnSpPr>
        <p:spPr>
          <a:xfrm>
            <a:off x="5989205" y="2458911"/>
            <a:ext cx="319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0D4FDC-A21C-2362-6D7B-93E8D53F47A1}"/>
              </a:ext>
            </a:extLst>
          </p:cNvPr>
          <p:cNvCxnSpPr>
            <a:cxnSpLocks/>
            <a:stCxn id="27" idx="3"/>
            <a:endCxn id="12" idx="1"/>
          </p:cNvCxnSpPr>
          <p:nvPr/>
        </p:nvCxnSpPr>
        <p:spPr>
          <a:xfrm>
            <a:off x="5989205" y="3942929"/>
            <a:ext cx="306633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A42384E-90F1-A046-982B-B079BB76B2E5}"/>
              </a:ext>
            </a:extLst>
          </p:cNvPr>
          <p:cNvSpPr/>
          <p:nvPr/>
        </p:nvSpPr>
        <p:spPr>
          <a:xfrm>
            <a:off x="2208075" y="4730533"/>
            <a:ext cx="3794380" cy="13928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916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Opportunities to improve health and address and reduce disparities in care for people in deprived socioeconomic groups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AEE99-9A8B-B48B-88AF-75AABC34C332}"/>
              </a:ext>
            </a:extLst>
          </p:cNvPr>
          <p:cNvSpPr/>
          <p:nvPr/>
        </p:nvSpPr>
        <p:spPr>
          <a:xfrm>
            <a:off x="-7071" y="4730533"/>
            <a:ext cx="1095997" cy="1392824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72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FC63DE8-0759-99AF-6160-9DBF3BB52FDD}"/>
              </a:ext>
            </a:extLst>
          </p:cNvPr>
          <p:cNvSpPr/>
          <p:nvPr/>
        </p:nvSpPr>
        <p:spPr>
          <a:xfrm>
            <a:off x="403669" y="4730532"/>
            <a:ext cx="2464544" cy="139282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72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Opportunity 3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: Improving care for the most disadvantaged communities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6D58FD9-72A2-2D5B-00E6-4A44B5318290}"/>
              </a:ext>
            </a:extLst>
          </p:cNvPr>
          <p:cNvSpPr/>
          <p:nvPr/>
        </p:nvSpPr>
        <p:spPr>
          <a:xfrm>
            <a:off x="6309088" y="4730533"/>
            <a:ext cx="5474979" cy="13928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9F65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Interventions targeting 4 social determinants of health areas: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9F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Housing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9F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Food Insecurity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9F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Transport</a:t>
            </a:r>
          </a:p>
          <a:p>
            <a:pPr marL="285705" marR="0" lvl="0" indent="-285705" algn="l" defTabSz="45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9F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Substance Misuse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2EDAE9-4D32-EA45-D222-3C9775CB7B61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6002456" y="5426945"/>
            <a:ext cx="306633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419881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B7EA73-402B-7C93-60CA-1592C0E8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93" y="421657"/>
            <a:ext cx="8634961" cy="519477"/>
          </a:xfrm>
        </p:spPr>
        <p:txBody>
          <a:bodyPr>
            <a:normAutofit/>
          </a:bodyPr>
          <a:lstStyle/>
          <a:p>
            <a:r>
              <a:rPr lang="en-GB" sz="2400">
                <a:solidFill>
                  <a:srgbClr val="009987"/>
                </a:solidFill>
              </a:rPr>
              <a:t>A more nuanced and holistic view of health…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7EE758-2AD4-7A1F-D4A1-ABABF5CA8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071" y="1274603"/>
            <a:ext cx="8761859" cy="49187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CFC08B-A84B-42D5-9AC1-5E192E300675}"/>
              </a:ext>
            </a:extLst>
          </p:cNvPr>
          <p:cNvSpPr txBox="1"/>
          <p:nvPr/>
        </p:nvSpPr>
        <p:spPr>
          <a:xfrm>
            <a:off x="564393" y="941134"/>
            <a:ext cx="4641243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work using just secondary care data suggested 28% of population experienced some form of poor health.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analysis suggests this may be nearer 49%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5BD30-0C7A-511B-0F51-12F5EB27A7F0}"/>
              </a:ext>
            </a:extLst>
          </p:cNvPr>
          <p:cNvSpPr txBox="1"/>
          <p:nvPr/>
        </p:nvSpPr>
        <p:spPr>
          <a:xfrm>
            <a:off x="8121450" y="6036285"/>
            <a:ext cx="3979946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Alcohol category includes people in treatment and those reporting very heavy use</a:t>
            </a:r>
          </a:p>
        </p:txBody>
      </p:sp>
    </p:spTree>
    <p:extLst>
      <p:ext uri="{BB962C8B-B14F-4D97-AF65-F5344CB8AC3E}">
        <p14:creationId xmlns:p14="http://schemas.microsoft.com/office/powerpoint/2010/main" val="134957456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B8074-87D8-C821-A405-7506999C7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1971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6B445-BDF1-F825-AEAD-2266A3E4B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7605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0BEDF-0E18-1097-18FD-1C54DF825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2528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8498CB-70E7-DE1E-F404-96034DD4F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563" y="362851"/>
            <a:ext cx="9844056" cy="7571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9987"/>
                </a:solidFill>
                <a:latin typeface="Arial"/>
                <a:cs typeface="Arial"/>
              </a:rPr>
              <a:t>Identifying inequalities in provision of cardiovascular care: Hypertension</a:t>
            </a:r>
            <a:endParaRPr lang="en-US" sz="2400">
              <a:solidFill>
                <a:srgbClr val="00998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4EE06-AF9D-1633-B43E-6126EEEBF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6"/>
          <a:stretch/>
        </p:blipFill>
        <p:spPr>
          <a:xfrm>
            <a:off x="1338755" y="1174372"/>
            <a:ext cx="8525682" cy="53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1169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F1AFD64-E844-3B00-0C2B-959333943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169" t="27686" r="51319" b="11378"/>
          <a:stretch/>
        </p:blipFill>
        <p:spPr>
          <a:xfrm>
            <a:off x="1079206" y="1600774"/>
            <a:ext cx="3634388" cy="453825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18498CB-70E7-DE1E-F404-96034DD4F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417" y="488141"/>
            <a:ext cx="1051560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9987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  <a:t>Identifying</a:t>
            </a:r>
            <a:r>
              <a:rPr lang="en-US" sz="2400">
                <a:solidFill>
                  <a:srgbClr val="009987"/>
                </a:solidFill>
                <a:latin typeface="Arial"/>
                <a:ea typeface="Arial" panose="020B0604020202020204" pitchFamily="34" charset="0"/>
                <a:cs typeface="Arial"/>
              </a:rPr>
              <a:t> inequalities in provision of cardiovascular care risk status 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009987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33DFB-85B2-418B-9666-EA7431701A86}"/>
              </a:ext>
            </a:extLst>
          </p:cNvPr>
          <p:cNvSpPr txBox="1"/>
          <p:nvPr/>
        </p:nvSpPr>
        <p:spPr>
          <a:xfrm>
            <a:off x="5400260" y="1711738"/>
            <a:ext cx="6118085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The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CVNeed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score can be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visualised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geographically to understand unmet CV need across Greater Manchester.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It demonstrates the distribution of the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CVNeed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score based up on an individual's postcode highlighting unmet clinical need on a community level 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Compliance against best practice drug pathways is applied within the dashboard, to demonstrate opportunities to reduce unmet need and provision further interventions e.g. hypertension management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Attribution to Dr Aseem Mishra and Matthew Conroy</a:t>
            </a:r>
          </a:p>
        </p:txBody>
      </p:sp>
    </p:spTree>
    <p:extLst>
      <p:ext uri="{BB962C8B-B14F-4D97-AF65-F5344CB8AC3E}">
        <p14:creationId xmlns:p14="http://schemas.microsoft.com/office/powerpoint/2010/main" val="3237489306"/>
      </p:ext>
    </p:extLst>
  </p:cSld>
  <p:clrMapOvr>
    <a:masterClrMapping/>
  </p:clrMapOvr>
  <p:transition spd="slow">
    <p:wipe dir="r"/>
  </p:transition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ding map">
            <a:extLst>
              <a:ext uri="{FF2B5EF4-FFF2-40B4-BE49-F238E27FC236}">
                <a16:creationId xmlns:a16="http://schemas.microsoft.com/office/drawing/2014/main" id="{F9CBEA64-B000-DB73-C7D8-D479F3B50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179" y="1858209"/>
            <a:ext cx="5718037" cy="4051468"/>
          </a:xfr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131337A3-C626-665D-BF4F-E04C69A429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199" y="523591"/>
            <a:ext cx="10262290" cy="4247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9987"/>
                </a:solidFill>
                <a:latin typeface="Arial"/>
                <a:cs typeface="Arial"/>
              </a:rPr>
              <a:t>Targeting lipid lowering therapy in areas of deprivation</a:t>
            </a:r>
            <a:endParaRPr lang="en-US" sz="2400">
              <a:solidFill>
                <a:srgbClr val="009987"/>
              </a:solidFill>
            </a:endParaRPr>
          </a:p>
        </p:txBody>
      </p:sp>
      <p:pic>
        <p:nvPicPr>
          <p:cNvPr id="5" name="slide2" descr="Lipids cohorts">
            <a:extLst>
              <a:ext uri="{FF2B5EF4-FFF2-40B4-BE49-F238E27FC236}">
                <a16:creationId xmlns:a16="http://schemas.microsoft.com/office/drawing/2014/main" id="{29F6626A-F576-1408-61E1-878A199B3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97" y="1858211"/>
            <a:ext cx="5817235" cy="411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60014"/>
      </p:ext>
    </p:extLst>
  </p:cSld>
  <p:clrMapOvr>
    <a:masterClrMapping/>
  </p:clrMapOvr>
  <p:transition spd="slow">
    <p:wipe dir="r"/>
  </p:transition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AD5B3F-2FB7-A52C-C2C6-049E95150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139" y="1721003"/>
            <a:ext cx="6231845" cy="441469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C13BABC-0452-8D1D-A540-FC618110AF60}"/>
              </a:ext>
            </a:extLst>
          </p:cNvPr>
          <p:cNvSpPr txBox="1">
            <a:spLocks/>
          </p:cNvSpPr>
          <p:nvPr/>
        </p:nvSpPr>
        <p:spPr>
          <a:xfrm>
            <a:off x="408308" y="509938"/>
            <a:ext cx="11056730" cy="4247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E5F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998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Targeting lipid lowering therapy in areas of deprivation: inclisiran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998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BD8043-736C-CD85-A898-9D57FAE2B91E}"/>
              </a:ext>
            </a:extLst>
          </p:cNvPr>
          <p:cNvSpPr txBox="1"/>
          <p:nvPr/>
        </p:nvSpPr>
        <p:spPr>
          <a:xfrm>
            <a:off x="7317205" y="1798195"/>
            <a:ext cx="436997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First population approach for delivery of a medication in primary care &amp; in a collaborative working agreement with pharma.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9,500 patients are eligible for receiving injectables in GM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Delivery of 4280 doses will save 89 lives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£1.39m in healthcare utilization events avoided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Prevent 301 non-fatal major CVD events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Reduction in UEC admissions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55744"/>
      </p:ext>
    </p:extLst>
  </p:cSld>
  <p:clrMapOvr>
    <a:masterClrMapping/>
  </p:clrMapOvr>
  <p:transition spd="slow">
    <p:wipe dir="r"/>
  </p:transition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9001EA-5B16-846E-B09B-5EC30F468C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Placeholder 7" descr="A group of people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C264302F-9DF5-26D6-FD1F-90FB0BC352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9970" t="-579" r="20042" b="579"/>
          <a:stretch/>
        </p:blipFill>
        <p:spPr>
          <a:xfrm>
            <a:off x="5795645" y="0"/>
            <a:ext cx="6396355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D7E6A-FAF4-8A1C-41C5-8F1D6E96A3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/>
          </a:p>
          <a:p>
            <a:pPr marL="0" indent="0">
              <a:lnSpc>
                <a:spcPct val="120000"/>
              </a:lnSpc>
              <a:buNone/>
            </a:pP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IG Innovator of the Year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Health Innovation Manchester, University of Manchester &amp; NHS Greater Manchester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Information Sharing Champion of the Year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Anton King, Health Innovation Manchester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National Strategic Information Governance Network awards, March 2024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A58AB-B241-CE60-4E24-EA69AF8D0A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CF2AA0-14CB-CA6C-0B6E-8F27BA577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1" y="891498"/>
            <a:ext cx="4111002" cy="1455775"/>
          </a:xfrm>
        </p:spPr>
        <p:txBody>
          <a:bodyPr>
            <a:noAutofit/>
          </a:bodyPr>
          <a:lstStyle/>
          <a:p>
            <a:r>
              <a:rPr lang="en-GB" sz="2400">
                <a:solidFill>
                  <a:srgbClr val="009987"/>
                </a:solidFill>
                <a:latin typeface="Arial"/>
                <a:cs typeface="Arial"/>
              </a:rPr>
              <a:t>Essential Enabler of Population Health Approach: Award winning Information Governance</a:t>
            </a:r>
          </a:p>
        </p:txBody>
      </p:sp>
    </p:spTree>
    <p:extLst>
      <p:ext uri="{BB962C8B-B14F-4D97-AF65-F5344CB8AC3E}">
        <p14:creationId xmlns:p14="http://schemas.microsoft.com/office/powerpoint/2010/main" val="227396378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51D3B8-734B-48DB-656F-302C95CA8D9F}"/>
              </a:ext>
            </a:extLst>
          </p:cNvPr>
          <p:cNvSpPr txBox="1"/>
          <p:nvPr/>
        </p:nvSpPr>
        <p:spPr>
          <a:xfrm>
            <a:off x="590549" y="422708"/>
            <a:ext cx="550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998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Health of our Population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80EF5-6380-C6CA-651C-03273344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63" y="1134531"/>
            <a:ext cx="10056675" cy="52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11934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C9AC02-E713-694C-B5FD-60358555068B}"/>
              </a:ext>
            </a:extLst>
          </p:cNvPr>
          <p:cNvSpPr txBox="1"/>
          <p:nvPr/>
        </p:nvSpPr>
        <p:spPr>
          <a:xfrm>
            <a:off x="751508" y="4955325"/>
            <a:ext cx="631324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Gareth Thomas</a:t>
            </a:r>
            <a:b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 Innovation Director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 Innovation Manchester &amp; NHS Greater Manchester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gareth.thomas@healthinnovationmanchester.com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AE3D58BC-0D12-6178-CA02-A60B87E37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265" y="5061857"/>
            <a:ext cx="3420227" cy="789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989EA-E5F2-AB4D-4B5A-BD4C36C409EA}"/>
              </a:ext>
            </a:extLst>
          </p:cNvPr>
          <p:cNvSpPr txBox="1"/>
          <p:nvPr/>
        </p:nvSpPr>
        <p:spPr>
          <a:xfrm>
            <a:off x="3048000" y="2598003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85819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748361E-2D0C-B7DA-790D-E8D38BF5B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045" y="3275950"/>
            <a:ext cx="12208046" cy="310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4889CB-615A-276E-79B6-629BF3CED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860486-B947-6481-0264-6D177AD2091E}"/>
              </a:ext>
            </a:extLst>
          </p:cNvPr>
          <p:cNvSpPr/>
          <p:nvPr/>
        </p:nvSpPr>
        <p:spPr>
          <a:xfrm>
            <a:off x="942353" y="3292513"/>
            <a:ext cx="10903061" cy="29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733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will achieve our 5 ambitions through 3 areas of focus: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7C59EC-6042-09F2-0C82-9BB2063F59AE}"/>
              </a:ext>
            </a:extLst>
          </p:cNvPr>
          <p:cNvSpPr txBox="1"/>
          <p:nvPr/>
        </p:nvSpPr>
        <p:spPr>
          <a:xfrm>
            <a:off x="4164148" y="3942396"/>
            <a:ext cx="5217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eliver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technologies and approaches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improve quality of care for everyone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60480E-B496-9B60-74A2-955859A2D86B}"/>
              </a:ext>
            </a:extLst>
          </p:cNvPr>
          <p:cNvSpPr txBox="1"/>
          <p:nvPr/>
        </p:nvSpPr>
        <p:spPr>
          <a:xfrm>
            <a:off x="4164148" y="4835064"/>
            <a:ext cx="5217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Connect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 patients, carers, healthcare professionals and services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E5F7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C990B2-896A-1317-5275-30057ACF6673}"/>
              </a:ext>
            </a:extLst>
          </p:cNvPr>
          <p:cNvSpPr txBox="1"/>
          <p:nvPr/>
        </p:nvSpPr>
        <p:spPr>
          <a:xfrm>
            <a:off x="4125272" y="5697366"/>
            <a:ext cx="5217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Get the basics right,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making sure all our services are up to date and work efficiently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134F11-0E89-D225-F036-172A32FBE58D}"/>
              </a:ext>
            </a:extLst>
          </p:cNvPr>
          <p:cNvGrpSpPr/>
          <p:nvPr/>
        </p:nvGrpSpPr>
        <p:grpSpPr>
          <a:xfrm>
            <a:off x="1" y="1568471"/>
            <a:ext cx="12192000" cy="1612589"/>
            <a:chOff x="1" y="211186"/>
            <a:chExt cx="12192000" cy="161258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5252382-134A-733F-DD82-6C7AD9690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211186"/>
              <a:ext cx="12192000" cy="1612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5E30674-1323-BE22-A34A-592F91BC25B3}"/>
                </a:ext>
              </a:extLst>
            </p:cNvPr>
            <p:cNvSpPr txBox="1"/>
            <p:nvPr/>
          </p:nvSpPr>
          <p:spPr>
            <a:xfrm>
              <a:off x="485375" y="1158401"/>
              <a:ext cx="18082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 deliver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joined-up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coordinated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and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safe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care to citizens. 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6D928C2-E0F3-054E-FED4-F08FFB54599F}"/>
                </a:ext>
              </a:extLst>
            </p:cNvPr>
            <p:cNvSpPr txBox="1"/>
            <p:nvPr/>
          </p:nvSpPr>
          <p:spPr>
            <a:xfrm>
              <a:off x="2849883" y="1158401"/>
              <a:ext cx="21203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 enable staff and services to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work efficiently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 productively. 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14D508A-F41B-D2EA-BEC0-FAB80A182B0F}"/>
                </a:ext>
              </a:extLst>
            </p:cNvPr>
            <p:cNvSpPr txBox="1"/>
            <p:nvPr/>
          </p:nvSpPr>
          <p:spPr>
            <a:xfrm>
              <a:off x="5322423" y="1158401"/>
              <a:ext cx="17839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We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empower citizens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manage their health and care needs. 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96982C2-4525-1A41-6EF8-A0557F68C959}"/>
                </a:ext>
              </a:extLst>
            </p:cNvPr>
            <p:cNvSpPr txBox="1"/>
            <p:nvPr/>
          </p:nvSpPr>
          <p:spPr>
            <a:xfrm>
              <a:off x="7582601" y="1158401"/>
              <a:ext cx="19183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 understand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population health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needs and act upon insights. 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83EC3B-6432-9782-0E4E-0688AF461092}"/>
                </a:ext>
              </a:extLst>
            </p:cNvPr>
            <p:cNvSpPr txBox="1"/>
            <p:nvPr/>
          </p:nvSpPr>
          <p:spPr>
            <a:xfrm>
              <a:off x="9819560" y="1158401"/>
              <a:ext cx="2278513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We accelerate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research and innovation into practice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, as a globally leading centre.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BC9D92D-7341-C81E-1473-0A1207645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64308" y="286471"/>
              <a:ext cx="797871" cy="804134"/>
              <a:chOff x="2844496" y="7209795"/>
              <a:chExt cx="933929" cy="94126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87A0F99-3B90-0B1D-0DAD-B84AE00C4E35}"/>
                  </a:ext>
                </a:extLst>
              </p:cNvPr>
              <p:cNvSpPr/>
              <p:nvPr/>
            </p:nvSpPr>
            <p:spPr>
              <a:xfrm>
                <a:off x="2926930" y="7299971"/>
                <a:ext cx="851495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15A126B0-D190-B77C-B9FC-EAC2C70838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44496" y="7209795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pic>
            <p:nvPicPr>
              <p:cNvPr id="92" name="Graphic 91" descr="Cycle with people with solid fill">
                <a:extLst>
                  <a:ext uri="{FF2B5EF4-FFF2-40B4-BE49-F238E27FC236}">
                    <a16:creationId xmlns:a16="http://schemas.microsoft.com/office/drawing/2014/main" id="{DDFBC9D7-64CC-8983-5F04-C511444AE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26930" y="7240597"/>
                <a:ext cx="851495" cy="851495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BF6A15E-3C57-7A62-02E7-3304B47D0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505443" y="286471"/>
              <a:ext cx="795036" cy="804134"/>
              <a:chOff x="5199546" y="7464832"/>
              <a:chExt cx="930611" cy="941260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8F9A2D09-57A9-CFF4-2418-7CF164EF2CA2}"/>
                  </a:ext>
                </a:extLst>
              </p:cNvPr>
              <p:cNvSpPr/>
              <p:nvPr/>
            </p:nvSpPr>
            <p:spPr>
              <a:xfrm>
                <a:off x="5278662" y="7555008"/>
                <a:ext cx="851495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DA15E40-07D0-5C9A-C170-2C9C752F01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99546" y="7464832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pic>
            <p:nvPicPr>
              <p:cNvPr id="97" name="Graphic 96" descr="Arrow circle with solid fill">
                <a:extLst>
                  <a:ext uri="{FF2B5EF4-FFF2-40B4-BE49-F238E27FC236}">
                    <a16:creationId xmlns:a16="http://schemas.microsoft.com/office/drawing/2014/main" id="{6F972B32-B50C-2C4F-F987-3F59E4B79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278662" y="7553302"/>
                <a:ext cx="851495" cy="851494"/>
              </a:xfrm>
              <a:prstGeom prst="rect">
                <a:avLst/>
              </a:prstGeom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8DDDEED-B5B9-BEEC-4019-C43670672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5799268" y="286471"/>
              <a:ext cx="800293" cy="823859"/>
              <a:chOff x="7550031" y="7195978"/>
              <a:chExt cx="936764" cy="964349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BC618E14-3ACE-8BEF-0CF3-D5E4C4D11FA6}"/>
                  </a:ext>
                </a:extLst>
              </p:cNvPr>
              <p:cNvSpPr/>
              <p:nvPr/>
            </p:nvSpPr>
            <p:spPr>
              <a:xfrm>
                <a:off x="7635300" y="7286154"/>
                <a:ext cx="851495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1F2CE31-3C7A-B9DE-D0F8-2D38696812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0031" y="7195978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  <p:pic>
            <p:nvPicPr>
              <p:cNvPr id="101" name="Graphic 100" descr="Open hand with solid fill">
                <a:extLst>
                  <a:ext uri="{FF2B5EF4-FFF2-40B4-BE49-F238E27FC236}">
                    <a16:creationId xmlns:a16="http://schemas.microsoft.com/office/drawing/2014/main" id="{2FEA7A6E-5061-F17D-A1FB-72865EF18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47127" y="7342624"/>
                <a:ext cx="817704" cy="817703"/>
              </a:xfrm>
              <a:prstGeom prst="rect">
                <a:avLst/>
              </a:prstGeom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9793F6A-FD22-CB56-76F0-7A13084C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142800" y="286471"/>
              <a:ext cx="791137" cy="804134"/>
              <a:chOff x="9906669" y="7464982"/>
              <a:chExt cx="926047" cy="941260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9DBA2737-492B-AB66-C077-7B04A2FDDA00}"/>
                  </a:ext>
                </a:extLst>
              </p:cNvPr>
              <p:cNvSpPr/>
              <p:nvPr/>
            </p:nvSpPr>
            <p:spPr>
              <a:xfrm>
                <a:off x="9981222" y="7555158"/>
                <a:ext cx="851494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CEBCE38-F089-0094-6432-D547E38EAD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6669" y="7464982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  <p:pic>
            <p:nvPicPr>
              <p:cNvPr id="105" name="Graphic 104" descr="City with solid fill">
                <a:extLst>
                  <a:ext uri="{FF2B5EF4-FFF2-40B4-BE49-F238E27FC236}">
                    <a16:creationId xmlns:a16="http://schemas.microsoft.com/office/drawing/2014/main" id="{763097C1-B6AE-BAE9-16F8-634E7CC9F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024121" y="7570871"/>
                <a:ext cx="754803" cy="754803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DCCA60F-9933-4C07-0B39-C29A5DF15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0340652" y="286471"/>
              <a:ext cx="811271" cy="804134"/>
              <a:chOff x="12252590" y="7209796"/>
              <a:chExt cx="949614" cy="941260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C45A2BD-DA1C-DED3-A6D8-852DF7A764BA}"/>
                  </a:ext>
                </a:extLst>
              </p:cNvPr>
              <p:cNvSpPr/>
              <p:nvPr/>
            </p:nvSpPr>
            <p:spPr>
              <a:xfrm>
                <a:off x="12350709" y="7299972"/>
                <a:ext cx="851495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AD7AEB9-B669-B869-3306-EE5D7F5D73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52590" y="7209796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pic>
            <p:nvPicPr>
              <p:cNvPr id="109" name="Graphic 108" descr="Research with solid fill">
                <a:extLst>
                  <a:ext uri="{FF2B5EF4-FFF2-40B4-BE49-F238E27FC236}">
                    <a16:creationId xmlns:a16="http://schemas.microsoft.com/office/drawing/2014/main" id="{0C3C7FF7-2486-CEF7-F325-AFFDD72CC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476852" y="7335959"/>
                <a:ext cx="691902" cy="691902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428A9D-28BB-5B21-30FF-00B421C2F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8827" y="3722975"/>
            <a:ext cx="3078816" cy="2799553"/>
            <a:chOff x="8727013" y="4874503"/>
            <a:chExt cx="3078816" cy="174217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D5E892-A2A8-620F-AA3A-7053E477A3C9}"/>
                </a:ext>
              </a:extLst>
            </p:cNvPr>
            <p:cNvSpPr/>
            <p:nvPr/>
          </p:nvSpPr>
          <p:spPr>
            <a:xfrm>
              <a:off x="9399180" y="6094609"/>
              <a:ext cx="2406649" cy="46186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DIGITISE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081393-B949-993C-17FA-098CD51A36B9}"/>
                </a:ext>
              </a:extLst>
            </p:cNvPr>
            <p:cNvSpPr/>
            <p:nvPr/>
          </p:nvSpPr>
          <p:spPr>
            <a:xfrm>
              <a:off x="9399180" y="5547844"/>
              <a:ext cx="2406649" cy="4618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INTEGRATE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5C0AFA-8DD0-8FC2-A629-FC54D9994158}"/>
                </a:ext>
              </a:extLst>
            </p:cNvPr>
            <p:cNvSpPr/>
            <p:nvPr/>
          </p:nvSpPr>
          <p:spPr>
            <a:xfrm>
              <a:off x="9399180" y="5001079"/>
              <a:ext cx="2406649" cy="4618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INNOVATE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12DB35-EA0A-DD97-D98F-813C174CB2D7}"/>
                </a:ext>
              </a:extLst>
            </p:cNvPr>
            <p:cNvGrpSpPr/>
            <p:nvPr/>
          </p:nvGrpSpPr>
          <p:grpSpPr>
            <a:xfrm>
              <a:off x="8727013" y="4874503"/>
              <a:ext cx="709796" cy="1742173"/>
              <a:chOff x="8727013" y="4860327"/>
              <a:chExt cx="709796" cy="1742173"/>
            </a:xfrm>
          </p:grpSpPr>
          <p:pic>
            <p:nvPicPr>
              <p:cNvPr id="30" name="Graphic 29" descr="Chevron arrows with solid fill">
                <a:extLst>
                  <a:ext uri="{FF2B5EF4-FFF2-40B4-BE49-F238E27FC236}">
                    <a16:creationId xmlns:a16="http://schemas.microsoft.com/office/drawing/2014/main" id="{C3023B5E-91ED-8109-688B-0DECB0819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5400000">
                <a:off x="8727013" y="5901032"/>
                <a:ext cx="701468" cy="701468"/>
              </a:xfrm>
              <a:prstGeom prst="rect">
                <a:avLst/>
              </a:prstGeom>
            </p:spPr>
          </p:pic>
          <p:pic>
            <p:nvPicPr>
              <p:cNvPr id="31" name="Graphic 30" descr="Chevron arrows with solid fill">
                <a:extLst>
                  <a:ext uri="{FF2B5EF4-FFF2-40B4-BE49-F238E27FC236}">
                    <a16:creationId xmlns:a16="http://schemas.microsoft.com/office/drawing/2014/main" id="{153AE7CE-79BA-734B-AA54-E44AB550E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5400000">
                <a:off x="8731938" y="5378965"/>
                <a:ext cx="701468" cy="701468"/>
              </a:xfrm>
              <a:prstGeom prst="rect">
                <a:avLst/>
              </a:prstGeom>
            </p:spPr>
          </p:pic>
          <p:pic>
            <p:nvPicPr>
              <p:cNvPr id="32" name="Graphic 31" descr="Chevron arrows with solid fill">
                <a:extLst>
                  <a:ext uri="{FF2B5EF4-FFF2-40B4-BE49-F238E27FC236}">
                    <a16:creationId xmlns:a16="http://schemas.microsoft.com/office/drawing/2014/main" id="{1B529D1E-A358-B9B0-C9E1-7BCBA1B6C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rot="5400000">
                <a:off x="8735341" y="4860327"/>
                <a:ext cx="701468" cy="701468"/>
              </a:xfrm>
              <a:prstGeom prst="rect">
                <a:avLst/>
              </a:prstGeom>
            </p:spPr>
          </p:pic>
        </p:grp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865B1607-B76A-6AAA-E87E-C413AF0505EB}"/>
                </a:ext>
              </a:extLst>
            </p:cNvPr>
            <p:cNvSpPr/>
            <p:nvPr/>
          </p:nvSpPr>
          <p:spPr>
            <a:xfrm rot="10800000">
              <a:off x="9436809" y="5860723"/>
              <a:ext cx="224878" cy="318783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D8E4E179-9564-782D-2E02-107F6B3B82D8}"/>
                </a:ext>
              </a:extLst>
            </p:cNvPr>
            <p:cNvSpPr/>
            <p:nvPr/>
          </p:nvSpPr>
          <p:spPr>
            <a:xfrm rot="10800000">
              <a:off x="9436809" y="5299517"/>
              <a:ext cx="224878" cy="318783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B03F644D-6E0F-F427-099C-294073811422}"/>
                </a:ext>
              </a:extLst>
            </p:cNvPr>
            <p:cNvSpPr/>
            <p:nvPr/>
          </p:nvSpPr>
          <p:spPr>
            <a:xfrm rot="10800000" flipV="1">
              <a:off x="11474106" y="5954347"/>
              <a:ext cx="224878" cy="318783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54908613-35A0-8E7A-D590-CC81D1C3FDDD}"/>
                </a:ext>
              </a:extLst>
            </p:cNvPr>
            <p:cNvSpPr/>
            <p:nvPr/>
          </p:nvSpPr>
          <p:spPr>
            <a:xfrm rot="10800000" flipV="1">
              <a:off x="11474106" y="5393141"/>
              <a:ext cx="224878" cy="318783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727B1B3-E604-8CE8-C51D-64BBBFF36E07}"/>
              </a:ext>
            </a:extLst>
          </p:cNvPr>
          <p:cNvSpPr/>
          <p:nvPr/>
        </p:nvSpPr>
        <p:spPr>
          <a:xfrm>
            <a:off x="0" y="3208420"/>
            <a:ext cx="12191999" cy="3408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9D9E1D4-D401-CA56-2E17-A5F4689D3556}"/>
              </a:ext>
            </a:extLst>
          </p:cNvPr>
          <p:cNvSpPr txBox="1">
            <a:spLocks/>
          </p:cNvSpPr>
          <p:nvPr/>
        </p:nvSpPr>
        <p:spPr>
          <a:xfrm>
            <a:off x="541468" y="456511"/>
            <a:ext cx="1051560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E5F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9987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  <a:t>Meeting our ambitions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9987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66179"/>
      </p:ext>
    </p:extLst>
  </p:cSld>
  <p:clrMapOvr>
    <a:masterClrMapping/>
  </p:clrMapOvr>
  <p:transition spd="slow">
    <p:wipe dir="r"/>
  </p:transition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748361E-2D0C-B7DA-790D-E8D38BF5B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045" y="3275950"/>
            <a:ext cx="12208046" cy="310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860486-B947-6481-0264-6D177AD2091E}"/>
              </a:ext>
            </a:extLst>
          </p:cNvPr>
          <p:cNvSpPr/>
          <p:nvPr/>
        </p:nvSpPr>
        <p:spPr>
          <a:xfrm>
            <a:off x="942353" y="3292513"/>
            <a:ext cx="10903061" cy="29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733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will achieve our 5 ambitions through 3 areas of focus: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7C59EC-6042-09F2-0C82-9BB2063F59AE}"/>
              </a:ext>
            </a:extLst>
          </p:cNvPr>
          <p:cNvSpPr txBox="1"/>
          <p:nvPr/>
        </p:nvSpPr>
        <p:spPr>
          <a:xfrm>
            <a:off x="4164148" y="3942396"/>
            <a:ext cx="5217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eliver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technologies and approaches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improve quality of care for everyone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60480E-B496-9B60-74A2-955859A2D86B}"/>
              </a:ext>
            </a:extLst>
          </p:cNvPr>
          <p:cNvSpPr txBox="1"/>
          <p:nvPr/>
        </p:nvSpPr>
        <p:spPr>
          <a:xfrm>
            <a:off x="4164148" y="4835064"/>
            <a:ext cx="5217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Connect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 patients, carers, healthcare professionals and services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E5F7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C990B2-896A-1317-5275-30057ACF6673}"/>
              </a:ext>
            </a:extLst>
          </p:cNvPr>
          <p:cNvSpPr txBox="1"/>
          <p:nvPr/>
        </p:nvSpPr>
        <p:spPr>
          <a:xfrm>
            <a:off x="4125272" y="5697366"/>
            <a:ext cx="5217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Get the basics right,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E5F7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making sure all our services are up to date and work efficiently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134F11-0E89-D225-F036-172A32FBE58D}"/>
              </a:ext>
            </a:extLst>
          </p:cNvPr>
          <p:cNvGrpSpPr/>
          <p:nvPr/>
        </p:nvGrpSpPr>
        <p:grpSpPr>
          <a:xfrm>
            <a:off x="1" y="1522287"/>
            <a:ext cx="12192000" cy="1612589"/>
            <a:chOff x="1" y="211186"/>
            <a:chExt cx="12192000" cy="161258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5252382-134A-733F-DD82-6C7AD9690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211186"/>
              <a:ext cx="12192000" cy="1612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5E30674-1323-BE22-A34A-592F91BC25B3}"/>
                </a:ext>
              </a:extLst>
            </p:cNvPr>
            <p:cNvSpPr txBox="1"/>
            <p:nvPr/>
          </p:nvSpPr>
          <p:spPr>
            <a:xfrm>
              <a:off x="485375" y="1158401"/>
              <a:ext cx="18082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 deliver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joined-up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coordinated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and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safe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care to citizens. 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6D928C2-E0F3-054E-FED4-F08FFB54599F}"/>
                </a:ext>
              </a:extLst>
            </p:cNvPr>
            <p:cNvSpPr txBox="1"/>
            <p:nvPr/>
          </p:nvSpPr>
          <p:spPr>
            <a:xfrm>
              <a:off x="2849883" y="1158401"/>
              <a:ext cx="21203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 enable staff and services to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work efficiently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 productively. 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14D508A-F41B-D2EA-BEC0-FAB80A182B0F}"/>
                </a:ext>
              </a:extLst>
            </p:cNvPr>
            <p:cNvSpPr txBox="1"/>
            <p:nvPr/>
          </p:nvSpPr>
          <p:spPr>
            <a:xfrm>
              <a:off x="5322423" y="1158401"/>
              <a:ext cx="17839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We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empower citizens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manage their health and care needs. 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96982C2-4525-1A41-6EF8-A0557F68C959}"/>
                </a:ext>
              </a:extLst>
            </p:cNvPr>
            <p:cNvSpPr txBox="1"/>
            <p:nvPr/>
          </p:nvSpPr>
          <p:spPr>
            <a:xfrm>
              <a:off x="7582601" y="1158401"/>
              <a:ext cx="19183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 understand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population health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needs and act upon insights. 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83EC3B-6432-9782-0E4E-0688AF461092}"/>
                </a:ext>
              </a:extLst>
            </p:cNvPr>
            <p:cNvSpPr txBox="1"/>
            <p:nvPr/>
          </p:nvSpPr>
          <p:spPr>
            <a:xfrm>
              <a:off x="9819560" y="1158401"/>
              <a:ext cx="2278513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We accelerate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research and innovation into practice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5F7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, as a globally leading centre.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BC9D92D-7341-C81E-1473-0A1207645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64308" y="286471"/>
              <a:ext cx="797871" cy="804134"/>
              <a:chOff x="2844496" y="7209795"/>
              <a:chExt cx="933929" cy="94126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87A0F99-3B90-0B1D-0DAD-B84AE00C4E35}"/>
                  </a:ext>
                </a:extLst>
              </p:cNvPr>
              <p:cNvSpPr/>
              <p:nvPr/>
            </p:nvSpPr>
            <p:spPr>
              <a:xfrm>
                <a:off x="2926930" y="7299971"/>
                <a:ext cx="851495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15A126B0-D190-B77C-B9FC-EAC2C70838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44496" y="7209795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pic>
            <p:nvPicPr>
              <p:cNvPr id="92" name="Graphic 91" descr="Cycle with people with solid fill">
                <a:extLst>
                  <a:ext uri="{FF2B5EF4-FFF2-40B4-BE49-F238E27FC236}">
                    <a16:creationId xmlns:a16="http://schemas.microsoft.com/office/drawing/2014/main" id="{DDFBC9D7-64CC-8983-5F04-C511444AE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26930" y="7240597"/>
                <a:ext cx="851495" cy="851495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BF6A15E-3C57-7A62-02E7-3304B47D0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505443" y="286471"/>
              <a:ext cx="795036" cy="804134"/>
              <a:chOff x="5199546" y="7464832"/>
              <a:chExt cx="930611" cy="941260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8F9A2D09-57A9-CFF4-2418-7CF164EF2CA2}"/>
                  </a:ext>
                </a:extLst>
              </p:cNvPr>
              <p:cNvSpPr/>
              <p:nvPr/>
            </p:nvSpPr>
            <p:spPr>
              <a:xfrm>
                <a:off x="5278662" y="7555008"/>
                <a:ext cx="851495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DA15E40-07D0-5C9A-C170-2C9C752F01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99546" y="7464832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pic>
            <p:nvPicPr>
              <p:cNvPr id="97" name="Graphic 96" descr="Arrow circle with solid fill">
                <a:extLst>
                  <a:ext uri="{FF2B5EF4-FFF2-40B4-BE49-F238E27FC236}">
                    <a16:creationId xmlns:a16="http://schemas.microsoft.com/office/drawing/2014/main" id="{6F972B32-B50C-2C4F-F987-3F59E4B79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278662" y="7553302"/>
                <a:ext cx="851495" cy="851494"/>
              </a:xfrm>
              <a:prstGeom prst="rect">
                <a:avLst/>
              </a:prstGeom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8DDDEED-B5B9-BEEC-4019-C43670672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5799268" y="286471"/>
              <a:ext cx="800293" cy="823859"/>
              <a:chOff x="7550031" y="7195978"/>
              <a:chExt cx="936764" cy="964349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BC618E14-3ACE-8BEF-0CF3-D5E4C4D11FA6}"/>
                  </a:ext>
                </a:extLst>
              </p:cNvPr>
              <p:cNvSpPr/>
              <p:nvPr/>
            </p:nvSpPr>
            <p:spPr>
              <a:xfrm>
                <a:off x="7635300" y="7286154"/>
                <a:ext cx="851495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1F2CE31-3C7A-B9DE-D0F8-2D38696812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0031" y="7195978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  <p:pic>
            <p:nvPicPr>
              <p:cNvPr id="101" name="Graphic 100" descr="Open hand with solid fill">
                <a:extLst>
                  <a:ext uri="{FF2B5EF4-FFF2-40B4-BE49-F238E27FC236}">
                    <a16:creationId xmlns:a16="http://schemas.microsoft.com/office/drawing/2014/main" id="{2FEA7A6E-5061-F17D-A1FB-72865EF18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47127" y="7342624"/>
                <a:ext cx="817704" cy="817703"/>
              </a:xfrm>
              <a:prstGeom prst="rect">
                <a:avLst/>
              </a:prstGeom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9793F6A-FD22-CB56-76F0-7A13084C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142800" y="286471"/>
              <a:ext cx="791137" cy="804134"/>
              <a:chOff x="9906669" y="7464982"/>
              <a:chExt cx="926047" cy="941260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9DBA2737-492B-AB66-C077-7B04A2FDDA00}"/>
                  </a:ext>
                </a:extLst>
              </p:cNvPr>
              <p:cNvSpPr/>
              <p:nvPr/>
            </p:nvSpPr>
            <p:spPr>
              <a:xfrm>
                <a:off x="9981222" y="7555158"/>
                <a:ext cx="851494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CEBCE38-F089-0094-6432-D547E38EAD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6669" y="7464982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  <p:pic>
            <p:nvPicPr>
              <p:cNvPr id="105" name="Graphic 104" descr="City with solid fill">
                <a:extLst>
                  <a:ext uri="{FF2B5EF4-FFF2-40B4-BE49-F238E27FC236}">
                    <a16:creationId xmlns:a16="http://schemas.microsoft.com/office/drawing/2014/main" id="{763097C1-B6AE-BAE9-16F8-634E7CC9F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024121" y="7570871"/>
                <a:ext cx="754803" cy="754803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DCCA60F-9933-4C07-0B39-C29A5DF15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0340652" y="286471"/>
              <a:ext cx="811271" cy="804134"/>
              <a:chOff x="12252590" y="7209796"/>
              <a:chExt cx="949614" cy="941260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C45A2BD-DA1C-DED3-A6D8-852DF7A764BA}"/>
                  </a:ext>
                </a:extLst>
              </p:cNvPr>
              <p:cNvSpPr/>
              <p:nvPr/>
            </p:nvSpPr>
            <p:spPr>
              <a:xfrm>
                <a:off x="12350709" y="7299972"/>
                <a:ext cx="851495" cy="851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AD7AEB9-B669-B869-3306-EE5D7F5D73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52590" y="7209796"/>
                <a:ext cx="314501" cy="31450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pic>
            <p:nvPicPr>
              <p:cNvPr id="109" name="Graphic 108" descr="Research with solid fill">
                <a:extLst>
                  <a:ext uri="{FF2B5EF4-FFF2-40B4-BE49-F238E27FC236}">
                    <a16:creationId xmlns:a16="http://schemas.microsoft.com/office/drawing/2014/main" id="{0C3C7FF7-2486-CEF7-F325-AFFDD72CC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476852" y="7335959"/>
                <a:ext cx="691902" cy="691902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428A9D-28BB-5B21-30FF-00B421C2F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8827" y="3722975"/>
            <a:ext cx="3078816" cy="2799553"/>
            <a:chOff x="8727013" y="4874503"/>
            <a:chExt cx="3078816" cy="174217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D5E892-A2A8-620F-AA3A-7053E477A3C9}"/>
                </a:ext>
              </a:extLst>
            </p:cNvPr>
            <p:cNvSpPr/>
            <p:nvPr/>
          </p:nvSpPr>
          <p:spPr>
            <a:xfrm>
              <a:off x="9399180" y="6094609"/>
              <a:ext cx="2406649" cy="46186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DIGITISE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081393-B949-993C-17FA-098CD51A36B9}"/>
                </a:ext>
              </a:extLst>
            </p:cNvPr>
            <p:cNvSpPr/>
            <p:nvPr/>
          </p:nvSpPr>
          <p:spPr>
            <a:xfrm>
              <a:off x="9399180" y="5547844"/>
              <a:ext cx="2406649" cy="4618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INTEGRATE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5C0AFA-8DD0-8FC2-A629-FC54D9994158}"/>
                </a:ext>
              </a:extLst>
            </p:cNvPr>
            <p:cNvSpPr/>
            <p:nvPr/>
          </p:nvSpPr>
          <p:spPr>
            <a:xfrm>
              <a:off x="9399180" y="5001079"/>
              <a:ext cx="2406649" cy="4618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INNOVATE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12DB35-EA0A-DD97-D98F-813C174CB2D7}"/>
                </a:ext>
              </a:extLst>
            </p:cNvPr>
            <p:cNvGrpSpPr/>
            <p:nvPr/>
          </p:nvGrpSpPr>
          <p:grpSpPr>
            <a:xfrm>
              <a:off x="8727013" y="4874503"/>
              <a:ext cx="709796" cy="1742173"/>
              <a:chOff x="8727013" y="4860327"/>
              <a:chExt cx="709796" cy="1742173"/>
            </a:xfrm>
          </p:grpSpPr>
          <p:pic>
            <p:nvPicPr>
              <p:cNvPr id="30" name="Graphic 29" descr="Chevron arrows with solid fill">
                <a:extLst>
                  <a:ext uri="{FF2B5EF4-FFF2-40B4-BE49-F238E27FC236}">
                    <a16:creationId xmlns:a16="http://schemas.microsoft.com/office/drawing/2014/main" id="{C3023B5E-91ED-8109-688B-0DECB0819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5400000">
                <a:off x="8727013" y="5901032"/>
                <a:ext cx="701468" cy="701468"/>
              </a:xfrm>
              <a:prstGeom prst="rect">
                <a:avLst/>
              </a:prstGeom>
            </p:spPr>
          </p:pic>
          <p:pic>
            <p:nvPicPr>
              <p:cNvPr id="31" name="Graphic 30" descr="Chevron arrows with solid fill">
                <a:extLst>
                  <a:ext uri="{FF2B5EF4-FFF2-40B4-BE49-F238E27FC236}">
                    <a16:creationId xmlns:a16="http://schemas.microsoft.com/office/drawing/2014/main" id="{153AE7CE-79BA-734B-AA54-E44AB550E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5400000">
                <a:off x="8731938" y="5378965"/>
                <a:ext cx="701468" cy="701468"/>
              </a:xfrm>
              <a:prstGeom prst="rect">
                <a:avLst/>
              </a:prstGeom>
            </p:spPr>
          </p:pic>
          <p:pic>
            <p:nvPicPr>
              <p:cNvPr id="32" name="Graphic 31" descr="Chevron arrows with solid fill">
                <a:extLst>
                  <a:ext uri="{FF2B5EF4-FFF2-40B4-BE49-F238E27FC236}">
                    <a16:creationId xmlns:a16="http://schemas.microsoft.com/office/drawing/2014/main" id="{1B529D1E-A358-B9B0-C9E1-7BCBA1B6C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rot="5400000">
                <a:off x="8735341" y="4860327"/>
                <a:ext cx="701468" cy="701468"/>
              </a:xfrm>
              <a:prstGeom prst="rect">
                <a:avLst/>
              </a:prstGeom>
            </p:spPr>
          </p:pic>
        </p:grp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865B1607-B76A-6AAA-E87E-C413AF0505EB}"/>
                </a:ext>
              </a:extLst>
            </p:cNvPr>
            <p:cNvSpPr/>
            <p:nvPr/>
          </p:nvSpPr>
          <p:spPr>
            <a:xfrm rot="10800000">
              <a:off x="9436809" y="5860723"/>
              <a:ext cx="224878" cy="318783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D8E4E179-9564-782D-2E02-107F6B3B82D8}"/>
                </a:ext>
              </a:extLst>
            </p:cNvPr>
            <p:cNvSpPr/>
            <p:nvPr/>
          </p:nvSpPr>
          <p:spPr>
            <a:xfrm rot="10800000">
              <a:off x="9436809" y="5299517"/>
              <a:ext cx="224878" cy="318783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B03F644D-6E0F-F427-099C-294073811422}"/>
                </a:ext>
              </a:extLst>
            </p:cNvPr>
            <p:cNvSpPr/>
            <p:nvPr/>
          </p:nvSpPr>
          <p:spPr>
            <a:xfrm rot="10800000" flipV="1">
              <a:off x="11474106" y="5954347"/>
              <a:ext cx="224878" cy="318783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54908613-35A0-8E7A-D590-CC81D1C3FDDD}"/>
                </a:ext>
              </a:extLst>
            </p:cNvPr>
            <p:cNvSpPr/>
            <p:nvPr/>
          </p:nvSpPr>
          <p:spPr>
            <a:xfrm rot="10800000" flipV="1">
              <a:off x="11474106" y="5393141"/>
              <a:ext cx="224878" cy="318783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4A06E34B-ED00-CAC0-C56C-58A9AF4197AF}"/>
              </a:ext>
            </a:extLst>
          </p:cNvPr>
          <p:cNvSpPr txBox="1">
            <a:spLocks/>
          </p:cNvSpPr>
          <p:nvPr/>
        </p:nvSpPr>
        <p:spPr>
          <a:xfrm>
            <a:off x="507846" y="405225"/>
            <a:ext cx="1051560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E5F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9987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  <a:t>Meeting our ambitions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9987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99316"/>
      </p:ext>
    </p:extLst>
  </p:cSld>
  <p:clrMapOvr>
    <a:masterClrMapping/>
  </p:clrMapOvr>
  <p:transition spd="slow">
    <p:wipe dir="r"/>
  </p:transition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24B0F7-BFE2-39A2-AC43-057B6A6B9C8A}"/>
              </a:ext>
            </a:extLst>
          </p:cNvPr>
          <p:cNvSpPr/>
          <p:nvPr/>
        </p:nvSpPr>
        <p:spPr>
          <a:xfrm>
            <a:off x="1836404" y="2148918"/>
            <a:ext cx="9861520" cy="46328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6B74B14-DD15-D2A1-8063-F064EE737CCB}"/>
              </a:ext>
            </a:extLst>
          </p:cNvPr>
          <p:cNvSpPr/>
          <p:nvPr/>
        </p:nvSpPr>
        <p:spPr>
          <a:xfrm>
            <a:off x="1928132" y="3966051"/>
            <a:ext cx="9687963" cy="27278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GM SDE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2680F7D-A0FA-1757-2B28-BEC8C8378068}"/>
              </a:ext>
            </a:extLst>
          </p:cNvPr>
          <p:cNvSpPr/>
          <p:nvPr/>
        </p:nvSpPr>
        <p:spPr>
          <a:xfrm>
            <a:off x="1928133" y="2197608"/>
            <a:ext cx="9687963" cy="1688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GM ADSP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43E8FA-F531-6D84-652F-392CBA844F37}"/>
              </a:ext>
            </a:extLst>
          </p:cNvPr>
          <p:cNvSpPr/>
          <p:nvPr/>
        </p:nvSpPr>
        <p:spPr>
          <a:xfrm>
            <a:off x="1928131" y="551636"/>
            <a:ext cx="9687963" cy="1571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GMCR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308F97-0FBD-6651-E294-C07C764F0D47}"/>
              </a:ext>
            </a:extLst>
          </p:cNvPr>
          <p:cNvSpPr/>
          <p:nvPr/>
        </p:nvSpPr>
        <p:spPr>
          <a:xfrm>
            <a:off x="7050656" y="152554"/>
            <a:ext cx="1953005" cy="36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34C71C-07FD-383D-77AD-A1BF9535772E}"/>
              </a:ext>
            </a:extLst>
          </p:cNvPr>
          <p:cNvSpPr/>
          <p:nvPr/>
        </p:nvSpPr>
        <p:spPr>
          <a:xfrm>
            <a:off x="1928131" y="152554"/>
            <a:ext cx="3775911" cy="36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GM (only) ICS digital &amp; data assets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3F2D4D5-5147-EE62-0724-38AC79816DBC}"/>
              </a:ext>
            </a:extLst>
          </p:cNvPr>
          <p:cNvSpPr/>
          <p:nvPr/>
        </p:nvSpPr>
        <p:spPr>
          <a:xfrm>
            <a:off x="2211657" y="2526734"/>
            <a:ext cx="3240000" cy="32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FFBC1E-3A7F-0E73-4114-A0D57D2AB970}"/>
              </a:ext>
            </a:extLst>
          </p:cNvPr>
          <p:cNvSpPr/>
          <p:nvPr/>
        </p:nvSpPr>
        <p:spPr>
          <a:xfrm>
            <a:off x="3567947" y="3912806"/>
            <a:ext cx="1584000" cy="15823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141B6D-FDB2-C777-3A7C-97800BDC3B47}"/>
              </a:ext>
            </a:extLst>
          </p:cNvPr>
          <p:cNvSpPr/>
          <p:nvPr/>
        </p:nvSpPr>
        <p:spPr>
          <a:xfrm>
            <a:off x="49115" y="152695"/>
            <a:ext cx="1787289" cy="35356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 data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6A99424-2779-3ABE-45E6-80875D3E194C}"/>
              </a:ext>
            </a:extLst>
          </p:cNvPr>
          <p:cNvSpPr/>
          <p:nvPr/>
        </p:nvSpPr>
        <p:spPr>
          <a:xfrm>
            <a:off x="203511" y="847710"/>
            <a:ext cx="936495" cy="92530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F9A50F-6607-F3B9-E051-976C34143461}"/>
              </a:ext>
            </a:extLst>
          </p:cNvPr>
          <p:cNvSpPr/>
          <p:nvPr/>
        </p:nvSpPr>
        <p:spPr>
          <a:xfrm>
            <a:off x="3881618" y="593785"/>
            <a:ext cx="1224000" cy="1224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19EB8D-399E-4EB0-AB22-E316FBA3B2AE}"/>
              </a:ext>
            </a:extLst>
          </p:cNvPr>
          <p:cNvSpPr/>
          <p:nvPr/>
        </p:nvSpPr>
        <p:spPr>
          <a:xfrm>
            <a:off x="9095387" y="152554"/>
            <a:ext cx="2523307" cy="36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Purposes for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F3ADE1-7A46-728E-AC91-9165BB50A8B3}"/>
              </a:ext>
            </a:extLst>
          </p:cNvPr>
          <p:cNvSpPr txBox="1"/>
          <p:nvPr/>
        </p:nvSpPr>
        <p:spPr>
          <a:xfrm>
            <a:off x="4077080" y="1251467"/>
            <a:ext cx="838754" cy="48243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GM Care Record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45FFCAE-ACC6-D1A8-5F51-1CCF06645D2F}"/>
              </a:ext>
            </a:extLst>
          </p:cNvPr>
          <p:cNvSpPr/>
          <p:nvPr/>
        </p:nvSpPr>
        <p:spPr>
          <a:xfrm>
            <a:off x="7644227" y="1511022"/>
            <a:ext cx="1440000" cy="32379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4A8CC6C-6936-6732-7D7A-3CBB166361F0}"/>
              </a:ext>
            </a:extLst>
          </p:cNvPr>
          <p:cNvSpPr/>
          <p:nvPr/>
        </p:nvSpPr>
        <p:spPr>
          <a:xfrm>
            <a:off x="7644227" y="830982"/>
            <a:ext cx="1440000" cy="32379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&amp; non-clinical staff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20494C-BC92-B5E3-3F1A-C2B027F00C28}"/>
              </a:ext>
            </a:extLst>
          </p:cNvPr>
          <p:cNvSpPr/>
          <p:nvPr/>
        </p:nvSpPr>
        <p:spPr>
          <a:xfrm>
            <a:off x="9094685" y="728640"/>
            <a:ext cx="2523307" cy="1357185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 care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informing clinical decision making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 planning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quality and audit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held record 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(local solution to be integrated to NHS App)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viewing and contributing to own record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AA9226FE-80B7-E250-902C-7A1821B97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853" y="1045600"/>
            <a:ext cx="487938" cy="49984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3D8FB34-E42D-AF7E-0E73-49F52DA4BD2F}"/>
              </a:ext>
            </a:extLst>
          </p:cNvPr>
          <p:cNvSpPr/>
          <p:nvPr/>
        </p:nvSpPr>
        <p:spPr>
          <a:xfrm>
            <a:off x="539336" y="1651811"/>
            <a:ext cx="1080000" cy="1133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NHS Primary Care, Secondary Care and MH Providers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027ACC-E798-F4F1-72EF-D52E71D22775}"/>
              </a:ext>
            </a:extLst>
          </p:cNvPr>
          <p:cNvSpPr txBox="1"/>
          <p:nvPr/>
        </p:nvSpPr>
        <p:spPr>
          <a:xfrm>
            <a:off x="3982423" y="4793587"/>
            <a:ext cx="838754" cy="48243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GM Secure Data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EB1E8-3D5A-97E1-7DE8-B78576C3EE56}"/>
              </a:ext>
            </a:extLst>
          </p:cNvPr>
          <p:cNvSpPr txBox="1"/>
          <p:nvPr/>
        </p:nvSpPr>
        <p:spPr>
          <a:xfrm>
            <a:off x="2388575" y="3464193"/>
            <a:ext cx="1349968" cy="48243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GM Analytics and Data Science Platform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D73E2F-E908-95F0-F8E8-0F9D9EAFB7DA}"/>
              </a:ext>
            </a:extLst>
          </p:cNvPr>
          <p:cNvSpPr/>
          <p:nvPr/>
        </p:nvSpPr>
        <p:spPr>
          <a:xfrm>
            <a:off x="203511" y="2991254"/>
            <a:ext cx="936495" cy="92530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601C9-7B53-A70B-9000-54FA45D3A614}"/>
              </a:ext>
            </a:extLst>
          </p:cNvPr>
          <p:cNvSpPr/>
          <p:nvPr/>
        </p:nvSpPr>
        <p:spPr>
          <a:xfrm>
            <a:off x="539336" y="3819816"/>
            <a:ext cx="1080000" cy="1832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datasets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3633ED4-A1D2-6672-4A72-47A6B51ED4EF}"/>
              </a:ext>
            </a:extLst>
          </p:cNvPr>
          <p:cNvCxnSpPr>
            <a:cxnSpLocks/>
            <a:stCxn id="49" idx="6"/>
            <a:endCxn id="41" idx="2"/>
          </p:cNvCxnSpPr>
          <p:nvPr/>
        </p:nvCxnSpPr>
        <p:spPr>
          <a:xfrm flipV="1">
            <a:off x="1140006" y="1205785"/>
            <a:ext cx="2741612" cy="104576"/>
          </a:xfrm>
          <a:prstGeom prst="bentConnector3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F0548C4-A697-23FF-802A-E932C606F48A}"/>
              </a:ext>
            </a:extLst>
          </p:cNvPr>
          <p:cNvCxnSpPr>
            <a:cxnSpLocks/>
            <a:stCxn id="41" idx="3"/>
          </p:cNvCxnSpPr>
          <p:nvPr/>
        </p:nvCxnSpPr>
        <p:spPr>
          <a:xfrm rot="5400000">
            <a:off x="3502164" y="1968029"/>
            <a:ext cx="888201" cy="229210"/>
          </a:xfrm>
          <a:prstGeom prst="bentConnector3">
            <a:avLst>
              <a:gd name="adj1" fmla="val 40005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4E8F1907-0A7D-1C24-E07B-78B29321ECEB}"/>
              </a:ext>
            </a:extLst>
          </p:cNvPr>
          <p:cNvCxnSpPr>
            <a:cxnSpLocks/>
            <a:stCxn id="7" idx="6"/>
            <a:endCxn id="2" idx="2"/>
          </p:cNvCxnSpPr>
          <p:nvPr/>
        </p:nvCxnSpPr>
        <p:spPr>
          <a:xfrm>
            <a:off x="1140006" y="3453905"/>
            <a:ext cx="1071651" cy="692829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6018A6B-2181-33C0-624F-D82E0113EE17}"/>
              </a:ext>
            </a:extLst>
          </p:cNvPr>
          <p:cNvSpPr/>
          <p:nvPr/>
        </p:nvSpPr>
        <p:spPr>
          <a:xfrm>
            <a:off x="7644227" y="4203127"/>
            <a:ext cx="1800000" cy="32379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and care or other public sector organisations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C659B14-5EFD-D2C4-D951-5E266ACF6774}"/>
              </a:ext>
            </a:extLst>
          </p:cNvPr>
          <p:cNvSpPr/>
          <p:nvPr/>
        </p:nvSpPr>
        <p:spPr>
          <a:xfrm>
            <a:off x="7644227" y="4838769"/>
            <a:ext cx="1800000" cy="32379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Universities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B2DDA7C-BC8B-72DD-0024-6173F4BB5816}"/>
              </a:ext>
            </a:extLst>
          </p:cNvPr>
          <p:cNvSpPr/>
          <p:nvPr/>
        </p:nvSpPr>
        <p:spPr>
          <a:xfrm>
            <a:off x="7644227" y="6148797"/>
            <a:ext cx="1800000" cy="32379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 partners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825F66E-7BF1-43F5-86E3-CA1B03BA5819}"/>
              </a:ext>
            </a:extLst>
          </p:cNvPr>
          <p:cNvSpPr/>
          <p:nvPr/>
        </p:nvSpPr>
        <p:spPr>
          <a:xfrm>
            <a:off x="7644227" y="5466662"/>
            <a:ext cx="1800000" cy="32379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VCSE organisations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12DCDD78-8402-701A-B1D9-8AB6549F1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6879" y="646783"/>
            <a:ext cx="559648" cy="692196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9EA7B4FA-633A-0C61-A43A-6DB423FF2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0423" y="1494243"/>
            <a:ext cx="487938" cy="5295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3F8F5CE-72FF-BC7A-DD2D-E44FAF5FF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4634" y="3172805"/>
            <a:ext cx="595046" cy="52364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EEC80088-F822-5EDE-A721-6076DCF86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87187" y="1461302"/>
            <a:ext cx="559340" cy="56529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3F4AE825-B9FC-FC51-A71D-240878043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03618" y="4739344"/>
            <a:ext cx="279674" cy="446284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D5F8F1EE-FEB5-503F-FDEE-E72D8503FC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50658" y="5333391"/>
            <a:ext cx="511740" cy="559344"/>
          </a:xfrm>
          <a:prstGeom prst="rect">
            <a:avLst/>
          </a:prstGeom>
        </p:spPr>
      </p:pic>
      <p:pic>
        <p:nvPicPr>
          <p:cNvPr id="75" name="Graphic 74" descr="Database with solid fill">
            <a:extLst>
              <a:ext uri="{FF2B5EF4-FFF2-40B4-BE49-F238E27FC236}">
                <a16:creationId xmlns:a16="http://schemas.microsoft.com/office/drawing/2014/main" id="{8DDB6EDE-2B91-031F-32B6-5AB998390B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29350" y="2664024"/>
            <a:ext cx="1071650" cy="87595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29A9D8B5-7BB9-9319-9F8A-CBE42F3632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84462" y="4115909"/>
            <a:ext cx="511740" cy="511740"/>
          </a:xfrm>
          <a:prstGeom prst="rect">
            <a:avLst/>
          </a:prstGeom>
        </p:spPr>
      </p:pic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0350B8A2-51F2-B7BB-2011-B2E41BF57C49}"/>
              </a:ext>
            </a:extLst>
          </p:cNvPr>
          <p:cNvCxnSpPr>
            <a:cxnSpLocks/>
            <a:stCxn id="68" idx="1"/>
            <a:endCxn id="41" idx="6"/>
          </p:cNvCxnSpPr>
          <p:nvPr/>
        </p:nvCxnSpPr>
        <p:spPr>
          <a:xfrm rot="10800000">
            <a:off x="5105619" y="1205786"/>
            <a:ext cx="964805" cy="553253"/>
          </a:xfrm>
          <a:prstGeom prst="bentConnector3">
            <a:avLst>
              <a:gd name="adj1" fmla="val 51606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23FAE0E7-A48D-288C-DEA7-A0C4A108F7AF}"/>
              </a:ext>
            </a:extLst>
          </p:cNvPr>
          <p:cNvCxnSpPr>
            <a:cxnSpLocks/>
            <a:stCxn id="96" idx="1"/>
            <a:endCxn id="41" idx="6"/>
          </p:cNvCxnSpPr>
          <p:nvPr/>
        </p:nvCxnSpPr>
        <p:spPr>
          <a:xfrm rot="10800000" flipV="1">
            <a:off x="5105618" y="971417"/>
            <a:ext cx="932920" cy="234368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Graphic 95">
            <a:extLst>
              <a:ext uri="{FF2B5EF4-FFF2-40B4-BE49-F238E27FC236}">
                <a16:creationId xmlns:a16="http://schemas.microsoft.com/office/drawing/2014/main" id="{CAFECC18-8B2E-96E1-5EE5-BD77345427E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38538" y="718523"/>
            <a:ext cx="583144" cy="505788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BAA4378F-8C1F-BEC5-2388-DE8FE6662C65}"/>
              </a:ext>
            </a:extLst>
          </p:cNvPr>
          <p:cNvSpPr/>
          <p:nvPr/>
        </p:nvSpPr>
        <p:spPr>
          <a:xfrm>
            <a:off x="9094685" y="4193333"/>
            <a:ext cx="2523307" cy="1582726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and development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AI/Algorithm Development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Trial Activity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 World Studies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Translational Research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Epidemiological Studies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Systems Research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CD2B646-9BC1-AA55-65EE-E38045A7A469}"/>
              </a:ext>
            </a:extLst>
          </p:cNvPr>
          <p:cNvSpPr/>
          <p:nvPr/>
        </p:nvSpPr>
        <p:spPr>
          <a:xfrm>
            <a:off x="9094685" y="2471114"/>
            <a:ext cx="2587693" cy="1139510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 care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identifying high risk patients and address inequalities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population health -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identifying high risk cohorts and addressing inequalities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patient journeys and clinical pathways to inform commissioning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54F09A-7858-A089-3254-AC33154A0DD6}"/>
              </a:ext>
            </a:extLst>
          </p:cNvPr>
          <p:cNvSpPr/>
          <p:nvPr/>
        </p:nvSpPr>
        <p:spPr>
          <a:xfrm>
            <a:off x="5795769" y="152554"/>
            <a:ext cx="1163160" cy="36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</a:t>
            </a:r>
          </a:p>
        </p:txBody>
      </p:sp>
      <p:pic>
        <p:nvPicPr>
          <p:cNvPr id="106" name="Graphic 105">
            <a:extLst>
              <a:ext uri="{FF2B5EF4-FFF2-40B4-BE49-F238E27FC236}">
                <a16:creationId xmlns:a16="http://schemas.microsoft.com/office/drawing/2014/main" id="{36FDB28E-7B01-468C-781D-D32C71E450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16783" y="6017251"/>
            <a:ext cx="499840" cy="571244"/>
          </a:xfrm>
          <a:prstGeom prst="rect">
            <a:avLst/>
          </a:prstGeom>
        </p:spPr>
      </p:pic>
      <p:pic>
        <p:nvPicPr>
          <p:cNvPr id="109" name="Graphic 108" descr="Lock with solid fill">
            <a:extLst>
              <a:ext uri="{FF2B5EF4-FFF2-40B4-BE49-F238E27FC236}">
                <a16:creationId xmlns:a16="http://schemas.microsoft.com/office/drawing/2014/main" id="{FE218901-6CB7-A33B-FBC2-FE3FA7C66B4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952564" y="3912805"/>
            <a:ext cx="914400" cy="91440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06410DE6-4183-208A-D216-99C33C7815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231896" y="687214"/>
            <a:ext cx="595048" cy="493888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097D4564-F47D-BA87-BE4E-2D61D9EE66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006920" y="2712779"/>
            <a:ext cx="606950" cy="589096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7BC1D792-DCD0-5101-580A-6C48F77C0D9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155461" y="4055109"/>
            <a:ext cx="422484" cy="547442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F0A5B8C0-5814-95E5-E0F6-7B12CEC0E52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155461" y="2874327"/>
            <a:ext cx="422484" cy="547442"/>
          </a:xfrm>
          <a:prstGeom prst="rect">
            <a:avLst/>
          </a:prstGeom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895CA987-B398-5C66-5304-916848B9C417}"/>
              </a:ext>
            </a:extLst>
          </p:cNvPr>
          <p:cNvSpPr/>
          <p:nvPr/>
        </p:nvSpPr>
        <p:spPr>
          <a:xfrm>
            <a:off x="7644227" y="2974840"/>
            <a:ext cx="1800000" cy="32379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and care organisations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E56D780-EA7F-7402-51C9-687BE9B86889}"/>
              </a:ext>
            </a:extLst>
          </p:cNvPr>
          <p:cNvSpPr/>
          <p:nvPr/>
        </p:nvSpPr>
        <p:spPr>
          <a:xfrm>
            <a:off x="5714148" y="3387562"/>
            <a:ext cx="1345625" cy="323799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GM Health &amp; Care Intelligence Hub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5ADDFF0-B70C-E104-E8D5-4C04BB070592}"/>
              </a:ext>
            </a:extLst>
          </p:cNvPr>
          <p:cNvSpPr/>
          <p:nvPr/>
        </p:nvSpPr>
        <p:spPr>
          <a:xfrm>
            <a:off x="5705759" y="4739432"/>
            <a:ext cx="1345625" cy="970414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lens defined and agreed within the application, onto deidentified data within the SDE (with virtual walls around it)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055D4-F2E7-A980-5A8C-AE4D1E37E84E}"/>
              </a:ext>
            </a:extLst>
          </p:cNvPr>
          <p:cNvSpPr/>
          <p:nvPr/>
        </p:nvSpPr>
        <p:spPr>
          <a:xfrm>
            <a:off x="11401260" y="3656831"/>
            <a:ext cx="689017" cy="477568"/>
          </a:xfrm>
          <a:prstGeom prst="rect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Remit of GM Data Access Committee</a:t>
            </a:r>
          </a:p>
        </p:txBody>
      </p:sp>
      <p:pic>
        <p:nvPicPr>
          <p:cNvPr id="19" name="Picture 18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ACAAF63A-AA04-0715-42AB-C56B1ECCDDC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2" y="6244846"/>
            <a:ext cx="1000648" cy="540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4B01CC-8858-7B88-5DD5-F2E3A3DC850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7618" y="5705711"/>
            <a:ext cx="868876" cy="6928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79B1A1-977D-DE40-D808-392AF69A15C7}"/>
              </a:ext>
            </a:extLst>
          </p:cNvPr>
          <p:cNvSpPr/>
          <p:nvPr/>
        </p:nvSpPr>
        <p:spPr>
          <a:xfrm>
            <a:off x="3876750" y="2047378"/>
            <a:ext cx="966394" cy="233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3ED60D-CD85-5511-693D-B012EC50F30B}"/>
              </a:ext>
            </a:extLst>
          </p:cNvPr>
          <p:cNvSpPr/>
          <p:nvPr/>
        </p:nvSpPr>
        <p:spPr>
          <a:xfrm>
            <a:off x="788565" y="4301820"/>
            <a:ext cx="1370463" cy="233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Care data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183B93-0C3E-37BC-04A9-AD8CD190E71E}"/>
              </a:ext>
            </a:extLst>
          </p:cNvPr>
          <p:cNvSpPr/>
          <p:nvPr/>
        </p:nvSpPr>
        <p:spPr>
          <a:xfrm>
            <a:off x="787024" y="4613420"/>
            <a:ext cx="1370463" cy="559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 &amp; Community (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MH) 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6E4D4F-A8E3-93FE-AC4D-D2819A2DE979}"/>
              </a:ext>
            </a:extLst>
          </p:cNvPr>
          <p:cNvSpPr/>
          <p:nvPr/>
        </p:nvSpPr>
        <p:spPr>
          <a:xfrm>
            <a:off x="797465" y="5259381"/>
            <a:ext cx="1370463" cy="261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NWAS</a:t>
            </a:r>
          </a:p>
        </p:txBody>
      </p:sp>
      <p:sp>
        <p:nvSpPr>
          <p:cNvPr id="28" name="Arrow: Curved Right 27">
            <a:extLst>
              <a:ext uri="{FF2B5EF4-FFF2-40B4-BE49-F238E27FC236}">
                <a16:creationId xmlns:a16="http://schemas.microsoft.com/office/drawing/2014/main" id="{5E6A00CE-FD5A-345F-DEFC-26199C028F6D}"/>
              </a:ext>
            </a:extLst>
          </p:cNvPr>
          <p:cNvSpPr/>
          <p:nvPr/>
        </p:nvSpPr>
        <p:spPr>
          <a:xfrm>
            <a:off x="2390308" y="4275749"/>
            <a:ext cx="506741" cy="791201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445F9B-4532-AEEA-F58F-E158E2195ABD}"/>
              </a:ext>
            </a:extLst>
          </p:cNvPr>
          <p:cNvSpPr txBox="1"/>
          <p:nvPr/>
        </p:nvSpPr>
        <p:spPr>
          <a:xfrm>
            <a:off x="2507110" y="4471064"/>
            <a:ext cx="899754" cy="32252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linkage via person pseudonym unique ID</a:t>
            </a:r>
          </a:p>
        </p:txBody>
      </p:sp>
      <p:sp>
        <p:nvSpPr>
          <p:cNvPr id="32" name="Arrow: Curved Right 31">
            <a:extLst>
              <a:ext uri="{FF2B5EF4-FFF2-40B4-BE49-F238E27FC236}">
                <a16:creationId xmlns:a16="http://schemas.microsoft.com/office/drawing/2014/main" id="{97EEA4D1-79CE-7EC5-2AA8-9CF7F0C09B33}"/>
              </a:ext>
            </a:extLst>
          </p:cNvPr>
          <p:cNvSpPr/>
          <p:nvPr/>
        </p:nvSpPr>
        <p:spPr>
          <a:xfrm flipH="1" flipV="1">
            <a:off x="2999517" y="4215147"/>
            <a:ext cx="464328" cy="808140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1DC310-D33A-F081-2B71-33FF8C4AC131}"/>
              </a:ext>
            </a:extLst>
          </p:cNvPr>
          <p:cNvSpPr txBox="1"/>
          <p:nvPr/>
        </p:nvSpPr>
        <p:spPr>
          <a:xfrm>
            <a:off x="3581933" y="4691822"/>
            <a:ext cx="576928" cy="32252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De-identified</a:t>
            </a:r>
          </a:p>
        </p:txBody>
      </p:sp>
    </p:spTree>
    <p:extLst>
      <p:ext uri="{BB962C8B-B14F-4D97-AF65-F5344CB8AC3E}">
        <p14:creationId xmlns:p14="http://schemas.microsoft.com/office/powerpoint/2010/main" val="3138794678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92EBA8-3509-7C89-2A9B-D8D2974EF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94" y="1425980"/>
            <a:ext cx="10788724" cy="16342859"/>
          </a:xfrm>
        </p:spPr>
        <p:txBody>
          <a:bodyPr wrap="square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GB" sz="1800"/>
              <a:t>First time that we have drawn on the actual care record of every resident in GM to project the nature of future demand based on current trends. This is a unique asset for GM based on the </a:t>
            </a:r>
            <a:r>
              <a:rPr lang="en-GB" sz="1800" b="1"/>
              <a:t>Advanced Data Science Platform </a:t>
            </a:r>
            <a:r>
              <a:rPr lang="en-GB" sz="1800"/>
              <a:t>(ADSP)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en-GB" sz="180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GB" sz="1800"/>
              <a:t>The framework shows that the </a:t>
            </a:r>
            <a:r>
              <a:rPr lang="en-GB" sz="1800" b="1"/>
              <a:t>proportion of the population in ‘good health’ is set to decline by 10%</a:t>
            </a:r>
            <a:r>
              <a:rPr lang="en-GB" sz="1800"/>
              <a:t> in the next five years under a ‘do nothing’ scenario – this leads to an additional £1.9bn of acute activity beyond our expected allocation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en-GB" sz="180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GB" sz="1800"/>
              <a:t>It highlights </a:t>
            </a:r>
            <a:r>
              <a:rPr lang="en-GB" sz="1800" b="1"/>
              <a:t>which groups of the population are likely to experience the worst deterioration in health</a:t>
            </a:r>
            <a:r>
              <a:rPr lang="en-GB" sz="1800"/>
              <a:t>. It sets out the population health interventions that will make the most significant impact in improving the health of these groups.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en-GB" sz="180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GB" sz="1800"/>
              <a:t>We need to address both the immediate financial challenge in the system and the </a:t>
            </a:r>
            <a:r>
              <a:rPr lang="en-GB" sz="1800" b="1"/>
              <a:t>drivers of future demand</a:t>
            </a:r>
            <a:r>
              <a:rPr lang="en-GB" sz="1800"/>
              <a:t> signalled in the population health analysis to secure a sustainable health and care system in GM</a:t>
            </a:r>
          </a:p>
          <a:p>
            <a:pPr>
              <a:spcBef>
                <a:spcPts val="600"/>
              </a:spcBef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B7EA73-402B-7C93-60CA-1592C0E8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94" y="458604"/>
            <a:ext cx="8845937" cy="519477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>
                <a:solidFill>
                  <a:srgbClr val="009987"/>
                </a:solidFill>
              </a:rPr>
              <a:t>Strategic Financial Framework - Key Messages </a:t>
            </a:r>
          </a:p>
        </p:txBody>
      </p:sp>
    </p:spTree>
    <p:extLst>
      <p:ext uri="{BB962C8B-B14F-4D97-AF65-F5344CB8AC3E}">
        <p14:creationId xmlns:p14="http://schemas.microsoft.com/office/powerpoint/2010/main" val="20760637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69D4CB-BF5C-8FFA-4102-031BC4B6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06"/>
          </a:xfrm>
        </p:spPr>
        <p:txBody>
          <a:bodyPr/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 Strategic Financial Framework is developed via a four-stage approach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E320D-01F0-F451-99F0-9B679FE2F71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5563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based approach to inform GM Strategic Financial Framework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7FD553-24A6-0E5B-7DFC-38373463F830}"/>
              </a:ext>
            </a:extLst>
          </p:cNvPr>
          <p:cNvSpPr/>
          <p:nvPr/>
        </p:nvSpPr>
        <p:spPr>
          <a:xfrm>
            <a:off x="407934" y="1914379"/>
            <a:ext cx="533237" cy="1894295"/>
          </a:xfrm>
          <a:prstGeom prst="round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9B6D14E-5CA6-708C-E41B-749E33D7E735}"/>
              </a:ext>
            </a:extLst>
          </p:cNvPr>
          <p:cNvSpPr/>
          <p:nvPr/>
        </p:nvSpPr>
        <p:spPr>
          <a:xfrm>
            <a:off x="407934" y="4019504"/>
            <a:ext cx="533237" cy="2121340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B1ADE8D-5899-3CF9-920A-EA93DACDAB9D}"/>
              </a:ext>
            </a:extLst>
          </p:cNvPr>
          <p:cNvSpPr txBox="1"/>
          <p:nvPr/>
        </p:nvSpPr>
        <p:spPr>
          <a:xfrm>
            <a:off x="1095672" y="1086105"/>
            <a:ext cx="2465165" cy="730205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89988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baseline and “do nothing” forecast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06A6C0E-118E-3C2C-9C0F-19795C881FA5}"/>
              </a:ext>
            </a:extLst>
          </p:cNvPr>
          <p:cNvSpPr txBox="1"/>
          <p:nvPr/>
        </p:nvSpPr>
        <p:spPr>
          <a:xfrm>
            <a:off x="3739444" y="1098037"/>
            <a:ext cx="2747234" cy="730205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89988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opportunities to improve health, performance and finance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3F6530-F102-D253-7180-0B6806434E79}"/>
              </a:ext>
            </a:extLst>
          </p:cNvPr>
          <p:cNvSpPr txBox="1"/>
          <p:nvPr/>
        </p:nvSpPr>
        <p:spPr>
          <a:xfrm>
            <a:off x="8997940" y="1096608"/>
            <a:ext cx="2678051" cy="730205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89988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 in financial framework  </a:t>
            </a:r>
          </a:p>
        </p:txBody>
      </p:sp>
      <p:sp>
        <p:nvSpPr>
          <p:cNvPr id="3" name="Rounded Rectangle 37">
            <a:extLst>
              <a:ext uri="{FF2B5EF4-FFF2-40B4-BE49-F238E27FC236}">
                <a16:creationId xmlns:a16="http://schemas.microsoft.com/office/drawing/2014/main" id="{D8B6AD6A-745A-B8D3-92EB-6A1AFB4F8DF6}"/>
              </a:ext>
            </a:extLst>
          </p:cNvPr>
          <p:cNvSpPr/>
          <p:nvPr/>
        </p:nvSpPr>
        <p:spPr>
          <a:xfrm>
            <a:off x="1095717" y="1914379"/>
            <a:ext cx="2465165" cy="1894295"/>
          </a:xfrm>
          <a:prstGeom prst="roundRect">
            <a:avLst>
              <a:gd name="adj" fmla="val 62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place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Segment population by age, condition and deprivation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 of consumption of healthcare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growth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Spend on providers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0C2B6D8-A6F6-01C4-205E-56F9A848D6CA}"/>
              </a:ext>
            </a:extLst>
          </p:cNvPr>
          <p:cNvSpPr/>
          <p:nvPr/>
        </p:nvSpPr>
        <p:spPr>
          <a:xfrm>
            <a:off x="3739536" y="4031436"/>
            <a:ext cx="2747234" cy="2121340"/>
          </a:xfrm>
          <a:prstGeom prst="roundRect">
            <a:avLst>
              <a:gd name="adj" fmla="val 623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anchor="ctr">
            <a:noAutofit/>
          </a:bodyPr>
          <a:lstStyle/>
          <a:p>
            <a:pPr marL="342866" marR="0" lvl="0" indent="-3428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model of care to increase quality and flow (theatres, OP, discharge)</a:t>
            </a:r>
          </a:p>
          <a:p>
            <a:pPr marL="342866" marR="0" lvl="0" indent="-3428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Pure unit labour productivity (skill mix, rota, bank/agency)</a:t>
            </a:r>
          </a:p>
          <a:p>
            <a:pPr marL="342866" marR="0" lvl="0" indent="-3428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Procurement (drugs, medical consumables, nonclinical)</a:t>
            </a:r>
          </a:p>
          <a:p>
            <a:pPr marL="342866" marR="0" lvl="0" indent="-3428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Estates (facilities, capital, etc)</a:t>
            </a:r>
          </a:p>
          <a:p>
            <a:pPr marL="342866" marR="0" lvl="0" indent="-3428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office (IT, admin)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DADF45A-C4CC-D1A9-5A40-831C2A8BA502}"/>
              </a:ext>
            </a:extLst>
          </p:cNvPr>
          <p:cNvSpPr/>
          <p:nvPr/>
        </p:nvSpPr>
        <p:spPr>
          <a:xfrm>
            <a:off x="3739535" y="1926312"/>
            <a:ext cx="2747234" cy="1894295"/>
          </a:xfrm>
          <a:prstGeom prst="roundRect">
            <a:avLst>
              <a:gd name="adj" fmla="val 62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marL="342866" marR="0" lvl="0" indent="-3428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Reducing the growth in prevalence and progression of ill-health</a:t>
            </a:r>
          </a:p>
          <a:p>
            <a:pPr marL="342866" marR="0" lvl="0" indent="-3428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models of care to optimize total spend (across all settings) for each segment</a:t>
            </a:r>
          </a:p>
          <a:p>
            <a:pPr marL="342866" marR="0" lvl="0" indent="-3428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care for the most disadvantaged communities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4155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40">
            <a:extLst>
              <a:ext uri="{FF2B5EF4-FFF2-40B4-BE49-F238E27FC236}">
                <a16:creationId xmlns:a16="http://schemas.microsoft.com/office/drawing/2014/main" id="{E62EEF3F-43F4-C50C-8EE0-9F43E5D59FF4}"/>
              </a:ext>
            </a:extLst>
          </p:cNvPr>
          <p:cNvSpPr/>
          <p:nvPr/>
        </p:nvSpPr>
        <p:spPr>
          <a:xfrm>
            <a:off x="1095718" y="4019504"/>
            <a:ext cx="2465165" cy="2121340"/>
          </a:xfrm>
          <a:prstGeom prst="roundRect">
            <a:avLst>
              <a:gd name="adj" fmla="val 623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provider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current activity and expenditure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growth assumptions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the underlying recurrent financial position of each trusts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3B6919B-66CC-0727-3442-290B16612792}"/>
              </a:ext>
            </a:extLst>
          </p:cNvPr>
          <p:cNvSpPr/>
          <p:nvPr/>
        </p:nvSpPr>
        <p:spPr>
          <a:xfrm>
            <a:off x="8998078" y="4019504"/>
            <a:ext cx="2678051" cy="2121340"/>
          </a:xfrm>
          <a:prstGeom prst="roundRect">
            <a:avLst>
              <a:gd name="adj" fmla="val 623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anchor="t">
            <a:noAutofit/>
          </a:bodyPr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 current underlying position for each provider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the productivity gains that are required to address the underlying position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EA3A4FE-B995-73C4-743D-CAA75077AE9D}"/>
              </a:ext>
            </a:extLst>
          </p:cNvPr>
          <p:cNvSpPr/>
          <p:nvPr/>
        </p:nvSpPr>
        <p:spPr>
          <a:xfrm>
            <a:off x="8998077" y="1914380"/>
            <a:ext cx="2678051" cy="1894295"/>
          </a:xfrm>
          <a:prstGeom prst="roundRect">
            <a:avLst>
              <a:gd name="adj" fmla="val 62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Calculate the total allocation change including ICS and NHSE in the do nothing baseline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Optimise spend while improving population health and shift pattern of spend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71F2B58-EB91-C956-F31B-4BEFC761C684}"/>
              </a:ext>
            </a:extLst>
          </p:cNvPr>
          <p:cNvSpPr txBox="1">
            <a:spLocks/>
          </p:cNvSpPr>
          <p:nvPr/>
        </p:nvSpPr>
        <p:spPr>
          <a:xfrm>
            <a:off x="6668511" y="4031436"/>
            <a:ext cx="2123309" cy="2121340"/>
          </a:xfrm>
          <a:prstGeom prst="roundRect">
            <a:avLst>
              <a:gd name="adj" fmla="val 548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anchor="t">
            <a:no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Non-recurrent costs to support transformation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restructuring of costs to address a deficit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1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 in data and digital capabilities </a:t>
            </a:r>
          </a:p>
        </p:txBody>
      </p:sp>
      <p:sp>
        <p:nvSpPr>
          <p:cNvPr id="11" name="TextBox 34">
            <a:extLst>
              <a:ext uri="{FF2B5EF4-FFF2-40B4-BE49-F238E27FC236}">
                <a16:creationId xmlns:a16="http://schemas.microsoft.com/office/drawing/2014/main" id="{D0EA7335-4A7A-AD24-D1C8-172A72131F90}"/>
              </a:ext>
            </a:extLst>
          </p:cNvPr>
          <p:cNvSpPr txBox="1"/>
          <p:nvPr/>
        </p:nvSpPr>
        <p:spPr>
          <a:xfrm>
            <a:off x="6668328" y="1098038"/>
            <a:ext cx="2123309" cy="730205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89988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Phasing and Investment  </a:t>
            </a: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id="{62ADF572-9186-FD4B-8DA0-79F825B9A50E}"/>
              </a:ext>
            </a:extLst>
          </p:cNvPr>
          <p:cNvSpPr/>
          <p:nvPr/>
        </p:nvSpPr>
        <p:spPr>
          <a:xfrm>
            <a:off x="6668510" y="1926313"/>
            <a:ext cx="2123309" cy="1903233"/>
          </a:xfrm>
          <a:prstGeom prst="roundRect">
            <a:avLst>
              <a:gd name="adj" fmla="val 8206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 of interventions and ROI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Non-recurrent investment to ramp up/double run services</a:t>
            </a:r>
          </a:p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 in data and digital capabilities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4D51B4-D3FB-F0A1-3E37-0B445026461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ED1003-6EC0-014D-BDDA-904A1E9214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15563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15563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704353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A231045-B44A-491F-C344-C5C8D8144B43}"/>
              </a:ext>
            </a:extLst>
          </p:cNvPr>
          <p:cNvSpPr/>
          <p:nvPr/>
        </p:nvSpPr>
        <p:spPr>
          <a:xfrm>
            <a:off x="1367707" y="2546051"/>
            <a:ext cx="1210248" cy="1166329"/>
          </a:xfrm>
          <a:prstGeom prst="roundRect">
            <a:avLst>
              <a:gd name="adj" fmla="val 744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442k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E56F69A-C111-3525-CC44-9E83A8D9BD4C}"/>
              </a:ext>
            </a:extLst>
          </p:cNvPr>
          <p:cNvSpPr/>
          <p:nvPr/>
        </p:nvSpPr>
        <p:spPr>
          <a:xfrm>
            <a:off x="1360258" y="3791591"/>
            <a:ext cx="1225146" cy="1166329"/>
          </a:xfrm>
          <a:prstGeom prst="roundRect">
            <a:avLst>
              <a:gd name="adj" fmla="val 744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1.55m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50B25CA-7855-970A-5727-301D22458CD1}"/>
              </a:ext>
            </a:extLst>
          </p:cNvPr>
          <p:cNvSpPr/>
          <p:nvPr/>
        </p:nvSpPr>
        <p:spPr>
          <a:xfrm>
            <a:off x="1376610" y="5035034"/>
            <a:ext cx="1192444" cy="1166329"/>
          </a:xfrm>
          <a:prstGeom prst="roundRect">
            <a:avLst>
              <a:gd name="adj" fmla="val 744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165k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9AD9AAF-3AA6-D71C-CC53-7448F7F193A4}"/>
              </a:ext>
            </a:extLst>
          </p:cNvPr>
          <p:cNvSpPr/>
          <p:nvPr/>
        </p:nvSpPr>
        <p:spPr>
          <a:xfrm>
            <a:off x="2703361" y="2546051"/>
            <a:ext cx="1219644" cy="1166329"/>
          </a:xfrm>
          <a:prstGeom prst="roundRect">
            <a:avLst>
              <a:gd name="adj" fmla="val 7448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20k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83AD059-DFB2-A91D-7F18-29F4C4B04100}"/>
              </a:ext>
            </a:extLst>
          </p:cNvPr>
          <p:cNvSpPr/>
          <p:nvPr/>
        </p:nvSpPr>
        <p:spPr>
          <a:xfrm>
            <a:off x="2703361" y="3791591"/>
            <a:ext cx="1219644" cy="1166329"/>
          </a:xfrm>
          <a:prstGeom prst="roundRect">
            <a:avLst>
              <a:gd name="adj" fmla="val 7448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222k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7FB5949-E538-410B-6E0E-44E4778358FC}"/>
              </a:ext>
            </a:extLst>
          </p:cNvPr>
          <p:cNvSpPr/>
          <p:nvPr/>
        </p:nvSpPr>
        <p:spPr>
          <a:xfrm>
            <a:off x="2695912" y="5035034"/>
            <a:ext cx="1227092" cy="1166329"/>
          </a:xfrm>
          <a:prstGeom prst="roundRect">
            <a:avLst>
              <a:gd name="adj" fmla="val 7448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111k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3B6E8C-1A47-0ED7-FFE0-11FCEDC7FCBF}"/>
              </a:ext>
            </a:extLst>
          </p:cNvPr>
          <p:cNvSpPr/>
          <p:nvPr/>
        </p:nvSpPr>
        <p:spPr>
          <a:xfrm>
            <a:off x="2708467" y="1461019"/>
            <a:ext cx="1214538" cy="1020132"/>
          </a:xfrm>
          <a:prstGeom prst="round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Single LTCs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352.8k (12%)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£690m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(11%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252B19E-1E55-B7B9-817B-A36E1692813A}"/>
              </a:ext>
            </a:extLst>
          </p:cNvPr>
          <p:cNvSpPr/>
          <p:nvPr/>
        </p:nvSpPr>
        <p:spPr>
          <a:xfrm>
            <a:off x="4023377" y="2546051"/>
            <a:ext cx="1200577" cy="1166329"/>
          </a:xfrm>
          <a:prstGeom prst="roundRect">
            <a:avLst>
              <a:gd name="adj" fmla="val 7448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7.89k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8FBD1C3-098E-8ECA-82A7-94A8A0145CE8}"/>
              </a:ext>
            </a:extLst>
          </p:cNvPr>
          <p:cNvSpPr/>
          <p:nvPr/>
        </p:nvSpPr>
        <p:spPr>
          <a:xfrm>
            <a:off x="4025970" y="3791591"/>
            <a:ext cx="1195391" cy="1166329"/>
          </a:xfrm>
          <a:prstGeom prst="roundRect">
            <a:avLst>
              <a:gd name="adj" fmla="val 7448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92.1k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CE62B65-2F9D-6B94-6B92-56762ADFD046}"/>
              </a:ext>
            </a:extLst>
          </p:cNvPr>
          <p:cNvSpPr/>
          <p:nvPr/>
        </p:nvSpPr>
        <p:spPr>
          <a:xfrm>
            <a:off x="4019713" y="5035034"/>
            <a:ext cx="1207906" cy="1166329"/>
          </a:xfrm>
          <a:prstGeom prst="roundRect">
            <a:avLst>
              <a:gd name="adj" fmla="val 7448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117k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394642F-CD38-3C78-30F2-58F0CA56D221}"/>
              </a:ext>
            </a:extLst>
          </p:cNvPr>
          <p:cNvSpPr/>
          <p:nvPr/>
        </p:nvSpPr>
        <p:spPr>
          <a:xfrm>
            <a:off x="5331772" y="2546051"/>
            <a:ext cx="1199550" cy="1166329"/>
          </a:xfrm>
          <a:prstGeom prst="roundRect">
            <a:avLst>
              <a:gd name="adj" fmla="val 744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46.4k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7118C1E-0805-7276-A52C-A216D8A5200C}"/>
              </a:ext>
            </a:extLst>
          </p:cNvPr>
          <p:cNvSpPr/>
          <p:nvPr/>
        </p:nvSpPr>
        <p:spPr>
          <a:xfrm>
            <a:off x="5334364" y="3791591"/>
            <a:ext cx="1194369" cy="1166329"/>
          </a:xfrm>
          <a:prstGeom prst="roundRect">
            <a:avLst>
              <a:gd name="adj" fmla="val 744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95.7k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7FD921-B8F8-3036-B5C4-3D0BCBD5217D}"/>
              </a:ext>
            </a:extLst>
          </p:cNvPr>
          <p:cNvSpPr/>
          <p:nvPr/>
        </p:nvSpPr>
        <p:spPr>
          <a:xfrm>
            <a:off x="5330861" y="5035034"/>
            <a:ext cx="1201372" cy="1166329"/>
          </a:xfrm>
          <a:prstGeom prst="roundRect">
            <a:avLst>
              <a:gd name="adj" fmla="val 744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22.9k  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92AD497-CD87-AFB4-BD83-E5256AAFCAFF}"/>
              </a:ext>
            </a:extLst>
          </p:cNvPr>
          <p:cNvSpPr/>
          <p:nvPr/>
        </p:nvSpPr>
        <p:spPr>
          <a:xfrm>
            <a:off x="4019452" y="1461019"/>
            <a:ext cx="1208167" cy="1020132"/>
          </a:xfrm>
          <a:prstGeom prst="roundRect">
            <a:avLst/>
          </a:prstGeom>
          <a:solidFill>
            <a:schemeClr val="accent4"/>
          </a:solidFill>
          <a:ln w="9525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Multiple LTCs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217.3k (7%)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£1.0b (16%)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D0D7FF7-E50A-2418-1C17-90FDAC2B95CE}"/>
              </a:ext>
            </a:extLst>
          </p:cNvPr>
          <p:cNvSpPr/>
          <p:nvPr/>
        </p:nvSpPr>
        <p:spPr>
          <a:xfrm>
            <a:off x="5324065" y="1461019"/>
            <a:ext cx="1208167" cy="1020132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accent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Mental Illness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165.1k (6%)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£1.0b (16%)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747D0C5-DE6B-9566-D286-DE0B79E8F144}"/>
              </a:ext>
            </a:extLst>
          </p:cNvPr>
          <p:cNvSpPr/>
          <p:nvPr/>
        </p:nvSpPr>
        <p:spPr>
          <a:xfrm>
            <a:off x="10552615" y="1461019"/>
            <a:ext cx="1208167" cy="102013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Palliative care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1.5k (0.1%)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£116m (1%)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F1ACC63-51E0-4EF2-1FE3-ECFFE74346F6}"/>
              </a:ext>
            </a:extLst>
          </p:cNvPr>
          <p:cNvSpPr/>
          <p:nvPr/>
        </p:nvSpPr>
        <p:spPr>
          <a:xfrm>
            <a:off x="6626293" y="2546051"/>
            <a:ext cx="1210555" cy="1166329"/>
          </a:xfrm>
          <a:prstGeom prst="roundRect">
            <a:avLst>
              <a:gd name="adj" fmla="val 744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306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8ACB9BA-1B72-4E51-D2C3-B60FABF8D024}"/>
              </a:ext>
            </a:extLst>
          </p:cNvPr>
          <p:cNvSpPr/>
          <p:nvPr/>
        </p:nvSpPr>
        <p:spPr>
          <a:xfrm>
            <a:off x="6626225" y="3791591"/>
            <a:ext cx="1210623" cy="1166329"/>
          </a:xfrm>
          <a:prstGeom prst="roundRect">
            <a:avLst>
              <a:gd name="adj" fmla="val 744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8.95k  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B6239A8-A687-01F3-D0D9-3D3EB6D619FC}"/>
              </a:ext>
            </a:extLst>
          </p:cNvPr>
          <p:cNvSpPr/>
          <p:nvPr/>
        </p:nvSpPr>
        <p:spPr>
          <a:xfrm>
            <a:off x="6626225" y="5035034"/>
            <a:ext cx="1210623" cy="1166329"/>
          </a:xfrm>
          <a:prstGeom prst="roundRect">
            <a:avLst>
              <a:gd name="adj" fmla="val 744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1.7k  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D46A0C57-E6DE-5A7A-3326-ADC318AFA64F}"/>
              </a:ext>
            </a:extLst>
          </p:cNvPr>
          <p:cNvSpPr/>
          <p:nvPr/>
        </p:nvSpPr>
        <p:spPr>
          <a:xfrm>
            <a:off x="7933294" y="2546051"/>
            <a:ext cx="1208167" cy="1166329"/>
          </a:xfrm>
          <a:prstGeom prst="roundRect">
            <a:avLst>
              <a:gd name="adj" fmla="val 7448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164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430B39D-E8A7-9A60-375B-81DA99987447}"/>
              </a:ext>
            </a:extLst>
          </p:cNvPr>
          <p:cNvSpPr/>
          <p:nvPr/>
        </p:nvSpPr>
        <p:spPr>
          <a:xfrm>
            <a:off x="7933294" y="3791591"/>
            <a:ext cx="1208167" cy="1166329"/>
          </a:xfrm>
          <a:prstGeom prst="roundRect">
            <a:avLst>
              <a:gd name="adj" fmla="val 7448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18.1k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E51D428A-C8E1-1571-8505-55B2EA24A686}"/>
              </a:ext>
            </a:extLst>
          </p:cNvPr>
          <p:cNvSpPr/>
          <p:nvPr/>
        </p:nvSpPr>
        <p:spPr>
          <a:xfrm>
            <a:off x="7933294" y="5035034"/>
            <a:ext cx="1208167" cy="1166329"/>
          </a:xfrm>
          <a:prstGeom prst="roundRect">
            <a:avLst>
              <a:gd name="adj" fmla="val 7448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28.2k 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B87C9D1-858F-BD0E-83F0-0B3AAB71C5E4}"/>
              </a:ext>
            </a:extLst>
          </p:cNvPr>
          <p:cNvSpPr/>
          <p:nvPr/>
        </p:nvSpPr>
        <p:spPr>
          <a:xfrm>
            <a:off x="9267400" y="2546051"/>
            <a:ext cx="1180613" cy="1166329"/>
          </a:xfrm>
          <a:prstGeom prst="roundRect">
            <a:avLst>
              <a:gd name="adj" fmla="val 7448"/>
            </a:avLst>
          </a:prstGeom>
          <a:solidFill>
            <a:srgbClr val="D4B1C1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3.0k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B0E2F80-377F-1B77-1B73-EF855C73F4AC}"/>
              </a:ext>
            </a:extLst>
          </p:cNvPr>
          <p:cNvSpPr/>
          <p:nvPr/>
        </p:nvSpPr>
        <p:spPr>
          <a:xfrm>
            <a:off x="9267401" y="3791591"/>
            <a:ext cx="1180613" cy="1166329"/>
          </a:xfrm>
          <a:prstGeom prst="roundRect">
            <a:avLst>
              <a:gd name="adj" fmla="val 7448"/>
            </a:avLst>
          </a:prstGeom>
          <a:solidFill>
            <a:srgbClr val="D4B1C1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14.3k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F3F7389-EB0E-6203-004A-17255626FE64}"/>
              </a:ext>
            </a:extLst>
          </p:cNvPr>
          <p:cNvSpPr/>
          <p:nvPr/>
        </p:nvSpPr>
        <p:spPr>
          <a:xfrm>
            <a:off x="9268415" y="5035034"/>
            <a:ext cx="1178583" cy="1166329"/>
          </a:xfrm>
          <a:prstGeom prst="roundRect">
            <a:avLst>
              <a:gd name="adj" fmla="val 7448"/>
            </a:avLst>
          </a:prstGeom>
          <a:solidFill>
            <a:srgbClr val="D4B1C1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35.1k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0CB0A91-4D06-5FF5-2C8E-AAE39D65B288}"/>
              </a:ext>
            </a:extLst>
          </p:cNvPr>
          <p:cNvSpPr/>
          <p:nvPr/>
        </p:nvSpPr>
        <p:spPr>
          <a:xfrm>
            <a:off x="6628679" y="1461019"/>
            <a:ext cx="1208167" cy="1020132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Homelessness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&amp; substance misuse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11.0k (0.4%)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£234m (4%)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A8A8C8E-F1F5-13B8-3369-A0D552B612CC}"/>
              </a:ext>
            </a:extLst>
          </p:cNvPr>
          <p:cNvSpPr/>
          <p:nvPr/>
        </p:nvSpPr>
        <p:spPr>
          <a:xfrm>
            <a:off x="7933294" y="1461019"/>
            <a:ext cx="1208167" cy="1020132"/>
          </a:xfrm>
          <a:prstGeom prst="roundRect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Cancer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46.5k (2%)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£444m (7%)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3914D50-85A2-75A6-B9E6-AC577C9977F6}"/>
              </a:ext>
            </a:extLst>
          </p:cNvPr>
          <p:cNvSpPr/>
          <p:nvPr/>
        </p:nvSpPr>
        <p:spPr>
          <a:xfrm>
            <a:off x="9237909" y="1461019"/>
            <a:ext cx="1208167" cy="102013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Frailty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52.4k (2%)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£1.2b (19%)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9AAF5C8-A0BA-A85C-C84C-79DC32B9AA32}"/>
              </a:ext>
            </a:extLst>
          </p:cNvPr>
          <p:cNvSpPr/>
          <p:nvPr/>
        </p:nvSpPr>
        <p:spPr>
          <a:xfrm>
            <a:off x="10557280" y="2546051"/>
            <a:ext cx="1203502" cy="1166329"/>
          </a:xfrm>
          <a:prstGeom prst="roundRect">
            <a:avLst>
              <a:gd name="adj" fmla="val 7448"/>
            </a:avLst>
          </a:prstGeom>
          <a:solidFill>
            <a:srgbClr val="13525C">
              <a:alpha val="35000"/>
            </a:srgb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15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0E3C3E0-A563-0B71-F996-F99D95074DDD}"/>
              </a:ext>
            </a:extLst>
          </p:cNvPr>
          <p:cNvSpPr/>
          <p:nvPr/>
        </p:nvSpPr>
        <p:spPr>
          <a:xfrm>
            <a:off x="10580169" y="3791591"/>
            <a:ext cx="1180613" cy="1166329"/>
          </a:xfrm>
          <a:prstGeom prst="roundRect">
            <a:avLst>
              <a:gd name="adj" fmla="val 7448"/>
            </a:avLst>
          </a:prstGeom>
          <a:solidFill>
            <a:srgbClr val="13525C">
              <a:alpha val="35000"/>
            </a:srgb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471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844B134A-33CD-13D7-558B-A84F7EFB4370}"/>
              </a:ext>
            </a:extLst>
          </p:cNvPr>
          <p:cNvSpPr/>
          <p:nvPr/>
        </p:nvSpPr>
        <p:spPr>
          <a:xfrm>
            <a:off x="10552615" y="5035034"/>
            <a:ext cx="1208167" cy="1166329"/>
          </a:xfrm>
          <a:prstGeom prst="roundRect">
            <a:avLst>
              <a:gd name="adj" fmla="val 7448"/>
            </a:avLst>
          </a:prstGeom>
          <a:solidFill>
            <a:srgbClr val="13525C">
              <a:alpha val="35000"/>
            </a:srgb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Size: 1k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C5BE251-15CF-400C-355E-93A34BBA7715}"/>
              </a:ext>
            </a:extLst>
          </p:cNvPr>
          <p:cNvSpPr/>
          <p:nvPr/>
        </p:nvSpPr>
        <p:spPr>
          <a:xfrm>
            <a:off x="1360258" y="1461019"/>
            <a:ext cx="1225146" cy="1020131"/>
          </a:xfrm>
          <a:prstGeom prst="round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Good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2.1m (72%)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£1.4b (22%)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FF12FF-8B7D-6814-AD77-8D2E879E05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Source: ADSP (</a:t>
            </a:r>
            <a:r>
              <a:rPr lang="en-GB" i="1"/>
              <a:t>Please note, segmentation approach currently excludes primary care data)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B21186-256B-BCF1-470D-5B78D881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8" y="279810"/>
            <a:ext cx="11591779" cy="806295"/>
          </a:xfrm>
        </p:spPr>
        <p:txBody>
          <a:bodyPr/>
          <a:lstStyle/>
          <a:p>
            <a:r>
              <a:rPr lang="en-GB"/>
              <a:t>The population segmentation enables division of the population by age band, place, and condition, showing 28% of the GM population experiences some aspect of poor health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E5E0418-F1B5-5278-4EC0-11564AF3389F}"/>
              </a:ext>
            </a:extLst>
          </p:cNvPr>
          <p:cNvSpPr/>
          <p:nvPr/>
        </p:nvSpPr>
        <p:spPr>
          <a:xfrm>
            <a:off x="407439" y="2554892"/>
            <a:ext cx="887273" cy="11663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Pop: 520k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Cost: £560m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A575A74-2639-521F-9CF1-39D474E40D16}"/>
              </a:ext>
            </a:extLst>
          </p:cNvPr>
          <p:cNvSpPr/>
          <p:nvPr/>
        </p:nvSpPr>
        <p:spPr>
          <a:xfrm>
            <a:off x="407439" y="3794964"/>
            <a:ext cx="875480" cy="11663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18-64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Pop: 2m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Cost: £3.1b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ED76E3-115D-B08A-14A8-304C680AA19D}"/>
              </a:ext>
            </a:extLst>
          </p:cNvPr>
          <p:cNvSpPr/>
          <p:nvPr/>
        </p:nvSpPr>
        <p:spPr>
          <a:xfrm>
            <a:off x="407439" y="5035034"/>
            <a:ext cx="869463" cy="11663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65+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Pop: 482k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Cost: £2.6b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6EFC6C-FAD3-3F0C-3D61-91658D4936C4}"/>
              </a:ext>
            </a:extLst>
          </p:cNvPr>
          <p:cNvSpPr>
            <a:spLocks/>
          </p:cNvSpPr>
          <p:nvPr/>
        </p:nvSpPr>
        <p:spPr>
          <a:xfrm>
            <a:off x="1558885" y="5297555"/>
            <a:ext cx="827892" cy="41167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£1.2k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BBF2531-898B-515B-BC2C-E28EBC30D250}"/>
              </a:ext>
            </a:extLst>
          </p:cNvPr>
          <p:cNvSpPr/>
          <p:nvPr/>
        </p:nvSpPr>
        <p:spPr>
          <a:xfrm>
            <a:off x="407439" y="1461019"/>
            <a:ext cx="867463" cy="10201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4595E7-D26B-C8F4-E74E-A686152634A6}"/>
              </a:ext>
            </a:extLst>
          </p:cNvPr>
          <p:cNvSpPr>
            <a:spLocks noChangeAspect="1"/>
          </p:cNvSpPr>
          <p:nvPr/>
        </p:nvSpPr>
        <p:spPr>
          <a:xfrm>
            <a:off x="3662516" y="1371581"/>
            <a:ext cx="233657" cy="2220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5BF321A-C2D7-D16D-80F3-373941E4AD3D}"/>
              </a:ext>
            </a:extLst>
          </p:cNvPr>
          <p:cNvSpPr>
            <a:spLocks noChangeAspect="1"/>
          </p:cNvSpPr>
          <p:nvPr/>
        </p:nvSpPr>
        <p:spPr>
          <a:xfrm>
            <a:off x="4973284" y="1371581"/>
            <a:ext cx="233657" cy="2220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6F63C35-C4EF-A625-30D9-D02615787CB0}"/>
              </a:ext>
            </a:extLst>
          </p:cNvPr>
          <p:cNvSpPr>
            <a:spLocks noChangeAspect="1"/>
          </p:cNvSpPr>
          <p:nvPr/>
        </p:nvSpPr>
        <p:spPr>
          <a:xfrm>
            <a:off x="6284053" y="1371581"/>
            <a:ext cx="233657" cy="2220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7C0AA6-CC9D-3724-5EA2-3440D1F5CB5C}"/>
              </a:ext>
            </a:extLst>
          </p:cNvPr>
          <p:cNvSpPr txBox="1"/>
          <p:nvPr/>
        </p:nvSpPr>
        <p:spPr>
          <a:xfrm>
            <a:off x="407935" y="1088978"/>
            <a:ext cx="6027453" cy="274911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5" tIns="35995" rIns="35995" bIns="35995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26A5B8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population health baseline in 2022/23 for Greater Manchester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436B320-41D7-A6C1-676D-1EFC5D0B9909}"/>
              </a:ext>
            </a:extLst>
          </p:cNvPr>
          <p:cNvSpPr>
            <a:spLocks/>
          </p:cNvSpPr>
          <p:nvPr/>
        </p:nvSpPr>
        <p:spPr>
          <a:xfrm>
            <a:off x="2899236" y="5297555"/>
            <a:ext cx="827892" cy="411679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£2.5k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D2615A6-03EF-CE9D-9EA8-F07B6B49269B}"/>
              </a:ext>
            </a:extLst>
          </p:cNvPr>
          <p:cNvSpPr>
            <a:spLocks/>
          </p:cNvSpPr>
          <p:nvPr/>
        </p:nvSpPr>
        <p:spPr>
          <a:xfrm>
            <a:off x="4209719" y="5297555"/>
            <a:ext cx="827892" cy="411679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£5.3k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FFC0F1D-AA6A-F597-5413-6FF7FECAF808}"/>
              </a:ext>
            </a:extLst>
          </p:cNvPr>
          <p:cNvSpPr>
            <a:spLocks/>
          </p:cNvSpPr>
          <p:nvPr/>
        </p:nvSpPr>
        <p:spPr>
          <a:xfrm>
            <a:off x="5517601" y="5295121"/>
            <a:ext cx="827892" cy="416546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£8.2k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0023724-8559-05D8-373C-1742512131DE}"/>
              </a:ext>
            </a:extLst>
          </p:cNvPr>
          <p:cNvSpPr>
            <a:spLocks/>
          </p:cNvSpPr>
          <p:nvPr/>
        </p:nvSpPr>
        <p:spPr>
          <a:xfrm>
            <a:off x="6817623" y="5295121"/>
            <a:ext cx="827892" cy="416546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£24.8k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3ADC1EA-D187-1FB0-E21E-8D0E6A157AED}"/>
              </a:ext>
            </a:extLst>
          </p:cNvPr>
          <p:cNvSpPr>
            <a:spLocks noChangeAspect="1"/>
          </p:cNvSpPr>
          <p:nvPr/>
        </p:nvSpPr>
        <p:spPr>
          <a:xfrm>
            <a:off x="7594821" y="1371581"/>
            <a:ext cx="233657" cy="2220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1897C29-5C18-A2A9-BE29-F86775D7D6A5}"/>
              </a:ext>
            </a:extLst>
          </p:cNvPr>
          <p:cNvSpPr>
            <a:spLocks noChangeAspect="1"/>
          </p:cNvSpPr>
          <p:nvPr/>
        </p:nvSpPr>
        <p:spPr>
          <a:xfrm>
            <a:off x="8905589" y="1371581"/>
            <a:ext cx="233657" cy="2220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7CBE9C7-854F-1193-4DD4-24D5B8F92F3A}"/>
              </a:ext>
            </a:extLst>
          </p:cNvPr>
          <p:cNvSpPr>
            <a:spLocks noChangeAspect="1"/>
          </p:cNvSpPr>
          <p:nvPr/>
        </p:nvSpPr>
        <p:spPr>
          <a:xfrm>
            <a:off x="10216358" y="1371581"/>
            <a:ext cx="233657" cy="222075"/>
          </a:xfrm>
          <a:prstGeom prst="ellipse">
            <a:avLst/>
          </a:prstGeom>
          <a:solidFill>
            <a:srgbClr val="D4B1C1"/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338577E-95FF-3FDC-3337-12CAA5A624E7}"/>
              </a:ext>
            </a:extLst>
          </p:cNvPr>
          <p:cNvSpPr>
            <a:spLocks noChangeAspect="1"/>
          </p:cNvSpPr>
          <p:nvPr/>
        </p:nvSpPr>
        <p:spPr>
          <a:xfrm>
            <a:off x="11527125" y="1371581"/>
            <a:ext cx="233657" cy="222075"/>
          </a:xfrm>
          <a:prstGeom prst="ellipse">
            <a:avLst/>
          </a:prstGeom>
          <a:solidFill>
            <a:srgbClr val="B1C4C7"/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4F50EC8-52B4-1669-1160-6D7A3FB31005}"/>
              </a:ext>
            </a:extLst>
          </p:cNvPr>
          <p:cNvSpPr>
            <a:spLocks/>
          </p:cNvSpPr>
          <p:nvPr/>
        </p:nvSpPr>
        <p:spPr>
          <a:xfrm>
            <a:off x="8123431" y="5295121"/>
            <a:ext cx="827892" cy="41654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£9.5k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74C1597-B6FE-42ED-B2C6-B77C461B19C0}"/>
              </a:ext>
            </a:extLst>
          </p:cNvPr>
          <p:cNvSpPr>
            <a:spLocks/>
          </p:cNvSpPr>
          <p:nvPr/>
        </p:nvSpPr>
        <p:spPr>
          <a:xfrm>
            <a:off x="9443760" y="5295121"/>
            <a:ext cx="827892" cy="416546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£25.3k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5912E7F-AE9F-B86E-EEC7-B4B36F5161CF}"/>
              </a:ext>
            </a:extLst>
          </p:cNvPr>
          <p:cNvSpPr>
            <a:spLocks/>
          </p:cNvSpPr>
          <p:nvPr/>
        </p:nvSpPr>
        <p:spPr>
          <a:xfrm>
            <a:off x="10741703" y="5295121"/>
            <a:ext cx="827892" cy="416546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£74.6k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42F5CAB-ACDF-B9B1-6CD4-83F44E4B1522}"/>
              </a:ext>
            </a:extLst>
          </p:cNvPr>
          <p:cNvCxnSpPr>
            <a:cxnSpLocks/>
          </p:cNvCxnSpPr>
          <p:nvPr/>
        </p:nvCxnSpPr>
        <p:spPr>
          <a:xfrm flipV="1">
            <a:off x="396953" y="1304920"/>
            <a:ext cx="11404315" cy="54794"/>
          </a:xfrm>
          <a:prstGeom prst="line">
            <a:avLst/>
          </a:prstGeom>
          <a:ln w="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5B510B29-2335-54E2-C197-63D6C3CF148C}"/>
              </a:ext>
            </a:extLst>
          </p:cNvPr>
          <p:cNvSpPr txBox="1"/>
          <p:nvPr/>
        </p:nvSpPr>
        <p:spPr>
          <a:xfrm>
            <a:off x="-75267" y="3435857"/>
            <a:ext cx="0" cy="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 wrap="none" lIns="35995" tIns="35995" rIns="35995" bIns="35995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26A5B8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C7B0D5F-6ED7-0E26-6C76-9A7EDFB28816}"/>
              </a:ext>
            </a:extLst>
          </p:cNvPr>
          <p:cNvSpPr>
            <a:spLocks/>
          </p:cNvSpPr>
          <p:nvPr/>
        </p:nvSpPr>
        <p:spPr>
          <a:xfrm>
            <a:off x="1558885" y="4054112"/>
            <a:ext cx="827892" cy="41167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£618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A854BAF-4D1A-DF42-E744-35AD42E24A0C}"/>
              </a:ext>
            </a:extLst>
          </p:cNvPr>
          <p:cNvSpPr>
            <a:spLocks/>
          </p:cNvSpPr>
          <p:nvPr/>
        </p:nvSpPr>
        <p:spPr>
          <a:xfrm>
            <a:off x="2899236" y="4054112"/>
            <a:ext cx="827892" cy="411679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£1.7k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CA45DF-7445-3FD0-B74E-F836BFF6E022}"/>
              </a:ext>
            </a:extLst>
          </p:cNvPr>
          <p:cNvSpPr>
            <a:spLocks/>
          </p:cNvSpPr>
          <p:nvPr/>
        </p:nvSpPr>
        <p:spPr>
          <a:xfrm>
            <a:off x="4209719" y="4054112"/>
            <a:ext cx="827892" cy="411679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£4.1k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2B4132D-EFB5-FE67-9AF5-FF037BCE3030}"/>
              </a:ext>
            </a:extLst>
          </p:cNvPr>
          <p:cNvSpPr>
            <a:spLocks/>
          </p:cNvSpPr>
          <p:nvPr/>
        </p:nvSpPr>
        <p:spPr>
          <a:xfrm>
            <a:off x="5517601" y="4051678"/>
            <a:ext cx="827892" cy="416546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£6.7k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BAE4401-114C-BF64-D2E5-01FBBFE0EE9C}"/>
              </a:ext>
            </a:extLst>
          </p:cNvPr>
          <p:cNvSpPr>
            <a:spLocks/>
          </p:cNvSpPr>
          <p:nvPr/>
        </p:nvSpPr>
        <p:spPr>
          <a:xfrm>
            <a:off x="6817623" y="4051678"/>
            <a:ext cx="827892" cy="416546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£20.7k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8368F96-7A23-5FAF-8AE2-CAE4302E7811}"/>
              </a:ext>
            </a:extLst>
          </p:cNvPr>
          <p:cNvSpPr>
            <a:spLocks/>
          </p:cNvSpPr>
          <p:nvPr/>
        </p:nvSpPr>
        <p:spPr>
          <a:xfrm>
            <a:off x="8123431" y="4051678"/>
            <a:ext cx="827892" cy="41654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£9.5k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98009ED-E34D-060C-8F19-14B8ACD4094B}"/>
              </a:ext>
            </a:extLst>
          </p:cNvPr>
          <p:cNvSpPr>
            <a:spLocks/>
          </p:cNvSpPr>
          <p:nvPr/>
        </p:nvSpPr>
        <p:spPr>
          <a:xfrm>
            <a:off x="9443760" y="4051678"/>
            <a:ext cx="827892" cy="416546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£19.9k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6B5B607-3CBC-161E-E715-889C4184E0C4}"/>
              </a:ext>
            </a:extLst>
          </p:cNvPr>
          <p:cNvSpPr>
            <a:spLocks/>
          </p:cNvSpPr>
          <p:nvPr/>
        </p:nvSpPr>
        <p:spPr>
          <a:xfrm>
            <a:off x="10733367" y="4051678"/>
            <a:ext cx="827892" cy="416546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£84.4k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164CE7E-48BF-973F-1099-945A306DEB8D}"/>
              </a:ext>
            </a:extLst>
          </p:cNvPr>
          <p:cNvSpPr>
            <a:spLocks/>
          </p:cNvSpPr>
          <p:nvPr/>
        </p:nvSpPr>
        <p:spPr>
          <a:xfrm>
            <a:off x="1558885" y="2808571"/>
            <a:ext cx="827892" cy="41167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£559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BED9CC9-1C41-CAB3-5006-9D817045221C}"/>
              </a:ext>
            </a:extLst>
          </p:cNvPr>
          <p:cNvSpPr>
            <a:spLocks/>
          </p:cNvSpPr>
          <p:nvPr/>
        </p:nvSpPr>
        <p:spPr>
          <a:xfrm>
            <a:off x="2899236" y="2808571"/>
            <a:ext cx="827892" cy="411679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£2k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B7C2F26-47B4-DBEA-17C4-7E02BA5DF981}"/>
              </a:ext>
            </a:extLst>
          </p:cNvPr>
          <p:cNvSpPr>
            <a:spLocks/>
          </p:cNvSpPr>
          <p:nvPr/>
        </p:nvSpPr>
        <p:spPr>
          <a:xfrm>
            <a:off x="4209719" y="2808571"/>
            <a:ext cx="827892" cy="411679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£4.3k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18BBC69-AAC7-D6EC-1B32-34ECB00E33BC}"/>
              </a:ext>
            </a:extLst>
          </p:cNvPr>
          <p:cNvSpPr>
            <a:spLocks/>
          </p:cNvSpPr>
          <p:nvPr/>
        </p:nvSpPr>
        <p:spPr>
          <a:xfrm>
            <a:off x="5517601" y="2806137"/>
            <a:ext cx="827892" cy="416546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£4.5k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3F653F3-A43D-FC8B-1CC8-755134BA1122}"/>
              </a:ext>
            </a:extLst>
          </p:cNvPr>
          <p:cNvSpPr>
            <a:spLocks/>
          </p:cNvSpPr>
          <p:nvPr/>
        </p:nvSpPr>
        <p:spPr>
          <a:xfrm>
            <a:off x="6817623" y="2806137"/>
            <a:ext cx="827892" cy="416546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£21.0k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16C2C4B-ADBB-4A8B-66C6-B18277127753}"/>
              </a:ext>
            </a:extLst>
          </p:cNvPr>
          <p:cNvSpPr>
            <a:spLocks/>
          </p:cNvSpPr>
          <p:nvPr/>
        </p:nvSpPr>
        <p:spPr>
          <a:xfrm>
            <a:off x="8123431" y="2806137"/>
            <a:ext cx="827892" cy="41654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£29.9k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3C49F2E-6AF6-4512-89D6-E33680F56B1D}"/>
              </a:ext>
            </a:extLst>
          </p:cNvPr>
          <p:cNvSpPr>
            <a:spLocks/>
          </p:cNvSpPr>
          <p:nvPr/>
        </p:nvSpPr>
        <p:spPr>
          <a:xfrm>
            <a:off x="9443760" y="2806137"/>
            <a:ext cx="827892" cy="416546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£6.6k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3ABC9E5-041C-CBF6-B1F3-218E2C824896}"/>
              </a:ext>
            </a:extLst>
          </p:cNvPr>
          <p:cNvSpPr>
            <a:spLocks/>
          </p:cNvSpPr>
          <p:nvPr/>
        </p:nvSpPr>
        <p:spPr>
          <a:xfrm>
            <a:off x="10720670" y="2806137"/>
            <a:ext cx="827892" cy="416546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£49.1k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1CFA8-0106-53E2-BC6E-FC9A25DA3D1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based approach to inform GM Strategic Financial Framework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B277A6-0612-3F54-D730-33415D2314C5}"/>
              </a:ext>
            </a:extLst>
          </p:cNvPr>
          <p:cNvSpPr>
            <a:spLocks/>
          </p:cNvSpPr>
          <p:nvPr/>
        </p:nvSpPr>
        <p:spPr>
          <a:xfrm>
            <a:off x="8452948" y="971322"/>
            <a:ext cx="1838781" cy="3380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per person</a:t>
            </a:r>
          </a:p>
        </p:txBody>
      </p:sp>
      <p:graphicFrame>
        <p:nvGraphicFramePr>
          <p:cNvPr id="9" name="Table 44">
            <a:extLst>
              <a:ext uri="{FF2B5EF4-FFF2-40B4-BE49-F238E27FC236}">
                <a16:creationId xmlns:a16="http://schemas.microsoft.com/office/drawing/2014/main" id="{B1ACD95B-A94F-7B71-64BF-DFCA44410FB8}"/>
              </a:ext>
            </a:extLst>
          </p:cNvPr>
          <p:cNvGraphicFramePr>
            <a:graphicFrameLocks noGrp="1"/>
          </p:cNvGraphicFramePr>
          <p:nvPr/>
        </p:nvGraphicFramePr>
        <p:xfrm>
          <a:off x="1581470" y="3275571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14.7%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4.0%</a:t>
                      </a:r>
                    </a:p>
                  </a:txBody>
                  <a:tcPr marL="9524" marR="9524" marT="952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0" name="Table 44">
            <a:extLst>
              <a:ext uri="{FF2B5EF4-FFF2-40B4-BE49-F238E27FC236}">
                <a16:creationId xmlns:a16="http://schemas.microsoft.com/office/drawing/2014/main" id="{7420A3C3-FB94-8A62-775D-038D8BE61CAC}"/>
              </a:ext>
            </a:extLst>
          </p:cNvPr>
          <p:cNvGraphicFramePr>
            <a:graphicFrameLocks noGrp="1"/>
          </p:cNvGraphicFramePr>
          <p:nvPr/>
        </p:nvGraphicFramePr>
        <p:xfrm>
          <a:off x="10412800" y="897754"/>
          <a:ext cx="1371092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092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of GM population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of GM spend</a:t>
                      </a:r>
                    </a:p>
                  </a:txBody>
                  <a:tcPr marL="9524" marR="9524" marT="952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1" name="Table 44">
            <a:extLst>
              <a:ext uri="{FF2B5EF4-FFF2-40B4-BE49-F238E27FC236}">
                <a16:creationId xmlns:a16="http://schemas.microsoft.com/office/drawing/2014/main" id="{6BD38E27-9336-2638-83DE-A22B3D1B6C5F}"/>
              </a:ext>
            </a:extLst>
          </p:cNvPr>
          <p:cNvGraphicFramePr>
            <a:graphicFrameLocks noGrp="1"/>
          </p:cNvGraphicFramePr>
          <p:nvPr/>
        </p:nvGraphicFramePr>
        <p:xfrm>
          <a:off x="1581470" y="4519014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51.6%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15.5%</a:t>
                      </a:r>
                    </a:p>
                  </a:txBody>
                  <a:tcPr marL="9524" marR="9524" marT="952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2" name="Table 44">
            <a:extLst>
              <a:ext uri="{FF2B5EF4-FFF2-40B4-BE49-F238E27FC236}">
                <a16:creationId xmlns:a16="http://schemas.microsoft.com/office/drawing/2014/main" id="{FF1F31DE-6269-3675-A311-1C3100F34D88}"/>
              </a:ext>
            </a:extLst>
          </p:cNvPr>
          <p:cNvGraphicFramePr>
            <a:graphicFrameLocks noGrp="1"/>
          </p:cNvGraphicFramePr>
          <p:nvPr/>
        </p:nvGraphicFramePr>
        <p:xfrm>
          <a:off x="1581470" y="5763344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5.5%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4" marR="9524" marT="952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6" name="Table 44">
            <a:extLst>
              <a:ext uri="{FF2B5EF4-FFF2-40B4-BE49-F238E27FC236}">
                <a16:creationId xmlns:a16="http://schemas.microsoft.com/office/drawing/2014/main" id="{219A6A22-87C5-E761-F465-3F2A26BAA815}"/>
              </a:ext>
            </a:extLst>
          </p:cNvPr>
          <p:cNvGraphicFramePr>
            <a:graphicFrameLocks noGrp="1"/>
          </p:cNvGraphicFramePr>
          <p:nvPr/>
        </p:nvGraphicFramePr>
        <p:xfrm>
          <a:off x="2921822" y="3275571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4" marR="9524" marT="9524" marB="0" anchor="ctr">
                    <a:solidFill>
                      <a:srgbClr val="FBD1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4" marR="9524" marT="9524" marB="0" anchor="ctr">
                    <a:solidFill>
                      <a:srgbClr val="F9B1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7" name="Table 44">
            <a:extLst>
              <a:ext uri="{FF2B5EF4-FFF2-40B4-BE49-F238E27FC236}">
                <a16:creationId xmlns:a16="http://schemas.microsoft.com/office/drawing/2014/main" id="{ED437667-8635-5B41-1613-5DC8C7036AFA}"/>
              </a:ext>
            </a:extLst>
          </p:cNvPr>
          <p:cNvGraphicFramePr>
            <a:graphicFrameLocks noGrp="1"/>
          </p:cNvGraphicFramePr>
          <p:nvPr/>
        </p:nvGraphicFramePr>
        <p:xfrm>
          <a:off x="2921822" y="5750182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3.7%</a:t>
                      </a:r>
                    </a:p>
                  </a:txBody>
                  <a:tcPr marL="9524" marR="9524" marT="9524" marB="0" anchor="ctr">
                    <a:solidFill>
                      <a:srgbClr val="FBD1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4.5%</a:t>
                      </a:r>
                    </a:p>
                  </a:txBody>
                  <a:tcPr marL="9524" marR="9524" marT="9524" marB="0" anchor="ctr">
                    <a:solidFill>
                      <a:srgbClr val="F9B1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8" name="Table 44">
            <a:extLst>
              <a:ext uri="{FF2B5EF4-FFF2-40B4-BE49-F238E27FC236}">
                <a16:creationId xmlns:a16="http://schemas.microsoft.com/office/drawing/2014/main" id="{BF3BD97F-6043-B410-250E-22E0266A67A0}"/>
              </a:ext>
            </a:extLst>
          </p:cNvPr>
          <p:cNvGraphicFramePr>
            <a:graphicFrameLocks noGrp="1"/>
          </p:cNvGraphicFramePr>
          <p:nvPr/>
        </p:nvGraphicFramePr>
        <p:xfrm>
          <a:off x="2921822" y="4502232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7.4%</a:t>
                      </a:r>
                    </a:p>
                  </a:txBody>
                  <a:tcPr marL="9524" marR="9524" marT="9524" marB="0" anchor="ctr">
                    <a:solidFill>
                      <a:srgbClr val="FBD1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6.1%</a:t>
                      </a:r>
                    </a:p>
                  </a:txBody>
                  <a:tcPr marL="9524" marR="9524" marT="9524" marB="0" anchor="ctr">
                    <a:solidFill>
                      <a:srgbClr val="F9B1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9" name="Table 44">
            <a:extLst>
              <a:ext uri="{FF2B5EF4-FFF2-40B4-BE49-F238E27FC236}">
                <a16:creationId xmlns:a16="http://schemas.microsoft.com/office/drawing/2014/main" id="{03898186-62E7-77B8-EA5A-416E1E20DDA4}"/>
              </a:ext>
            </a:extLst>
          </p:cNvPr>
          <p:cNvGraphicFramePr>
            <a:graphicFrameLocks noGrp="1"/>
          </p:cNvGraphicFramePr>
          <p:nvPr/>
        </p:nvGraphicFramePr>
        <p:xfrm>
          <a:off x="4196845" y="3273536"/>
          <a:ext cx="853642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642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4" marR="9524" marT="952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4" marR="9524" marT="9524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0" name="Table 44">
            <a:extLst>
              <a:ext uri="{FF2B5EF4-FFF2-40B4-BE49-F238E27FC236}">
                <a16:creationId xmlns:a16="http://schemas.microsoft.com/office/drawing/2014/main" id="{8982ABC5-D035-21B2-659B-FC3DD7122A9C}"/>
              </a:ext>
            </a:extLst>
          </p:cNvPr>
          <p:cNvGraphicFramePr>
            <a:graphicFrameLocks noGrp="1"/>
          </p:cNvGraphicFramePr>
          <p:nvPr/>
        </p:nvGraphicFramePr>
        <p:xfrm>
          <a:off x="5499603" y="3287582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1.5%</a:t>
                      </a:r>
                    </a:p>
                  </a:txBody>
                  <a:tcPr marL="9524" marR="9524" marT="952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3.4%</a:t>
                      </a:r>
                    </a:p>
                  </a:txBody>
                  <a:tcPr marL="9524" marR="9524" marT="9524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1" name="Table 44">
            <a:extLst>
              <a:ext uri="{FF2B5EF4-FFF2-40B4-BE49-F238E27FC236}">
                <a16:creationId xmlns:a16="http://schemas.microsoft.com/office/drawing/2014/main" id="{CB348ABE-B284-690A-6715-5B5F1E469E46}"/>
              </a:ext>
            </a:extLst>
          </p:cNvPr>
          <p:cNvGraphicFramePr>
            <a:graphicFrameLocks noGrp="1"/>
          </p:cNvGraphicFramePr>
          <p:nvPr/>
        </p:nvGraphicFramePr>
        <p:xfrm>
          <a:off x="6799625" y="3275661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4" marR="9524" marT="9524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2" name="Table 44">
            <a:extLst>
              <a:ext uri="{FF2B5EF4-FFF2-40B4-BE49-F238E27FC236}">
                <a16:creationId xmlns:a16="http://schemas.microsoft.com/office/drawing/2014/main" id="{5F30831C-EE0C-096C-715D-D6ACB2C1A108}"/>
              </a:ext>
            </a:extLst>
          </p:cNvPr>
          <p:cNvGraphicFramePr>
            <a:graphicFrameLocks noGrp="1"/>
          </p:cNvGraphicFramePr>
          <p:nvPr/>
        </p:nvGraphicFramePr>
        <p:xfrm>
          <a:off x="8105433" y="3285820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4" marR="9524" marT="9524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3" name="Table 44">
            <a:extLst>
              <a:ext uri="{FF2B5EF4-FFF2-40B4-BE49-F238E27FC236}">
                <a16:creationId xmlns:a16="http://schemas.microsoft.com/office/drawing/2014/main" id="{359B46D9-6701-6471-ECB8-90720114C3B6}"/>
              </a:ext>
            </a:extLst>
          </p:cNvPr>
          <p:cNvGraphicFramePr>
            <a:graphicFrameLocks noGrp="1"/>
          </p:cNvGraphicFramePr>
          <p:nvPr/>
        </p:nvGraphicFramePr>
        <p:xfrm>
          <a:off x="9425762" y="3263506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4" marR="9524" marT="9524" marB="0" anchor="b">
                    <a:solidFill>
                      <a:srgbClr val="6F003B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4" marR="9524" marT="9524" marB="0" anchor="b">
                    <a:solidFill>
                      <a:srgbClr val="6F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4" name="Table 44">
            <a:extLst>
              <a:ext uri="{FF2B5EF4-FFF2-40B4-BE49-F238E27FC236}">
                <a16:creationId xmlns:a16="http://schemas.microsoft.com/office/drawing/2014/main" id="{4BB51439-3964-F1AB-5F95-4A10FD8FD836}"/>
              </a:ext>
            </a:extLst>
          </p:cNvPr>
          <p:cNvGraphicFramePr>
            <a:graphicFrameLocks noGrp="1"/>
          </p:cNvGraphicFramePr>
          <p:nvPr/>
        </p:nvGraphicFramePr>
        <p:xfrm>
          <a:off x="10726464" y="3273536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5" name="Table 44">
            <a:extLst>
              <a:ext uri="{FF2B5EF4-FFF2-40B4-BE49-F238E27FC236}">
                <a16:creationId xmlns:a16="http://schemas.microsoft.com/office/drawing/2014/main" id="{9341F47A-5FEC-B6E0-5AAC-7CD3F3D23572}"/>
              </a:ext>
            </a:extLst>
          </p:cNvPr>
          <p:cNvGraphicFramePr>
            <a:graphicFrameLocks noGrp="1"/>
          </p:cNvGraphicFramePr>
          <p:nvPr/>
        </p:nvGraphicFramePr>
        <p:xfrm>
          <a:off x="4196845" y="4502232"/>
          <a:ext cx="853642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642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3.1%</a:t>
                      </a:r>
                    </a:p>
                  </a:txBody>
                  <a:tcPr marL="9524" marR="9524" marT="952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6.1%</a:t>
                      </a:r>
                    </a:p>
                  </a:txBody>
                  <a:tcPr marL="9524" marR="9524" marT="9524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6" name="Table 44">
            <a:extLst>
              <a:ext uri="{FF2B5EF4-FFF2-40B4-BE49-F238E27FC236}">
                <a16:creationId xmlns:a16="http://schemas.microsoft.com/office/drawing/2014/main" id="{2FF763DC-7528-62FE-F55E-23A52DA571EA}"/>
              </a:ext>
            </a:extLst>
          </p:cNvPr>
          <p:cNvGraphicFramePr>
            <a:graphicFrameLocks noGrp="1"/>
          </p:cNvGraphicFramePr>
          <p:nvPr/>
        </p:nvGraphicFramePr>
        <p:xfrm>
          <a:off x="4196845" y="5762918"/>
          <a:ext cx="853642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642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3.9%</a:t>
                      </a:r>
                    </a:p>
                  </a:txBody>
                  <a:tcPr marL="9524" marR="9524" marT="952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10.2%</a:t>
                      </a:r>
                    </a:p>
                  </a:txBody>
                  <a:tcPr marL="9524" marR="9524" marT="9524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7" name="Table 44">
            <a:extLst>
              <a:ext uri="{FF2B5EF4-FFF2-40B4-BE49-F238E27FC236}">
                <a16:creationId xmlns:a16="http://schemas.microsoft.com/office/drawing/2014/main" id="{4DDE2BA5-F036-719B-AC6F-5C6484088A69}"/>
              </a:ext>
            </a:extLst>
          </p:cNvPr>
          <p:cNvGraphicFramePr>
            <a:graphicFrameLocks noGrp="1"/>
          </p:cNvGraphicFramePr>
          <p:nvPr/>
        </p:nvGraphicFramePr>
        <p:xfrm>
          <a:off x="5499603" y="4502232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4" marR="9524" marT="952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10.4%</a:t>
                      </a:r>
                    </a:p>
                  </a:txBody>
                  <a:tcPr marL="9524" marR="9524" marT="9524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8" name="Table 44">
            <a:extLst>
              <a:ext uri="{FF2B5EF4-FFF2-40B4-BE49-F238E27FC236}">
                <a16:creationId xmlns:a16="http://schemas.microsoft.com/office/drawing/2014/main" id="{C71BDB46-0A3E-31DA-FA90-77D24C686A53}"/>
              </a:ext>
            </a:extLst>
          </p:cNvPr>
          <p:cNvGraphicFramePr>
            <a:graphicFrameLocks noGrp="1"/>
          </p:cNvGraphicFramePr>
          <p:nvPr/>
        </p:nvGraphicFramePr>
        <p:xfrm>
          <a:off x="5499603" y="5762876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0.8%</a:t>
                      </a:r>
                    </a:p>
                  </a:txBody>
                  <a:tcPr marL="9524" marR="9524" marT="952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3.1%</a:t>
                      </a:r>
                    </a:p>
                  </a:txBody>
                  <a:tcPr marL="9524" marR="9524" marT="9524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9" name="Table 44">
            <a:extLst>
              <a:ext uri="{FF2B5EF4-FFF2-40B4-BE49-F238E27FC236}">
                <a16:creationId xmlns:a16="http://schemas.microsoft.com/office/drawing/2014/main" id="{4A337F35-560A-DEC1-C26B-C625F5425FC0}"/>
              </a:ext>
            </a:extLst>
          </p:cNvPr>
          <p:cNvGraphicFramePr>
            <a:graphicFrameLocks noGrp="1"/>
          </p:cNvGraphicFramePr>
          <p:nvPr/>
        </p:nvGraphicFramePr>
        <p:xfrm>
          <a:off x="6799625" y="4497153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4" marR="9524" marT="952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3.0%</a:t>
                      </a:r>
                    </a:p>
                  </a:txBody>
                  <a:tcPr marL="9524" marR="9524" marT="9524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0" name="Table 44">
            <a:extLst>
              <a:ext uri="{FF2B5EF4-FFF2-40B4-BE49-F238E27FC236}">
                <a16:creationId xmlns:a16="http://schemas.microsoft.com/office/drawing/2014/main" id="{080AA4CB-4991-B5FF-6FE5-12D54F07D9DA}"/>
              </a:ext>
            </a:extLst>
          </p:cNvPr>
          <p:cNvGraphicFramePr>
            <a:graphicFrameLocks noGrp="1"/>
          </p:cNvGraphicFramePr>
          <p:nvPr/>
        </p:nvGraphicFramePr>
        <p:xfrm>
          <a:off x="6799625" y="5756587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4" marR="9524" marT="952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4" marR="9524" marT="9524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1" name="Table 44">
            <a:extLst>
              <a:ext uri="{FF2B5EF4-FFF2-40B4-BE49-F238E27FC236}">
                <a16:creationId xmlns:a16="http://schemas.microsoft.com/office/drawing/2014/main" id="{C5A3795A-39C5-7862-71D3-FEBBFDB769B5}"/>
              </a:ext>
            </a:extLst>
          </p:cNvPr>
          <p:cNvGraphicFramePr>
            <a:graphicFrameLocks noGrp="1"/>
          </p:cNvGraphicFramePr>
          <p:nvPr/>
        </p:nvGraphicFramePr>
        <p:xfrm>
          <a:off x="8105433" y="4497153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4" marR="9524" marT="952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2.8%</a:t>
                      </a:r>
                    </a:p>
                  </a:txBody>
                  <a:tcPr marL="9524" marR="9524" marT="9524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2" name="Table 44">
            <a:extLst>
              <a:ext uri="{FF2B5EF4-FFF2-40B4-BE49-F238E27FC236}">
                <a16:creationId xmlns:a16="http://schemas.microsoft.com/office/drawing/2014/main" id="{6BF8D166-B9C7-2F24-A88F-0C336F6F58A6}"/>
              </a:ext>
            </a:extLst>
          </p:cNvPr>
          <p:cNvGraphicFramePr>
            <a:graphicFrameLocks noGrp="1"/>
          </p:cNvGraphicFramePr>
          <p:nvPr/>
        </p:nvGraphicFramePr>
        <p:xfrm>
          <a:off x="8105433" y="5753109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0.9%</a:t>
                      </a:r>
                    </a:p>
                  </a:txBody>
                  <a:tcPr marL="9524" marR="9524" marT="952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9524" marR="9524" marT="9524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3" name="Table 44">
            <a:extLst>
              <a:ext uri="{FF2B5EF4-FFF2-40B4-BE49-F238E27FC236}">
                <a16:creationId xmlns:a16="http://schemas.microsoft.com/office/drawing/2014/main" id="{208B81BE-9B47-A9AD-362A-476AA288907B}"/>
              </a:ext>
            </a:extLst>
          </p:cNvPr>
          <p:cNvGraphicFramePr>
            <a:graphicFrameLocks noGrp="1"/>
          </p:cNvGraphicFramePr>
          <p:nvPr/>
        </p:nvGraphicFramePr>
        <p:xfrm>
          <a:off x="9425762" y="4506069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4" marR="9524" marT="9524" marB="0" anchor="b">
                    <a:solidFill>
                      <a:srgbClr val="6F003B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4.6%</a:t>
                      </a:r>
                    </a:p>
                  </a:txBody>
                  <a:tcPr marL="9524" marR="9524" marT="9524" marB="0" anchor="b">
                    <a:solidFill>
                      <a:srgbClr val="6F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4" name="Table 44">
            <a:extLst>
              <a:ext uri="{FF2B5EF4-FFF2-40B4-BE49-F238E27FC236}">
                <a16:creationId xmlns:a16="http://schemas.microsoft.com/office/drawing/2014/main" id="{0FBFEB86-4220-24ED-D82F-EFABEC75C975}"/>
              </a:ext>
            </a:extLst>
          </p:cNvPr>
          <p:cNvGraphicFramePr>
            <a:graphicFrameLocks noGrp="1"/>
          </p:cNvGraphicFramePr>
          <p:nvPr/>
        </p:nvGraphicFramePr>
        <p:xfrm>
          <a:off x="9425762" y="5749752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1.2%</a:t>
                      </a:r>
                    </a:p>
                  </a:txBody>
                  <a:tcPr marL="9524" marR="9524" marT="9524" marB="0" anchor="b">
                    <a:solidFill>
                      <a:srgbClr val="6F003B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14.4%</a:t>
                      </a:r>
                    </a:p>
                  </a:txBody>
                  <a:tcPr marL="9524" marR="9524" marT="9524" marB="0" anchor="b">
                    <a:solidFill>
                      <a:srgbClr val="6F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5" name="Table 44">
            <a:extLst>
              <a:ext uri="{FF2B5EF4-FFF2-40B4-BE49-F238E27FC236}">
                <a16:creationId xmlns:a16="http://schemas.microsoft.com/office/drawing/2014/main" id="{59733397-77F3-3908-F614-6D42562A8285}"/>
              </a:ext>
            </a:extLst>
          </p:cNvPr>
          <p:cNvGraphicFramePr>
            <a:graphicFrameLocks noGrp="1"/>
          </p:cNvGraphicFramePr>
          <p:nvPr/>
        </p:nvGraphicFramePr>
        <p:xfrm>
          <a:off x="10716993" y="4500989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6" name="Table 44">
            <a:extLst>
              <a:ext uri="{FF2B5EF4-FFF2-40B4-BE49-F238E27FC236}">
                <a16:creationId xmlns:a16="http://schemas.microsoft.com/office/drawing/2014/main" id="{6E63D979-1495-22CB-33AB-EE2955606C77}"/>
              </a:ext>
            </a:extLst>
          </p:cNvPr>
          <p:cNvGraphicFramePr>
            <a:graphicFrameLocks noGrp="1"/>
          </p:cNvGraphicFramePr>
          <p:nvPr/>
        </p:nvGraphicFramePr>
        <p:xfrm>
          <a:off x="10715369" y="5749752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1.2%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C2E553-7FC1-0441-9E27-270DA1FA5A0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ED1003-6EC0-014D-BDDA-904A1E92149C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82DED4-E5A9-0614-4722-AE020E204FCE}"/>
              </a:ext>
            </a:extLst>
          </p:cNvPr>
          <p:cNvSpPr>
            <a:spLocks noChangeAspect="1"/>
          </p:cNvSpPr>
          <p:nvPr/>
        </p:nvSpPr>
        <p:spPr>
          <a:xfrm>
            <a:off x="2351748" y="1371581"/>
            <a:ext cx="233657" cy="2220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703619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A231045-B44A-491F-C344-C5C8D8144B43}"/>
              </a:ext>
            </a:extLst>
          </p:cNvPr>
          <p:cNvSpPr/>
          <p:nvPr/>
        </p:nvSpPr>
        <p:spPr>
          <a:xfrm>
            <a:off x="1386078" y="2546051"/>
            <a:ext cx="1213370" cy="1166329"/>
          </a:xfrm>
          <a:prstGeom prst="roundRect">
            <a:avLst>
              <a:gd name="adj" fmla="val 744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£221m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E56F69A-C111-3525-CC44-9E83A8D9BD4C}"/>
              </a:ext>
            </a:extLst>
          </p:cNvPr>
          <p:cNvSpPr/>
          <p:nvPr/>
        </p:nvSpPr>
        <p:spPr>
          <a:xfrm>
            <a:off x="1378611" y="3791591"/>
            <a:ext cx="1228307" cy="1166329"/>
          </a:xfrm>
          <a:prstGeom prst="roundRect">
            <a:avLst>
              <a:gd name="adj" fmla="val 744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£948m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50B25CA-7855-970A-5727-301D22458CD1}"/>
              </a:ext>
            </a:extLst>
          </p:cNvPr>
          <p:cNvSpPr/>
          <p:nvPr/>
        </p:nvSpPr>
        <p:spPr>
          <a:xfrm>
            <a:off x="1395003" y="5035034"/>
            <a:ext cx="1195520" cy="1166329"/>
          </a:xfrm>
          <a:prstGeom prst="roundRect">
            <a:avLst>
              <a:gd name="adj" fmla="val 7448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£163m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9AD9AAF-3AA6-D71C-CC53-7448F7F193A4}"/>
              </a:ext>
            </a:extLst>
          </p:cNvPr>
          <p:cNvSpPr/>
          <p:nvPr/>
        </p:nvSpPr>
        <p:spPr>
          <a:xfrm>
            <a:off x="2703531" y="2546051"/>
            <a:ext cx="1222791" cy="1166329"/>
          </a:xfrm>
          <a:prstGeom prst="roundRect">
            <a:avLst>
              <a:gd name="adj" fmla="val 7448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£44m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83AD059-DFB2-A91D-7F18-29F4C4B04100}"/>
              </a:ext>
            </a:extLst>
          </p:cNvPr>
          <p:cNvSpPr/>
          <p:nvPr/>
        </p:nvSpPr>
        <p:spPr>
          <a:xfrm>
            <a:off x="2709298" y="3791591"/>
            <a:ext cx="1222791" cy="1166329"/>
          </a:xfrm>
          <a:prstGeom prst="roundRect">
            <a:avLst>
              <a:gd name="adj" fmla="val 7448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£253m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7FB5949-E538-410B-6E0E-44E4778358FC}"/>
              </a:ext>
            </a:extLst>
          </p:cNvPr>
          <p:cNvSpPr/>
          <p:nvPr/>
        </p:nvSpPr>
        <p:spPr>
          <a:xfrm>
            <a:off x="2705564" y="5035034"/>
            <a:ext cx="1230258" cy="1166329"/>
          </a:xfrm>
          <a:prstGeom prst="roundRect">
            <a:avLst>
              <a:gd name="adj" fmla="val 7448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£131m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3B6E8C-1A47-0ED7-FFE0-11FCEDC7FCBF}"/>
              </a:ext>
            </a:extLst>
          </p:cNvPr>
          <p:cNvSpPr/>
          <p:nvPr/>
        </p:nvSpPr>
        <p:spPr>
          <a:xfrm>
            <a:off x="2687643" y="1461019"/>
            <a:ext cx="1217671" cy="1020132"/>
          </a:xfrm>
          <a:prstGeom prst="round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Single LTCs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225k (7%)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£428m (5%)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252B19E-1E55-B7B9-817B-A36E1692813A}"/>
              </a:ext>
            </a:extLst>
          </p:cNvPr>
          <p:cNvSpPr/>
          <p:nvPr/>
        </p:nvSpPr>
        <p:spPr>
          <a:xfrm>
            <a:off x="4028474" y="2546051"/>
            <a:ext cx="1203674" cy="1166329"/>
          </a:xfrm>
          <a:prstGeom prst="roundRect">
            <a:avLst>
              <a:gd name="adj" fmla="val 7448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£69m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8FBD1C3-098E-8ECA-82A7-94A8A0145CE8}"/>
              </a:ext>
            </a:extLst>
          </p:cNvPr>
          <p:cNvSpPr/>
          <p:nvPr/>
        </p:nvSpPr>
        <p:spPr>
          <a:xfrm>
            <a:off x="4041938" y="3791591"/>
            <a:ext cx="1198475" cy="1166329"/>
          </a:xfrm>
          <a:prstGeom prst="roundRect">
            <a:avLst>
              <a:gd name="adj" fmla="val 7448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£852m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CE62B65-2F9D-6B94-6B92-56762ADFD046}"/>
              </a:ext>
            </a:extLst>
          </p:cNvPr>
          <p:cNvSpPr/>
          <p:nvPr/>
        </p:nvSpPr>
        <p:spPr>
          <a:xfrm>
            <a:off x="4004916" y="5035034"/>
            <a:ext cx="1211022" cy="1166329"/>
          </a:xfrm>
          <a:prstGeom prst="roundRect">
            <a:avLst>
              <a:gd name="adj" fmla="val 7448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£1.13b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394642F-CD38-3C78-30F2-58F0CA56D221}"/>
              </a:ext>
            </a:extLst>
          </p:cNvPr>
          <p:cNvSpPr/>
          <p:nvPr/>
        </p:nvSpPr>
        <p:spPr>
          <a:xfrm>
            <a:off x="5334301" y="2546051"/>
            <a:ext cx="1202644" cy="1166329"/>
          </a:xfrm>
          <a:prstGeom prst="roundRect">
            <a:avLst>
              <a:gd name="adj" fmla="val 744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£340m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7118C1E-0805-7276-A52C-A216D8A5200C}"/>
              </a:ext>
            </a:extLst>
          </p:cNvPr>
          <p:cNvSpPr/>
          <p:nvPr/>
        </p:nvSpPr>
        <p:spPr>
          <a:xfrm>
            <a:off x="5346527" y="3791591"/>
            <a:ext cx="1197451" cy="1166329"/>
          </a:xfrm>
          <a:prstGeom prst="roundRect">
            <a:avLst>
              <a:gd name="adj" fmla="val 744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£1.32b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7FD921-B8F8-3036-B5C4-3D0BCBD5217D}"/>
              </a:ext>
            </a:extLst>
          </p:cNvPr>
          <p:cNvSpPr/>
          <p:nvPr/>
        </p:nvSpPr>
        <p:spPr>
          <a:xfrm>
            <a:off x="5320426" y="5035034"/>
            <a:ext cx="1204471" cy="1166329"/>
          </a:xfrm>
          <a:prstGeom prst="roundRect">
            <a:avLst>
              <a:gd name="adj" fmla="val 744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£365m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92AD497-CD87-AFB4-BD83-E5256AAFCAFF}"/>
              </a:ext>
            </a:extLst>
          </p:cNvPr>
          <p:cNvSpPr/>
          <p:nvPr/>
        </p:nvSpPr>
        <p:spPr>
          <a:xfrm>
            <a:off x="4003276" y="1461019"/>
            <a:ext cx="1211284" cy="1020132"/>
          </a:xfrm>
          <a:prstGeom prst="roundRect">
            <a:avLst/>
          </a:prstGeom>
          <a:solidFill>
            <a:schemeClr val="accent4"/>
          </a:solidFill>
          <a:ln w="9525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Multiple LTCs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439k (14%)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£2.0b (24%)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D0D7FF7-E50A-2418-1C17-90FDAC2B95CE}"/>
              </a:ext>
            </a:extLst>
          </p:cNvPr>
          <p:cNvSpPr/>
          <p:nvPr/>
        </p:nvSpPr>
        <p:spPr>
          <a:xfrm>
            <a:off x="5312521" y="1461019"/>
            <a:ext cx="1211284" cy="1020132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accent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Mental Illness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319k (10%)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£2.0b (24%)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747D0C5-DE6B-9566-D286-DE0B79E8F144}"/>
              </a:ext>
            </a:extLst>
          </p:cNvPr>
          <p:cNvSpPr/>
          <p:nvPr/>
        </p:nvSpPr>
        <p:spPr>
          <a:xfrm>
            <a:off x="10549497" y="1461019"/>
            <a:ext cx="1211284" cy="102013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Palliative care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1.4k (&lt;0.1%)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£107m (1%)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F1ACC63-51E0-4EF2-1FE3-ECFFE74346F6}"/>
              </a:ext>
            </a:extLst>
          </p:cNvPr>
          <p:cNvSpPr/>
          <p:nvPr/>
        </p:nvSpPr>
        <p:spPr>
          <a:xfrm>
            <a:off x="6639098" y="2546051"/>
            <a:ext cx="1213679" cy="1166329"/>
          </a:xfrm>
          <a:prstGeom prst="roundRect">
            <a:avLst>
              <a:gd name="adj" fmla="val 744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£8.5m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8ACB9BA-1B72-4E51-D2C3-B60FABF8D024}"/>
              </a:ext>
            </a:extLst>
          </p:cNvPr>
          <p:cNvSpPr/>
          <p:nvPr/>
        </p:nvSpPr>
        <p:spPr>
          <a:xfrm>
            <a:off x="6650093" y="3791591"/>
            <a:ext cx="1213747" cy="1166329"/>
          </a:xfrm>
          <a:prstGeom prst="roundRect">
            <a:avLst>
              <a:gd name="adj" fmla="val 744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£303m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B6239A8-A687-01F3-D0D9-3D3EB6D619FC}"/>
              </a:ext>
            </a:extLst>
          </p:cNvPr>
          <p:cNvSpPr/>
          <p:nvPr/>
        </p:nvSpPr>
        <p:spPr>
          <a:xfrm>
            <a:off x="6629384" y="5035034"/>
            <a:ext cx="1213747" cy="1166329"/>
          </a:xfrm>
          <a:prstGeom prst="roundRect">
            <a:avLst>
              <a:gd name="adj" fmla="val 744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£64m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D46A0C57-E6DE-5A7A-3326-ADC318AFA64F}"/>
              </a:ext>
            </a:extLst>
          </p:cNvPr>
          <p:cNvSpPr/>
          <p:nvPr/>
        </p:nvSpPr>
        <p:spPr>
          <a:xfrm>
            <a:off x="7969953" y="2546051"/>
            <a:ext cx="1211284" cy="1166329"/>
          </a:xfrm>
          <a:prstGeom prst="roundRect">
            <a:avLst>
              <a:gd name="adj" fmla="val 7448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£5.5m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430B39D-E8A7-9A60-375B-81DA99987447}"/>
              </a:ext>
            </a:extLst>
          </p:cNvPr>
          <p:cNvSpPr/>
          <p:nvPr/>
        </p:nvSpPr>
        <p:spPr>
          <a:xfrm>
            <a:off x="7969953" y="3791591"/>
            <a:ext cx="1211284" cy="1166329"/>
          </a:xfrm>
          <a:prstGeom prst="roundRect">
            <a:avLst>
              <a:gd name="adj" fmla="val 7448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£266m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E51D428A-C8E1-1571-8505-55B2EA24A686}"/>
              </a:ext>
            </a:extLst>
          </p:cNvPr>
          <p:cNvSpPr/>
          <p:nvPr/>
        </p:nvSpPr>
        <p:spPr>
          <a:xfrm>
            <a:off x="7969953" y="5035034"/>
            <a:ext cx="1211284" cy="1166329"/>
          </a:xfrm>
          <a:prstGeom prst="roundRect">
            <a:avLst>
              <a:gd name="adj" fmla="val 7448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£386m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B87C9D1-858F-BD0E-83F0-0B3AAB71C5E4}"/>
              </a:ext>
            </a:extLst>
          </p:cNvPr>
          <p:cNvSpPr/>
          <p:nvPr/>
        </p:nvSpPr>
        <p:spPr>
          <a:xfrm>
            <a:off x="9268364" y="2546051"/>
            <a:ext cx="1183660" cy="1166329"/>
          </a:xfrm>
          <a:prstGeom prst="roundRect">
            <a:avLst>
              <a:gd name="adj" fmla="val 7448"/>
            </a:avLst>
          </a:prstGeom>
          <a:solidFill>
            <a:srgbClr val="D4B1C1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£12m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B0E2F80-377F-1B77-1B73-EF855C73F4AC}"/>
              </a:ext>
            </a:extLst>
          </p:cNvPr>
          <p:cNvSpPr/>
          <p:nvPr/>
        </p:nvSpPr>
        <p:spPr>
          <a:xfrm>
            <a:off x="9287351" y="3791591"/>
            <a:ext cx="1183660" cy="1166329"/>
          </a:xfrm>
          <a:prstGeom prst="roundRect">
            <a:avLst>
              <a:gd name="adj" fmla="val 7448"/>
            </a:avLst>
          </a:prstGeom>
          <a:solidFill>
            <a:srgbClr val="D4B1C1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£271m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F3F7389-EB0E-6203-004A-17255626FE64}"/>
              </a:ext>
            </a:extLst>
          </p:cNvPr>
          <p:cNvSpPr/>
          <p:nvPr/>
        </p:nvSpPr>
        <p:spPr>
          <a:xfrm>
            <a:off x="9263387" y="5035034"/>
            <a:ext cx="1181623" cy="1166329"/>
          </a:xfrm>
          <a:prstGeom prst="roundRect">
            <a:avLst>
              <a:gd name="adj" fmla="val 7448"/>
            </a:avLst>
          </a:prstGeom>
          <a:solidFill>
            <a:srgbClr val="D4B1C1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£1.23b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0CB0A91-4D06-5FF5-2C8E-AAE39D65B288}"/>
              </a:ext>
            </a:extLst>
          </p:cNvPr>
          <p:cNvSpPr/>
          <p:nvPr/>
        </p:nvSpPr>
        <p:spPr>
          <a:xfrm>
            <a:off x="6621766" y="1461019"/>
            <a:ext cx="1211284" cy="1020132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Homelessness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&amp; substance misuse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18k (0.6%)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£376m (4%)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A8A8C8E-F1F5-13B8-3369-A0D552B612CC}"/>
              </a:ext>
            </a:extLst>
          </p:cNvPr>
          <p:cNvSpPr/>
          <p:nvPr/>
        </p:nvSpPr>
        <p:spPr>
          <a:xfrm>
            <a:off x="7931011" y="1461019"/>
            <a:ext cx="1211284" cy="1020132"/>
          </a:xfrm>
          <a:prstGeom prst="roundRect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Cancer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69k (2%)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£658m (8%)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3914D50-85A2-75A6-B9E6-AC577C9977F6}"/>
              </a:ext>
            </a:extLst>
          </p:cNvPr>
          <p:cNvSpPr/>
          <p:nvPr/>
        </p:nvSpPr>
        <p:spPr>
          <a:xfrm>
            <a:off x="9240256" y="1461019"/>
            <a:ext cx="1211284" cy="102013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Frailty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58k (2%)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£1.5b (18%)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9AAF5C8-A0BA-A85C-C84C-79DC32B9AA32}"/>
              </a:ext>
            </a:extLst>
          </p:cNvPr>
          <p:cNvSpPr/>
          <p:nvPr/>
        </p:nvSpPr>
        <p:spPr>
          <a:xfrm>
            <a:off x="10554174" y="2546051"/>
            <a:ext cx="1206607" cy="1166329"/>
          </a:xfrm>
          <a:prstGeom prst="roundRect">
            <a:avLst>
              <a:gd name="adj" fmla="val 7448"/>
            </a:avLst>
          </a:prstGeom>
          <a:solidFill>
            <a:srgbClr val="13525C">
              <a:alpha val="35000"/>
            </a:srgb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£444k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0E3C3E0-A563-0B71-F996-F99D95074DDD}"/>
              </a:ext>
            </a:extLst>
          </p:cNvPr>
          <p:cNvSpPr/>
          <p:nvPr/>
        </p:nvSpPr>
        <p:spPr>
          <a:xfrm>
            <a:off x="10577121" y="3791591"/>
            <a:ext cx="1183660" cy="1166329"/>
          </a:xfrm>
          <a:prstGeom prst="roundRect">
            <a:avLst>
              <a:gd name="adj" fmla="val 7448"/>
            </a:avLst>
          </a:prstGeom>
          <a:solidFill>
            <a:srgbClr val="13525C">
              <a:alpha val="35000"/>
            </a:srgb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£46m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844B134A-33CD-13D7-558B-A84F7EFB4370}"/>
              </a:ext>
            </a:extLst>
          </p:cNvPr>
          <p:cNvSpPr/>
          <p:nvPr/>
        </p:nvSpPr>
        <p:spPr>
          <a:xfrm>
            <a:off x="10549497" y="5035034"/>
            <a:ext cx="1211284" cy="1166329"/>
          </a:xfrm>
          <a:prstGeom prst="roundRect">
            <a:avLst>
              <a:gd name="adj" fmla="val 7448"/>
            </a:avLst>
          </a:prstGeom>
          <a:solidFill>
            <a:srgbClr val="13525C">
              <a:alpha val="35000"/>
            </a:srgb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Spend: £60m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DEC7AC24-F617-88EA-9DB3-3C0000510C8A}"/>
              </a:ext>
            </a:extLst>
          </p:cNvPr>
          <p:cNvSpPr/>
          <p:nvPr/>
        </p:nvSpPr>
        <p:spPr>
          <a:xfrm>
            <a:off x="1361375" y="1461019"/>
            <a:ext cx="1228307" cy="1020131"/>
          </a:xfrm>
          <a:prstGeom prst="round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Good health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1.9m (62%)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£1.3b (16%)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FF12FF-8B7D-6814-AD77-8D2E879E05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Source: ADSP (</a:t>
            </a:r>
            <a:r>
              <a:rPr lang="en-GB" i="1"/>
              <a:t>Please note, segmentation approach currently excludes primary care data)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B21186-256B-BCF1-470D-5B78D881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8" y="279810"/>
            <a:ext cx="11591779" cy="806295"/>
          </a:xfrm>
        </p:spPr>
        <p:txBody>
          <a:bodyPr/>
          <a:lstStyle/>
          <a:p>
            <a:r>
              <a:rPr lang="en-GB"/>
              <a:t>From 2022/23 – 2027/28, the health of the Greater Manchester population is deteriorating, with 10% fewer people in ‘Good Health’ Segments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E5E0418-F1B5-5278-4EC0-11564AF3389F}"/>
              </a:ext>
            </a:extLst>
          </p:cNvPr>
          <p:cNvSpPr/>
          <p:nvPr/>
        </p:nvSpPr>
        <p:spPr>
          <a:xfrm>
            <a:off x="407439" y="2554892"/>
            <a:ext cx="887273" cy="11663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Pop: 515k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Cost: £701m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A575A74-2639-521F-9CF1-39D474E40D16}"/>
              </a:ext>
            </a:extLst>
          </p:cNvPr>
          <p:cNvSpPr/>
          <p:nvPr/>
        </p:nvSpPr>
        <p:spPr>
          <a:xfrm>
            <a:off x="407439" y="3794964"/>
            <a:ext cx="875480" cy="11663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18-64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Pop: 2m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Cost: £4.3b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ED76E3-115D-B08A-14A8-304C680AA19D}"/>
              </a:ext>
            </a:extLst>
          </p:cNvPr>
          <p:cNvSpPr/>
          <p:nvPr/>
        </p:nvSpPr>
        <p:spPr>
          <a:xfrm>
            <a:off x="407439" y="5035034"/>
            <a:ext cx="869463" cy="11663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65+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Pop: 522k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Cost: £3.5b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6EFC6C-FAD3-3F0C-3D61-91658D4936C4}"/>
              </a:ext>
            </a:extLst>
          </p:cNvPr>
          <p:cNvSpPr>
            <a:spLocks/>
          </p:cNvSpPr>
          <p:nvPr/>
        </p:nvSpPr>
        <p:spPr>
          <a:xfrm>
            <a:off x="1578817" y="5297555"/>
            <a:ext cx="539930" cy="35995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133k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BBF2531-898B-515B-BC2C-E28EBC30D250}"/>
              </a:ext>
            </a:extLst>
          </p:cNvPr>
          <p:cNvSpPr/>
          <p:nvPr/>
        </p:nvSpPr>
        <p:spPr>
          <a:xfrm>
            <a:off x="407439" y="1461019"/>
            <a:ext cx="867463" cy="10201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7C0AA6-CC9D-3724-5EA2-3440D1F5CB5C}"/>
              </a:ext>
            </a:extLst>
          </p:cNvPr>
          <p:cNvSpPr txBox="1"/>
          <p:nvPr/>
        </p:nvSpPr>
        <p:spPr>
          <a:xfrm>
            <a:off x="407935" y="1088978"/>
            <a:ext cx="6027453" cy="274911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5" tIns="35995" rIns="35995" bIns="35995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26A5B8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population health baseline in 2027/28 for Greater Manchester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436B320-41D7-A6C1-676D-1EFC5D0B9909}"/>
              </a:ext>
            </a:extLst>
          </p:cNvPr>
          <p:cNvSpPr>
            <a:spLocks/>
          </p:cNvSpPr>
          <p:nvPr/>
        </p:nvSpPr>
        <p:spPr>
          <a:xfrm>
            <a:off x="2906747" y="5297555"/>
            <a:ext cx="539930" cy="35995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53k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D2615A6-03EF-CE9D-9EA8-F07B6B49269B}"/>
              </a:ext>
            </a:extLst>
          </p:cNvPr>
          <p:cNvSpPr>
            <a:spLocks/>
          </p:cNvSpPr>
          <p:nvPr/>
        </p:nvSpPr>
        <p:spPr>
          <a:xfrm>
            <a:off x="4216364" y="5297555"/>
            <a:ext cx="539930" cy="35995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212k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FFC0F1D-AA6A-F597-5413-6FF7FECAF808}"/>
              </a:ext>
            </a:extLst>
          </p:cNvPr>
          <p:cNvSpPr>
            <a:spLocks/>
          </p:cNvSpPr>
          <p:nvPr/>
        </p:nvSpPr>
        <p:spPr>
          <a:xfrm>
            <a:off x="5521676" y="5295121"/>
            <a:ext cx="539930" cy="359953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45k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0023724-8559-05D8-373C-1742512131DE}"/>
              </a:ext>
            </a:extLst>
          </p:cNvPr>
          <p:cNvSpPr>
            <a:spLocks/>
          </p:cNvSpPr>
          <p:nvPr/>
        </p:nvSpPr>
        <p:spPr>
          <a:xfrm>
            <a:off x="6831990" y="5295121"/>
            <a:ext cx="539930" cy="359953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2.6k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4F50EC8-52B4-1669-1160-6D7A3FB31005}"/>
              </a:ext>
            </a:extLst>
          </p:cNvPr>
          <p:cNvSpPr>
            <a:spLocks/>
          </p:cNvSpPr>
          <p:nvPr/>
        </p:nvSpPr>
        <p:spPr>
          <a:xfrm>
            <a:off x="8161649" y="5295121"/>
            <a:ext cx="539930" cy="35995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41k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74C1597-B6FE-42ED-B2C6-B77C461B19C0}"/>
              </a:ext>
            </a:extLst>
          </p:cNvPr>
          <p:cNvSpPr>
            <a:spLocks/>
          </p:cNvSpPr>
          <p:nvPr/>
        </p:nvSpPr>
        <p:spPr>
          <a:xfrm>
            <a:off x="9465235" y="5295121"/>
            <a:ext cx="539930" cy="359953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35k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5912E7F-AE9F-B86E-EEC7-B4B36F5161CF}"/>
              </a:ext>
            </a:extLst>
          </p:cNvPr>
          <p:cNvSpPr>
            <a:spLocks/>
          </p:cNvSpPr>
          <p:nvPr/>
        </p:nvSpPr>
        <p:spPr>
          <a:xfrm>
            <a:off x="10743532" y="5295121"/>
            <a:ext cx="539930" cy="35995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803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42F5CAB-ACDF-B9B1-6CD4-83F44E4B1522}"/>
              </a:ext>
            </a:extLst>
          </p:cNvPr>
          <p:cNvCxnSpPr>
            <a:cxnSpLocks/>
          </p:cNvCxnSpPr>
          <p:nvPr/>
        </p:nvCxnSpPr>
        <p:spPr>
          <a:xfrm flipV="1">
            <a:off x="396953" y="1304920"/>
            <a:ext cx="11404315" cy="54794"/>
          </a:xfrm>
          <a:prstGeom prst="line">
            <a:avLst/>
          </a:prstGeom>
          <a:ln w="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5B510B29-2335-54E2-C197-63D6C3CF148C}"/>
              </a:ext>
            </a:extLst>
          </p:cNvPr>
          <p:cNvSpPr txBox="1"/>
          <p:nvPr/>
        </p:nvSpPr>
        <p:spPr>
          <a:xfrm>
            <a:off x="-75267" y="3435857"/>
            <a:ext cx="0" cy="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 wrap="none" lIns="35995" tIns="35995" rIns="35995" bIns="35995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26A5B8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C7B0D5F-6ED7-0E26-6C76-9A7EDFB28816}"/>
              </a:ext>
            </a:extLst>
          </p:cNvPr>
          <p:cNvSpPr>
            <a:spLocks/>
          </p:cNvSpPr>
          <p:nvPr/>
        </p:nvSpPr>
        <p:spPr>
          <a:xfrm>
            <a:off x="1578817" y="4054112"/>
            <a:ext cx="539930" cy="35995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1.4m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A854BAF-4D1A-DF42-E744-35AD42E24A0C}"/>
              </a:ext>
            </a:extLst>
          </p:cNvPr>
          <p:cNvSpPr>
            <a:spLocks/>
          </p:cNvSpPr>
          <p:nvPr/>
        </p:nvSpPr>
        <p:spPr>
          <a:xfrm>
            <a:off x="2906747" y="4054112"/>
            <a:ext cx="539930" cy="35995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150k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CA45DF-7445-3FD0-B74E-F836BFF6E022}"/>
              </a:ext>
            </a:extLst>
          </p:cNvPr>
          <p:cNvSpPr>
            <a:spLocks/>
          </p:cNvSpPr>
          <p:nvPr/>
        </p:nvSpPr>
        <p:spPr>
          <a:xfrm>
            <a:off x="4216364" y="4054112"/>
            <a:ext cx="539930" cy="35995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210k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2B4132D-EFB5-FE67-9AF5-FF037BCE3030}"/>
              </a:ext>
            </a:extLst>
          </p:cNvPr>
          <p:cNvSpPr>
            <a:spLocks/>
          </p:cNvSpPr>
          <p:nvPr/>
        </p:nvSpPr>
        <p:spPr>
          <a:xfrm>
            <a:off x="5521676" y="4051678"/>
            <a:ext cx="539930" cy="359953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198k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BAE4401-114C-BF64-D2E5-01FBBFE0EE9C}"/>
              </a:ext>
            </a:extLst>
          </p:cNvPr>
          <p:cNvSpPr>
            <a:spLocks/>
          </p:cNvSpPr>
          <p:nvPr/>
        </p:nvSpPr>
        <p:spPr>
          <a:xfrm>
            <a:off x="6831990" y="4051678"/>
            <a:ext cx="539930" cy="359953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15k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8368F96-7A23-5FAF-8AE2-CAE4302E7811}"/>
              </a:ext>
            </a:extLst>
          </p:cNvPr>
          <p:cNvSpPr>
            <a:spLocks/>
          </p:cNvSpPr>
          <p:nvPr/>
        </p:nvSpPr>
        <p:spPr>
          <a:xfrm>
            <a:off x="8161649" y="4051678"/>
            <a:ext cx="539930" cy="35995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28k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98009ED-E34D-060C-8F19-14B8ACD4094B}"/>
              </a:ext>
            </a:extLst>
          </p:cNvPr>
          <p:cNvSpPr>
            <a:spLocks/>
          </p:cNvSpPr>
          <p:nvPr/>
        </p:nvSpPr>
        <p:spPr>
          <a:xfrm>
            <a:off x="9465235" y="4051678"/>
            <a:ext cx="539930" cy="359953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19k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6B5B607-3CBC-161E-E715-889C4184E0C4}"/>
              </a:ext>
            </a:extLst>
          </p:cNvPr>
          <p:cNvSpPr>
            <a:spLocks/>
          </p:cNvSpPr>
          <p:nvPr/>
        </p:nvSpPr>
        <p:spPr>
          <a:xfrm>
            <a:off x="10743532" y="4051678"/>
            <a:ext cx="539930" cy="35995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551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164CE7E-48BF-973F-1099-945A306DEB8D}"/>
              </a:ext>
            </a:extLst>
          </p:cNvPr>
          <p:cNvSpPr>
            <a:spLocks/>
          </p:cNvSpPr>
          <p:nvPr/>
        </p:nvSpPr>
        <p:spPr>
          <a:xfrm>
            <a:off x="1578817" y="2808571"/>
            <a:ext cx="539930" cy="35995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396k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BED9CC9-1C41-CAB3-5006-9D817045221C}"/>
              </a:ext>
            </a:extLst>
          </p:cNvPr>
          <p:cNvSpPr>
            <a:spLocks/>
          </p:cNvSpPr>
          <p:nvPr/>
        </p:nvSpPr>
        <p:spPr>
          <a:xfrm>
            <a:off x="2906747" y="2808571"/>
            <a:ext cx="539930" cy="35995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22k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B7C2F26-47B4-DBEA-17C4-7E02BA5DF981}"/>
              </a:ext>
            </a:extLst>
          </p:cNvPr>
          <p:cNvSpPr>
            <a:spLocks/>
          </p:cNvSpPr>
          <p:nvPr/>
        </p:nvSpPr>
        <p:spPr>
          <a:xfrm>
            <a:off x="4216364" y="2808571"/>
            <a:ext cx="539930" cy="359953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16k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18BBC69-AAC7-D6EC-1B32-34ECB00E33BC}"/>
              </a:ext>
            </a:extLst>
          </p:cNvPr>
          <p:cNvSpPr>
            <a:spLocks/>
          </p:cNvSpPr>
          <p:nvPr/>
        </p:nvSpPr>
        <p:spPr>
          <a:xfrm>
            <a:off x="5521676" y="2806137"/>
            <a:ext cx="539930" cy="359953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76k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3F653F3-A43D-FC8B-1CC8-755134BA1122}"/>
              </a:ext>
            </a:extLst>
          </p:cNvPr>
          <p:cNvSpPr>
            <a:spLocks/>
          </p:cNvSpPr>
          <p:nvPr/>
        </p:nvSpPr>
        <p:spPr>
          <a:xfrm>
            <a:off x="6831990" y="2806137"/>
            <a:ext cx="539930" cy="359953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408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16C2C4B-ADBB-4A8B-66C6-B18277127753}"/>
              </a:ext>
            </a:extLst>
          </p:cNvPr>
          <p:cNvSpPr>
            <a:spLocks/>
          </p:cNvSpPr>
          <p:nvPr/>
        </p:nvSpPr>
        <p:spPr>
          <a:xfrm>
            <a:off x="8161649" y="2806137"/>
            <a:ext cx="539930" cy="35995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184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3C49F2E-6AF6-4512-89D6-E33680F56B1D}"/>
              </a:ext>
            </a:extLst>
          </p:cNvPr>
          <p:cNvSpPr>
            <a:spLocks/>
          </p:cNvSpPr>
          <p:nvPr/>
        </p:nvSpPr>
        <p:spPr>
          <a:xfrm>
            <a:off x="9465235" y="2806137"/>
            <a:ext cx="539930" cy="359953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4k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3ABC9E5-041C-CBF6-B1F3-218E2C824896}"/>
              </a:ext>
            </a:extLst>
          </p:cNvPr>
          <p:cNvSpPr>
            <a:spLocks/>
          </p:cNvSpPr>
          <p:nvPr/>
        </p:nvSpPr>
        <p:spPr>
          <a:xfrm>
            <a:off x="10743532" y="2806137"/>
            <a:ext cx="539930" cy="35995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1CFA8-0106-53E2-BC6E-FC9A25DA3D1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7935" y="6382047"/>
            <a:ext cx="2448127" cy="3650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based approach to inform GM Strategic Financial Framework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B277A6-0612-3F54-D730-33415D2314C5}"/>
              </a:ext>
            </a:extLst>
          </p:cNvPr>
          <p:cNvSpPr>
            <a:spLocks/>
          </p:cNvSpPr>
          <p:nvPr/>
        </p:nvSpPr>
        <p:spPr>
          <a:xfrm>
            <a:off x="8452948" y="971322"/>
            <a:ext cx="1838781" cy="3380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count</a:t>
            </a:r>
          </a:p>
        </p:txBody>
      </p:sp>
      <p:graphicFrame>
        <p:nvGraphicFramePr>
          <p:cNvPr id="9" name="Table 44">
            <a:extLst>
              <a:ext uri="{FF2B5EF4-FFF2-40B4-BE49-F238E27FC236}">
                <a16:creationId xmlns:a16="http://schemas.microsoft.com/office/drawing/2014/main" id="{B1ACD95B-A94F-7B71-64BF-DFCA44410FB8}"/>
              </a:ext>
            </a:extLst>
          </p:cNvPr>
          <p:cNvGraphicFramePr>
            <a:graphicFrameLocks noGrp="1"/>
          </p:cNvGraphicFramePr>
          <p:nvPr/>
        </p:nvGraphicFramePr>
        <p:xfrm>
          <a:off x="1601403" y="3275571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12.9%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2.6%</a:t>
                      </a:r>
                    </a:p>
                  </a:txBody>
                  <a:tcPr marL="9524" marR="9524" marT="952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0" name="Table 44">
            <a:extLst>
              <a:ext uri="{FF2B5EF4-FFF2-40B4-BE49-F238E27FC236}">
                <a16:creationId xmlns:a16="http://schemas.microsoft.com/office/drawing/2014/main" id="{7420A3C3-FB94-8A62-775D-038D8BE61CAC}"/>
              </a:ext>
            </a:extLst>
          </p:cNvPr>
          <p:cNvGraphicFramePr>
            <a:graphicFrameLocks noGrp="1"/>
          </p:cNvGraphicFramePr>
          <p:nvPr/>
        </p:nvGraphicFramePr>
        <p:xfrm>
          <a:off x="10412800" y="897754"/>
          <a:ext cx="1371092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092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of GM population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of GM spend</a:t>
                      </a:r>
                    </a:p>
                  </a:txBody>
                  <a:tcPr marL="9524" marR="9524" marT="952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1" name="Table 44">
            <a:extLst>
              <a:ext uri="{FF2B5EF4-FFF2-40B4-BE49-F238E27FC236}">
                <a16:creationId xmlns:a16="http://schemas.microsoft.com/office/drawing/2014/main" id="{6BD38E27-9336-2638-83DE-A22B3D1B6C5F}"/>
              </a:ext>
            </a:extLst>
          </p:cNvPr>
          <p:cNvGraphicFramePr>
            <a:graphicFrameLocks noGrp="1"/>
          </p:cNvGraphicFramePr>
          <p:nvPr/>
        </p:nvGraphicFramePr>
        <p:xfrm>
          <a:off x="1601403" y="4519014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45.9%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11.1%</a:t>
                      </a:r>
                    </a:p>
                  </a:txBody>
                  <a:tcPr marL="9524" marR="9524" marT="952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2" name="Table 44">
            <a:extLst>
              <a:ext uri="{FF2B5EF4-FFF2-40B4-BE49-F238E27FC236}">
                <a16:creationId xmlns:a16="http://schemas.microsoft.com/office/drawing/2014/main" id="{FF1F31DE-6269-3675-A311-1C3100F34D88}"/>
              </a:ext>
            </a:extLst>
          </p:cNvPr>
          <p:cNvGraphicFramePr>
            <a:graphicFrameLocks noGrp="1"/>
          </p:cNvGraphicFramePr>
          <p:nvPr/>
        </p:nvGraphicFramePr>
        <p:xfrm>
          <a:off x="1601403" y="5763344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9524" marR="9524" marT="952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6" name="Table 44">
            <a:extLst>
              <a:ext uri="{FF2B5EF4-FFF2-40B4-BE49-F238E27FC236}">
                <a16:creationId xmlns:a16="http://schemas.microsoft.com/office/drawing/2014/main" id="{219A6A22-87C5-E761-F465-3F2A26BAA815}"/>
              </a:ext>
            </a:extLst>
          </p:cNvPr>
          <p:cNvGraphicFramePr>
            <a:graphicFrameLocks noGrp="1"/>
          </p:cNvGraphicFramePr>
          <p:nvPr/>
        </p:nvGraphicFramePr>
        <p:xfrm>
          <a:off x="2929333" y="3275571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4" marR="9524" marT="9524" marB="0" anchor="ctr">
                    <a:solidFill>
                      <a:srgbClr val="FBD1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4" marR="9524" marT="9524" marB="0" anchor="ctr">
                    <a:solidFill>
                      <a:srgbClr val="F9B1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7" name="Table 44">
            <a:extLst>
              <a:ext uri="{FF2B5EF4-FFF2-40B4-BE49-F238E27FC236}">
                <a16:creationId xmlns:a16="http://schemas.microsoft.com/office/drawing/2014/main" id="{ED437667-8635-5B41-1613-5DC8C7036AFA}"/>
              </a:ext>
            </a:extLst>
          </p:cNvPr>
          <p:cNvGraphicFramePr>
            <a:graphicFrameLocks noGrp="1"/>
          </p:cNvGraphicFramePr>
          <p:nvPr/>
        </p:nvGraphicFramePr>
        <p:xfrm>
          <a:off x="2929333" y="5750182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9524" marR="9524" marT="9524" marB="0" anchor="ctr">
                    <a:solidFill>
                      <a:srgbClr val="FBD1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1.5%</a:t>
                      </a:r>
                    </a:p>
                  </a:txBody>
                  <a:tcPr marL="9524" marR="9524" marT="9524" marB="0" anchor="ctr">
                    <a:solidFill>
                      <a:srgbClr val="F9B1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8" name="Table 44">
            <a:extLst>
              <a:ext uri="{FF2B5EF4-FFF2-40B4-BE49-F238E27FC236}">
                <a16:creationId xmlns:a16="http://schemas.microsoft.com/office/drawing/2014/main" id="{BF3BD97F-6043-B410-250E-22E0266A67A0}"/>
              </a:ext>
            </a:extLst>
          </p:cNvPr>
          <p:cNvGraphicFramePr>
            <a:graphicFrameLocks noGrp="1"/>
          </p:cNvGraphicFramePr>
          <p:nvPr/>
        </p:nvGraphicFramePr>
        <p:xfrm>
          <a:off x="2929333" y="4502232"/>
          <a:ext cx="782723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3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4.9%</a:t>
                      </a:r>
                    </a:p>
                  </a:txBody>
                  <a:tcPr marL="9524" marR="9524" marT="9524" marB="0" anchor="ctr">
                    <a:solidFill>
                      <a:srgbClr val="FBD1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3.0%</a:t>
                      </a:r>
                    </a:p>
                  </a:txBody>
                  <a:tcPr marL="9524" marR="9524" marT="9524" marB="0" anchor="ctr">
                    <a:solidFill>
                      <a:srgbClr val="F9B1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99" name="Table 44">
            <a:extLst>
              <a:ext uri="{FF2B5EF4-FFF2-40B4-BE49-F238E27FC236}">
                <a16:creationId xmlns:a16="http://schemas.microsoft.com/office/drawing/2014/main" id="{03898186-62E7-77B8-EA5A-416E1E20DDA4}"/>
              </a:ext>
            </a:extLst>
          </p:cNvPr>
          <p:cNvGraphicFramePr>
            <a:graphicFrameLocks noGrp="1"/>
          </p:cNvGraphicFramePr>
          <p:nvPr/>
        </p:nvGraphicFramePr>
        <p:xfrm>
          <a:off x="4203490" y="3273536"/>
          <a:ext cx="853642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642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4" marR="9524" marT="952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0.8%</a:t>
                      </a:r>
                    </a:p>
                  </a:txBody>
                  <a:tcPr marL="9524" marR="9524" marT="9524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0" name="Table 44">
            <a:extLst>
              <a:ext uri="{FF2B5EF4-FFF2-40B4-BE49-F238E27FC236}">
                <a16:creationId xmlns:a16="http://schemas.microsoft.com/office/drawing/2014/main" id="{8982ABC5-D035-21B2-659B-FC3DD7122A9C}"/>
              </a:ext>
            </a:extLst>
          </p:cNvPr>
          <p:cNvGraphicFramePr>
            <a:graphicFrameLocks noGrp="1"/>
          </p:cNvGraphicFramePr>
          <p:nvPr/>
        </p:nvGraphicFramePr>
        <p:xfrm>
          <a:off x="5503678" y="3287582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2.5%</a:t>
                      </a:r>
                    </a:p>
                  </a:txBody>
                  <a:tcPr marL="9524" marR="9524" marT="952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4.0%</a:t>
                      </a:r>
                    </a:p>
                  </a:txBody>
                  <a:tcPr marL="9524" marR="9524" marT="9524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1" name="Table 44">
            <a:extLst>
              <a:ext uri="{FF2B5EF4-FFF2-40B4-BE49-F238E27FC236}">
                <a16:creationId xmlns:a16="http://schemas.microsoft.com/office/drawing/2014/main" id="{CB348ABE-B284-690A-6715-5B5F1E469E46}"/>
              </a:ext>
            </a:extLst>
          </p:cNvPr>
          <p:cNvGraphicFramePr>
            <a:graphicFrameLocks noGrp="1"/>
          </p:cNvGraphicFramePr>
          <p:nvPr/>
        </p:nvGraphicFramePr>
        <p:xfrm>
          <a:off x="6813992" y="3275661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4" marR="9524" marT="9524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2" name="Table 44">
            <a:extLst>
              <a:ext uri="{FF2B5EF4-FFF2-40B4-BE49-F238E27FC236}">
                <a16:creationId xmlns:a16="http://schemas.microsoft.com/office/drawing/2014/main" id="{5F30831C-EE0C-096C-715D-D6ACB2C1A108}"/>
              </a:ext>
            </a:extLst>
          </p:cNvPr>
          <p:cNvGraphicFramePr>
            <a:graphicFrameLocks noGrp="1"/>
          </p:cNvGraphicFramePr>
          <p:nvPr/>
        </p:nvGraphicFramePr>
        <p:xfrm>
          <a:off x="8143651" y="3285820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4" marR="9524" marT="9524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3" name="Table 44">
            <a:extLst>
              <a:ext uri="{FF2B5EF4-FFF2-40B4-BE49-F238E27FC236}">
                <a16:creationId xmlns:a16="http://schemas.microsoft.com/office/drawing/2014/main" id="{359B46D9-6701-6471-ECB8-90720114C3B6}"/>
              </a:ext>
            </a:extLst>
          </p:cNvPr>
          <p:cNvGraphicFramePr>
            <a:graphicFrameLocks noGrp="1"/>
          </p:cNvGraphicFramePr>
          <p:nvPr/>
        </p:nvGraphicFramePr>
        <p:xfrm>
          <a:off x="9447237" y="3263506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4" marR="9524" marT="9524" marB="0" anchor="b">
                    <a:solidFill>
                      <a:srgbClr val="6F003B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4" marR="9524" marT="9524" marB="0" anchor="b">
                    <a:solidFill>
                      <a:srgbClr val="6F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4" name="Table 44">
            <a:extLst>
              <a:ext uri="{FF2B5EF4-FFF2-40B4-BE49-F238E27FC236}">
                <a16:creationId xmlns:a16="http://schemas.microsoft.com/office/drawing/2014/main" id="{4BB51439-3964-F1AB-5F95-4A10FD8FD836}"/>
              </a:ext>
            </a:extLst>
          </p:cNvPr>
          <p:cNvGraphicFramePr>
            <a:graphicFrameLocks noGrp="1"/>
          </p:cNvGraphicFramePr>
          <p:nvPr/>
        </p:nvGraphicFramePr>
        <p:xfrm>
          <a:off x="10725534" y="3273536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5" name="Table 44">
            <a:extLst>
              <a:ext uri="{FF2B5EF4-FFF2-40B4-BE49-F238E27FC236}">
                <a16:creationId xmlns:a16="http://schemas.microsoft.com/office/drawing/2014/main" id="{9341F47A-5FEC-B6E0-5AAC-7CD3F3D23572}"/>
              </a:ext>
            </a:extLst>
          </p:cNvPr>
          <p:cNvGraphicFramePr>
            <a:graphicFrameLocks noGrp="1"/>
          </p:cNvGraphicFramePr>
          <p:nvPr/>
        </p:nvGraphicFramePr>
        <p:xfrm>
          <a:off x="4203490" y="4502232"/>
          <a:ext cx="853642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642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6.9%</a:t>
                      </a:r>
                    </a:p>
                  </a:txBody>
                  <a:tcPr marL="9524" marR="9524" marT="952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10.0%</a:t>
                      </a:r>
                    </a:p>
                  </a:txBody>
                  <a:tcPr marL="9524" marR="9524" marT="9524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6" name="Table 44">
            <a:extLst>
              <a:ext uri="{FF2B5EF4-FFF2-40B4-BE49-F238E27FC236}">
                <a16:creationId xmlns:a16="http://schemas.microsoft.com/office/drawing/2014/main" id="{2FF763DC-7528-62FE-F55E-23A52DA571EA}"/>
              </a:ext>
            </a:extLst>
          </p:cNvPr>
          <p:cNvGraphicFramePr>
            <a:graphicFrameLocks noGrp="1"/>
          </p:cNvGraphicFramePr>
          <p:nvPr/>
        </p:nvGraphicFramePr>
        <p:xfrm>
          <a:off x="4203490" y="5762918"/>
          <a:ext cx="853642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642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6.9%</a:t>
                      </a:r>
                    </a:p>
                  </a:txBody>
                  <a:tcPr marL="9524" marR="9524" marT="952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13.4%</a:t>
                      </a:r>
                    </a:p>
                  </a:txBody>
                  <a:tcPr marL="9524" marR="9524" marT="9524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7" name="Table 44">
            <a:extLst>
              <a:ext uri="{FF2B5EF4-FFF2-40B4-BE49-F238E27FC236}">
                <a16:creationId xmlns:a16="http://schemas.microsoft.com/office/drawing/2014/main" id="{4DDE2BA5-F036-719B-AC6F-5C6484088A69}"/>
              </a:ext>
            </a:extLst>
          </p:cNvPr>
          <p:cNvGraphicFramePr>
            <a:graphicFrameLocks noGrp="1"/>
          </p:cNvGraphicFramePr>
          <p:nvPr/>
        </p:nvGraphicFramePr>
        <p:xfrm>
          <a:off x="5503678" y="4502232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6.5%</a:t>
                      </a:r>
                    </a:p>
                  </a:txBody>
                  <a:tcPr marL="9524" marR="9524" marT="952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15.5%</a:t>
                      </a:r>
                    </a:p>
                  </a:txBody>
                  <a:tcPr marL="9524" marR="9524" marT="9524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8" name="Table 44">
            <a:extLst>
              <a:ext uri="{FF2B5EF4-FFF2-40B4-BE49-F238E27FC236}">
                <a16:creationId xmlns:a16="http://schemas.microsoft.com/office/drawing/2014/main" id="{C71BDB46-0A3E-31DA-FA90-77D24C686A53}"/>
              </a:ext>
            </a:extLst>
          </p:cNvPr>
          <p:cNvGraphicFramePr>
            <a:graphicFrameLocks noGrp="1"/>
          </p:cNvGraphicFramePr>
          <p:nvPr/>
        </p:nvGraphicFramePr>
        <p:xfrm>
          <a:off x="5503678" y="5762876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1.5%</a:t>
                      </a:r>
                    </a:p>
                  </a:txBody>
                  <a:tcPr marL="9524" marR="9524" marT="9524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9524" marR="9524" marT="9524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09" name="Table 44">
            <a:extLst>
              <a:ext uri="{FF2B5EF4-FFF2-40B4-BE49-F238E27FC236}">
                <a16:creationId xmlns:a16="http://schemas.microsoft.com/office/drawing/2014/main" id="{4A337F35-560A-DEC1-C26B-C625F5425FC0}"/>
              </a:ext>
            </a:extLst>
          </p:cNvPr>
          <p:cNvGraphicFramePr>
            <a:graphicFrameLocks noGrp="1"/>
          </p:cNvGraphicFramePr>
          <p:nvPr/>
        </p:nvGraphicFramePr>
        <p:xfrm>
          <a:off x="6813992" y="4497153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4" marR="9524" marT="952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3.6%</a:t>
                      </a:r>
                    </a:p>
                  </a:txBody>
                  <a:tcPr marL="9524" marR="9524" marT="9524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0" name="Table 44">
            <a:extLst>
              <a:ext uri="{FF2B5EF4-FFF2-40B4-BE49-F238E27FC236}">
                <a16:creationId xmlns:a16="http://schemas.microsoft.com/office/drawing/2014/main" id="{080AA4CB-4991-B5FF-6FE5-12D54F07D9DA}"/>
              </a:ext>
            </a:extLst>
          </p:cNvPr>
          <p:cNvGraphicFramePr>
            <a:graphicFrameLocks noGrp="1"/>
          </p:cNvGraphicFramePr>
          <p:nvPr/>
        </p:nvGraphicFramePr>
        <p:xfrm>
          <a:off x="6813992" y="5756587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4" marR="9524" marT="952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0.8%</a:t>
                      </a:r>
                    </a:p>
                  </a:txBody>
                  <a:tcPr marL="9524" marR="9524" marT="9524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1" name="Table 44">
            <a:extLst>
              <a:ext uri="{FF2B5EF4-FFF2-40B4-BE49-F238E27FC236}">
                <a16:creationId xmlns:a16="http://schemas.microsoft.com/office/drawing/2014/main" id="{C5A3795A-39C5-7862-71D3-FEBBFDB769B5}"/>
              </a:ext>
            </a:extLst>
          </p:cNvPr>
          <p:cNvGraphicFramePr>
            <a:graphicFrameLocks noGrp="1"/>
          </p:cNvGraphicFramePr>
          <p:nvPr/>
        </p:nvGraphicFramePr>
        <p:xfrm>
          <a:off x="8143651" y="4497153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0.9%</a:t>
                      </a:r>
                    </a:p>
                  </a:txBody>
                  <a:tcPr marL="9524" marR="9524" marT="952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3.1%</a:t>
                      </a:r>
                    </a:p>
                  </a:txBody>
                  <a:tcPr marL="9524" marR="9524" marT="9524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2" name="Table 44">
            <a:extLst>
              <a:ext uri="{FF2B5EF4-FFF2-40B4-BE49-F238E27FC236}">
                <a16:creationId xmlns:a16="http://schemas.microsoft.com/office/drawing/2014/main" id="{6BF8D166-B9C7-2F24-A88F-0C336F6F58A6}"/>
              </a:ext>
            </a:extLst>
          </p:cNvPr>
          <p:cNvGraphicFramePr>
            <a:graphicFrameLocks noGrp="1"/>
          </p:cNvGraphicFramePr>
          <p:nvPr/>
        </p:nvGraphicFramePr>
        <p:xfrm>
          <a:off x="8143651" y="5753109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1.3%</a:t>
                      </a:r>
                    </a:p>
                  </a:txBody>
                  <a:tcPr marL="9524" marR="9524" marT="952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4.5%</a:t>
                      </a:r>
                    </a:p>
                  </a:txBody>
                  <a:tcPr marL="9524" marR="9524" marT="9524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3" name="Table 44">
            <a:extLst>
              <a:ext uri="{FF2B5EF4-FFF2-40B4-BE49-F238E27FC236}">
                <a16:creationId xmlns:a16="http://schemas.microsoft.com/office/drawing/2014/main" id="{208B81BE-9B47-A9AD-362A-476AA288907B}"/>
              </a:ext>
            </a:extLst>
          </p:cNvPr>
          <p:cNvGraphicFramePr>
            <a:graphicFrameLocks noGrp="1"/>
          </p:cNvGraphicFramePr>
          <p:nvPr/>
        </p:nvGraphicFramePr>
        <p:xfrm>
          <a:off x="9447237" y="4506069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4" marR="9524" marT="9524" marB="0" anchor="b">
                    <a:solidFill>
                      <a:srgbClr val="6F003B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4" marR="9524" marT="9524" marB="0" anchor="b">
                    <a:solidFill>
                      <a:srgbClr val="6F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4" name="Table 44">
            <a:extLst>
              <a:ext uri="{FF2B5EF4-FFF2-40B4-BE49-F238E27FC236}">
                <a16:creationId xmlns:a16="http://schemas.microsoft.com/office/drawing/2014/main" id="{0FBFEB86-4220-24ED-D82F-EFABEC75C975}"/>
              </a:ext>
            </a:extLst>
          </p:cNvPr>
          <p:cNvGraphicFramePr>
            <a:graphicFrameLocks noGrp="1"/>
          </p:cNvGraphicFramePr>
          <p:nvPr/>
        </p:nvGraphicFramePr>
        <p:xfrm>
          <a:off x="9447237" y="5749752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1.1%</a:t>
                      </a:r>
                    </a:p>
                  </a:txBody>
                  <a:tcPr marL="9524" marR="9524" marT="9524" marB="0" anchor="b">
                    <a:solidFill>
                      <a:srgbClr val="6F003B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14.4%</a:t>
                      </a:r>
                    </a:p>
                  </a:txBody>
                  <a:tcPr marL="9524" marR="9524" marT="9524" marB="0" anchor="b">
                    <a:solidFill>
                      <a:srgbClr val="6F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5" name="Table 44">
            <a:extLst>
              <a:ext uri="{FF2B5EF4-FFF2-40B4-BE49-F238E27FC236}">
                <a16:creationId xmlns:a16="http://schemas.microsoft.com/office/drawing/2014/main" id="{59733397-77F3-3908-F614-6D42562A8285}"/>
              </a:ext>
            </a:extLst>
          </p:cNvPr>
          <p:cNvGraphicFramePr>
            <a:graphicFrameLocks noGrp="1"/>
          </p:cNvGraphicFramePr>
          <p:nvPr/>
        </p:nvGraphicFramePr>
        <p:xfrm>
          <a:off x="10725534" y="4500989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graphicFrame>
        <p:nvGraphicFramePr>
          <p:cNvPr id="116" name="Table 44">
            <a:extLst>
              <a:ext uri="{FF2B5EF4-FFF2-40B4-BE49-F238E27FC236}">
                <a16:creationId xmlns:a16="http://schemas.microsoft.com/office/drawing/2014/main" id="{6E63D979-1495-22CB-33AB-EE2955606C77}"/>
              </a:ext>
            </a:extLst>
          </p:cNvPr>
          <p:cNvGraphicFramePr>
            <a:graphicFrameLocks noGrp="1"/>
          </p:cNvGraphicFramePr>
          <p:nvPr/>
        </p:nvGraphicFramePr>
        <p:xfrm>
          <a:off x="10725534" y="5749752"/>
          <a:ext cx="863888" cy="38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88">
                  <a:extLst>
                    <a:ext uri="{9D8B030D-6E8A-4147-A177-3AD203B41FA5}">
                      <a16:colId xmlns:a16="http://schemas.microsoft.com/office/drawing/2014/main" val="1538543228"/>
                    </a:ext>
                  </a:extLst>
                </a:gridCol>
              </a:tblGrid>
              <a:tr h="1923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75975"/>
                  </a:ext>
                </a:extLst>
              </a:tr>
              <a:tr h="1923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55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C2E553-7FC1-0441-9E27-270DA1FA5A0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ED1003-6EC0-014D-BDDA-904A1E92149C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80622F-967C-3AD3-99F1-4BEDD56C0B68}"/>
              </a:ext>
            </a:extLst>
          </p:cNvPr>
          <p:cNvSpPr txBox="1"/>
          <p:nvPr/>
        </p:nvSpPr>
        <p:spPr>
          <a:xfrm>
            <a:off x="1918197" y="681676"/>
            <a:ext cx="0" cy="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 wrap="none" lIns="35995" tIns="35995" rIns="35995" bIns="35995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26A5B8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DEB40CE-426B-1F96-35D9-3C2FC87BDFBE}"/>
              </a:ext>
            </a:extLst>
          </p:cNvPr>
          <p:cNvSpPr>
            <a:spLocks noChangeAspect="1"/>
          </p:cNvSpPr>
          <p:nvPr/>
        </p:nvSpPr>
        <p:spPr>
          <a:xfrm>
            <a:off x="3662516" y="1371581"/>
            <a:ext cx="233657" cy="2220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DA2FA5E-6A97-EAD1-4C2C-43C2FB01FBBC}"/>
              </a:ext>
            </a:extLst>
          </p:cNvPr>
          <p:cNvSpPr>
            <a:spLocks noChangeAspect="1"/>
          </p:cNvSpPr>
          <p:nvPr/>
        </p:nvSpPr>
        <p:spPr>
          <a:xfrm>
            <a:off x="4973284" y="1371581"/>
            <a:ext cx="233657" cy="2220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F7AA528-B465-76C6-0D5B-45744633E16D}"/>
              </a:ext>
            </a:extLst>
          </p:cNvPr>
          <p:cNvSpPr>
            <a:spLocks noChangeAspect="1"/>
          </p:cNvSpPr>
          <p:nvPr/>
        </p:nvSpPr>
        <p:spPr>
          <a:xfrm>
            <a:off x="6284053" y="1371581"/>
            <a:ext cx="233657" cy="2220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857E8DA-4B03-F4C7-7135-6D3EA31C1306}"/>
              </a:ext>
            </a:extLst>
          </p:cNvPr>
          <p:cNvSpPr>
            <a:spLocks noChangeAspect="1"/>
          </p:cNvSpPr>
          <p:nvPr/>
        </p:nvSpPr>
        <p:spPr>
          <a:xfrm>
            <a:off x="7594821" y="1371581"/>
            <a:ext cx="233657" cy="2220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763EEB4-A7FD-BB1B-238D-67DEB31F16B9}"/>
              </a:ext>
            </a:extLst>
          </p:cNvPr>
          <p:cNvSpPr>
            <a:spLocks noChangeAspect="1"/>
          </p:cNvSpPr>
          <p:nvPr/>
        </p:nvSpPr>
        <p:spPr>
          <a:xfrm>
            <a:off x="8905589" y="1371581"/>
            <a:ext cx="233657" cy="2220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37385F1A-2613-9B4A-4C60-AEED051CDC5B}"/>
              </a:ext>
            </a:extLst>
          </p:cNvPr>
          <p:cNvSpPr>
            <a:spLocks noChangeAspect="1"/>
          </p:cNvSpPr>
          <p:nvPr/>
        </p:nvSpPr>
        <p:spPr>
          <a:xfrm>
            <a:off x="10216358" y="1371581"/>
            <a:ext cx="233657" cy="222075"/>
          </a:xfrm>
          <a:prstGeom prst="ellipse">
            <a:avLst/>
          </a:prstGeom>
          <a:solidFill>
            <a:srgbClr val="D4B1C1"/>
          </a:solidFill>
          <a:ln w="9525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673900A-BA1C-97DE-D761-B13EA7FE6CCA}"/>
              </a:ext>
            </a:extLst>
          </p:cNvPr>
          <p:cNvSpPr>
            <a:spLocks noChangeAspect="1"/>
          </p:cNvSpPr>
          <p:nvPr/>
        </p:nvSpPr>
        <p:spPr>
          <a:xfrm>
            <a:off x="11527125" y="1371581"/>
            <a:ext cx="233657" cy="222075"/>
          </a:xfrm>
          <a:prstGeom prst="ellipse">
            <a:avLst/>
          </a:prstGeom>
          <a:solidFill>
            <a:srgbClr val="B1C4C7"/>
          </a:solidFill>
          <a:ln w="9525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E8D4FEE-8E64-302B-396B-69A601A64277}"/>
              </a:ext>
            </a:extLst>
          </p:cNvPr>
          <p:cNvSpPr>
            <a:spLocks noChangeAspect="1"/>
          </p:cNvSpPr>
          <p:nvPr/>
        </p:nvSpPr>
        <p:spPr>
          <a:xfrm>
            <a:off x="2351748" y="1371581"/>
            <a:ext cx="233657" cy="2220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8" name="Down Arrow 127">
            <a:extLst>
              <a:ext uri="{FF2B5EF4-FFF2-40B4-BE49-F238E27FC236}">
                <a16:creationId xmlns:a16="http://schemas.microsoft.com/office/drawing/2014/main" id="{C93408C8-B9B5-1C33-D742-1AD206742C6A}"/>
              </a:ext>
            </a:extLst>
          </p:cNvPr>
          <p:cNvSpPr/>
          <p:nvPr/>
        </p:nvSpPr>
        <p:spPr>
          <a:xfrm>
            <a:off x="2184354" y="2911646"/>
            <a:ext cx="230370" cy="230370"/>
          </a:xfrm>
          <a:prstGeom prst="downArrow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E9EEFA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9" name="Down Arrow 128">
            <a:extLst>
              <a:ext uri="{FF2B5EF4-FFF2-40B4-BE49-F238E27FC236}">
                <a16:creationId xmlns:a16="http://schemas.microsoft.com/office/drawing/2014/main" id="{47952F03-8F70-A569-2C12-95F18F4530DF}"/>
              </a:ext>
            </a:extLst>
          </p:cNvPr>
          <p:cNvSpPr/>
          <p:nvPr/>
        </p:nvSpPr>
        <p:spPr>
          <a:xfrm rot="10800000">
            <a:off x="3502331" y="2911646"/>
            <a:ext cx="230370" cy="230370"/>
          </a:xfrm>
          <a:prstGeom prst="downArrow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E9EEFA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0" name="Down Arrow 129">
            <a:extLst>
              <a:ext uri="{FF2B5EF4-FFF2-40B4-BE49-F238E27FC236}">
                <a16:creationId xmlns:a16="http://schemas.microsoft.com/office/drawing/2014/main" id="{D963ACF7-04E4-5791-A0EA-44937DA9F3E6}"/>
              </a:ext>
            </a:extLst>
          </p:cNvPr>
          <p:cNvSpPr/>
          <p:nvPr/>
        </p:nvSpPr>
        <p:spPr>
          <a:xfrm rot="10800000">
            <a:off x="4820307" y="2911646"/>
            <a:ext cx="230370" cy="230370"/>
          </a:xfrm>
          <a:prstGeom prst="downArrow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E9EEFA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1" name="Down Arrow 130">
            <a:extLst>
              <a:ext uri="{FF2B5EF4-FFF2-40B4-BE49-F238E27FC236}">
                <a16:creationId xmlns:a16="http://schemas.microsoft.com/office/drawing/2014/main" id="{EC7ACA04-A620-D808-F575-0E296A12E9D0}"/>
              </a:ext>
            </a:extLst>
          </p:cNvPr>
          <p:cNvSpPr/>
          <p:nvPr/>
        </p:nvSpPr>
        <p:spPr>
          <a:xfrm rot="10800000">
            <a:off x="6138283" y="2911646"/>
            <a:ext cx="230370" cy="230370"/>
          </a:xfrm>
          <a:prstGeom prst="downArrow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E9EEFA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2" name="Down Arrow 131">
            <a:extLst>
              <a:ext uri="{FF2B5EF4-FFF2-40B4-BE49-F238E27FC236}">
                <a16:creationId xmlns:a16="http://schemas.microsoft.com/office/drawing/2014/main" id="{DED7DE74-7ADF-5793-7BF2-D87E47F85C06}"/>
              </a:ext>
            </a:extLst>
          </p:cNvPr>
          <p:cNvSpPr/>
          <p:nvPr/>
        </p:nvSpPr>
        <p:spPr>
          <a:xfrm rot="10800000">
            <a:off x="8774236" y="2911646"/>
            <a:ext cx="230370" cy="230370"/>
          </a:xfrm>
          <a:prstGeom prst="downArrow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E9EEFA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3" name="Down Arrow 132">
            <a:extLst>
              <a:ext uri="{FF2B5EF4-FFF2-40B4-BE49-F238E27FC236}">
                <a16:creationId xmlns:a16="http://schemas.microsoft.com/office/drawing/2014/main" id="{46AF95CE-4A21-2C66-46A3-912337C3FD77}"/>
              </a:ext>
            </a:extLst>
          </p:cNvPr>
          <p:cNvSpPr/>
          <p:nvPr/>
        </p:nvSpPr>
        <p:spPr>
          <a:xfrm rot="10800000">
            <a:off x="10092213" y="2911647"/>
            <a:ext cx="230370" cy="230370"/>
          </a:xfrm>
          <a:prstGeom prst="downArrow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E9EEFA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4" name="Down Arrow 133">
            <a:extLst>
              <a:ext uri="{FF2B5EF4-FFF2-40B4-BE49-F238E27FC236}">
                <a16:creationId xmlns:a16="http://schemas.microsoft.com/office/drawing/2014/main" id="{96692EAF-DC0C-A53D-2EC8-B1669F7656F1}"/>
              </a:ext>
            </a:extLst>
          </p:cNvPr>
          <p:cNvSpPr/>
          <p:nvPr/>
        </p:nvSpPr>
        <p:spPr>
          <a:xfrm rot="16200000">
            <a:off x="11410187" y="2911646"/>
            <a:ext cx="230370" cy="230370"/>
          </a:xfrm>
          <a:prstGeom prst="downArrow">
            <a:avLst/>
          </a:prstGeom>
          <a:solidFill>
            <a:schemeClr val="bg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E9EEFA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5" name="Down Arrow 134">
            <a:extLst>
              <a:ext uri="{FF2B5EF4-FFF2-40B4-BE49-F238E27FC236}">
                <a16:creationId xmlns:a16="http://schemas.microsoft.com/office/drawing/2014/main" id="{41733453-0F71-EC71-159F-E31F2A69B8AE}"/>
              </a:ext>
            </a:extLst>
          </p:cNvPr>
          <p:cNvSpPr/>
          <p:nvPr/>
        </p:nvSpPr>
        <p:spPr>
          <a:xfrm rot="16200000">
            <a:off x="7456260" y="2911646"/>
            <a:ext cx="230370" cy="230370"/>
          </a:xfrm>
          <a:prstGeom prst="downArrow">
            <a:avLst/>
          </a:prstGeom>
          <a:solidFill>
            <a:schemeClr val="bg2"/>
          </a:solidFill>
          <a:ln w="9525"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rtlCol="0" anchor="t" anchorCtr="0"/>
          <a:lstStyle/>
          <a:p>
            <a:pPr marL="285721" marR="0" lvl="0" indent="-28572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E9EEFA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93201A1-2E6E-F97F-66B9-F748AEA9A272}"/>
              </a:ext>
            </a:extLst>
          </p:cNvPr>
          <p:cNvGrpSpPr/>
          <p:nvPr/>
        </p:nvGrpSpPr>
        <p:grpSpPr>
          <a:xfrm>
            <a:off x="2184355" y="4123459"/>
            <a:ext cx="9526295" cy="230370"/>
            <a:chOff x="2143551" y="4158551"/>
            <a:chExt cx="9527535" cy="230400"/>
          </a:xfrm>
        </p:grpSpPr>
        <p:sp>
          <p:nvSpPr>
            <p:cNvPr id="136" name="Down Arrow 135">
              <a:extLst>
                <a:ext uri="{FF2B5EF4-FFF2-40B4-BE49-F238E27FC236}">
                  <a16:creationId xmlns:a16="http://schemas.microsoft.com/office/drawing/2014/main" id="{3E9F89BE-1120-538C-FF69-2801AD3838CD}"/>
                </a:ext>
              </a:extLst>
            </p:cNvPr>
            <p:cNvSpPr/>
            <p:nvPr/>
          </p:nvSpPr>
          <p:spPr>
            <a:xfrm>
              <a:off x="2143551" y="4159359"/>
              <a:ext cx="230400" cy="228783"/>
            </a:xfrm>
            <a:prstGeom prst="downArrow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Down Arrow 136">
              <a:extLst>
                <a:ext uri="{FF2B5EF4-FFF2-40B4-BE49-F238E27FC236}">
                  <a16:creationId xmlns:a16="http://schemas.microsoft.com/office/drawing/2014/main" id="{C442F8AA-2D0A-3115-A58F-33A7328D519E}"/>
                </a:ext>
              </a:extLst>
            </p:cNvPr>
            <p:cNvSpPr/>
            <p:nvPr/>
          </p:nvSpPr>
          <p:spPr>
            <a:xfrm>
              <a:off x="3471944" y="4159359"/>
              <a:ext cx="230400" cy="228783"/>
            </a:xfrm>
            <a:prstGeom prst="downArrow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Down Arrow 137">
              <a:extLst>
                <a:ext uri="{FF2B5EF4-FFF2-40B4-BE49-F238E27FC236}">
                  <a16:creationId xmlns:a16="http://schemas.microsoft.com/office/drawing/2014/main" id="{9E888B36-D239-CC99-F5B7-541A1D31B71B}"/>
                </a:ext>
              </a:extLst>
            </p:cNvPr>
            <p:cNvSpPr/>
            <p:nvPr/>
          </p:nvSpPr>
          <p:spPr>
            <a:xfrm rot="10800000">
              <a:off x="4800337" y="4159358"/>
              <a:ext cx="230400" cy="228783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Down Arrow 138">
              <a:extLst>
                <a:ext uri="{FF2B5EF4-FFF2-40B4-BE49-F238E27FC236}">
                  <a16:creationId xmlns:a16="http://schemas.microsoft.com/office/drawing/2014/main" id="{1E9FF7E4-3653-7F45-E64B-84E49C3BEE1C}"/>
                </a:ext>
              </a:extLst>
            </p:cNvPr>
            <p:cNvSpPr/>
            <p:nvPr/>
          </p:nvSpPr>
          <p:spPr>
            <a:xfrm rot="10800000">
              <a:off x="6128730" y="4159358"/>
              <a:ext cx="230400" cy="228783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Down Arrow 139">
              <a:extLst>
                <a:ext uri="{FF2B5EF4-FFF2-40B4-BE49-F238E27FC236}">
                  <a16:creationId xmlns:a16="http://schemas.microsoft.com/office/drawing/2014/main" id="{79275A0C-9A22-EADC-F9B3-B33D02EBB750}"/>
                </a:ext>
              </a:extLst>
            </p:cNvPr>
            <p:cNvSpPr/>
            <p:nvPr/>
          </p:nvSpPr>
          <p:spPr>
            <a:xfrm rot="10800000">
              <a:off x="7457123" y="4159358"/>
              <a:ext cx="230400" cy="228783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Down Arrow 140">
              <a:extLst>
                <a:ext uri="{FF2B5EF4-FFF2-40B4-BE49-F238E27FC236}">
                  <a16:creationId xmlns:a16="http://schemas.microsoft.com/office/drawing/2014/main" id="{BF9394D3-75E4-F937-7BE7-7CB69730EA32}"/>
                </a:ext>
              </a:extLst>
            </p:cNvPr>
            <p:cNvSpPr/>
            <p:nvPr/>
          </p:nvSpPr>
          <p:spPr>
            <a:xfrm rot="10800000">
              <a:off x="8785516" y="4159358"/>
              <a:ext cx="230400" cy="228783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Down Arrow 141">
              <a:extLst>
                <a:ext uri="{FF2B5EF4-FFF2-40B4-BE49-F238E27FC236}">
                  <a16:creationId xmlns:a16="http://schemas.microsoft.com/office/drawing/2014/main" id="{FD184C49-2BD8-3FA1-0467-BEEFCEB38C97}"/>
                </a:ext>
              </a:extLst>
            </p:cNvPr>
            <p:cNvSpPr/>
            <p:nvPr/>
          </p:nvSpPr>
          <p:spPr>
            <a:xfrm rot="10800000">
              <a:off x="10113909" y="4159358"/>
              <a:ext cx="230400" cy="228783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Down Arrow 142">
              <a:extLst>
                <a:ext uri="{FF2B5EF4-FFF2-40B4-BE49-F238E27FC236}">
                  <a16:creationId xmlns:a16="http://schemas.microsoft.com/office/drawing/2014/main" id="{08FC2D4F-668C-1F3D-6225-2640C5843A58}"/>
                </a:ext>
              </a:extLst>
            </p:cNvPr>
            <p:cNvSpPr/>
            <p:nvPr/>
          </p:nvSpPr>
          <p:spPr>
            <a:xfrm rot="16200000">
              <a:off x="11441495" y="4159359"/>
              <a:ext cx="230400" cy="228783"/>
            </a:xfrm>
            <a:prstGeom prst="downArrow">
              <a:avLst/>
            </a:prstGeom>
            <a:solidFill>
              <a:schemeClr val="bg2"/>
            </a:solidFill>
            <a:ln w="9525">
              <a:solidFill>
                <a:schemeClr val="tx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70F9FBBA-12B7-6803-5B05-3A446B6DA651}"/>
              </a:ext>
            </a:extLst>
          </p:cNvPr>
          <p:cNvGrpSpPr/>
          <p:nvPr/>
        </p:nvGrpSpPr>
        <p:grpSpPr>
          <a:xfrm>
            <a:off x="2184355" y="5346659"/>
            <a:ext cx="9526295" cy="261744"/>
            <a:chOff x="2080173" y="5333760"/>
            <a:chExt cx="9527535" cy="261778"/>
          </a:xfrm>
        </p:grpSpPr>
        <p:sp>
          <p:nvSpPr>
            <p:cNvPr id="155" name="Down Arrow 154">
              <a:extLst>
                <a:ext uri="{FF2B5EF4-FFF2-40B4-BE49-F238E27FC236}">
                  <a16:creationId xmlns:a16="http://schemas.microsoft.com/office/drawing/2014/main" id="{8A6639A0-EAC2-B47E-317A-7742537088A9}"/>
                </a:ext>
              </a:extLst>
            </p:cNvPr>
            <p:cNvSpPr/>
            <p:nvPr/>
          </p:nvSpPr>
          <p:spPr>
            <a:xfrm>
              <a:off x="2080173" y="5339040"/>
              <a:ext cx="230400" cy="228783"/>
            </a:xfrm>
            <a:prstGeom prst="downArrow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Down Arrow 155">
              <a:extLst>
                <a:ext uri="{FF2B5EF4-FFF2-40B4-BE49-F238E27FC236}">
                  <a16:creationId xmlns:a16="http://schemas.microsoft.com/office/drawing/2014/main" id="{4B8B1DDF-BB9E-3223-D908-E67C649B35CB}"/>
                </a:ext>
              </a:extLst>
            </p:cNvPr>
            <p:cNvSpPr/>
            <p:nvPr/>
          </p:nvSpPr>
          <p:spPr>
            <a:xfrm>
              <a:off x="3408566" y="5345795"/>
              <a:ext cx="230400" cy="228783"/>
            </a:xfrm>
            <a:prstGeom prst="downArrow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Down Arrow 156">
              <a:extLst>
                <a:ext uri="{FF2B5EF4-FFF2-40B4-BE49-F238E27FC236}">
                  <a16:creationId xmlns:a16="http://schemas.microsoft.com/office/drawing/2014/main" id="{98F27D1F-7B6F-57DE-3089-5AB3416977D5}"/>
                </a:ext>
              </a:extLst>
            </p:cNvPr>
            <p:cNvSpPr/>
            <p:nvPr/>
          </p:nvSpPr>
          <p:spPr>
            <a:xfrm rot="10800000">
              <a:off x="4736959" y="5333760"/>
              <a:ext cx="230400" cy="228783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Down Arrow 157">
              <a:extLst>
                <a:ext uri="{FF2B5EF4-FFF2-40B4-BE49-F238E27FC236}">
                  <a16:creationId xmlns:a16="http://schemas.microsoft.com/office/drawing/2014/main" id="{620394F9-BDB3-B079-B5AC-6EF6045D7879}"/>
                </a:ext>
              </a:extLst>
            </p:cNvPr>
            <p:cNvSpPr/>
            <p:nvPr/>
          </p:nvSpPr>
          <p:spPr>
            <a:xfrm rot="10800000">
              <a:off x="6065352" y="5352501"/>
              <a:ext cx="230400" cy="228783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Down Arrow 158">
              <a:extLst>
                <a:ext uri="{FF2B5EF4-FFF2-40B4-BE49-F238E27FC236}">
                  <a16:creationId xmlns:a16="http://schemas.microsoft.com/office/drawing/2014/main" id="{428C2E89-11D8-6464-874E-745B8D0DA818}"/>
                </a:ext>
              </a:extLst>
            </p:cNvPr>
            <p:cNvSpPr/>
            <p:nvPr/>
          </p:nvSpPr>
          <p:spPr>
            <a:xfrm rot="10800000">
              <a:off x="7393745" y="5360275"/>
              <a:ext cx="230400" cy="228783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Down Arrow 159">
              <a:extLst>
                <a:ext uri="{FF2B5EF4-FFF2-40B4-BE49-F238E27FC236}">
                  <a16:creationId xmlns:a16="http://schemas.microsoft.com/office/drawing/2014/main" id="{B26A1B8C-2D9F-A9F4-46BA-4BD5C7C3F160}"/>
                </a:ext>
              </a:extLst>
            </p:cNvPr>
            <p:cNvSpPr/>
            <p:nvPr/>
          </p:nvSpPr>
          <p:spPr>
            <a:xfrm rot="10800000">
              <a:off x="8722138" y="5366755"/>
              <a:ext cx="230400" cy="228783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Down Arrow 160">
              <a:extLst>
                <a:ext uri="{FF2B5EF4-FFF2-40B4-BE49-F238E27FC236}">
                  <a16:creationId xmlns:a16="http://schemas.microsoft.com/office/drawing/2014/main" id="{A6651A07-8CA2-4C9A-9274-890828261C68}"/>
                </a:ext>
              </a:extLst>
            </p:cNvPr>
            <p:cNvSpPr/>
            <p:nvPr/>
          </p:nvSpPr>
          <p:spPr>
            <a:xfrm>
              <a:off x="10050531" y="5352501"/>
              <a:ext cx="230400" cy="228783"/>
            </a:xfrm>
            <a:prstGeom prst="downArrow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Down Arrow 161">
              <a:extLst>
                <a:ext uri="{FF2B5EF4-FFF2-40B4-BE49-F238E27FC236}">
                  <a16:creationId xmlns:a16="http://schemas.microsoft.com/office/drawing/2014/main" id="{A2D465F7-A2C8-D5D5-6F14-14C9BA2EAF52}"/>
                </a:ext>
              </a:extLst>
            </p:cNvPr>
            <p:cNvSpPr/>
            <p:nvPr/>
          </p:nvSpPr>
          <p:spPr>
            <a:xfrm rot="16200000">
              <a:off x="11378117" y="5341474"/>
              <a:ext cx="230400" cy="228783"/>
            </a:xfrm>
            <a:prstGeom prst="downArrow">
              <a:avLst/>
            </a:prstGeom>
            <a:solidFill>
              <a:schemeClr val="bg2"/>
            </a:solidFill>
            <a:ln w="9525">
              <a:solidFill>
                <a:schemeClr val="tx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5" tIns="35995" rIns="35995" bIns="35995" rtlCol="0" anchor="t" anchorCtr="0"/>
            <a:lstStyle/>
            <a:p>
              <a:pPr marL="285721" marR="0" lvl="0" indent="-28572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9EEFA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843426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GM ICP">
      <a:dk1>
        <a:sysClr val="windowText" lastClr="000000"/>
      </a:dk1>
      <a:lt1>
        <a:sysClr val="window" lastClr="FFFFFF"/>
      </a:lt1>
      <a:dk2>
        <a:srgbClr val="3E5F73"/>
      </a:dk2>
      <a:lt2>
        <a:srgbClr val="F0F0F0"/>
      </a:lt2>
      <a:accent1>
        <a:srgbClr val="1F8299"/>
      </a:accent1>
      <a:accent2>
        <a:srgbClr val="733151"/>
      </a:accent2>
      <a:accent3>
        <a:srgbClr val="00B3BE"/>
      </a:accent3>
      <a:accent4>
        <a:srgbClr val="009987"/>
      </a:accent4>
      <a:accent5>
        <a:srgbClr val="E6007E"/>
      </a:accent5>
      <a:accent6>
        <a:srgbClr val="440099"/>
      </a:accent6>
      <a:hlink>
        <a:srgbClr val="0085CA"/>
      </a:hlink>
      <a:folHlink>
        <a:srgbClr val="7331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NHS GM">
      <a:dk1>
        <a:srgbClr val="415563"/>
      </a:dk1>
      <a:lt1>
        <a:srgbClr val="FFFFFF"/>
      </a:lt1>
      <a:dk2>
        <a:srgbClr val="415563"/>
      </a:dk2>
      <a:lt2>
        <a:srgbClr val="E8EDEE"/>
      </a:lt2>
      <a:accent1>
        <a:srgbClr val="AE2473"/>
      </a:accent1>
      <a:accent2>
        <a:srgbClr val="ED7D31"/>
      </a:accent2>
      <a:accent3>
        <a:srgbClr val="005EB8"/>
      </a:accent3>
      <a:accent4>
        <a:srgbClr val="FFC000"/>
      </a:accent4>
      <a:accent5>
        <a:srgbClr val="FFFFFF"/>
      </a:accent5>
      <a:accent6>
        <a:srgbClr val="28B5E9"/>
      </a:accent6>
      <a:hlink>
        <a:srgbClr val="006AB4"/>
      </a:hlink>
      <a:folHlink>
        <a:srgbClr val="AE247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F Theme">
  <a:themeElements>
    <a:clrScheme name="CF Colours ">
      <a:dk1>
        <a:srgbClr val="000000"/>
      </a:dk1>
      <a:lt1>
        <a:srgbClr val="FFFFFF"/>
      </a:lt1>
      <a:dk2>
        <a:srgbClr val="445469"/>
      </a:dk2>
      <a:lt2>
        <a:srgbClr val="E7E6E6"/>
      </a:lt2>
      <a:accent1>
        <a:srgbClr val="26A5B8"/>
      </a:accent1>
      <a:accent2>
        <a:srgbClr val="DD0075"/>
      </a:accent2>
      <a:accent3>
        <a:srgbClr val="F9B122"/>
      </a:accent3>
      <a:accent4>
        <a:srgbClr val="419F65"/>
      </a:accent4>
      <a:accent5>
        <a:srgbClr val="4D227A"/>
      </a:accent5>
      <a:accent6>
        <a:srgbClr val="EE7203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  <a:round/>
        </a:ln>
      </a:spPr>
      <a:bodyPr lIns="36000" tIns="36000" rIns="36000" bIns="36000" rtlCol="0" anchor="t" anchorCtr="0"/>
      <a:lstStyle>
        <a:defPPr marL="285750" indent="-285750" algn="l">
          <a:spcAft>
            <a:spcPts val="100"/>
          </a:spcAft>
          <a:buClr>
            <a:schemeClr val="bg1"/>
          </a:buClr>
          <a:buFont typeface="Arial" panose="020B0604020202020204" pitchFamily="34" charset="0"/>
          <a:buChar char="•"/>
          <a:defRPr sz="1400" dirty="0">
            <a:solidFill>
              <a:schemeClr val="bg1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solidFill>
            <a:schemeClr val="accent1"/>
          </a:solidFill>
        </a:ln>
      </a:spPr>
      <a:bodyPr vert="horz" wrap="square" lIns="36000" tIns="36000" rIns="36000" bIns="36000" rtlCol="0" anchor="t">
        <a:noAutofit/>
      </a:bodyPr>
      <a:lstStyle>
        <a:defPPr algn="l">
          <a:spcAft>
            <a:spcPts val="100"/>
          </a:spcAft>
          <a:buClr>
            <a:schemeClr val="accent1"/>
          </a:buCl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30313 PPT Template FINAL v1" id="{A2CEDD10-CCB1-B14E-A24E-BFA234F2D501}" vid="{EA29DEE5-91E4-9444-8891-AEF00C9241F0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nected Care">
  <a:themeElements>
    <a:clrScheme name="Connected Care">
      <a:dk1>
        <a:srgbClr val="000000"/>
      </a:dk1>
      <a:lt1>
        <a:srgbClr val="006B8F"/>
      </a:lt1>
      <a:dk2>
        <a:srgbClr val="FFFFFF"/>
      </a:dk2>
      <a:lt2>
        <a:srgbClr val="D9D9D9"/>
      </a:lt2>
      <a:accent1>
        <a:srgbClr val="BFBFBF"/>
      </a:accent1>
      <a:accent2>
        <a:srgbClr val="A21B70"/>
      </a:accent2>
      <a:accent3>
        <a:srgbClr val="4BACC6"/>
      </a:accent3>
      <a:accent4>
        <a:srgbClr val="422779"/>
      </a:accent4>
      <a:accent5>
        <a:srgbClr val="006B8F"/>
      </a:accent5>
      <a:accent6>
        <a:srgbClr val="FFFFFF"/>
      </a:accent6>
      <a:hlink>
        <a:srgbClr val="0000FF"/>
      </a:hlink>
      <a:folHlink>
        <a:srgbClr val="A21B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B446991E-F84A-46A1-98B4-8F6EB58DAB1F}" vid="{D9E75D1C-B855-4565-8AFB-A149CD941925}"/>
    </a:ext>
  </a:extLst>
</a:theme>
</file>

<file path=ppt/theme/theme3.xml><?xml version="1.0" encoding="utf-8"?>
<a:theme xmlns:a="http://schemas.openxmlformats.org/drawingml/2006/main" name="7_Connected Care">
  <a:themeElements>
    <a:clrScheme name="Connected Care">
      <a:dk1>
        <a:srgbClr val="000000"/>
      </a:dk1>
      <a:lt1>
        <a:srgbClr val="006B8F"/>
      </a:lt1>
      <a:dk2>
        <a:srgbClr val="FFFFFF"/>
      </a:dk2>
      <a:lt2>
        <a:srgbClr val="D9D9D9"/>
      </a:lt2>
      <a:accent1>
        <a:srgbClr val="BFBFBF"/>
      </a:accent1>
      <a:accent2>
        <a:srgbClr val="A21B70"/>
      </a:accent2>
      <a:accent3>
        <a:srgbClr val="4BACC6"/>
      </a:accent3>
      <a:accent4>
        <a:srgbClr val="422779"/>
      </a:accent4>
      <a:accent5>
        <a:srgbClr val="006B8F"/>
      </a:accent5>
      <a:accent6>
        <a:srgbClr val="FFFFFF"/>
      </a:accent6>
      <a:hlink>
        <a:srgbClr val="0000FF"/>
      </a:hlink>
      <a:folHlink>
        <a:srgbClr val="A21B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C Powerpoint Template.pptx" id="{A76F7486-4F0C-4325-B66B-D0CB25976439}" vid="{558EF323-1A3B-4644-9042-0D2D3096A9EC}"/>
    </a:ext>
  </a:extLst>
</a:theme>
</file>

<file path=ppt/theme/theme4.xml><?xml version="1.0" encoding="utf-8"?>
<a:theme xmlns:a="http://schemas.openxmlformats.org/drawingml/2006/main" name="6_Connected Care">
  <a:themeElements>
    <a:clrScheme name="Connected Care">
      <a:dk1>
        <a:srgbClr val="000000"/>
      </a:dk1>
      <a:lt1>
        <a:srgbClr val="006B8F"/>
      </a:lt1>
      <a:dk2>
        <a:srgbClr val="FFFFFF"/>
      </a:dk2>
      <a:lt2>
        <a:srgbClr val="D9D9D9"/>
      </a:lt2>
      <a:accent1>
        <a:srgbClr val="BFBFBF"/>
      </a:accent1>
      <a:accent2>
        <a:srgbClr val="A21B70"/>
      </a:accent2>
      <a:accent3>
        <a:srgbClr val="4BACC6"/>
      </a:accent3>
      <a:accent4>
        <a:srgbClr val="422779"/>
      </a:accent4>
      <a:accent5>
        <a:srgbClr val="006B8F"/>
      </a:accent5>
      <a:accent6>
        <a:srgbClr val="FFFFFF"/>
      </a:accent6>
      <a:hlink>
        <a:srgbClr val="0000FF"/>
      </a:hlink>
      <a:folHlink>
        <a:srgbClr val="A21B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C Powerpoint Template.pptx" id="{A76F7486-4F0C-4325-B66B-D0CB25976439}" vid="{558EF323-1A3B-4644-9042-0D2D3096A9EC}"/>
    </a:ext>
  </a:extLst>
</a:theme>
</file>

<file path=ppt/theme/theme5.xml><?xml version="1.0" encoding="utf-8"?>
<a:theme xmlns:a="http://schemas.openxmlformats.org/drawingml/2006/main" name="2_Frimley ICS with Connected Care">
  <a:themeElements>
    <a:clrScheme name="Frimley ICS &amp; Connected Care">
      <a:dk1>
        <a:srgbClr val="000000"/>
      </a:dk1>
      <a:lt1>
        <a:srgbClr val="FFFFFF"/>
      </a:lt1>
      <a:dk2>
        <a:srgbClr val="0096AA"/>
      </a:dk2>
      <a:lt2>
        <a:srgbClr val="D9D9D9"/>
      </a:lt2>
      <a:accent1>
        <a:srgbClr val="86BC25"/>
      </a:accent1>
      <a:accent2>
        <a:srgbClr val="BF0078"/>
      </a:accent2>
      <a:accent3>
        <a:srgbClr val="44257D"/>
      </a:accent3>
      <a:accent4>
        <a:srgbClr val="4BACC6"/>
      </a:accent4>
      <a:accent5>
        <a:srgbClr val="D9D9D9"/>
      </a:accent5>
      <a:accent6>
        <a:srgbClr val="006B8F"/>
      </a:accent6>
      <a:hlink>
        <a:srgbClr val="006B8F"/>
      </a:hlink>
      <a:folHlink>
        <a:srgbClr val="A21B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C Powerpoint Template.pptx" id="{BBA7B40B-3839-4780-9CDB-2D7A66FA2293}" vid="{57AE467F-A139-4EE6-BDE4-5309E97DA77B}"/>
    </a:ext>
  </a:extLst>
</a:theme>
</file>

<file path=ppt/theme/theme6.xml><?xml version="1.0" encoding="utf-8"?>
<a:theme xmlns:a="http://schemas.openxmlformats.org/drawingml/2006/main" name="8_Connected Care">
  <a:themeElements>
    <a:clrScheme name="Connected Care">
      <a:dk1>
        <a:srgbClr val="000000"/>
      </a:dk1>
      <a:lt1>
        <a:srgbClr val="006B8F"/>
      </a:lt1>
      <a:dk2>
        <a:srgbClr val="FFFFFF"/>
      </a:dk2>
      <a:lt2>
        <a:srgbClr val="D9D9D9"/>
      </a:lt2>
      <a:accent1>
        <a:srgbClr val="BFBFBF"/>
      </a:accent1>
      <a:accent2>
        <a:srgbClr val="A21B70"/>
      </a:accent2>
      <a:accent3>
        <a:srgbClr val="4BACC6"/>
      </a:accent3>
      <a:accent4>
        <a:srgbClr val="422779"/>
      </a:accent4>
      <a:accent5>
        <a:srgbClr val="006B8F"/>
      </a:accent5>
      <a:accent6>
        <a:srgbClr val="FFFFFF"/>
      </a:accent6>
      <a:hlink>
        <a:srgbClr val="0000FF"/>
      </a:hlink>
      <a:folHlink>
        <a:srgbClr val="A21B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C Powerpoint Template.pptx" id="{BBA7B40B-3839-4780-9CDB-2D7A66FA2293}" vid="{15B0B4DD-5ED9-490B-B834-11C286B374B5}"/>
    </a:ext>
  </a:extLst>
</a:theme>
</file>

<file path=ppt/theme/theme7.xml><?xml version="1.0" encoding="utf-8"?>
<a:theme xmlns:a="http://schemas.openxmlformats.org/drawingml/2006/main" name="Frimley ICS with Connected Care">
  <a:themeElements>
    <a:clrScheme name="Frimley ICS &amp; Connected Care">
      <a:dk1>
        <a:srgbClr val="000000"/>
      </a:dk1>
      <a:lt1>
        <a:srgbClr val="FFFFFF"/>
      </a:lt1>
      <a:dk2>
        <a:srgbClr val="0096AA"/>
      </a:dk2>
      <a:lt2>
        <a:srgbClr val="D9D9D9"/>
      </a:lt2>
      <a:accent1>
        <a:srgbClr val="86BC25"/>
      </a:accent1>
      <a:accent2>
        <a:srgbClr val="BF0078"/>
      </a:accent2>
      <a:accent3>
        <a:srgbClr val="44257D"/>
      </a:accent3>
      <a:accent4>
        <a:srgbClr val="4BACC6"/>
      </a:accent4>
      <a:accent5>
        <a:srgbClr val="D9D9D9"/>
      </a:accent5>
      <a:accent6>
        <a:srgbClr val="006B8F"/>
      </a:accent6>
      <a:hlink>
        <a:srgbClr val="006B8F"/>
      </a:hlink>
      <a:folHlink>
        <a:srgbClr val="A21B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EMPLATE - ConnectedCare v2.0" id="{2FDD9065-6C88-4E44-8D77-266C7734907E}" vid="{A8B74FD9-99BD-49A8-A81B-2089D8387A37}"/>
    </a:ext>
  </a:extLst>
</a:theme>
</file>

<file path=ppt/theme/theme8.xml><?xml version="1.0" encoding="utf-8"?>
<a:theme xmlns:a="http://schemas.openxmlformats.org/drawingml/2006/main" name="1_Connected Care">
  <a:themeElements>
    <a:clrScheme name="Connected Care">
      <a:dk1>
        <a:srgbClr val="000000"/>
      </a:dk1>
      <a:lt1>
        <a:srgbClr val="006B8F"/>
      </a:lt1>
      <a:dk2>
        <a:srgbClr val="FFFFFF"/>
      </a:dk2>
      <a:lt2>
        <a:srgbClr val="D9D9D9"/>
      </a:lt2>
      <a:accent1>
        <a:srgbClr val="BFBFBF"/>
      </a:accent1>
      <a:accent2>
        <a:srgbClr val="A21B70"/>
      </a:accent2>
      <a:accent3>
        <a:srgbClr val="4BACC6"/>
      </a:accent3>
      <a:accent4>
        <a:srgbClr val="422779"/>
      </a:accent4>
      <a:accent5>
        <a:srgbClr val="006B8F"/>
      </a:accent5>
      <a:accent6>
        <a:srgbClr val="FFFFFF"/>
      </a:accent6>
      <a:hlink>
        <a:srgbClr val="0000FF"/>
      </a:hlink>
      <a:folHlink>
        <a:srgbClr val="A21B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B446991E-F84A-46A1-98B4-8F6EB58DAB1F}" vid="{D9E75D1C-B855-4565-8AFB-A149CD941925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F8EB85763C444AAC68312A5032961" ma:contentTypeVersion="15" ma:contentTypeDescription="Create a new document." ma:contentTypeScope="" ma:versionID="3617390bde7aeb30f5738a81a3ab6e59">
  <xsd:schema xmlns:xsd="http://www.w3.org/2001/XMLSchema" xmlns:xs="http://www.w3.org/2001/XMLSchema" xmlns:p="http://schemas.microsoft.com/office/2006/metadata/properties" xmlns:ns2="07aa35f8-4ca4-46ab-9e1b-a4e465f24b74" xmlns:ns3="42f0a427-9df2-45d7-aa81-e964de6ddee5" targetNamespace="http://schemas.microsoft.com/office/2006/metadata/properties" ma:root="true" ma:fieldsID="666cf530cefdfd4db7b812e1228f4c31" ns2:_="" ns3:_="">
    <xsd:import namespace="07aa35f8-4ca4-46ab-9e1b-a4e465f24b74"/>
    <xsd:import namespace="42f0a427-9df2-45d7-aa81-e964de6dde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JohnFarend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a35f8-4ca4-46ab-9e1b-a4e465f24b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JohnFarenden" ma:index="21" nillable="true" ma:displayName="Workstream Host" ma:format="Dropdown" ma:list="UserInfo" ma:SharePointGroup="0" ma:internalName="JohnFarende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0a427-9df2-45d7-aa81-e964de6ddee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b543c0c-a518-46b0-9a12-4792eebd6a0a}" ma:internalName="TaxCatchAll" ma:showField="CatchAllData" ma:web="42f0a427-9df2-45d7-aa81-e964de6dde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aa35f8-4ca4-46ab-9e1b-a4e465f24b74">
      <Terms xmlns="http://schemas.microsoft.com/office/infopath/2007/PartnerControls"/>
    </lcf76f155ced4ddcb4097134ff3c332f>
    <JohnFarenden xmlns="07aa35f8-4ca4-46ab-9e1b-a4e465f24b74">
      <UserInfo>
        <DisplayName/>
        <AccountId xsi:nil="true"/>
        <AccountType/>
      </UserInfo>
    </JohnFarenden>
    <TaxCatchAll xmlns="42f0a427-9df2-45d7-aa81-e964de6ddee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724A9-C4E8-4667-AE33-64E48568A6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aa35f8-4ca4-46ab-9e1b-a4e465f24b74"/>
    <ds:schemaRef ds:uri="42f0a427-9df2-45d7-aa81-e964de6dde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B5F6FB-0ACA-44C0-BA0A-9453667C30BB}">
  <ds:schemaRefs>
    <ds:schemaRef ds:uri="http://schemas.microsoft.com/office/infopath/2007/PartnerControls"/>
    <ds:schemaRef ds:uri="http://www.w3.org/XML/1998/namespace"/>
    <ds:schemaRef ds:uri="8b4ab2fc-b5f7-4d13-956b-0883a4ab9170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715706fd-6c67-43d5-8a20-e4c4f82d1a10"/>
    <ds:schemaRef ds:uri="http://purl.org/dc/terms/"/>
    <ds:schemaRef ds:uri="07aa35f8-4ca4-46ab-9e1b-a4e465f24b74"/>
    <ds:schemaRef ds:uri="42f0a427-9df2-45d7-aa81-e964de6ddee5"/>
  </ds:schemaRefs>
</ds:datastoreItem>
</file>

<file path=customXml/itemProps3.xml><?xml version="1.0" encoding="utf-8"?>
<ds:datastoreItem xmlns:ds="http://schemas.openxmlformats.org/officeDocument/2006/customXml" ds:itemID="{6E81C31F-1BFF-4C61-9B62-30DF3BCE38E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2273</Words>
  <Application>Microsoft Macintosh PowerPoint</Application>
  <PresentationFormat>Widescreen</PresentationFormat>
  <Paragraphs>544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Arial</vt:lpstr>
      <vt:lpstr>Arial,Sans-Serif</vt:lpstr>
      <vt:lpstr>Calibri</vt:lpstr>
      <vt:lpstr>Calibri Light</vt:lpstr>
      <vt:lpstr>Calibri Regular</vt:lpstr>
      <vt:lpstr>System Font Regular</vt:lpstr>
      <vt:lpstr>Trebuchet MS</vt:lpstr>
      <vt:lpstr>Wingdings</vt:lpstr>
      <vt:lpstr>Office Theme</vt:lpstr>
      <vt:lpstr>Connected Care</vt:lpstr>
      <vt:lpstr>7_Connected Care</vt:lpstr>
      <vt:lpstr>6_Connected Care</vt:lpstr>
      <vt:lpstr>2_Frimley ICS with Connected Care</vt:lpstr>
      <vt:lpstr>8_Connected Care</vt:lpstr>
      <vt:lpstr>Frimley ICS with Connected Care</vt:lpstr>
      <vt:lpstr>1_Connected Care</vt:lpstr>
      <vt:lpstr>4_Office Theme</vt:lpstr>
      <vt:lpstr>5_Office Theme</vt:lpstr>
      <vt:lpstr>6_Office Theme</vt:lpstr>
      <vt:lpstr>CF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Financial Framework - Key Messages </vt:lpstr>
      <vt:lpstr>The Strategic Financial Framework is developed via a four-stage approach</vt:lpstr>
      <vt:lpstr>The population segmentation enables division of the population by age band, place, and condition, showing 28% of the GM population experiences some aspect of poor health</vt:lpstr>
      <vt:lpstr>From 2022/23 – 2027/28, the health of the Greater Manchester population is deteriorating, with 10% fewer people in ‘Good Health’ Segments </vt:lpstr>
      <vt:lpstr>Quantified opportunities map to primary, secondary, and Social Determinant focussed interventions</vt:lpstr>
      <vt:lpstr>A more nuanced and holistic view of health…  </vt:lpstr>
      <vt:lpstr>PowerPoint Presentation</vt:lpstr>
      <vt:lpstr>PowerPoint Presentation</vt:lpstr>
      <vt:lpstr>PowerPoint Presentation</vt:lpstr>
      <vt:lpstr>Identifying inequalities in provision of cardiovascular care: Hypertension</vt:lpstr>
      <vt:lpstr>Identifying inequalities in provision of cardiovascular care risk status </vt:lpstr>
      <vt:lpstr>Targeting lipid lowering therapy in areas of deprivation</vt:lpstr>
      <vt:lpstr>PowerPoint Presentation</vt:lpstr>
      <vt:lpstr>Essential Enabler of Population Health Approach: Award winning Information Governance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 Text Text Text</dc:title>
  <dc:creator>Microsoft Office User</dc:creator>
  <cp:lastModifiedBy>John Farenden</cp:lastModifiedBy>
  <cp:revision>43</cp:revision>
  <dcterms:created xsi:type="dcterms:W3CDTF">2022-04-12T19:39:15Z</dcterms:created>
  <dcterms:modified xsi:type="dcterms:W3CDTF">2024-04-19T15:28:56Z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0x010100D49F8EB85763C444AAC68312A5032961</vt:lpwstr>
  </property>
  <property fmtid="{D5CDD505-2E9C-101B-9397-08002B2CF9AE}" pid="3" name="MediaServiceImageTags">
    <vt:lpwstr/>
  </property>
</Properties>
</file>