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56" r:id="rId5"/>
    <p:sldId id="285" r:id="rId6"/>
    <p:sldId id="295" r:id="rId7"/>
    <p:sldId id="258" r:id="rId8"/>
    <p:sldId id="257" r:id="rId9"/>
    <p:sldId id="296" r:id="rId10"/>
    <p:sldId id="262" r:id="rId11"/>
    <p:sldId id="297" r:id="rId12"/>
    <p:sldId id="267" r:id="rId13"/>
    <p:sldId id="298" r:id="rId14"/>
    <p:sldId id="269" r:id="rId15"/>
    <p:sldId id="271" r:id="rId16"/>
    <p:sldId id="299" r:id="rId17"/>
    <p:sldId id="300" r:id="rId18"/>
    <p:sldId id="301" r:id="rId19"/>
    <p:sldId id="302" r:id="rId20"/>
    <p:sldId id="280" r:id="rId21"/>
    <p:sldId id="276" r:id="rId22"/>
    <p:sldId id="278" r:id="rId23"/>
    <p:sldId id="281" r:id="rId24"/>
    <p:sldId id="277" r:id="rId25"/>
    <p:sldId id="282" r:id="rId26"/>
    <p:sldId id="283" r:id="rId27"/>
    <p:sldId id="284" r:id="rId28"/>
    <p:sldId id="303" r:id="rId29"/>
    <p:sldId id="304" r:id="rId30"/>
    <p:sldId id="305" r:id="rId31"/>
    <p:sldId id="2147470747" r:id="rId32"/>
    <p:sldId id="2147470748" r:id="rId33"/>
    <p:sldId id="2147470749" r:id="rId34"/>
    <p:sldId id="2147470750" r:id="rId35"/>
    <p:sldId id="2147470751" r:id="rId36"/>
    <p:sldId id="2147470742" r:id="rId37"/>
    <p:sldId id="2147470746" r:id="rId38"/>
    <p:sldId id="214747075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63F"/>
    <a:srgbClr val="782283"/>
    <a:srgbClr val="833C9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p:restoredTop sz="94694"/>
  </p:normalViewPr>
  <p:slideViewPr>
    <p:cSldViewPr snapToGrid="0" snapToObjects="1">
      <p:cViewPr varScale="1">
        <p:scale>
          <a:sx n="121" d="100"/>
          <a:sy n="121" d="100"/>
        </p:scale>
        <p:origin x="1304"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nhs.sharepoint.com/sites/X26_NHS_Online/Shared%20Documents/47.%20Team%20Eon%20-%20Care%20Plans/Market%20Analysis/Maturity_User%20Needs%20assessment%20criteri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nhs.sharepoint.com/sites/X26_NHS_Online/Shared%20Documents/47.%20Team%20Eon%20-%20Care%20Plans/Market%20Analysis/Maturity_User%20Needs%20assessment%20criter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pivotSource>
    <c:name>[Book2]Sheet2!PivotTable1</c:name>
    <c:fmtId val="-1"/>
  </c:pivotSource>
  <c:chart>
    <c:title>
      <c:tx>
        <c:rich>
          <a:bodyPr rot="0" spcFirstLastPara="1" vertOverflow="ellipsis" vert="horz" wrap="square" anchor="ctr" anchorCtr="1"/>
          <a:lstStyle/>
          <a:p>
            <a:pPr algn="ctr">
              <a:defRPr sz="18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800" b="1" i="0" u="none" dirty="0">
                <a:solidFill>
                  <a:sysClr val="windowText" lastClr="000000"/>
                </a:solidFill>
                <a:latin typeface="Arial" panose="020B0604020202020204" pitchFamily="34" charset="0"/>
                <a:cs typeface="Arial" panose="020B0604020202020204" pitchFamily="34" charset="0"/>
              </a:rPr>
              <a:t>Engaged</a:t>
            </a:r>
            <a:r>
              <a:rPr lang="en-US" sz="1800" b="1" i="0" u="none" baseline="0" dirty="0">
                <a:solidFill>
                  <a:sysClr val="windowText" lastClr="000000"/>
                </a:solidFill>
                <a:latin typeface="Arial" panose="020B0604020202020204" pitchFamily="34" charset="0"/>
                <a:cs typeface="Arial" panose="020B0604020202020204" pitchFamily="34" charset="0"/>
              </a:rPr>
              <a:t> ICSs</a:t>
            </a:r>
            <a:endParaRPr lang="en-US" sz="1800" b="1" i="0" u="none"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36818739308725607"/>
          <c:y val="3.7379125928201772E-2"/>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chemeClr val="accent2"/>
          </a:solidFill>
          <a:ln w="19050">
            <a:solidFill>
              <a:schemeClr val="lt1"/>
            </a:solidFill>
          </a:ln>
          <a:effectLst/>
        </c:spPr>
        <c:marker>
          <c:symbol val="none"/>
        </c:marker>
      </c:pivotFmt>
      <c:pivotFmt>
        <c:idx val="1"/>
        <c:spPr>
          <a:solidFill>
            <a:schemeClr val="accent2"/>
          </a:solidFill>
          <a:ln w="19050">
            <a:solidFill>
              <a:schemeClr val="lt1"/>
            </a:solidFill>
          </a:ln>
          <a:effectLst/>
        </c:spPr>
      </c:pivotFmt>
      <c:pivotFmt>
        <c:idx val="2"/>
        <c:spPr>
          <a:solidFill>
            <a:schemeClr val="accent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w="19050">
            <a:solidFill>
              <a:schemeClr val="lt1"/>
            </a:solidFill>
          </a:ln>
          <a:effectLst/>
        </c:spPr>
      </c:pivotFmt>
      <c:pivotFmt>
        <c:idx val="4"/>
        <c:spPr>
          <a:solidFill>
            <a:schemeClr val="accent2"/>
          </a:solidFill>
          <a:ln w="19050">
            <a:solidFill>
              <a:schemeClr val="lt1"/>
            </a:solidFill>
          </a:ln>
          <a:effectLst/>
        </c:spPr>
      </c:pivotFmt>
      <c:pivotFmt>
        <c:idx val="5"/>
        <c:spPr>
          <a:solidFill>
            <a:schemeClr val="accent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2"/>
          </a:solidFill>
          <a:ln w="19050">
            <a:solidFill>
              <a:schemeClr val="lt1"/>
            </a:solidFill>
          </a:ln>
          <a:effectLst/>
        </c:spPr>
      </c:pivotFmt>
      <c:pivotFmt>
        <c:idx val="7"/>
        <c:spPr>
          <a:solidFill>
            <a:schemeClr val="accent2"/>
          </a:solidFill>
          <a:ln w="19050">
            <a:solidFill>
              <a:schemeClr val="lt1"/>
            </a:solidFill>
          </a:ln>
          <a:effectLst/>
        </c:spPr>
      </c:pivotFmt>
    </c:pivotFmts>
    <c:plotArea>
      <c:layout>
        <c:manualLayout>
          <c:layoutTarget val="inner"/>
          <c:xMode val="edge"/>
          <c:yMode val="edge"/>
          <c:x val="0.19567822143900007"/>
          <c:y val="0.15009909339226379"/>
          <c:w val="0.67708590159693793"/>
          <c:h val="0.76311984618822604"/>
        </c:manualLayout>
      </c:layout>
      <c:doughnutChart>
        <c:varyColors val="1"/>
        <c:ser>
          <c:idx val="0"/>
          <c:order val="0"/>
          <c:tx>
            <c:strRef>
              <c:f>Sheet2!$B$3</c:f>
              <c:strCache>
                <c:ptCount val="1"/>
                <c:pt idx="0">
                  <c:v>Total</c:v>
                </c:pt>
              </c:strCache>
            </c:strRef>
          </c:tx>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F9FA-4A6D-868C-F9D1062BC5E9}"/>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F9FA-4A6D-868C-F9D1062BC5E9}"/>
              </c:ext>
            </c:extLst>
          </c:dPt>
          <c:cat>
            <c:strRef>
              <c:f>Sheet2!$A$4:$A$6</c:f>
              <c:strCache>
                <c:ptCount val="2"/>
                <c:pt idx="0">
                  <c:v>No</c:v>
                </c:pt>
                <c:pt idx="1">
                  <c:v>Yes</c:v>
                </c:pt>
              </c:strCache>
            </c:strRef>
          </c:cat>
          <c:val>
            <c:numRef>
              <c:f>Sheet2!$B$4:$B$6</c:f>
              <c:numCache>
                <c:formatCode>General</c:formatCode>
                <c:ptCount val="2"/>
                <c:pt idx="0">
                  <c:v>4</c:v>
                </c:pt>
                <c:pt idx="1">
                  <c:v>38</c:v>
                </c:pt>
              </c:numCache>
            </c:numRef>
          </c:val>
          <c:extLst>
            <c:ext xmlns:c16="http://schemas.microsoft.com/office/drawing/2014/chart" uri="{C3380CC4-5D6E-409C-BE32-E72D297353CC}">
              <c16:uniqueId val="{00000004-F9FA-4A6D-868C-F9D1062BC5E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pivotSource>
    <c:name>[Chart in Microsoft Word]Pivots!PivotTable1</c:name>
    <c:fmtId val="-1"/>
  </c:pivotSource>
  <c:chart>
    <c:autoTitleDeleted val="1"/>
    <c:pivotFmts>
      <c:pivotFmt>
        <c:idx val="0"/>
        <c:spPr>
          <a:solidFill>
            <a:schemeClr val="accent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
        <c:spPr>
          <a:solidFill>
            <a:schemeClr val="accent2"/>
          </a:solidFill>
          <a:ln w="19050">
            <a:solidFill>
              <a:schemeClr val="lt1"/>
            </a:solidFill>
          </a:ln>
          <a:effectLst/>
        </c:spPr>
        <c:dLbl>
          <c:idx val="0"/>
          <c:layout>
            <c:manualLayout>
              <c:x val="8.3534339457567802E-2"/>
              <c:y val="8.87026100904053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2"/>
        <c:spPr>
          <a:solidFill>
            <a:schemeClr val="accent2"/>
          </a:solidFill>
          <a:ln w="19050">
            <a:solidFill>
              <a:schemeClr val="lt1"/>
            </a:solidFill>
          </a:ln>
          <a:effectLst/>
        </c:spPr>
        <c:dLbl>
          <c:idx val="0"/>
          <c:layout>
            <c:manualLayout>
              <c:x val="-1.3585301837270341E-2"/>
              <c:y val="-9.613225430154563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3"/>
        <c:spPr>
          <a:solidFill>
            <a:schemeClr val="accent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4"/>
        <c:spPr>
          <a:solidFill>
            <a:schemeClr val="accent2"/>
          </a:solidFill>
          <a:ln w="19050">
            <a:solidFill>
              <a:schemeClr val="lt1"/>
            </a:solidFill>
          </a:ln>
          <a:effectLst/>
        </c:spPr>
        <c:dLbl>
          <c:idx val="0"/>
          <c:layout>
            <c:manualLayout>
              <c:x val="8.3534339457567802E-2"/>
              <c:y val="8.87026100904053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5"/>
        <c:spPr>
          <a:solidFill>
            <a:schemeClr val="accent2"/>
          </a:solidFill>
          <a:ln w="19050">
            <a:solidFill>
              <a:schemeClr val="lt1"/>
            </a:solidFill>
          </a:ln>
          <a:effectLst/>
        </c:spPr>
        <c:dLbl>
          <c:idx val="0"/>
          <c:layout>
            <c:manualLayout>
              <c:x val="-1.3585301837270341E-2"/>
              <c:y val="-9.613225430154563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6"/>
        <c:spPr>
          <a:solidFill>
            <a:schemeClr val="accent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7"/>
        <c:spPr>
          <a:solidFill>
            <a:schemeClr val="accent2"/>
          </a:solidFill>
          <a:ln w="19050">
            <a:solidFill>
              <a:schemeClr val="lt1"/>
            </a:solidFill>
          </a:ln>
          <a:effectLst/>
        </c:spPr>
        <c:dLbl>
          <c:idx val="0"/>
          <c:layout>
            <c:manualLayout>
              <c:x val="8.3534339457567802E-2"/>
              <c:y val="8.87026100904053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8"/>
        <c:spPr>
          <a:solidFill>
            <a:schemeClr val="accent2"/>
          </a:solidFill>
          <a:ln w="19050">
            <a:solidFill>
              <a:schemeClr val="lt1"/>
            </a:solidFill>
          </a:ln>
          <a:effectLst/>
        </c:spPr>
        <c:dLbl>
          <c:idx val="0"/>
          <c:layout>
            <c:manualLayout>
              <c:x val="-1.3585301837270341E-2"/>
              <c:y val="-9.613225430154563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9"/>
        <c:spPr>
          <a:solidFill>
            <a:schemeClr val="accent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0"/>
        <c:spPr>
          <a:solidFill>
            <a:schemeClr val="accent2"/>
          </a:solidFill>
          <a:ln w="19050">
            <a:solidFill>
              <a:schemeClr val="lt1"/>
            </a:solidFill>
          </a:ln>
          <a:effectLst/>
        </c:spPr>
        <c:dLbl>
          <c:idx val="0"/>
          <c:layout>
            <c:manualLayout>
              <c:x val="8.3534339457567802E-2"/>
              <c:y val="8.87026100904053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1"/>
        <c:spPr>
          <a:solidFill>
            <a:schemeClr val="accent2"/>
          </a:solidFill>
          <a:ln w="19050">
            <a:solidFill>
              <a:schemeClr val="lt1"/>
            </a:solidFill>
          </a:ln>
          <a:effectLst/>
        </c:spPr>
        <c:dLbl>
          <c:idx val="0"/>
          <c:layout>
            <c:manualLayout>
              <c:x val="-1.3585301837270341E-2"/>
              <c:y val="-9.613225430154563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2"/>
        <c:spPr>
          <a:solidFill>
            <a:schemeClr val="accent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3"/>
        <c:spPr>
          <a:solidFill>
            <a:schemeClr val="accent2"/>
          </a:solidFill>
          <a:ln w="19050">
            <a:solidFill>
              <a:schemeClr val="lt1"/>
            </a:solidFill>
          </a:ln>
          <a:effectLst/>
        </c:spPr>
        <c:dLbl>
          <c:idx val="0"/>
          <c:layout>
            <c:manualLayout>
              <c:x val="8.3534339457567802E-2"/>
              <c:y val="8.87026100904053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4"/>
        <c:spPr>
          <a:solidFill>
            <a:schemeClr val="accent2"/>
          </a:solidFill>
          <a:ln w="19050">
            <a:solidFill>
              <a:schemeClr val="lt1"/>
            </a:solidFill>
          </a:ln>
          <a:effectLst/>
        </c:spPr>
        <c:dLbl>
          <c:idx val="0"/>
          <c:layout>
            <c:manualLayout>
              <c:x val="-1.3585301837270341E-2"/>
              <c:y val="-9.613225430154563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ptos" panose="020B0004020202020204" pitchFamily="34" charset="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8.9373348930458896E-2"/>
          <c:y val="0.10346927537170809"/>
          <c:w val="0.78944838083108604"/>
          <c:h val="0.89653072462829198"/>
        </c:manualLayout>
      </c:layout>
      <c:pieChart>
        <c:varyColors val="1"/>
        <c:ser>
          <c:idx val="0"/>
          <c:order val="0"/>
          <c:tx>
            <c:strRef>
              <c:f>Pivots!$B$3</c:f>
              <c:strCache>
                <c:ptCount val="1"/>
                <c:pt idx="0">
                  <c:v>Total</c:v>
                </c:pt>
              </c:strCache>
            </c:strRef>
          </c:tx>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595B-49C1-B4D7-DB0629D64D8A}"/>
              </c:ext>
            </c:extLst>
          </c:dPt>
          <c:dPt>
            <c:idx val="1"/>
            <c:bubble3D val="0"/>
            <c:explosion val="2"/>
            <c:spPr>
              <a:solidFill>
                <a:schemeClr val="accent2"/>
              </a:solidFill>
              <a:ln w="19050">
                <a:solidFill>
                  <a:schemeClr val="lt1"/>
                </a:solidFill>
              </a:ln>
              <a:effectLst/>
            </c:spPr>
            <c:extLst>
              <c:ext xmlns:c16="http://schemas.microsoft.com/office/drawing/2014/chart" uri="{C3380CC4-5D6E-409C-BE32-E72D297353CC}">
                <c16:uniqueId val="{00000003-595B-49C1-B4D7-DB0629D64D8A}"/>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595B-49C1-B4D7-DB0629D64D8A}"/>
              </c:ext>
            </c:extLst>
          </c:dPt>
          <c:dLbls>
            <c:dLbl>
              <c:idx val="0"/>
              <c:layout>
                <c:manualLayout>
                  <c:x val="-0.19425244646787845"/>
                  <c:y val="7.005821035182925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95B-49C1-B4D7-DB0629D64D8A}"/>
                </c:ext>
              </c:extLst>
            </c:dLbl>
            <c:dLbl>
              <c:idx val="1"/>
              <c:layout>
                <c:manualLayout>
                  <c:x val="0.16422375011910925"/>
                  <c:y val="-0.1572912441457589"/>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95B-49C1-B4D7-DB0629D64D8A}"/>
                </c:ext>
              </c:extLst>
            </c:dLbl>
            <c:dLbl>
              <c:idx val="2"/>
              <c:layout>
                <c:manualLayout>
                  <c:x val="0.14028134654692195"/>
                  <c:y val="0.1866901334945778"/>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95B-49C1-B4D7-DB0629D64D8A}"/>
                </c:ext>
              </c:extLst>
            </c:dLbl>
            <c:spPr>
              <a:noFill/>
              <a:ln>
                <a:noFill/>
              </a:ln>
              <a:effectLst/>
            </c:spPr>
            <c:txPr>
              <a:bodyPr rot="0" spcFirstLastPara="1" vertOverflow="ellipsis" vert="horz" wrap="square" lIns="38100" tIns="19050" rIns="38100" bIns="19050" anchor="b" anchorCtr="0">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1"/>
            <c:showBubbleSize val="0"/>
            <c:showLeaderLines val="0"/>
            <c:extLst>
              <c:ext xmlns:c15="http://schemas.microsoft.com/office/drawing/2012/chart" uri="{CE6537A1-D6FC-4f65-9D91-7224C49458BB}"/>
            </c:extLst>
          </c:dLbls>
          <c:cat>
            <c:strRef>
              <c:f>Pivots!$A$4:$A$7</c:f>
              <c:strCache>
                <c:ptCount val="3"/>
                <c:pt idx="0">
                  <c:v>No</c:v>
                </c:pt>
                <c:pt idx="1">
                  <c:v>Yes - in use</c:v>
                </c:pt>
                <c:pt idx="2">
                  <c:v>Yes - not in use</c:v>
                </c:pt>
              </c:strCache>
            </c:strRef>
          </c:cat>
          <c:val>
            <c:numRef>
              <c:f>Pivots!$B$4:$B$7</c:f>
              <c:numCache>
                <c:formatCode>General</c:formatCode>
                <c:ptCount val="3"/>
                <c:pt idx="0">
                  <c:v>15</c:v>
                </c:pt>
                <c:pt idx="1">
                  <c:v>18</c:v>
                </c:pt>
                <c:pt idx="2">
                  <c:v>6</c:v>
                </c:pt>
              </c:numCache>
            </c:numRef>
          </c:val>
          <c:extLst>
            <c:ext xmlns:c16="http://schemas.microsoft.com/office/drawing/2014/chart" uri="{C3380CC4-5D6E-409C-BE32-E72D297353CC}">
              <c16:uniqueId val="{00000006-595B-49C1-B4D7-DB0629D64D8A}"/>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pivotSource>
    <c:name>[Chart in Microsoft PowerPoint]Pivots!PivotTable2</c:name>
    <c:fmtId val="-1"/>
  </c:pivotSource>
  <c:chart>
    <c:autoTitleDeleted val="1"/>
    <c:pivotFmts>
      <c:pivotFmt>
        <c:idx val="0"/>
        <c:spPr>
          <a:solidFill>
            <a:schemeClr val="accent2"/>
          </a:solidFill>
          <a:ln>
            <a:noFill/>
          </a:ln>
          <a:effectLst/>
        </c:spPr>
        <c:marker>
          <c:symbol val="none"/>
        </c:marker>
        <c:dLbl>
          <c:idx val="0"/>
          <c:spPr>
            <a:noFill/>
            <a:ln>
              <a:noFill/>
            </a:ln>
            <a:effectLst/>
          </c:spPr>
          <c:txPr>
            <a:bodyPr rot="0" spcFirstLastPara="1" vertOverflow="ellipsis"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8112832486056707"/>
          <c:y val="2.1793539674109359E-2"/>
          <c:w val="0.81887167513943293"/>
          <c:h val="0.94006776589619923"/>
        </c:manualLayout>
      </c:layout>
      <c:barChart>
        <c:barDir val="bar"/>
        <c:grouping val="clustered"/>
        <c:varyColors val="0"/>
        <c:ser>
          <c:idx val="0"/>
          <c:order val="0"/>
          <c:tx>
            <c:strRef>
              <c:f>Pivots!$B$11</c:f>
              <c:strCache>
                <c:ptCount val="1"/>
                <c:pt idx="0">
                  <c:v>Total</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Pivots!$A$12:$A$18</c:f>
              <c:strCache>
                <c:ptCount val="6"/>
                <c:pt idx="0">
                  <c:v>Better</c:v>
                </c:pt>
                <c:pt idx="1">
                  <c:v>Graphnet</c:v>
                </c:pt>
                <c:pt idx="2">
                  <c:v>Black Pear</c:v>
                </c:pt>
                <c:pt idx="3">
                  <c:v>Orion</c:v>
                </c:pt>
                <c:pt idx="4">
                  <c:v>PKB</c:v>
                </c:pt>
                <c:pt idx="5">
                  <c:v>Intersystems</c:v>
                </c:pt>
              </c:strCache>
            </c:strRef>
          </c:cat>
          <c:val>
            <c:numRef>
              <c:f>Pivots!$B$12:$B$18</c:f>
              <c:numCache>
                <c:formatCode>General</c:formatCode>
                <c:ptCount val="6"/>
                <c:pt idx="0">
                  <c:v>7</c:v>
                </c:pt>
                <c:pt idx="1">
                  <c:v>6</c:v>
                </c:pt>
                <c:pt idx="2">
                  <c:v>4</c:v>
                </c:pt>
                <c:pt idx="3">
                  <c:v>3</c:v>
                </c:pt>
                <c:pt idx="4">
                  <c:v>3</c:v>
                </c:pt>
                <c:pt idx="5">
                  <c:v>1</c:v>
                </c:pt>
              </c:numCache>
            </c:numRef>
          </c:val>
          <c:extLst>
            <c:ext xmlns:c16="http://schemas.microsoft.com/office/drawing/2014/chart" uri="{C3380CC4-5D6E-409C-BE32-E72D297353CC}">
              <c16:uniqueId val="{00000000-A1A5-463F-AC3B-431015EBB546}"/>
            </c:ext>
          </c:extLst>
        </c:ser>
        <c:dLbls>
          <c:dLblPos val="outEnd"/>
          <c:showLegendKey val="0"/>
          <c:showVal val="1"/>
          <c:showCatName val="0"/>
          <c:showSerName val="0"/>
          <c:showPercent val="0"/>
          <c:showBubbleSize val="0"/>
        </c:dLbls>
        <c:gapWidth val="79"/>
        <c:axId val="1952884351"/>
        <c:axId val="1969727023"/>
      </c:barChart>
      <c:catAx>
        <c:axId val="19528843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120" normalizeH="0" baseline="0">
                <a:solidFill>
                  <a:schemeClr val="tx1"/>
                </a:solidFill>
                <a:latin typeface="Arial" panose="020B0604020202020204" pitchFamily="34" charset="0"/>
                <a:ea typeface="+mn-ea"/>
                <a:cs typeface="Arial" panose="020B0604020202020204" pitchFamily="34" charset="0"/>
              </a:defRPr>
            </a:pPr>
            <a:endParaRPr lang="en-US"/>
          </a:p>
        </c:txPr>
        <c:crossAx val="1969727023"/>
        <c:crosses val="autoZero"/>
        <c:auto val="1"/>
        <c:lblAlgn val="ctr"/>
        <c:lblOffset val="100"/>
        <c:noMultiLvlLbl val="0"/>
      </c:catAx>
      <c:valAx>
        <c:axId val="1969727023"/>
        <c:scaling>
          <c:orientation val="minMax"/>
        </c:scaling>
        <c:delete val="1"/>
        <c:axPos val="t"/>
        <c:numFmt formatCode="General" sourceLinked="1"/>
        <c:majorTickMark val="none"/>
        <c:minorTickMark val="none"/>
        <c:tickLblPos val="nextTo"/>
        <c:crossAx val="1952884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2821065845030239"/>
          <c:y val="0.13982869379014989"/>
          <c:w val="0.67178928601308929"/>
          <c:h val="0.76396814084540055"/>
        </c:manualLayout>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Sheet2!$C$2:$C$14</c:f>
              <c:strCache>
                <c:ptCount val="13"/>
                <c:pt idx="0">
                  <c:v>EOL </c:v>
                </c:pt>
                <c:pt idx="1">
                  <c:v>Epilepsy</c:v>
                </c:pt>
                <c:pt idx="2">
                  <c:v>Mental Health</c:v>
                </c:pt>
                <c:pt idx="3">
                  <c:v>Stroke</c:v>
                </c:pt>
                <c:pt idx="4">
                  <c:v>Parkinsons</c:v>
                </c:pt>
                <c:pt idx="5">
                  <c:v>Diabetes</c:v>
                </c:pt>
                <c:pt idx="6">
                  <c:v>MASH</c:v>
                </c:pt>
                <c:pt idx="7">
                  <c:v>Asthma</c:v>
                </c:pt>
                <c:pt idx="8">
                  <c:v>Heart Failure</c:v>
                </c:pt>
                <c:pt idx="9">
                  <c:v>Dementia</c:v>
                </c:pt>
                <c:pt idx="10">
                  <c:v>Frailty</c:v>
                </c:pt>
                <c:pt idx="11">
                  <c:v>MDT</c:v>
                </c:pt>
                <c:pt idx="12">
                  <c:v>Geriatric</c:v>
                </c:pt>
              </c:strCache>
            </c:strRef>
          </c:cat>
          <c:val>
            <c:numRef>
              <c:f>Sheet2!$D$2:$D$14</c:f>
              <c:numCache>
                <c:formatCode>General</c:formatCode>
                <c:ptCount val="13"/>
                <c:pt idx="0">
                  <c:v>16</c:v>
                </c:pt>
                <c:pt idx="1">
                  <c:v>2</c:v>
                </c:pt>
                <c:pt idx="2">
                  <c:v>2</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FA64-478D-B007-C82A8E8ED21D}"/>
            </c:ext>
          </c:extLst>
        </c:ser>
        <c:dLbls>
          <c:dLblPos val="outEnd"/>
          <c:showLegendKey val="0"/>
          <c:showVal val="1"/>
          <c:showCatName val="0"/>
          <c:showSerName val="0"/>
          <c:showPercent val="0"/>
          <c:showBubbleSize val="0"/>
        </c:dLbls>
        <c:gapWidth val="34"/>
        <c:axId val="45697488"/>
        <c:axId val="1953154863"/>
      </c:barChart>
      <c:catAx>
        <c:axId val="45697488"/>
        <c:scaling>
          <c:orientation val="maxMin"/>
        </c:scaling>
        <c:delete val="0"/>
        <c:axPos val="l"/>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solidFill>
                <a:latin typeface="Arial" panose="020B0604020202020204" pitchFamily="34" charset="0"/>
                <a:ea typeface="+mn-ea"/>
                <a:cs typeface="Arial" panose="020B0604020202020204" pitchFamily="34" charset="0"/>
              </a:defRPr>
            </a:pPr>
            <a:endParaRPr lang="en-US"/>
          </a:p>
        </c:txPr>
        <c:crossAx val="1953154863"/>
        <c:crosses val="autoZero"/>
        <c:auto val="1"/>
        <c:lblAlgn val="ctr"/>
        <c:lblOffset val="100"/>
        <c:noMultiLvlLbl val="0"/>
      </c:catAx>
      <c:valAx>
        <c:axId val="1953154863"/>
        <c:scaling>
          <c:orientation val="minMax"/>
        </c:scaling>
        <c:delete val="1"/>
        <c:axPos val="t"/>
        <c:numFmt formatCode="General" sourceLinked="1"/>
        <c:majorTickMark val="none"/>
        <c:minorTickMark val="none"/>
        <c:tickLblPos val="nextTo"/>
        <c:crossAx val="4569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pivotSource>
    <c:name>[ICS Engagement - Key Information.xlsx]ShCR !PivotTable3</c:name>
    <c:fmtId val="-1"/>
  </c:pivotSource>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a:solidFill>
                  <a:schemeClr val="tx1"/>
                </a:solidFill>
                <a:latin typeface="Arial" panose="020B0604020202020204" pitchFamily="34" charset="0"/>
                <a:cs typeface="Arial" panose="020B0604020202020204" pitchFamily="34" charset="0"/>
              </a:rPr>
              <a:t>Does the digital care plan sit within the ShCR?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2"/>
          </a:solidFill>
          <a:ln>
            <a:noFill/>
          </a:ln>
          <a:effectLst/>
        </c:spPr>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2"/>
          </a:solidFill>
          <a:ln>
            <a:noFill/>
          </a:ln>
          <a:effectLst/>
        </c:spPr>
      </c:pivotFmt>
    </c:pivotFmts>
    <c:plotArea>
      <c:layout>
        <c:manualLayout>
          <c:layoutTarget val="inner"/>
          <c:xMode val="edge"/>
          <c:yMode val="edge"/>
          <c:x val="0.25579808636389889"/>
          <c:y val="0.22012694287570594"/>
          <c:w val="0.5275240167106251"/>
          <c:h val="0.68472137538107847"/>
        </c:manualLayout>
      </c:layout>
      <c:pieChart>
        <c:varyColors val="1"/>
        <c:ser>
          <c:idx val="0"/>
          <c:order val="0"/>
          <c:tx>
            <c:strRef>
              <c:f>'ShCR '!$B$3</c:f>
              <c:strCache>
                <c:ptCount val="1"/>
                <c:pt idx="0">
                  <c:v>Total</c:v>
                </c:pt>
              </c:strCache>
            </c:strRef>
          </c:tx>
          <c:dPt>
            <c:idx val="0"/>
            <c:bubble3D val="0"/>
            <c:spPr>
              <a:solidFill>
                <a:schemeClr val="accent2">
                  <a:shade val="65000"/>
                </a:schemeClr>
              </a:solidFill>
              <a:ln>
                <a:noFill/>
              </a:ln>
              <a:effectLst/>
            </c:spPr>
            <c:extLst>
              <c:ext xmlns:c16="http://schemas.microsoft.com/office/drawing/2014/chart" uri="{C3380CC4-5D6E-409C-BE32-E72D297353CC}">
                <c16:uniqueId val="{00000001-B462-45D4-9514-4EBDDB592EF0}"/>
              </c:ext>
            </c:extLst>
          </c:dPt>
          <c:dPt>
            <c:idx val="1"/>
            <c:bubble3D val="0"/>
            <c:spPr>
              <a:solidFill>
                <a:schemeClr val="accent2"/>
              </a:solidFill>
              <a:ln>
                <a:noFill/>
              </a:ln>
              <a:effectLst/>
            </c:spPr>
            <c:extLst>
              <c:ext xmlns:c16="http://schemas.microsoft.com/office/drawing/2014/chart" uri="{C3380CC4-5D6E-409C-BE32-E72D297353CC}">
                <c16:uniqueId val="{00000003-B462-45D4-9514-4EBDDB592EF0}"/>
              </c:ext>
            </c:extLst>
          </c:dPt>
          <c:dPt>
            <c:idx val="2"/>
            <c:bubble3D val="0"/>
            <c:spPr>
              <a:solidFill>
                <a:schemeClr val="accent2">
                  <a:tint val="65000"/>
                </a:schemeClr>
              </a:solidFill>
              <a:ln>
                <a:noFill/>
              </a:ln>
              <a:effectLst/>
            </c:spPr>
            <c:extLst>
              <c:ext xmlns:c16="http://schemas.microsoft.com/office/drawing/2014/chart" uri="{C3380CC4-5D6E-409C-BE32-E72D297353CC}">
                <c16:uniqueId val="{00000005-B462-45D4-9514-4EBDDB592EF0}"/>
              </c:ext>
            </c:extLst>
          </c:dPt>
          <c:dLbls>
            <c:dLbl>
              <c:idx val="0"/>
              <c:layout>
                <c:manualLayout>
                  <c:x val="-0.25154564321408451"/>
                  <c:y val="0.11001203411101135"/>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2109750413230292"/>
                      <c:h val="0.24173790596887829"/>
                    </c:manualLayout>
                  </c15:layout>
                </c:ext>
                <c:ext xmlns:c16="http://schemas.microsoft.com/office/drawing/2014/chart" uri="{C3380CC4-5D6E-409C-BE32-E72D297353CC}">
                  <c16:uniqueId val="{00000001-B462-45D4-9514-4EBDDB592EF0}"/>
                </c:ext>
              </c:extLst>
            </c:dLbl>
            <c:dLbl>
              <c:idx val="1"/>
              <c:layout>
                <c:manualLayout>
                  <c:x val="0.17535525979606534"/>
                  <c:y val="-0.17159590043923864"/>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6106194690265488"/>
                      <c:h val="0.21200585651537335"/>
                    </c:manualLayout>
                  </c15:layout>
                </c:ext>
                <c:ext xmlns:c16="http://schemas.microsoft.com/office/drawing/2014/chart" uri="{C3380CC4-5D6E-409C-BE32-E72D297353CC}">
                  <c16:uniqueId val="{00000003-B462-45D4-9514-4EBDDB592EF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'ShCR '!$A$4:$A$7</c:f>
              <c:strCache>
                <c:ptCount val="3"/>
                <c:pt idx="0">
                  <c:v>No Solution</c:v>
                </c:pt>
                <c:pt idx="1">
                  <c:v>Separate Solution</c:v>
                </c:pt>
                <c:pt idx="2">
                  <c:v>Within ShCR</c:v>
                </c:pt>
              </c:strCache>
            </c:strRef>
          </c:cat>
          <c:val>
            <c:numRef>
              <c:f>'ShCR '!$B$4:$B$7</c:f>
              <c:numCache>
                <c:formatCode>General</c:formatCode>
                <c:ptCount val="3"/>
                <c:pt idx="0">
                  <c:v>15</c:v>
                </c:pt>
                <c:pt idx="1">
                  <c:v>13</c:v>
                </c:pt>
                <c:pt idx="2">
                  <c:v>11</c:v>
                </c:pt>
              </c:numCache>
            </c:numRef>
          </c:val>
          <c:extLst>
            <c:ext xmlns:c16="http://schemas.microsoft.com/office/drawing/2014/chart" uri="{C3380CC4-5D6E-409C-BE32-E72D297353CC}">
              <c16:uniqueId val="{00000006-B462-45D4-9514-4EBDDB592EF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084-4CF1-B92E-D284E894B0FD}"/>
              </c:ext>
            </c:extLst>
          </c:dPt>
          <c:dPt>
            <c:idx val="1"/>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4-4084-4CF1-B92E-D284E894B0FD}"/>
              </c:ext>
            </c:extLst>
          </c:dPt>
          <c:dPt>
            <c:idx val="2"/>
            <c:invertIfNegative val="0"/>
            <c:bubble3D val="0"/>
            <c:spPr>
              <a:solidFill>
                <a:srgbClr val="E1C4D1"/>
              </a:solidFill>
              <a:ln>
                <a:noFill/>
              </a:ln>
              <a:effectLst/>
            </c:spPr>
            <c:extLst>
              <c:ext xmlns:c16="http://schemas.microsoft.com/office/drawing/2014/chart" uri="{C3380CC4-5D6E-409C-BE32-E72D297353CC}">
                <c16:uniqueId val="{00000005-4084-4CF1-B92E-D284E894B0FD}"/>
              </c:ext>
            </c:extLst>
          </c:dPt>
          <c:dPt>
            <c:idx val="3"/>
            <c:invertIfNegative val="0"/>
            <c:bubble3D val="0"/>
            <c:spPr>
              <a:solidFill>
                <a:srgbClr val="C9C9C9"/>
              </a:solidFill>
              <a:ln>
                <a:noFill/>
              </a:ln>
              <a:effectLst/>
            </c:spPr>
            <c:extLst>
              <c:ext xmlns:c16="http://schemas.microsoft.com/office/drawing/2014/chart" uri="{C3380CC4-5D6E-409C-BE32-E72D297353CC}">
                <c16:uniqueId val="{00000006-4084-4CF1-B92E-D284E894B0FD}"/>
              </c:ext>
            </c:extLst>
          </c:dPt>
          <c:dPt>
            <c:idx val="4"/>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4084-4CF1-B92E-D284E894B0F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Category 1</c:v>
                </c:pt>
                <c:pt idx="1">
                  <c:v>Category 2</c:v>
                </c:pt>
                <c:pt idx="2">
                  <c:v>Category 3</c:v>
                </c:pt>
                <c:pt idx="3">
                  <c:v>Category 4</c:v>
                </c:pt>
              </c:strCache>
            </c:strRef>
          </c:cat>
          <c:val>
            <c:numRef>
              <c:f>Sheet1!$B$2:$B$6</c:f>
              <c:numCache>
                <c:formatCode>0%</c:formatCode>
                <c:ptCount val="5"/>
                <c:pt idx="0">
                  <c:v>0.38</c:v>
                </c:pt>
                <c:pt idx="1">
                  <c:v>0.18</c:v>
                </c:pt>
                <c:pt idx="2">
                  <c:v>0.08</c:v>
                </c:pt>
                <c:pt idx="3">
                  <c:v>0.21</c:v>
                </c:pt>
                <c:pt idx="4">
                  <c:v>0.13</c:v>
                </c:pt>
              </c:numCache>
            </c:numRef>
          </c:val>
          <c:extLst>
            <c:ext xmlns:c16="http://schemas.microsoft.com/office/drawing/2014/chart" uri="{C3380CC4-5D6E-409C-BE32-E72D297353CC}">
              <c16:uniqueId val="{00000000-4084-4CF1-B92E-D284E894B0FD}"/>
            </c:ext>
          </c:extLst>
        </c:ser>
        <c:dLbls>
          <c:showLegendKey val="0"/>
          <c:showVal val="0"/>
          <c:showCatName val="0"/>
          <c:showSerName val="0"/>
          <c:showPercent val="0"/>
          <c:showBubbleSize val="0"/>
        </c:dLbls>
        <c:gapWidth val="4"/>
        <c:overlap val="100"/>
        <c:axId val="1433538624"/>
        <c:axId val="822984064"/>
      </c:barChart>
      <c:catAx>
        <c:axId val="1433538624"/>
        <c:scaling>
          <c:orientation val="minMax"/>
        </c:scaling>
        <c:delete val="1"/>
        <c:axPos val="b"/>
        <c:numFmt formatCode="General" sourceLinked="1"/>
        <c:majorTickMark val="none"/>
        <c:minorTickMark val="none"/>
        <c:tickLblPos val="nextTo"/>
        <c:crossAx val="822984064"/>
        <c:crosses val="autoZero"/>
        <c:auto val="1"/>
        <c:lblAlgn val="ctr"/>
        <c:lblOffset val="100"/>
        <c:noMultiLvlLbl val="0"/>
      </c:catAx>
      <c:valAx>
        <c:axId val="822984064"/>
        <c:scaling>
          <c:orientation val="minMax"/>
        </c:scaling>
        <c:delete val="1"/>
        <c:axPos val="l"/>
        <c:numFmt formatCode="0%" sourceLinked="1"/>
        <c:majorTickMark val="none"/>
        <c:minorTickMark val="none"/>
        <c:tickLblPos val="nextTo"/>
        <c:crossAx val="143353862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42825896762903"/>
          <c:y val="0.21337962962962964"/>
          <c:w val="0.77419226626364179"/>
          <c:h val="0.52294892341997068"/>
        </c:manualLayout>
      </c:layout>
      <c:barChart>
        <c:barDir val="col"/>
        <c:grouping val="stacked"/>
        <c:varyColors val="0"/>
        <c:ser>
          <c:idx val="1"/>
          <c:order val="1"/>
          <c:tx>
            <c:strRef>
              <c:f>'[Maturity_User Needs assessment criteria.xlsx]Sheet6'!$O$11</c:f>
              <c:strCache>
                <c:ptCount val="1"/>
                <c:pt idx="0">
                  <c:v>% Yes Score</c:v>
                </c:pt>
              </c:strCache>
              <c:extLst xmlns:c15="http://schemas.microsoft.com/office/drawing/2012/chart"/>
            </c:strRef>
          </c:tx>
          <c:spPr>
            <a:solidFill>
              <a:srgbClr val="00A9CE"/>
            </a:solidFill>
            <a:ln>
              <a:noFill/>
            </a:ln>
            <a:effectLst/>
          </c:spPr>
          <c:invertIfNegative val="0"/>
          <c:cat>
            <c:strRef>
              <c:f>'[Maturity_User Needs assessment criteria.xlsx]Sheet6'!$P$5:$R$5</c:f>
              <c:strCache>
                <c:ptCount val="3"/>
                <c:pt idx="0">
                  <c:v>ShCR</c:v>
                </c:pt>
                <c:pt idx="1">
                  <c:v>EPR</c:v>
                </c:pt>
                <c:pt idx="2">
                  <c:v>PEP</c:v>
                </c:pt>
              </c:strCache>
              <c:extLst xmlns:c15="http://schemas.microsoft.com/office/drawing/2012/chart"/>
            </c:strRef>
          </c:cat>
          <c:val>
            <c:numRef>
              <c:f>'[Maturity_User Needs assessment criteria.xlsx]Sheet6'!$P$11:$R$11</c:f>
              <c:numCache>
                <c:formatCode>0.0%</c:formatCode>
                <c:ptCount val="3"/>
                <c:pt idx="0">
                  <c:v>0.25203252032520324</c:v>
                </c:pt>
                <c:pt idx="1">
                  <c:v>0</c:v>
                </c:pt>
                <c:pt idx="2">
                  <c:v>0</c:v>
                </c:pt>
              </c:numCache>
              <c:extLst xmlns:c15="http://schemas.microsoft.com/office/drawing/2012/chart"/>
            </c:numRef>
          </c:val>
          <c:extLst xmlns:c15="http://schemas.microsoft.com/office/drawing/2012/chart">
            <c:ext xmlns:c16="http://schemas.microsoft.com/office/drawing/2014/chart" uri="{C3380CC4-5D6E-409C-BE32-E72D297353CC}">
              <c16:uniqueId val="{00000000-AC18-4EB7-884C-C785F6D93531}"/>
            </c:ext>
          </c:extLst>
        </c:ser>
        <c:ser>
          <c:idx val="2"/>
          <c:order val="2"/>
          <c:tx>
            <c:strRef>
              <c:f>'[Maturity_User Needs assessment criteria.xlsx]Sheet6'!$O$13</c:f>
              <c:strCache>
                <c:ptCount val="1"/>
                <c:pt idx="0">
                  <c:v>% Data</c:v>
                </c:pt>
              </c:strCache>
              <c:extLst xmlns:c15="http://schemas.microsoft.com/office/drawing/2012/chart"/>
            </c:strRef>
          </c:tx>
          <c:spPr>
            <a:solidFill>
              <a:schemeClr val="accent3"/>
            </a:solidFill>
            <a:ln>
              <a:noFill/>
            </a:ln>
            <a:effectLst/>
          </c:spPr>
          <c:invertIfNegative val="0"/>
          <c:cat>
            <c:strRef>
              <c:f>'[Maturity_User Needs assessment criteria.xlsx]Sheet6'!$P$5:$R$5</c:f>
              <c:strCache>
                <c:ptCount val="3"/>
                <c:pt idx="0">
                  <c:v>ShCR</c:v>
                </c:pt>
                <c:pt idx="1">
                  <c:v>EPR</c:v>
                </c:pt>
                <c:pt idx="2">
                  <c:v>PEP</c:v>
                </c:pt>
              </c:strCache>
              <c:extLst xmlns:c15="http://schemas.microsoft.com/office/drawing/2012/chart"/>
            </c:strRef>
          </c:cat>
          <c:val>
            <c:numRef>
              <c:f>'[Maturity_User Needs assessment criteria.xlsx]Sheet6'!$P$13:$R$13</c:f>
              <c:numCache>
                <c:formatCode>0.0%</c:formatCode>
                <c:ptCount val="3"/>
                <c:pt idx="0">
                  <c:v>0.12195121951219512</c:v>
                </c:pt>
                <c:pt idx="1">
                  <c:v>0</c:v>
                </c:pt>
                <c:pt idx="2">
                  <c:v>0</c:v>
                </c:pt>
              </c:numCache>
              <c:extLst xmlns:c15="http://schemas.microsoft.com/office/drawing/2012/chart"/>
            </c:numRef>
          </c:val>
          <c:extLst xmlns:c15="http://schemas.microsoft.com/office/drawing/2012/chart">
            <c:ext xmlns:c16="http://schemas.microsoft.com/office/drawing/2014/chart" uri="{C3380CC4-5D6E-409C-BE32-E72D297353CC}">
              <c16:uniqueId val="{00000001-AC18-4EB7-884C-C785F6D93531}"/>
            </c:ext>
          </c:extLst>
        </c:ser>
        <c:ser>
          <c:idx val="3"/>
          <c:order val="3"/>
          <c:tx>
            <c:strRef>
              <c:f>'[Maturity_User Needs assessment criteria.xlsx]Sheet6'!$O$15</c:f>
              <c:strCache>
                <c:ptCount val="1"/>
                <c:pt idx="0">
                  <c:v>% Function</c:v>
                </c:pt>
              </c:strCache>
              <c:extLst xmlns:c15="http://schemas.microsoft.com/office/drawing/2012/chart"/>
            </c:strRef>
          </c:tx>
          <c:spPr>
            <a:solidFill>
              <a:schemeClr val="accent4"/>
            </a:solidFill>
            <a:ln>
              <a:noFill/>
            </a:ln>
            <a:effectLst/>
          </c:spPr>
          <c:invertIfNegative val="0"/>
          <c:cat>
            <c:strRef>
              <c:f>'[Maturity_User Needs assessment criteria.xlsx]Sheet6'!$P$5:$R$5</c:f>
              <c:strCache>
                <c:ptCount val="3"/>
                <c:pt idx="0">
                  <c:v>ShCR</c:v>
                </c:pt>
                <c:pt idx="1">
                  <c:v>EPR</c:v>
                </c:pt>
                <c:pt idx="2">
                  <c:v>PEP</c:v>
                </c:pt>
              </c:strCache>
              <c:extLst xmlns:c15="http://schemas.microsoft.com/office/drawing/2012/chart"/>
            </c:strRef>
          </c:cat>
          <c:val>
            <c:numRef>
              <c:f>'[Maturity_User Needs assessment criteria.xlsx]Sheet6'!$P$15:$R$15</c:f>
              <c:numCache>
                <c:formatCode>0.0%</c:formatCode>
                <c:ptCount val="3"/>
                <c:pt idx="0">
                  <c:v>0</c:v>
                </c:pt>
                <c:pt idx="1">
                  <c:v>0.11219512195121951</c:v>
                </c:pt>
                <c:pt idx="2">
                  <c:v>0.18118466898954705</c:v>
                </c:pt>
              </c:numCache>
              <c:extLst xmlns:c15="http://schemas.microsoft.com/office/drawing/2012/chart"/>
            </c:numRef>
          </c:val>
          <c:extLst xmlns:c15="http://schemas.microsoft.com/office/drawing/2012/chart">
            <c:ext xmlns:c16="http://schemas.microsoft.com/office/drawing/2014/chart" uri="{C3380CC4-5D6E-409C-BE32-E72D297353CC}">
              <c16:uniqueId val="{00000002-AC18-4EB7-884C-C785F6D93531}"/>
            </c:ext>
          </c:extLst>
        </c:ser>
        <c:dLbls>
          <c:showLegendKey val="0"/>
          <c:showVal val="0"/>
          <c:showCatName val="0"/>
          <c:showSerName val="0"/>
          <c:showPercent val="0"/>
          <c:showBubbleSize val="0"/>
        </c:dLbls>
        <c:gapWidth val="150"/>
        <c:overlap val="100"/>
        <c:axId val="1086819568"/>
        <c:axId val="285363472"/>
        <c:extLst>
          <c:ext xmlns:c15="http://schemas.microsoft.com/office/drawing/2012/chart" uri="{02D57815-91ED-43cb-92C2-25804820EDAC}">
            <c15:filteredBarSeries>
              <c15:ser>
                <c:idx val="0"/>
                <c:order val="0"/>
                <c:tx>
                  <c:strRef>
                    <c:extLst>
                      <c:ext uri="{02D57815-91ED-43cb-92C2-25804820EDAC}">
                        <c15:formulaRef>
                          <c15:sqref>'[Maturity_User Needs assessment criteria.xlsx]Sheet6'!$O$8</c15:sqref>
                        </c15:formulaRef>
                      </c:ext>
                    </c:extLst>
                    <c:strCache>
                      <c:ptCount val="1"/>
                      <c:pt idx="0">
                        <c:v>% cover</c:v>
                      </c:pt>
                    </c:strCache>
                  </c:strRef>
                </c:tx>
                <c:spPr>
                  <a:solidFill>
                    <a:schemeClr val="accent1"/>
                  </a:solidFill>
                  <a:ln>
                    <a:noFill/>
                  </a:ln>
                  <a:effectLst/>
                </c:spPr>
                <c:invertIfNegative val="0"/>
                <c:cat>
                  <c:strRef>
                    <c:extLst>
                      <c:ext uri="{02D57815-91ED-43cb-92C2-25804820EDAC}">
                        <c15:formulaRef>
                          <c15:sqref>'[Maturity_User Needs assessment criteria.xlsx]Sheet6'!$P$5:$R$5</c15:sqref>
                        </c15:formulaRef>
                      </c:ext>
                    </c:extLst>
                    <c:strCache>
                      <c:ptCount val="3"/>
                      <c:pt idx="0">
                        <c:v>ShCR</c:v>
                      </c:pt>
                      <c:pt idx="1">
                        <c:v>EPR</c:v>
                      </c:pt>
                      <c:pt idx="2">
                        <c:v>PEP</c:v>
                      </c:pt>
                    </c:strCache>
                  </c:strRef>
                </c:cat>
                <c:val>
                  <c:numRef>
                    <c:extLst>
                      <c:ext uri="{02D57815-91ED-43cb-92C2-25804820EDAC}">
                        <c15:formulaRef>
                          <c15:sqref>'[Maturity_User Needs assessment criteria.xlsx]Sheet6'!$P$8:$R$8</c15:sqref>
                        </c15:formulaRef>
                      </c:ext>
                    </c:extLst>
                    <c:numCache>
                      <c:formatCode>0.0%</c:formatCode>
                      <c:ptCount val="3"/>
                      <c:pt idx="0">
                        <c:v>0.37398373983739835</c:v>
                      </c:pt>
                      <c:pt idx="1">
                        <c:v>0.11219512195121951</c:v>
                      </c:pt>
                      <c:pt idx="2">
                        <c:v>0.18118466898954705</c:v>
                      </c:pt>
                    </c:numCache>
                  </c:numRef>
                </c:val>
                <c:extLst>
                  <c:ext xmlns:c16="http://schemas.microsoft.com/office/drawing/2014/chart" uri="{C3380CC4-5D6E-409C-BE32-E72D297353CC}">
                    <c16:uniqueId val="{00000003-AC18-4EB7-884C-C785F6D93531}"/>
                  </c:ext>
                </c:extLst>
              </c15:ser>
            </c15:filteredBarSeries>
          </c:ext>
        </c:extLst>
      </c:barChart>
      <c:catAx>
        <c:axId val="108681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5363472"/>
        <c:crosses val="autoZero"/>
        <c:auto val="1"/>
        <c:lblAlgn val="ctr"/>
        <c:lblOffset val="100"/>
        <c:noMultiLvlLbl val="0"/>
      </c:catAx>
      <c:valAx>
        <c:axId val="2853634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6819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42825896762903"/>
          <c:y val="0.21337962962962964"/>
          <c:w val="0.77419226626364179"/>
          <c:h val="0.52294892341997068"/>
        </c:manualLayout>
      </c:layout>
      <c:barChart>
        <c:barDir val="col"/>
        <c:grouping val="stacked"/>
        <c:varyColors val="0"/>
        <c:ser>
          <c:idx val="1"/>
          <c:order val="1"/>
          <c:tx>
            <c:strRef>
              <c:f>'[Maturity_User Needs assessment criteria.xlsx]Sheet6'!$O$11</c:f>
              <c:strCache>
                <c:ptCount val="1"/>
                <c:pt idx="0">
                  <c:v>% Yes Score</c:v>
                </c:pt>
              </c:strCache>
              <c:extLst xmlns:c15="http://schemas.microsoft.com/office/drawing/2012/chart"/>
            </c:strRef>
          </c:tx>
          <c:spPr>
            <a:solidFill>
              <a:srgbClr val="00A9CE"/>
            </a:solidFill>
            <a:ln>
              <a:noFill/>
            </a:ln>
            <a:effectLst/>
          </c:spPr>
          <c:invertIfNegative val="0"/>
          <c:cat>
            <c:strRef>
              <c:f>'[Maturity_User Needs assessment criteria.xlsx]Sheet6'!$P$5:$R$5</c:f>
              <c:strCache>
                <c:ptCount val="3"/>
                <c:pt idx="0">
                  <c:v>ShCR</c:v>
                </c:pt>
                <c:pt idx="1">
                  <c:v>EPR</c:v>
                </c:pt>
                <c:pt idx="2">
                  <c:v>PEP</c:v>
                </c:pt>
              </c:strCache>
              <c:extLst xmlns:c15="http://schemas.microsoft.com/office/drawing/2012/chart"/>
            </c:strRef>
          </c:cat>
          <c:val>
            <c:numRef>
              <c:f>'[Maturity_User Needs assessment criteria.xlsx]Sheet6'!$T$11:$V$11</c:f>
              <c:numCache>
                <c:formatCode>0.0%</c:formatCode>
                <c:ptCount val="3"/>
                <c:pt idx="0">
                  <c:v>0.4</c:v>
                </c:pt>
                <c:pt idx="1">
                  <c:v>0</c:v>
                </c:pt>
                <c:pt idx="2">
                  <c:v>0</c:v>
                </c:pt>
              </c:numCache>
            </c:numRef>
          </c:val>
          <c:extLst xmlns:c15="http://schemas.microsoft.com/office/drawing/2012/chart">
            <c:ext xmlns:c16="http://schemas.microsoft.com/office/drawing/2014/chart" uri="{C3380CC4-5D6E-409C-BE32-E72D297353CC}">
              <c16:uniqueId val="{00000000-E67A-456E-A8B6-18E123FA7DFD}"/>
            </c:ext>
          </c:extLst>
        </c:ser>
        <c:ser>
          <c:idx val="2"/>
          <c:order val="2"/>
          <c:tx>
            <c:strRef>
              <c:f>'[Maturity_User Needs assessment criteria.xlsx]Sheet6'!$O$13</c:f>
              <c:strCache>
                <c:ptCount val="1"/>
                <c:pt idx="0">
                  <c:v>% Data</c:v>
                </c:pt>
              </c:strCache>
              <c:extLst xmlns:c15="http://schemas.microsoft.com/office/drawing/2012/chart"/>
            </c:strRef>
          </c:tx>
          <c:spPr>
            <a:solidFill>
              <a:srgbClr val="FFFFFF">
                <a:lumMod val="75000"/>
              </a:srgbClr>
            </a:solidFill>
            <a:ln>
              <a:noFill/>
            </a:ln>
            <a:effectLst/>
          </c:spPr>
          <c:invertIfNegative val="0"/>
          <c:cat>
            <c:strRef>
              <c:f>'[Maturity_User Needs assessment criteria.xlsx]Sheet6'!$P$5:$R$5</c:f>
              <c:strCache>
                <c:ptCount val="3"/>
                <c:pt idx="0">
                  <c:v>ShCR</c:v>
                </c:pt>
                <c:pt idx="1">
                  <c:v>EPR</c:v>
                </c:pt>
                <c:pt idx="2">
                  <c:v>PEP</c:v>
                </c:pt>
              </c:strCache>
              <c:extLst xmlns:c15="http://schemas.microsoft.com/office/drawing/2012/chart"/>
            </c:strRef>
          </c:cat>
          <c:val>
            <c:numRef>
              <c:f>'[Maturity_User Needs assessment criteria.xlsx]Sheet6'!$T$13:$V$13</c:f>
              <c:numCache>
                <c:formatCode>0.0%</c:formatCode>
                <c:ptCount val="3"/>
                <c:pt idx="0">
                  <c:v>0.125</c:v>
                </c:pt>
                <c:pt idx="1">
                  <c:v>0</c:v>
                </c:pt>
                <c:pt idx="2">
                  <c:v>0</c:v>
                </c:pt>
              </c:numCache>
            </c:numRef>
          </c:val>
          <c:extLst xmlns:c15="http://schemas.microsoft.com/office/drawing/2012/chart">
            <c:ext xmlns:c16="http://schemas.microsoft.com/office/drawing/2014/chart" uri="{C3380CC4-5D6E-409C-BE32-E72D297353CC}">
              <c16:uniqueId val="{00000001-E67A-456E-A8B6-18E123FA7DFD}"/>
            </c:ext>
          </c:extLst>
        </c:ser>
        <c:ser>
          <c:idx val="3"/>
          <c:order val="3"/>
          <c:tx>
            <c:strRef>
              <c:f>'[Maturity_User Needs assessment criteria.xlsx]Sheet6'!$O$15</c:f>
              <c:strCache>
                <c:ptCount val="1"/>
                <c:pt idx="0">
                  <c:v>% Function</c:v>
                </c:pt>
              </c:strCache>
              <c:extLst xmlns:c15="http://schemas.microsoft.com/office/drawing/2012/chart"/>
            </c:strRef>
          </c:tx>
          <c:spPr>
            <a:solidFill>
              <a:srgbClr val="99DDEB"/>
            </a:solidFill>
            <a:ln>
              <a:noFill/>
            </a:ln>
            <a:effectLst/>
          </c:spPr>
          <c:invertIfNegative val="0"/>
          <c:cat>
            <c:strRef>
              <c:f>'[Maturity_User Needs assessment criteria.xlsx]Sheet6'!$P$5:$R$5</c:f>
              <c:strCache>
                <c:ptCount val="3"/>
                <c:pt idx="0">
                  <c:v>ShCR</c:v>
                </c:pt>
                <c:pt idx="1">
                  <c:v>EPR</c:v>
                </c:pt>
                <c:pt idx="2">
                  <c:v>PEP</c:v>
                </c:pt>
              </c:strCache>
              <c:extLst xmlns:c15="http://schemas.microsoft.com/office/drawing/2012/chart"/>
            </c:strRef>
          </c:cat>
          <c:val>
            <c:numRef>
              <c:f>'[Maturity_User Needs assessment criteria.xlsx]Sheet6'!$T$15:$V$15</c:f>
              <c:numCache>
                <c:formatCode>0.0%</c:formatCode>
                <c:ptCount val="3"/>
                <c:pt idx="0">
                  <c:v>0</c:v>
                </c:pt>
                <c:pt idx="1">
                  <c:v>0.1125</c:v>
                </c:pt>
                <c:pt idx="2">
                  <c:v>0.20089285714285715</c:v>
                </c:pt>
              </c:numCache>
            </c:numRef>
          </c:val>
          <c:extLst xmlns:c15="http://schemas.microsoft.com/office/drawing/2012/chart">
            <c:ext xmlns:c16="http://schemas.microsoft.com/office/drawing/2014/chart" uri="{C3380CC4-5D6E-409C-BE32-E72D297353CC}">
              <c16:uniqueId val="{00000002-E67A-456E-A8B6-18E123FA7DFD}"/>
            </c:ext>
          </c:extLst>
        </c:ser>
        <c:dLbls>
          <c:showLegendKey val="0"/>
          <c:showVal val="0"/>
          <c:showCatName val="0"/>
          <c:showSerName val="0"/>
          <c:showPercent val="0"/>
          <c:showBubbleSize val="0"/>
        </c:dLbls>
        <c:gapWidth val="150"/>
        <c:overlap val="100"/>
        <c:axId val="1086819568"/>
        <c:axId val="285363472"/>
        <c:extLst>
          <c:ext xmlns:c15="http://schemas.microsoft.com/office/drawing/2012/chart" uri="{02D57815-91ED-43cb-92C2-25804820EDAC}">
            <c15:filteredBarSeries>
              <c15:ser>
                <c:idx val="0"/>
                <c:order val="0"/>
                <c:tx>
                  <c:strRef>
                    <c:extLst>
                      <c:ext uri="{02D57815-91ED-43cb-92C2-25804820EDAC}">
                        <c15:formulaRef>
                          <c15:sqref>'[Maturity_User Needs assessment criteria.xlsx]Sheet6'!$O$8</c15:sqref>
                        </c15:formulaRef>
                      </c:ext>
                    </c:extLst>
                    <c:strCache>
                      <c:ptCount val="1"/>
                      <c:pt idx="0">
                        <c:v>% cover</c:v>
                      </c:pt>
                    </c:strCache>
                  </c:strRef>
                </c:tx>
                <c:spPr>
                  <a:solidFill>
                    <a:schemeClr val="accent1"/>
                  </a:solidFill>
                  <a:ln>
                    <a:noFill/>
                  </a:ln>
                  <a:effectLst/>
                </c:spPr>
                <c:invertIfNegative val="0"/>
                <c:cat>
                  <c:strRef>
                    <c:extLst>
                      <c:ext uri="{02D57815-91ED-43cb-92C2-25804820EDAC}">
                        <c15:formulaRef>
                          <c15:sqref>'[Maturity_User Needs assessment criteria.xlsx]Sheet6'!$P$5:$R$5</c15:sqref>
                        </c15:formulaRef>
                      </c:ext>
                    </c:extLst>
                    <c:strCache>
                      <c:ptCount val="3"/>
                      <c:pt idx="0">
                        <c:v>ShCR</c:v>
                      </c:pt>
                      <c:pt idx="1">
                        <c:v>EPR</c:v>
                      </c:pt>
                      <c:pt idx="2">
                        <c:v>PEP</c:v>
                      </c:pt>
                    </c:strCache>
                  </c:strRef>
                </c:cat>
                <c:val>
                  <c:numRef>
                    <c:extLst>
                      <c:ext uri="{02D57815-91ED-43cb-92C2-25804820EDAC}">
                        <c15:formulaRef>
                          <c15:sqref>'[Maturity_User Needs assessment criteria.xlsx]Sheet6'!$T$8:$V$8</c15:sqref>
                        </c15:formulaRef>
                      </c:ext>
                    </c:extLst>
                    <c:numCache>
                      <c:formatCode>0%</c:formatCode>
                      <c:ptCount val="3"/>
                      <c:pt idx="0">
                        <c:v>0.52500000000000002</c:v>
                      </c:pt>
                      <c:pt idx="1">
                        <c:v>0.1125</c:v>
                      </c:pt>
                      <c:pt idx="2">
                        <c:v>0.20089285714285715</c:v>
                      </c:pt>
                    </c:numCache>
                  </c:numRef>
                </c:val>
                <c:extLst>
                  <c:ext xmlns:c16="http://schemas.microsoft.com/office/drawing/2014/chart" uri="{C3380CC4-5D6E-409C-BE32-E72D297353CC}">
                    <c16:uniqueId val="{00000003-E67A-456E-A8B6-18E123FA7DFD}"/>
                  </c:ext>
                </c:extLst>
              </c15:ser>
            </c15:filteredBarSeries>
          </c:ext>
        </c:extLst>
      </c:barChart>
      <c:catAx>
        <c:axId val="108681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5363472"/>
        <c:crosses val="autoZero"/>
        <c:auto val="1"/>
        <c:lblAlgn val="ctr"/>
        <c:lblOffset val="100"/>
        <c:noMultiLvlLbl val="0"/>
      </c:catAx>
      <c:valAx>
        <c:axId val="2853634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6819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D5366-A26B-430C-B6CA-26EB60492EEE}" type="doc">
      <dgm:prSet loTypeId="urn:diagrams.loki3.com/BracketList" loCatId="list" qsTypeId="urn:microsoft.com/office/officeart/2005/8/quickstyle/simple1" qsCatId="simple" csTypeId="urn:microsoft.com/office/officeart/2005/8/colors/accent2_2" csCatId="accent2" phldr="1"/>
      <dgm:spPr/>
      <dgm:t>
        <a:bodyPr/>
        <a:lstStyle/>
        <a:p>
          <a:endParaRPr lang="en-GB"/>
        </a:p>
      </dgm:t>
    </dgm:pt>
    <dgm:pt modelId="{44AB615C-91C8-445F-96BB-7AF31B7ACB4C}">
      <dgm:prSet phldrT="[Text]" custT="1"/>
      <dgm:spPr/>
      <dgm:t>
        <a:bodyPr/>
        <a:lstStyle/>
        <a:p>
          <a:r>
            <a:rPr lang="en-GB" sz="1800" b="1" dirty="0">
              <a:latin typeface="Arial" panose="020B0604020202020204" pitchFamily="34" charset="0"/>
              <a:cs typeface="Arial" panose="020B0604020202020204" pitchFamily="34" charset="0"/>
            </a:rPr>
            <a:t>Clinical Engagement</a:t>
          </a:r>
        </a:p>
      </dgm:t>
    </dgm:pt>
    <dgm:pt modelId="{4D81101E-8969-4F65-9A25-55DA46EB2D8E}" type="parTrans" cxnId="{02890EF4-1AF5-4BCC-9EE0-4B31A5924396}">
      <dgm:prSet/>
      <dgm:spPr/>
      <dgm:t>
        <a:bodyPr/>
        <a:lstStyle/>
        <a:p>
          <a:endParaRPr lang="en-GB" sz="1400">
            <a:latin typeface="Arial" panose="020B0604020202020204" pitchFamily="34" charset="0"/>
            <a:cs typeface="Arial" panose="020B0604020202020204" pitchFamily="34" charset="0"/>
          </a:endParaRPr>
        </a:p>
      </dgm:t>
    </dgm:pt>
    <dgm:pt modelId="{62F4822F-C713-44F9-B262-1E9C743058F5}" type="sibTrans" cxnId="{02890EF4-1AF5-4BCC-9EE0-4B31A5924396}">
      <dgm:prSet/>
      <dgm:spPr/>
      <dgm:t>
        <a:bodyPr/>
        <a:lstStyle/>
        <a:p>
          <a:endParaRPr lang="en-GB" sz="1400">
            <a:latin typeface="Arial" panose="020B0604020202020204" pitchFamily="34" charset="0"/>
            <a:cs typeface="Arial" panose="020B0604020202020204" pitchFamily="34" charset="0"/>
          </a:endParaRPr>
        </a:p>
      </dgm:t>
    </dgm:pt>
    <dgm:pt modelId="{D0B3F498-5FCF-49A1-8357-68F63A5C56AB}">
      <dgm:prSet phldrT="[Text]" custT="1"/>
      <dgm:spPr/>
      <dgm:t>
        <a:bodyPr/>
        <a:lstStyle/>
        <a:p>
          <a:pPr algn="ctr">
            <a:buNone/>
          </a:pPr>
          <a:r>
            <a:rPr lang="en-GB" sz="1400" b="1">
              <a:latin typeface="Arial" panose="020B0604020202020204" pitchFamily="34" charset="0"/>
              <a:cs typeface="Arial" panose="020B0604020202020204" pitchFamily="34" charset="0"/>
            </a:rPr>
            <a:t>Clinical leads and clinical reference groups</a:t>
          </a:r>
          <a:endParaRPr lang="en-GB" sz="1400">
            <a:latin typeface="Arial" panose="020B0604020202020204" pitchFamily="34" charset="0"/>
            <a:cs typeface="Arial" panose="020B0604020202020204" pitchFamily="34" charset="0"/>
          </a:endParaRPr>
        </a:p>
      </dgm:t>
    </dgm:pt>
    <dgm:pt modelId="{0606D965-5A0B-4D1C-851B-2DC8D853DF35}" type="parTrans" cxnId="{E93CDBF8-F5E3-4C2B-94A5-5F363161E1E7}">
      <dgm:prSet/>
      <dgm:spPr/>
      <dgm:t>
        <a:bodyPr/>
        <a:lstStyle/>
        <a:p>
          <a:endParaRPr lang="en-GB" sz="1400">
            <a:latin typeface="Arial" panose="020B0604020202020204" pitchFamily="34" charset="0"/>
            <a:cs typeface="Arial" panose="020B0604020202020204" pitchFamily="34" charset="0"/>
          </a:endParaRPr>
        </a:p>
      </dgm:t>
    </dgm:pt>
    <dgm:pt modelId="{9D48651B-3BAB-4AFC-96F8-B2C945D62C5E}" type="sibTrans" cxnId="{E93CDBF8-F5E3-4C2B-94A5-5F363161E1E7}">
      <dgm:prSet/>
      <dgm:spPr/>
      <dgm:t>
        <a:bodyPr/>
        <a:lstStyle/>
        <a:p>
          <a:endParaRPr lang="en-GB" sz="1400">
            <a:latin typeface="Arial" panose="020B0604020202020204" pitchFamily="34" charset="0"/>
            <a:cs typeface="Arial" panose="020B0604020202020204" pitchFamily="34" charset="0"/>
          </a:endParaRPr>
        </a:p>
      </dgm:t>
    </dgm:pt>
    <dgm:pt modelId="{C3A0DB2E-2FBE-4F25-B2D1-6CCE3559EA16}">
      <dgm:prSet phldrT="[Text]" custT="1"/>
      <dgm:spPr/>
      <dgm:t>
        <a:bodyPr/>
        <a:lstStyle/>
        <a:p>
          <a:pPr algn="l"/>
          <a:r>
            <a:rPr lang="en-GB" sz="1400" dirty="0">
              <a:latin typeface="Arial" panose="020B0604020202020204" pitchFamily="34" charset="0"/>
              <a:cs typeface="Arial" panose="020B0604020202020204" pitchFamily="34" charset="0"/>
            </a:rPr>
            <a:t>The most successful ICSs had a clinical lead involved in the roll-out from the outset</a:t>
          </a:r>
        </a:p>
      </dgm:t>
    </dgm:pt>
    <dgm:pt modelId="{627A2FB5-DFC3-4DA5-8539-E99C6951C089}" type="parTrans" cxnId="{AAD60DF4-E51B-4DEE-AE7E-404B5ADE0AAD}">
      <dgm:prSet/>
      <dgm:spPr/>
      <dgm:t>
        <a:bodyPr/>
        <a:lstStyle/>
        <a:p>
          <a:endParaRPr lang="en-GB" sz="1400">
            <a:latin typeface="Arial" panose="020B0604020202020204" pitchFamily="34" charset="0"/>
            <a:cs typeface="Arial" panose="020B0604020202020204" pitchFamily="34" charset="0"/>
          </a:endParaRPr>
        </a:p>
      </dgm:t>
    </dgm:pt>
    <dgm:pt modelId="{6B558D93-8B45-4DE7-A5BE-186EF0F8D956}" type="sibTrans" cxnId="{AAD60DF4-E51B-4DEE-AE7E-404B5ADE0AAD}">
      <dgm:prSet/>
      <dgm:spPr/>
      <dgm:t>
        <a:bodyPr/>
        <a:lstStyle/>
        <a:p>
          <a:endParaRPr lang="en-GB" sz="1400">
            <a:latin typeface="Arial" panose="020B0604020202020204" pitchFamily="34" charset="0"/>
            <a:cs typeface="Arial" panose="020B0604020202020204" pitchFamily="34" charset="0"/>
          </a:endParaRPr>
        </a:p>
      </dgm:t>
    </dgm:pt>
    <dgm:pt modelId="{21AA5E04-7949-40DA-B507-B522F53F8199}">
      <dgm:prSet phldrT="[Text]" custT="1"/>
      <dgm:spPr/>
      <dgm:t>
        <a:bodyPr/>
        <a:lstStyle/>
        <a:p>
          <a:r>
            <a:rPr lang="en-GB" sz="1800" b="1" dirty="0">
              <a:latin typeface="Arial" panose="020B0604020202020204" pitchFamily="34" charset="0"/>
              <a:cs typeface="Arial" panose="020B0604020202020204" pitchFamily="34" charset="0"/>
            </a:rPr>
            <a:t>IG Support</a:t>
          </a:r>
        </a:p>
      </dgm:t>
    </dgm:pt>
    <dgm:pt modelId="{99BC5D78-D563-47DE-8AA4-5B6C2958267A}" type="parTrans" cxnId="{3B91EB9D-9CFC-4E01-AA97-E4B3034A156B}">
      <dgm:prSet/>
      <dgm:spPr/>
      <dgm:t>
        <a:bodyPr/>
        <a:lstStyle/>
        <a:p>
          <a:endParaRPr lang="en-GB" sz="1400">
            <a:latin typeface="Arial" panose="020B0604020202020204" pitchFamily="34" charset="0"/>
            <a:cs typeface="Arial" panose="020B0604020202020204" pitchFamily="34" charset="0"/>
          </a:endParaRPr>
        </a:p>
      </dgm:t>
    </dgm:pt>
    <dgm:pt modelId="{25F0A098-B75E-474D-8573-C1C792E0E3DE}" type="sibTrans" cxnId="{3B91EB9D-9CFC-4E01-AA97-E4B3034A156B}">
      <dgm:prSet/>
      <dgm:spPr/>
      <dgm:t>
        <a:bodyPr/>
        <a:lstStyle/>
        <a:p>
          <a:endParaRPr lang="en-GB" sz="1400">
            <a:latin typeface="Arial" panose="020B0604020202020204" pitchFamily="34" charset="0"/>
            <a:cs typeface="Arial" panose="020B0604020202020204" pitchFamily="34" charset="0"/>
          </a:endParaRPr>
        </a:p>
      </dgm:t>
    </dgm:pt>
    <dgm:pt modelId="{BF483EAD-27BE-4AE5-B957-DB7048FFC63B}">
      <dgm:prSet phldrT="[Text]" custT="1"/>
      <dgm:spPr/>
      <dgm:t>
        <a:bodyPr/>
        <a:lstStyle/>
        <a:p>
          <a:pPr algn="ctr">
            <a:buNone/>
          </a:pPr>
          <a:r>
            <a:rPr lang="en-GB" sz="1400" b="1">
              <a:latin typeface="Arial" panose="020B0604020202020204" pitchFamily="34" charset="0"/>
              <a:cs typeface="Arial" panose="020B0604020202020204" pitchFamily="34" charset="0"/>
            </a:rPr>
            <a:t>IG leads and IG support group</a:t>
          </a:r>
        </a:p>
      </dgm:t>
    </dgm:pt>
    <dgm:pt modelId="{743FCDC4-6E30-4708-876F-AF5F5A7517EA}" type="parTrans" cxnId="{CAAE1E6E-FBB8-4FC4-8493-56E555F93FC9}">
      <dgm:prSet/>
      <dgm:spPr/>
      <dgm:t>
        <a:bodyPr/>
        <a:lstStyle/>
        <a:p>
          <a:endParaRPr lang="en-GB" sz="1400">
            <a:latin typeface="Arial" panose="020B0604020202020204" pitchFamily="34" charset="0"/>
            <a:cs typeface="Arial" panose="020B0604020202020204" pitchFamily="34" charset="0"/>
          </a:endParaRPr>
        </a:p>
      </dgm:t>
    </dgm:pt>
    <dgm:pt modelId="{AD69AC37-2CBB-4E21-B07E-12A6AB7C3FF8}" type="sibTrans" cxnId="{CAAE1E6E-FBB8-4FC4-8493-56E555F93FC9}">
      <dgm:prSet/>
      <dgm:spPr/>
      <dgm:t>
        <a:bodyPr/>
        <a:lstStyle/>
        <a:p>
          <a:endParaRPr lang="en-GB" sz="1400">
            <a:latin typeface="Arial" panose="020B0604020202020204" pitchFamily="34" charset="0"/>
            <a:cs typeface="Arial" panose="020B0604020202020204" pitchFamily="34" charset="0"/>
          </a:endParaRPr>
        </a:p>
      </dgm:t>
    </dgm:pt>
    <dgm:pt modelId="{E8FC07BF-793E-41A7-8233-689028D88108}">
      <dgm:prSet phldrT="[Text]" custT="1"/>
      <dgm:spPr/>
      <dgm:t>
        <a:bodyPr/>
        <a:lstStyle/>
        <a:p>
          <a:pPr algn="l"/>
          <a:r>
            <a:rPr lang="en-GB" sz="1400">
              <a:latin typeface="Arial" panose="020B0604020202020204" pitchFamily="34" charset="0"/>
              <a:cs typeface="Arial" panose="020B0604020202020204" pitchFamily="34" charset="0"/>
            </a:rPr>
            <a:t>Standing up an IG group at the start of the care plan rollout ensured IG expertise was provided throughout</a:t>
          </a:r>
        </a:p>
      </dgm:t>
    </dgm:pt>
    <dgm:pt modelId="{1A3D14C1-E12B-4044-8934-25B9B379A932}" type="parTrans" cxnId="{40AF9C01-132B-474A-ABC0-F81CBF76B4CF}">
      <dgm:prSet/>
      <dgm:spPr/>
      <dgm:t>
        <a:bodyPr/>
        <a:lstStyle/>
        <a:p>
          <a:endParaRPr lang="en-GB" sz="1400">
            <a:latin typeface="Arial" panose="020B0604020202020204" pitchFamily="34" charset="0"/>
            <a:cs typeface="Arial" panose="020B0604020202020204" pitchFamily="34" charset="0"/>
          </a:endParaRPr>
        </a:p>
      </dgm:t>
    </dgm:pt>
    <dgm:pt modelId="{C93778D4-E93A-46D2-84D5-A8FC4FFD7BC3}" type="sibTrans" cxnId="{40AF9C01-132B-474A-ABC0-F81CBF76B4CF}">
      <dgm:prSet/>
      <dgm:spPr/>
      <dgm:t>
        <a:bodyPr/>
        <a:lstStyle/>
        <a:p>
          <a:endParaRPr lang="en-GB" sz="1400">
            <a:latin typeface="Arial" panose="020B0604020202020204" pitchFamily="34" charset="0"/>
            <a:cs typeface="Arial" panose="020B0604020202020204" pitchFamily="34" charset="0"/>
          </a:endParaRPr>
        </a:p>
      </dgm:t>
    </dgm:pt>
    <dgm:pt modelId="{9E257ABD-04C2-4397-A180-FCE010E8AB79}">
      <dgm:prSet phldrT="[Text]" custT="1"/>
      <dgm:spPr/>
      <dgm:t>
        <a:bodyPr/>
        <a:lstStyle/>
        <a:p>
          <a:r>
            <a:rPr lang="en-GB" sz="1800" b="1" dirty="0">
              <a:latin typeface="Arial" panose="020B0604020202020204" pitchFamily="34" charset="0"/>
              <a:cs typeface="Arial" panose="020B0604020202020204" pitchFamily="34" charset="0"/>
            </a:rPr>
            <a:t>In-context launch </a:t>
          </a:r>
        </a:p>
      </dgm:t>
    </dgm:pt>
    <dgm:pt modelId="{F1A664CB-1D49-4220-B3D2-FF14B468B5DA}" type="parTrans" cxnId="{A6CF5608-11BF-4E4C-B208-E1D4A7BB674A}">
      <dgm:prSet/>
      <dgm:spPr/>
      <dgm:t>
        <a:bodyPr/>
        <a:lstStyle/>
        <a:p>
          <a:endParaRPr lang="en-GB" sz="1400">
            <a:latin typeface="Arial" panose="020B0604020202020204" pitchFamily="34" charset="0"/>
            <a:cs typeface="Arial" panose="020B0604020202020204" pitchFamily="34" charset="0"/>
          </a:endParaRPr>
        </a:p>
      </dgm:t>
    </dgm:pt>
    <dgm:pt modelId="{AAA928F4-8C1E-46EA-8B7D-EB898B33D8A7}" type="sibTrans" cxnId="{A6CF5608-11BF-4E4C-B208-E1D4A7BB674A}">
      <dgm:prSet/>
      <dgm:spPr/>
      <dgm:t>
        <a:bodyPr/>
        <a:lstStyle/>
        <a:p>
          <a:endParaRPr lang="en-GB" sz="1400">
            <a:latin typeface="Arial" panose="020B0604020202020204" pitchFamily="34" charset="0"/>
            <a:cs typeface="Arial" panose="020B0604020202020204" pitchFamily="34" charset="0"/>
          </a:endParaRPr>
        </a:p>
      </dgm:t>
    </dgm:pt>
    <dgm:pt modelId="{467A89D6-C47A-42C7-B8F7-28E421ECFEB8}">
      <dgm:prSet phldrT="[Text]" custT="1"/>
      <dgm:spPr/>
      <dgm:t>
        <a:bodyPr/>
        <a:lstStyle/>
        <a:p>
          <a:pPr algn="l"/>
          <a:r>
            <a:rPr lang="en-GB" sz="1400">
              <a:latin typeface="Arial" panose="020B0604020202020204" pitchFamily="34" charset="0"/>
              <a:cs typeface="Arial" panose="020B0604020202020204" pitchFamily="34" charset="0"/>
            </a:rPr>
            <a:t>In context launch and single sign on make accessing the digital care plan easy for clinicians, increasing the likelihood of the care plan becoming part of routine workflow</a:t>
          </a:r>
        </a:p>
      </dgm:t>
    </dgm:pt>
    <dgm:pt modelId="{7F17A819-BC7E-4278-9DA9-7D6A58BA39D3}" type="parTrans" cxnId="{969BD86D-8444-40AD-A8B4-91A86341D3C1}">
      <dgm:prSet/>
      <dgm:spPr/>
      <dgm:t>
        <a:bodyPr/>
        <a:lstStyle/>
        <a:p>
          <a:endParaRPr lang="en-GB" sz="1400">
            <a:latin typeface="Arial" panose="020B0604020202020204" pitchFamily="34" charset="0"/>
            <a:cs typeface="Arial" panose="020B0604020202020204" pitchFamily="34" charset="0"/>
          </a:endParaRPr>
        </a:p>
      </dgm:t>
    </dgm:pt>
    <dgm:pt modelId="{05121A1F-79CC-4898-91E7-BCD0D797C4FA}" type="sibTrans" cxnId="{969BD86D-8444-40AD-A8B4-91A86341D3C1}">
      <dgm:prSet/>
      <dgm:spPr/>
      <dgm:t>
        <a:bodyPr/>
        <a:lstStyle/>
        <a:p>
          <a:endParaRPr lang="en-GB" sz="1400">
            <a:latin typeface="Arial" panose="020B0604020202020204" pitchFamily="34" charset="0"/>
            <a:cs typeface="Arial" panose="020B0604020202020204" pitchFamily="34" charset="0"/>
          </a:endParaRPr>
        </a:p>
      </dgm:t>
    </dgm:pt>
    <dgm:pt modelId="{72E9DFC8-11E4-4DF4-A712-DBB01E6658FC}">
      <dgm:prSet phldrT="[Text]" custT="1"/>
      <dgm:spPr/>
      <dgm:t>
        <a:bodyPr/>
        <a:lstStyle/>
        <a:p>
          <a:pPr algn="ctr">
            <a:buNone/>
          </a:pPr>
          <a:r>
            <a:rPr lang="en-GB" sz="1400" b="1">
              <a:latin typeface="Arial" panose="020B0604020202020204" pitchFamily="34" charset="0"/>
              <a:cs typeface="Arial" panose="020B0604020202020204" pitchFamily="34" charset="0"/>
            </a:rPr>
            <a:t>Digital care plan launches from EPR system.</a:t>
          </a:r>
        </a:p>
      </dgm:t>
    </dgm:pt>
    <dgm:pt modelId="{6B9D2A05-A314-494A-8166-F846237A5687}" type="parTrans" cxnId="{2EB25492-6087-4DAC-AAB5-6895524DBE83}">
      <dgm:prSet/>
      <dgm:spPr/>
      <dgm:t>
        <a:bodyPr/>
        <a:lstStyle/>
        <a:p>
          <a:endParaRPr lang="en-GB" sz="1400">
            <a:latin typeface="Arial" panose="020B0604020202020204" pitchFamily="34" charset="0"/>
            <a:cs typeface="Arial" panose="020B0604020202020204" pitchFamily="34" charset="0"/>
          </a:endParaRPr>
        </a:p>
      </dgm:t>
    </dgm:pt>
    <dgm:pt modelId="{539B4137-1A90-4762-963C-609E47CD2A98}" type="sibTrans" cxnId="{2EB25492-6087-4DAC-AAB5-6895524DBE83}">
      <dgm:prSet/>
      <dgm:spPr/>
      <dgm:t>
        <a:bodyPr/>
        <a:lstStyle/>
        <a:p>
          <a:endParaRPr lang="en-GB" sz="1400">
            <a:latin typeface="Arial" panose="020B0604020202020204" pitchFamily="34" charset="0"/>
            <a:cs typeface="Arial" panose="020B0604020202020204" pitchFamily="34" charset="0"/>
          </a:endParaRPr>
        </a:p>
      </dgm:t>
    </dgm:pt>
    <dgm:pt modelId="{0936AF14-9BED-4F33-80F8-965850245485}">
      <dgm:prSet phldrT="[Text]" custT="1"/>
      <dgm:spPr/>
      <dgm:t>
        <a:bodyPr/>
        <a:lstStyle/>
        <a:p>
          <a:pPr algn="l"/>
          <a:r>
            <a:rPr lang="en-GB" sz="1400">
              <a:latin typeface="Arial" panose="020B0604020202020204" pitchFamily="34" charset="0"/>
              <a:cs typeface="Arial" panose="020B0604020202020204" pitchFamily="34" charset="0"/>
            </a:rPr>
            <a:t>Support from ICB on necessity of sharing care plans crucial to successful implementation</a:t>
          </a:r>
        </a:p>
      </dgm:t>
    </dgm:pt>
    <dgm:pt modelId="{98EB761B-34DA-4967-8695-DC16B2D83FC8}" type="parTrans" cxnId="{6627B0AC-5B01-410D-9EE1-0F7E198667B0}">
      <dgm:prSet/>
      <dgm:spPr/>
      <dgm:t>
        <a:bodyPr/>
        <a:lstStyle/>
        <a:p>
          <a:endParaRPr lang="en-GB" sz="1400">
            <a:latin typeface="Arial" panose="020B0604020202020204" pitchFamily="34" charset="0"/>
            <a:cs typeface="Arial" panose="020B0604020202020204" pitchFamily="34" charset="0"/>
          </a:endParaRPr>
        </a:p>
      </dgm:t>
    </dgm:pt>
    <dgm:pt modelId="{3A4C2799-2AD3-4ED7-8767-9852B175F36B}" type="sibTrans" cxnId="{6627B0AC-5B01-410D-9EE1-0F7E198667B0}">
      <dgm:prSet/>
      <dgm:spPr/>
      <dgm:t>
        <a:bodyPr/>
        <a:lstStyle/>
        <a:p>
          <a:endParaRPr lang="en-GB" sz="1400">
            <a:latin typeface="Arial" panose="020B0604020202020204" pitchFamily="34" charset="0"/>
            <a:cs typeface="Arial" panose="020B0604020202020204" pitchFamily="34" charset="0"/>
          </a:endParaRPr>
        </a:p>
      </dgm:t>
    </dgm:pt>
    <dgm:pt modelId="{579D2DD1-A6E6-4809-B9F5-A2B2E2778686}">
      <dgm:prSet phldrT="[Text]" custT="1"/>
      <dgm:spPr/>
      <dgm:t>
        <a:bodyPr/>
        <a:lstStyle/>
        <a:p>
          <a:pPr algn="l"/>
          <a:r>
            <a:rPr lang="en-GB" sz="1400">
              <a:latin typeface="Arial" panose="020B0604020202020204" pitchFamily="34" charset="0"/>
              <a:cs typeface="Arial" panose="020B0604020202020204" pitchFamily="34" charset="0"/>
            </a:rPr>
            <a:t>A flag in an EPR that alerts a clinician to a care plan being available is a useful nudge to ensuring clinicians check the care plan solution</a:t>
          </a:r>
        </a:p>
      </dgm:t>
    </dgm:pt>
    <dgm:pt modelId="{131FCEE1-FC4D-46A3-8E9B-27DBECAD11CD}" type="parTrans" cxnId="{E89A0DC6-778F-45A9-B197-3F13486AEB6D}">
      <dgm:prSet/>
      <dgm:spPr/>
      <dgm:t>
        <a:bodyPr/>
        <a:lstStyle/>
        <a:p>
          <a:endParaRPr lang="en-GB" sz="1400">
            <a:latin typeface="Arial" panose="020B0604020202020204" pitchFamily="34" charset="0"/>
            <a:cs typeface="Arial" panose="020B0604020202020204" pitchFamily="34" charset="0"/>
          </a:endParaRPr>
        </a:p>
      </dgm:t>
    </dgm:pt>
    <dgm:pt modelId="{E43AD3F6-A5FA-4F95-9006-6422FCFC8348}" type="sibTrans" cxnId="{E89A0DC6-778F-45A9-B197-3F13486AEB6D}">
      <dgm:prSet/>
      <dgm:spPr/>
      <dgm:t>
        <a:bodyPr/>
        <a:lstStyle/>
        <a:p>
          <a:endParaRPr lang="en-GB" sz="1400">
            <a:latin typeface="Arial" panose="020B0604020202020204" pitchFamily="34" charset="0"/>
            <a:cs typeface="Arial" panose="020B0604020202020204" pitchFamily="34" charset="0"/>
          </a:endParaRPr>
        </a:p>
      </dgm:t>
    </dgm:pt>
    <dgm:pt modelId="{228CDCE7-2FD7-4114-AF52-68339309FB4C}">
      <dgm:prSet phldrT="[Text]" custT="1"/>
      <dgm:spPr/>
      <dgm:t>
        <a:bodyPr/>
        <a:lstStyle/>
        <a:p>
          <a:pPr algn="l"/>
          <a:r>
            <a:rPr lang="en-GB" sz="1400" dirty="0">
              <a:latin typeface="Arial" panose="020B0604020202020204" pitchFamily="34" charset="0"/>
              <a:cs typeface="Arial" panose="020B0604020202020204" pitchFamily="34" charset="0"/>
            </a:rPr>
            <a:t>Clinical reference groups providing input and expertise led to an engagement clinical workforce and solution that clinicians were happy to use</a:t>
          </a:r>
        </a:p>
      </dgm:t>
    </dgm:pt>
    <dgm:pt modelId="{99188913-EEF1-458C-9054-4768A8D12E96}" type="parTrans" cxnId="{9F971025-DA3A-42E1-B89B-5435F8CF5856}">
      <dgm:prSet/>
      <dgm:spPr/>
      <dgm:t>
        <a:bodyPr/>
        <a:lstStyle/>
        <a:p>
          <a:endParaRPr lang="en-GB" sz="1400">
            <a:latin typeface="Arial" panose="020B0604020202020204" pitchFamily="34" charset="0"/>
            <a:cs typeface="Arial" panose="020B0604020202020204" pitchFamily="34" charset="0"/>
          </a:endParaRPr>
        </a:p>
      </dgm:t>
    </dgm:pt>
    <dgm:pt modelId="{01E1413B-581C-4DF6-821D-C6CED7BE365B}" type="sibTrans" cxnId="{9F971025-DA3A-42E1-B89B-5435F8CF5856}">
      <dgm:prSet/>
      <dgm:spPr/>
      <dgm:t>
        <a:bodyPr/>
        <a:lstStyle/>
        <a:p>
          <a:endParaRPr lang="en-GB" sz="1400">
            <a:latin typeface="Arial" panose="020B0604020202020204" pitchFamily="34" charset="0"/>
            <a:cs typeface="Arial" panose="020B0604020202020204" pitchFamily="34" charset="0"/>
          </a:endParaRPr>
        </a:p>
      </dgm:t>
    </dgm:pt>
    <dgm:pt modelId="{6D04B35D-AAD4-4509-9474-E270875846DC}">
      <dgm:prSet phldrT="[Text]" custT="1"/>
      <dgm:spPr/>
      <dgm:t>
        <a:bodyPr/>
        <a:lstStyle/>
        <a:p>
          <a:pPr algn="l"/>
          <a:r>
            <a:rPr lang="en-GB" sz="1400">
              <a:latin typeface="Arial" panose="020B0604020202020204" pitchFamily="34" charset="0"/>
              <a:cs typeface="Arial" panose="020B0604020202020204" pitchFamily="34" charset="0"/>
            </a:rPr>
            <a:t>Support from DPO and IG leads on the documentation required was a common success factor</a:t>
          </a:r>
        </a:p>
      </dgm:t>
    </dgm:pt>
    <dgm:pt modelId="{76C93C64-A0A3-45E7-95CD-BB557638A9C8}" type="parTrans" cxnId="{6F4981C8-D442-433A-8A84-447735B05A50}">
      <dgm:prSet/>
      <dgm:spPr/>
      <dgm:t>
        <a:bodyPr/>
        <a:lstStyle/>
        <a:p>
          <a:endParaRPr lang="en-GB" sz="1400">
            <a:latin typeface="Arial" panose="020B0604020202020204" pitchFamily="34" charset="0"/>
            <a:cs typeface="Arial" panose="020B0604020202020204" pitchFamily="34" charset="0"/>
          </a:endParaRPr>
        </a:p>
      </dgm:t>
    </dgm:pt>
    <dgm:pt modelId="{816DC941-591E-4064-8398-4C9D44F09E5C}" type="sibTrans" cxnId="{6F4981C8-D442-433A-8A84-447735B05A50}">
      <dgm:prSet/>
      <dgm:spPr/>
      <dgm:t>
        <a:bodyPr/>
        <a:lstStyle/>
        <a:p>
          <a:endParaRPr lang="en-GB" sz="1400">
            <a:latin typeface="Arial" panose="020B0604020202020204" pitchFamily="34" charset="0"/>
            <a:cs typeface="Arial" panose="020B0604020202020204" pitchFamily="34" charset="0"/>
          </a:endParaRPr>
        </a:p>
      </dgm:t>
    </dgm:pt>
    <dgm:pt modelId="{DCFB3850-47C5-4C00-9E56-D64854FFACF8}" type="pres">
      <dgm:prSet presAssocID="{580D5366-A26B-430C-B6CA-26EB60492EEE}" presName="Name0" presStyleCnt="0">
        <dgm:presLayoutVars>
          <dgm:dir/>
          <dgm:animLvl val="lvl"/>
          <dgm:resizeHandles val="exact"/>
        </dgm:presLayoutVars>
      </dgm:prSet>
      <dgm:spPr/>
    </dgm:pt>
    <dgm:pt modelId="{055192D6-C843-4BF2-9708-3EA0B5EF92FB}" type="pres">
      <dgm:prSet presAssocID="{44AB615C-91C8-445F-96BB-7AF31B7ACB4C}" presName="linNode" presStyleCnt="0"/>
      <dgm:spPr/>
    </dgm:pt>
    <dgm:pt modelId="{DB36B251-B60A-4A37-8989-054E6A815677}" type="pres">
      <dgm:prSet presAssocID="{44AB615C-91C8-445F-96BB-7AF31B7ACB4C}" presName="parTx" presStyleLbl="revTx" presStyleIdx="0" presStyleCnt="3">
        <dgm:presLayoutVars>
          <dgm:chMax val="1"/>
          <dgm:bulletEnabled val="1"/>
        </dgm:presLayoutVars>
      </dgm:prSet>
      <dgm:spPr/>
    </dgm:pt>
    <dgm:pt modelId="{F81B3F0E-3FA3-452F-97E8-563D69F544BB}" type="pres">
      <dgm:prSet presAssocID="{44AB615C-91C8-445F-96BB-7AF31B7ACB4C}" presName="bracket" presStyleLbl="parChTrans1D1" presStyleIdx="0" presStyleCnt="3"/>
      <dgm:spPr/>
    </dgm:pt>
    <dgm:pt modelId="{8D054CD2-FB17-42B3-B998-6409D7E97F67}" type="pres">
      <dgm:prSet presAssocID="{44AB615C-91C8-445F-96BB-7AF31B7ACB4C}" presName="spH" presStyleCnt="0"/>
      <dgm:spPr/>
    </dgm:pt>
    <dgm:pt modelId="{402B736F-738B-4527-91CB-B97196C6BE33}" type="pres">
      <dgm:prSet presAssocID="{44AB615C-91C8-445F-96BB-7AF31B7ACB4C}" presName="desTx" presStyleLbl="node1" presStyleIdx="0" presStyleCnt="3" custLinFactNeighborY="2283">
        <dgm:presLayoutVars>
          <dgm:bulletEnabled val="1"/>
        </dgm:presLayoutVars>
      </dgm:prSet>
      <dgm:spPr/>
    </dgm:pt>
    <dgm:pt modelId="{3DCB0BC2-30C5-4B0C-BC8D-9C5D82C71AF5}" type="pres">
      <dgm:prSet presAssocID="{62F4822F-C713-44F9-B262-1E9C743058F5}" presName="spV" presStyleCnt="0"/>
      <dgm:spPr/>
    </dgm:pt>
    <dgm:pt modelId="{40BE7D4B-0D4D-4845-A994-9B237942933E}" type="pres">
      <dgm:prSet presAssocID="{21AA5E04-7949-40DA-B507-B522F53F8199}" presName="linNode" presStyleCnt="0"/>
      <dgm:spPr/>
    </dgm:pt>
    <dgm:pt modelId="{00E2B4CD-B4AC-4A3A-B77F-E275722EA870}" type="pres">
      <dgm:prSet presAssocID="{21AA5E04-7949-40DA-B507-B522F53F8199}" presName="parTx" presStyleLbl="revTx" presStyleIdx="1" presStyleCnt="3">
        <dgm:presLayoutVars>
          <dgm:chMax val="1"/>
          <dgm:bulletEnabled val="1"/>
        </dgm:presLayoutVars>
      </dgm:prSet>
      <dgm:spPr/>
    </dgm:pt>
    <dgm:pt modelId="{44D83FC7-5922-4370-919B-DF651619774C}" type="pres">
      <dgm:prSet presAssocID="{21AA5E04-7949-40DA-B507-B522F53F8199}" presName="bracket" presStyleLbl="parChTrans1D1" presStyleIdx="1" presStyleCnt="3"/>
      <dgm:spPr/>
    </dgm:pt>
    <dgm:pt modelId="{FA06BF1A-4A1C-4C18-BE2B-65342F72D98F}" type="pres">
      <dgm:prSet presAssocID="{21AA5E04-7949-40DA-B507-B522F53F8199}" presName="spH" presStyleCnt="0"/>
      <dgm:spPr/>
    </dgm:pt>
    <dgm:pt modelId="{8F2542E0-9D98-4D04-9294-4F522DADAC75}" type="pres">
      <dgm:prSet presAssocID="{21AA5E04-7949-40DA-B507-B522F53F8199}" presName="desTx" presStyleLbl="node1" presStyleIdx="1" presStyleCnt="3">
        <dgm:presLayoutVars>
          <dgm:bulletEnabled val="1"/>
        </dgm:presLayoutVars>
      </dgm:prSet>
      <dgm:spPr/>
    </dgm:pt>
    <dgm:pt modelId="{D7A53E3F-D19C-4919-9856-9D27242FA0E0}" type="pres">
      <dgm:prSet presAssocID="{25F0A098-B75E-474D-8573-C1C792E0E3DE}" presName="spV" presStyleCnt="0"/>
      <dgm:spPr/>
    </dgm:pt>
    <dgm:pt modelId="{90535D37-E3FD-42DA-8CAB-48ECA0F5C4DE}" type="pres">
      <dgm:prSet presAssocID="{9E257ABD-04C2-4397-A180-FCE010E8AB79}" presName="linNode" presStyleCnt="0"/>
      <dgm:spPr/>
    </dgm:pt>
    <dgm:pt modelId="{F75BA1B0-32FC-4187-A89D-6B9BB6ABFE28}" type="pres">
      <dgm:prSet presAssocID="{9E257ABD-04C2-4397-A180-FCE010E8AB79}" presName="parTx" presStyleLbl="revTx" presStyleIdx="2" presStyleCnt="3">
        <dgm:presLayoutVars>
          <dgm:chMax val="1"/>
          <dgm:bulletEnabled val="1"/>
        </dgm:presLayoutVars>
      </dgm:prSet>
      <dgm:spPr/>
    </dgm:pt>
    <dgm:pt modelId="{F3DBFCB0-817F-43D8-9C5C-357B7D36F302}" type="pres">
      <dgm:prSet presAssocID="{9E257ABD-04C2-4397-A180-FCE010E8AB79}" presName="bracket" presStyleLbl="parChTrans1D1" presStyleIdx="2" presStyleCnt="3"/>
      <dgm:spPr/>
    </dgm:pt>
    <dgm:pt modelId="{8D3782B5-1D8A-4446-A02B-545BAD52F3CA}" type="pres">
      <dgm:prSet presAssocID="{9E257ABD-04C2-4397-A180-FCE010E8AB79}" presName="spH" presStyleCnt="0"/>
      <dgm:spPr/>
    </dgm:pt>
    <dgm:pt modelId="{0C74F95D-31BA-4A62-B20C-EA41830CA6A0}" type="pres">
      <dgm:prSet presAssocID="{9E257ABD-04C2-4397-A180-FCE010E8AB79}" presName="desTx" presStyleLbl="node1" presStyleIdx="2" presStyleCnt="3" custLinFactNeighborY="2548">
        <dgm:presLayoutVars>
          <dgm:bulletEnabled val="1"/>
        </dgm:presLayoutVars>
      </dgm:prSet>
      <dgm:spPr/>
    </dgm:pt>
  </dgm:ptLst>
  <dgm:cxnLst>
    <dgm:cxn modelId="{40AF9C01-132B-474A-ABC0-F81CBF76B4CF}" srcId="{21AA5E04-7949-40DA-B507-B522F53F8199}" destId="{E8FC07BF-793E-41A7-8233-689028D88108}" srcOrd="1" destOrd="0" parTransId="{1A3D14C1-E12B-4044-8934-25B9B379A932}" sibTransId="{C93778D4-E93A-46D2-84D5-A8FC4FFD7BC3}"/>
    <dgm:cxn modelId="{C8329002-0A13-460B-B083-96CAD97F481F}" type="presOf" srcId="{BF483EAD-27BE-4AE5-B957-DB7048FFC63B}" destId="{8F2542E0-9D98-4D04-9294-4F522DADAC75}" srcOrd="0" destOrd="0" presId="urn:diagrams.loki3.com/BracketList"/>
    <dgm:cxn modelId="{A6CF5608-11BF-4E4C-B208-E1D4A7BB674A}" srcId="{580D5366-A26B-430C-B6CA-26EB60492EEE}" destId="{9E257ABD-04C2-4397-A180-FCE010E8AB79}" srcOrd="2" destOrd="0" parTransId="{F1A664CB-1D49-4220-B3D2-FF14B468B5DA}" sibTransId="{AAA928F4-8C1E-46EA-8B7D-EB898B33D8A7}"/>
    <dgm:cxn modelId="{0502FB0B-C217-46C8-9516-F8E9E693E598}" type="presOf" srcId="{6D04B35D-AAD4-4509-9474-E270875846DC}" destId="{8F2542E0-9D98-4D04-9294-4F522DADAC75}" srcOrd="0" destOrd="2" presId="urn:diagrams.loki3.com/BracketList"/>
    <dgm:cxn modelId="{40B4CD0D-84BB-4CC6-A163-7AB2A61168C1}" type="presOf" srcId="{C3A0DB2E-2FBE-4F25-B2D1-6CCE3559EA16}" destId="{402B736F-738B-4527-91CB-B97196C6BE33}" srcOrd="0" destOrd="1" presId="urn:diagrams.loki3.com/BracketList"/>
    <dgm:cxn modelId="{9F971025-DA3A-42E1-B89B-5435F8CF5856}" srcId="{44AB615C-91C8-445F-96BB-7AF31B7ACB4C}" destId="{228CDCE7-2FD7-4114-AF52-68339309FB4C}" srcOrd="2" destOrd="0" parTransId="{99188913-EEF1-458C-9054-4768A8D12E96}" sibTransId="{01E1413B-581C-4DF6-821D-C6CED7BE365B}"/>
    <dgm:cxn modelId="{0217B536-098F-4A4C-AEDF-6297644939B0}" type="presOf" srcId="{72E9DFC8-11E4-4DF4-A712-DBB01E6658FC}" destId="{0C74F95D-31BA-4A62-B20C-EA41830CA6A0}" srcOrd="0" destOrd="0" presId="urn:diagrams.loki3.com/BracketList"/>
    <dgm:cxn modelId="{7859AA49-814C-4DDE-B8A1-820FE4A50FAD}" type="presOf" srcId="{44AB615C-91C8-445F-96BB-7AF31B7ACB4C}" destId="{DB36B251-B60A-4A37-8989-054E6A815677}" srcOrd="0" destOrd="0" presId="urn:diagrams.loki3.com/BracketList"/>
    <dgm:cxn modelId="{717FCE56-C1BF-4E39-852B-46730A904AB0}" type="presOf" srcId="{E8FC07BF-793E-41A7-8233-689028D88108}" destId="{8F2542E0-9D98-4D04-9294-4F522DADAC75}" srcOrd="0" destOrd="1" presId="urn:diagrams.loki3.com/BracketList"/>
    <dgm:cxn modelId="{969BD86D-8444-40AD-A8B4-91A86341D3C1}" srcId="{9E257ABD-04C2-4397-A180-FCE010E8AB79}" destId="{467A89D6-C47A-42C7-B8F7-28E421ECFEB8}" srcOrd="1" destOrd="0" parTransId="{7F17A819-BC7E-4278-9DA9-7D6A58BA39D3}" sibTransId="{05121A1F-79CC-4898-91E7-BCD0D797C4FA}"/>
    <dgm:cxn modelId="{CAAE1E6E-FBB8-4FC4-8493-56E555F93FC9}" srcId="{21AA5E04-7949-40DA-B507-B522F53F8199}" destId="{BF483EAD-27BE-4AE5-B957-DB7048FFC63B}" srcOrd="0" destOrd="0" parTransId="{743FCDC4-6E30-4708-876F-AF5F5A7517EA}" sibTransId="{AD69AC37-2CBB-4E21-B07E-12A6AB7C3FF8}"/>
    <dgm:cxn modelId="{1DC4CB71-6956-4518-9CBD-E68B7F43E5E5}" type="presOf" srcId="{9E257ABD-04C2-4397-A180-FCE010E8AB79}" destId="{F75BA1B0-32FC-4187-A89D-6B9BB6ABFE28}" srcOrd="0" destOrd="0" presId="urn:diagrams.loki3.com/BracketList"/>
    <dgm:cxn modelId="{2EB25492-6087-4DAC-AAB5-6895524DBE83}" srcId="{9E257ABD-04C2-4397-A180-FCE010E8AB79}" destId="{72E9DFC8-11E4-4DF4-A712-DBB01E6658FC}" srcOrd="0" destOrd="0" parTransId="{6B9D2A05-A314-494A-8166-F846237A5687}" sibTransId="{539B4137-1A90-4762-963C-609E47CD2A98}"/>
    <dgm:cxn modelId="{52D9E592-311A-4F72-A828-3E991E52E1CA}" type="presOf" srcId="{0936AF14-9BED-4F33-80F8-965850245485}" destId="{8F2542E0-9D98-4D04-9294-4F522DADAC75}" srcOrd="0" destOrd="3" presId="urn:diagrams.loki3.com/BracketList"/>
    <dgm:cxn modelId="{BB45A99B-C6A5-46D9-91AA-67010CC92A7E}" type="presOf" srcId="{D0B3F498-5FCF-49A1-8357-68F63A5C56AB}" destId="{402B736F-738B-4527-91CB-B97196C6BE33}" srcOrd="0" destOrd="0" presId="urn:diagrams.loki3.com/BracketList"/>
    <dgm:cxn modelId="{3B91EB9D-9CFC-4E01-AA97-E4B3034A156B}" srcId="{580D5366-A26B-430C-B6CA-26EB60492EEE}" destId="{21AA5E04-7949-40DA-B507-B522F53F8199}" srcOrd="1" destOrd="0" parTransId="{99BC5D78-D563-47DE-8AA4-5B6C2958267A}" sibTransId="{25F0A098-B75E-474D-8573-C1C792E0E3DE}"/>
    <dgm:cxn modelId="{0739BA9E-0B39-46FE-AD34-165E05DD1573}" type="presOf" srcId="{580D5366-A26B-430C-B6CA-26EB60492EEE}" destId="{DCFB3850-47C5-4C00-9E56-D64854FFACF8}" srcOrd="0" destOrd="0" presId="urn:diagrams.loki3.com/BracketList"/>
    <dgm:cxn modelId="{99F3A6AB-2ACD-4C9D-A013-FDA0A09E2413}" type="presOf" srcId="{21AA5E04-7949-40DA-B507-B522F53F8199}" destId="{00E2B4CD-B4AC-4A3A-B77F-E275722EA870}" srcOrd="0" destOrd="0" presId="urn:diagrams.loki3.com/BracketList"/>
    <dgm:cxn modelId="{6627B0AC-5B01-410D-9EE1-0F7E198667B0}" srcId="{21AA5E04-7949-40DA-B507-B522F53F8199}" destId="{0936AF14-9BED-4F33-80F8-965850245485}" srcOrd="3" destOrd="0" parTransId="{98EB761B-34DA-4967-8695-DC16B2D83FC8}" sibTransId="{3A4C2799-2AD3-4ED7-8767-9852B175F36B}"/>
    <dgm:cxn modelId="{E89A0DC6-778F-45A9-B197-3F13486AEB6D}" srcId="{9E257ABD-04C2-4397-A180-FCE010E8AB79}" destId="{579D2DD1-A6E6-4809-B9F5-A2B2E2778686}" srcOrd="2" destOrd="0" parTransId="{131FCEE1-FC4D-46A3-8E9B-27DBECAD11CD}" sibTransId="{E43AD3F6-A5FA-4F95-9006-6422FCFC8348}"/>
    <dgm:cxn modelId="{6F4981C8-D442-433A-8A84-447735B05A50}" srcId="{21AA5E04-7949-40DA-B507-B522F53F8199}" destId="{6D04B35D-AAD4-4509-9474-E270875846DC}" srcOrd="2" destOrd="0" parTransId="{76C93C64-A0A3-45E7-95CD-BB557638A9C8}" sibTransId="{816DC941-591E-4064-8398-4C9D44F09E5C}"/>
    <dgm:cxn modelId="{66B8EDDB-C77C-4931-A929-0C90EFCBEFF1}" type="presOf" srcId="{579D2DD1-A6E6-4809-B9F5-A2B2E2778686}" destId="{0C74F95D-31BA-4A62-B20C-EA41830CA6A0}" srcOrd="0" destOrd="2" presId="urn:diagrams.loki3.com/BracketList"/>
    <dgm:cxn modelId="{AAD60DF4-E51B-4DEE-AE7E-404B5ADE0AAD}" srcId="{44AB615C-91C8-445F-96BB-7AF31B7ACB4C}" destId="{C3A0DB2E-2FBE-4F25-B2D1-6CCE3559EA16}" srcOrd="1" destOrd="0" parTransId="{627A2FB5-DFC3-4DA5-8539-E99C6951C089}" sibTransId="{6B558D93-8B45-4DE7-A5BE-186EF0F8D956}"/>
    <dgm:cxn modelId="{02890EF4-1AF5-4BCC-9EE0-4B31A5924396}" srcId="{580D5366-A26B-430C-B6CA-26EB60492EEE}" destId="{44AB615C-91C8-445F-96BB-7AF31B7ACB4C}" srcOrd="0" destOrd="0" parTransId="{4D81101E-8969-4F65-9A25-55DA46EB2D8E}" sibTransId="{62F4822F-C713-44F9-B262-1E9C743058F5}"/>
    <dgm:cxn modelId="{0ACABDF7-3A3A-4159-8481-5D370B8FCDCA}" type="presOf" srcId="{228CDCE7-2FD7-4114-AF52-68339309FB4C}" destId="{402B736F-738B-4527-91CB-B97196C6BE33}" srcOrd="0" destOrd="2" presId="urn:diagrams.loki3.com/BracketList"/>
    <dgm:cxn modelId="{E93CDBF8-F5E3-4C2B-94A5-5F363161E1E7}" srcId="{44AB615C-91C8-445F-96BB-7AF31B7ACB4C}" destId="{D0B3F498-5FCF-49A1-8357-68F63A5C56AB}" srcOrd="0" destOrd="0" parTransId="{0606D965-5A0B-4D1C-851B-2DC8D853DF35}" sibTransId="{9D48651B-3BAB-4AFC-96F8-B2C945D62C5E}"/>
    <dgm:cxn modelId="{2FCF25FF-ECCA-4DF7-8D31-681441AD7D6F}" type="presOf" srcId="{467A89D6-C47A-42C7-B8F7-28E421ECFEB8}" destId="{0C74F95D-31BA-4A62-B20C-EA41830CA6A0}" srcOrd="0" destOrd="1" presId="urn:diagrams.loki3.com/BracketList"/>
    <dgm:cxn modelId="{4E3BBF89-81D2-49C4-BC34-A4AB3CB6C651}" type="presParOf" srcId="{DCFB3850-47C5-4C00-9E56-D64854FFACF8}" destId="{055192D6-C843-4BF2-9708-3EA0B5EF92FB}" srcOrd="0" destOrd="0" presId="urn:diagrams.loki3.com/BracketList"/>
    <dgm:cxn modelId="{E7BCB7CC-5EB7-496E-84FC-5DBA8D72B724}" type="presParOf" srcId="{055192D6-C843-4BF2-9708-3EA0B5EF92FB}" destId="{DB36B251-B60A-4A37-8989-054E6A815677}" srcOrd="0" destOrd="0" presId="urn:diagrams.loki3.com/BracketList"/>
    <dgm:cxn modelId="{8E84E1B2-C175-4808-8D84-F8AFD1268D92}" type="presParOf" srcId="{055192D6-C843-4BF2-9708-3EA0B5EF92FB}" destId="{F81B3F0E-3FA3-452F-97E8-563D69F544BB}" srcOrd="1" destOrd="0" presId="urn:diagrams.loki3.com/BracketList"/>
    <dgm:cxn modelId="{3B389290-7069-4BB4-91AC-A41383E5570B}" type="presParOf" srcId="{055192D6-C843-4BF2-9708-3EA0B5EF92FB}" destId="{8D054CD2-FB17-42B3-B998-6409D7E97F67}" srcOrd="2" destOrd="0" presId="urn:diagrams.loki3.com/BracketList"/>
    <dgm:cxn modelId="{23213246-C14A-4503-B4E6-C6B05FD0212D}" type="presParOf" srcId="{055192D6-C843-4BF2-9708-3EA0B5EF92FB}" destId="{402B736F-738B-4527-91CB-B97196C6BE33}" srcOrd="3" destOrd="0" presId="urn:diagrams.loki3.com/BracketList"/>
    <dgm:cxn modelId="{99F8CCCE-82A9-4DAA-9C96-062ACF04FD0D}" type="presParOf" srcId="{DCFB3850-47C5-4C00-9E56-D64854FFACF8}" destId="{3DCB0BC2-30C5-4B0C-BC8D-9C5D82C71AF5}" srcOrd="1" destOrd="0" presId="urn:diagrams.loki3.com/BracketList"/>
    <dgm:cxn modelId="{28F50FE3-8E69-4E57-95C2-DE06551CF334}" type="presParOf" srcId="{DCFB3850-47C5-4C00-9E56-D64854FFACF8}" destId="{40BE7D4B-0D4D-4845-A994-9B237942933E}" srcOrd="2" destOrd="0" presId="urn:diagrams.loki3.com/BracketList"/>
    <dgm:cxn modelId="{3E4DB1D1-EDE0-4972-80A4-5BEDCB201ABC}" type="presParOf" srcId="{40BE7D4B-0D4D-4845-A994-9B237942933E}" destId="{00E2B4CD-B4AC-4A3A-B77F-E275722EA870}" srcOrd="0" destOrd="0" presId="urn:diagrams.loki3.com/BracketList"/>
    <dgm:cxn modelId="{4C9310E6-FA54-4EE5-8C6E-A0611465208D}" type="presParOf" srcId="{40BE7D4B-0D4D-4845-A994-9B237942933E}" destId="{44D83FC7-5922-4370-919B-DF651619774C}" srcOrd="1" destOrd="0" presId="urn:diagrams.loki3.com/BracketList"/>
    <dgm:cxn modelId="{24A6B8C6-3A05-4A29-B594-CF3F9F888D67}" type="presParOf" srcId="{40BE7D4B-0D4D-4845-A994-9B237942933E}" destId="{FA06BF1A-4A1C-4C18-BE2B-65342F72D98F}" srcOrd="2" destOrd="0" presId="urn:diagrams.loki3.com/BracketList"/>
    <dgm:cxn modelId="{E56F2911-CF2F-4932-9CF3-3009F53DB70F}" type="presParOf" srcId="{40BE7D4B-0D4D-4845-A994-9B237942933E}" destId="{8F2542E0-9D98-4D04-9294-4F522DADAC75}" srcOrd="3" destOrd="0" presId="urn:diagrams.loki3.com/BracketList"/>
    <dgm:cxn modelId="{E8CD8D92-ACE3-4E5E-9F14-75FFB4C7417E}" type="presParOf" srcId="{DCFB3850-47C5-4C00-9E56-D64854FFACF8}" destId="{D7A53E3F-D19C-4919-9856-9D27242FA0E0}" srcOrd="3" destOrd="0" presId="urn:diagrams.loki3.com/BracketList"/>
    <dgm:cxn modelId="{53E8F303-4328-425D-B0A9-130162411C5C}" type="presParOf" srcId="{DCFB3850-47C5-4C00-9E56-D64854FFACF8}" destId="{90535D37-E3FD-42DA-8CAB-48ECA0F5C4DE}" srcOrd="4" destOrd="0" presId="urn:diagrams.loki3.com/BracketList"/>
    <dgm:cxn modelId="{8FB56449-2C7C-40C3-A7B0-19B65CEA410D}" type="presParOf" srcId="{90535D37-E3FD-42DA-8CAB-48ECA0F5C4DE}" destId="{F75BA1B0-32FC-4187-A89D-6B9BB6ABFE28}" srcOrd="0" destOrd="0" presId="urn:diagrams.loki3.com/BracketList"/>
    <dgm:cxn modelId="{AB9F6A2C-42C7-46D7-A20C-B29B04D5DEDB}" type="presParOf" srcId="{90535D37-E3FD-42DA-8CAB-48ECA0F5C4DE}" destId="{F3DBFCB0-817F-43D8-9C5C-357B7D36F302}" srcOrd="1" destOrd="0" presId="urn:diagrams.loki3.com/BracketList"/>
    <dgm:cxn modelId="{A9B6B233-9406-4774-B9E8-A721BE997C3E}" type="presParOf" srcId="{90535D37-E3FD-42DA-8CAB-48ECA0F5C4DE}" destId="{8D3782B5-1D8A-4446-A02B-545BAD52F3CA}" srcOrd="2" destOrd="0" presId="urn:diagrams.loki3.com/BracketList"/>
    <dgm:cxn modelId="{0076534E-1047-45C4-8DBD-3CB0E1F74A4B}" type="presParOf" srcId="{90535D37-E3FD-42DA-8CAB-48ECA0F5C4DE}" destId="{0C74F95D-31BA-4A62-B20C-EA41830CA6A0}"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D5366-A26B-430C-B6CA-26EB60492EEE}" type="doc">
      <dgm:prSet loTypeId="urn:diagrams.loki3.com/BracketList" loCatId="list" qsTypeId="urn:microsoft.com/office/officeart/2005/8/quickstyle/simple1" qsCatId="simple" csTypeId="urn:microsoft.com/office/officeart/2005/8/colors/accent2_5" csCatId="accent2" phldr="1"/>
      <dgm:spPr/>
      <dgm:t>
        <a:bodyPr/>
        <a:lstStyle/>
        <a:p>
          <a:endParaRPr lang="en-GB"/>
        </a:p>
      </dgm:t>
    </dgm:pt>
    <dgm:pt modelId="{44AB615C-91C8-445F-96BB-7AF31B7ACB4C}">
      <dgm:prSet phldrT="[Text]" custT="1"/>
      <dgm:spPr/>
      <dgm:t>
        <a:bodyPr/>
        <a:lstStyle/>
        <a:p>
          <a:r>
            <a:rPr lang="en-GB" sz="1800" b="1" dirty="0">
              <a:latin typeface="Arial" panose="020B0604020202020204" pitchFamily="34" charset="0"/>
              <a:cs typeface="Arial" panose="020B0604020202020204" pitchFamily="34" charset="0"/>
            </a:rPr>
            <a:t>Standards</a:t>
          </a:r>
        </a:p>
      </dgm:t>
    </dgm:pt>
    <dgm:pt modelId="{4D81101E-8969-4F65-9A25-55DA46EB2D8E}" type="parTrans" cxnId="{02890EF4-1AF5-4BCC-9EE0-4B31A5924396}">
      <dgm:prSet/>
      <dgm:spPr/>
      <dgm:t>
        <a:bodyPr/>
        <a:lstStyle/>
        <a:p>
          <a:endParaRPr lang="en-GB">
            <a:latin typeface="Arial" panose="020B0604020202020204" pitchFamily="34" charset="0"/>
            <a:cs typeface="Arial" panose="020B0604020202020204" pitchFamily="34" charset="0"/>
          </a:endParaRPr>
        </a:p>
      </dgm:t>
    </dgm:pt>
    <dgm:pt modelId="{62F4822F-C713-44F9-B262-1E9C743058F5}" type="sibTrans" cxnId="{02890EF4-1AF5-4BCC-9EE0-4B31A5924396}">
      <dgm:prSet/>
      <dgm:spPr/>
      <dgm:t>
        <a:bodyPr/>
        <a:lstStyle/>
        <a:p>
          <a:endParaRPr lang="en-GB">
            <a:latin typeface="Arial" panose="020B0604020202020204" pitchFamily="34" charset="0"/>
            <a:cs typeface="Arial" panose="020B0604020202020204" pitchFamily="34" charset="0"/>
          </a:endParaRPr>
        </a:p>
      </dgm:t>
    </dgm:pt>
    <dgm:pt modelId="{D0B3F498-5FCF-49A1-8357-68F63A5C56AB}">
      <dgm:prSet phldrT="[Text]" custT="1"/>
      <dgm:spPr/>
      <dgm:t>
        <a:bodyPr/>
        <a:lstStyle/>
        <a:p>
          <a:pPr algn="ctr">
            <a:buNone/>
          </a:pPr>
          <a:r>
            <a:rPr lang="en-GB" sz="1400" b="1" dirty="0">
              <a:latin typeface="Arial" panose="020B0604020202020204" pitchFamily="34" charset="0"/>
              <a:cs typeface="Arial" panose="020B0604020202020204" pitchFamily="34" charset="0"/>
            </a:rPr>
            <a:t>Lack of data / information standards</a:t>
          </a:r>
          <a:endParaRPr lang="en-GB" sz="1400" dirty="0">
            <a:latin typeface="Arial" panose="020B0604020202020204" pitchFamily="34" charset="0"/>
            <a:cs typeface="Arial" panose="020B0604020202020204" pitchFamily="34" charset="0"/>
          </a:endParaRPr>
        </a:p>
      </dgm:t>
    </dgm:pt>
    <dgm:pt modelId="{0606D965-5A0B-4D1C-851B-2DC8D853DF35}" type="parTrans" cxnId="{E93CDBF8-F5E3-4C2B-94A5-5F363161E1E7}">
      <dgm:prSet/>
      <dgm:spPr/>
      <dgm:t>
        <a:bodyPr/>
        <a:lstStyle/>
        <a:p>
          <a:endParaRPr lang="en-GB">
            <a:latin typeface="Arial" panose="020B0604020202020204" pitchFamily="34" charset="0"/>
            <a:cs typeface="Arial" panose="020B0604020202020204" pitchFamily="34" charset="0"/>
          </a:endParaRPr>
        </a:p>
      </dgm:t>
    </dgm:pt>
    <dgm:pt modelId="{9D48651B-3BAB-4AFC-96F8-B2C945D62C5E}" type="sibTrans" cxnId="{E93CDBF8-F5E3-4C2B-94A5-5F363161E1E7}">
      <dgm:prSet/>
      <dgm:spPr/>
      <dgm:t>
        <a:bodyPr/>
        <a:lstStyle/>
        <a:p>
          <a:endParaRPr lang="en-GB">
            <a:latin typeface="Arial" panose="020B0604020202020204" pitchFamily="34" charset="0"/>
            <a:cs typeface="Arial" panose="020B0604020202020204" pitchFamily="34" charset="0"/>
          </a:endParaRPr>
        </a:p>
      </dgm:t>
    </dgm:pt>
    <dgm:pt modelId="{C3A0DB2E-2FBE-4F25-B2D1-6CCE3559EA16}">
      <dgm:prSet phldrT="[Text]" custT="1"/>
      <dgm:spPr/>
      <dgm:t>
        <a:bodyPr/>
        <a:lstStyle/>
        <a:p>
          <a:pPr algn="l"/>
          <a:r>
            <a:rPr lang="en-GB" sz="1400">
              <a:latin typeface="Arial" panose="020B0604020202020204" pitchFamily="34" charset="0"/>
              <a:cs typeface="Arial" panose="020B0604020202020204" pitchFamily="34" charset="0"/>
            </a:rPr>
            <a:t>No data standards for many condition care plans means ICS are unclear what should be included in digital care plans</a:t>
          </a:r>
        </a:p>
      </dgm:t>
    </dgm:pt>
    <dgm:pt modelId="{627A2FB5-DFC3-4DA5-8539-E99C6951C089}" type="parTrans" cxnId="{AAD60DF4-E51B-4DEE-AE7E-404B5ADE0AAD}">
      <dgm:prSet/>
      <dgm:spPr/>
      <dgm:t>
        <a:bodyPr/>
        <a:lstStyle/>
        <a:p>
          <a:endParaRPr lang="en-GB">
            <a:latin typeface="Arial" panose="020B0604020202020204" pitchFamily="34" charset="0"/>
            <a:cs typeface="Arial" panose="020B0604020202020204" pitchFamily="34" charset="0"/>
          </a:endParaRPr>
        </a:p>
      </dgm:t>
    </dgm:pt>
    <dgm:pt modelId="{6B558D93-8B45-4DE7-A5BE-186EF0F8D956}" type="sibTrans" cxnId="{AAD60DF4-E51B-4DEE-AE7E-404B5ADE0AAD}">
      <dgm:prSet/>
      <dgm:spPr/>
      <dgm:t>
        <a:bodyPr/>
        <a:lstStyle/>
        <a:p>
          <a:endParaRPr lang="en-GB">
            <a:latin typeface="Arial" panose="020B0604020202020204" pitchFamily="34" charset="0"/>
            <a:cs typeface="Arial" panose="020B0604020202020204" pitchFamily="34" charset="0"/>
          </a:endParaRPr>
        </a:p>
      </dgm:t>
    </dgm:pt>
    <dgm:pt modelId="{21AA5E04-7949-40DA-B507-B522F53F8199}">
      <dgm:prSet phldrT="[Text]" custT="1"/>
      <dgm:spPr/>
      <dgm:t>
        <a:bodyPr/>
        <a:lstStyle/>
        <a:p>
          <a:r>
            <a:rPr lang="en-GB" sz="1800" b="1" dirty="0">
              <a:latin typeface="Arial" panose="020B0604020202020204" pitchFamily="34" charset="0"/>
              <a:cs typeface="Arial" panose="020B0604020202020204" pitchFamily="34" charset="0"/>
            </a:rPr>
            <a:t>Funding</a:t>
          </a:r>
          <a:endParaRPr lang="en-GB" sz="1400" b="1" dirty="0">
            <a:latin typeface="Arial" panose="020B0604020202020204" pitchFamily="34" charset="0"/>
            <a:cs typeface="Arial" panose="020B0604020202020204" pitchFamily="34" charset="0"/>
          </a:endParaRPr>
        </a:p>
      </dgm:t>
    </dgm:pt>
    <dgm:pt modelId="{99BC5D78-D563-47DE-8AA4-5B6C2958267A}" type="parTrans" cxnId="{3B91EB9D-9CFC-4E01-AA97-E4B3034A156B}">
      <dgm:prSet/>
      <dgm:spPr/>
      <dgm:t>
        <a:bodyPr/>
        <a:lstStyle/>
        <a:p>
          <a:endParaRPr lang="en-GB">
            <a:latin typeface="Arial" panose="020B0604020202020204" pitchFamily="34" charset="0"/>
            <a:cs typeface="Arial" panose="020B0604020202020204" pitchFamily="34" charset="0"/>
          </a:endParaRPr>
        </a:p>
      </dgm:t>
    </dgm:pt>
    <dgm:pt modelId="{25F0A098-B75E-474D-8573-C1C792E0E3DE}" type="sibTrans" cxnId="{3B91EB9D-9CFC-4E01-AA97-E4B3034A156B}">
      <dgm:prSet/>
      <dgm:spPr/>
      <dgm:t>
        <a:bodyPr/>
        <a:lstStyle/>
        <a:p>
          <a:endParaRPr lang="en-GB">
            <a:latin typeface="Arial" panose="020B0604020202020204" pitchFamily="34" charset="0"/>
            <a:cs typeface="Arial" panose="020B0604020202020204" pitchFamily="34" charset="0"/>
          </a:endParaRPr>
        </a:p>
      </dgm:t>
    </dgm:pt>
    <dgm:pt modelId="{BF483EAD-27BE-4AE5-B957-DB7048FFC63B}">
      <dgm:prSet phldrT="[Text]" custT="1"/>
      <dgm:spPr/>
      <dgm:t>
        <a:bodyPr/>
        <a:lstStyle/>
        <a:p>
          <a:pPr algn="ctr">
            <a:buNone/>
          </a:pPr>
          <a:r>
            <a:rPr lang="en-GB" sz="1400" b="1">
              <a:latin typeface="Arial" panose="020B0604020202020204" pitchFamily="34" charset="0"/>
              <a:cs typeface="Arial" panose="020B0604020202020204" pitchFamily="34" charset="0"/>
            </a:rPr>
            <a:t>Difficulties with type of funding and timing of funding</a:t>
          </a:r>
        </a:p>
      </dgm:t>
    </dgm:pt>
    <dgm:pt modelId="{743FCDC4-6E30-4708-876F-AF5F5A7517EA}" type="parTrans" cxnId="{CAAE1E6E-FBB8-4FC4-8493-56E555F93FC9}">
      <dgm:prSet/>
      <dgm:spPr/>
      <dgm:t>
        <a:bodyPr/>
        <a:lstStyle/>
        <a:p>
          <a:endParaRPr lang="en-GB">
            <a:latin typeface="Arial" panose="020B0604020202020204" pitchFamily="34" charset="0"/>
            <a:cs typeface="Arial" panose="020B0604020202020204" pitchFamily="34" charset="0"/>
          </a:endParaRPr>
        </a:p>
      </dgm:t>
    </dgm:pt>
    <dgm:pt modelId="{AD69AC37-2CBB-4E21-B07E-12A6AB7C3FF8}" type="sibTrans" cxnId="{CAAE1E6E-FBB8-4FC4-8493-56E555F93FC9}">
      <dgm:prSet/>
      <dgm:spPr/>
      <dgm:t>
        <a:bodyPr/>
        <a:lstStyle/>
        <a:p>
          <a:endParaRPr lang="en-GB">
            <a:latin typeface="Arial" panose="020B0604020202020204" pitchFamily="34" charset="0"/>
            <a:cs typeface="Arial" panose="020B0604020202020204" pitchFamily="34" charset="0"/>
          </a:endParaRPr>
        </a:p>
      </dgm:t>
    </dgm:pt>
    <dgm:pt modelId="{E8FC07BF-793E-41A7-8233-689028D88108}">
      <dgm:prSet phldrT="[Text]" custT="1"/>
      <dgm:spPr/>
      <dgm:t>
        <a:bodyPr/>
        <a:lstStyle/>
        <a:p>
          <a:pPr algn="l"/>
          <a:r>
            <a:rPr lang="en-GB" sz="1400">
              <a:latin typeface="Arial" panose="020B0604020202020204" pitchFamily="34" charset="0"/>
              <a:cs typeface="Arial" panose="020B0604020202020204" pitchFamily="34" charset="0"/>
            </a:rPr>
            <a:t>Uncertainty over funding and access to wrong type of funding (capital) means ICSs are unable to plan new digital roll-outs </a:t>
          </a:r>
        </a:p>
      </dgm:t>
    </dgm:pt>
    <dgm:pt modelId="{1A3D14C1-E12B-4044-8934-25B9B379A932}" type="parTrans" cxnId="{40AF9C01-132B-474A-ABC0-F81CBF76B4CF}">
      <dgm:prSet/>
      <dgm:spPr/>
      <dgm:t>
        <a:bodyPr/>
        <a:lstStyle/>
        <a:p>
          <a:endParaRPr lang="en-GB">
            <a:latin typeface="Arial" panose="020B0604020202020204" pitchFamily="34" charset="0"/>
            <a:cs typeface="Arial" panose="020B0604020202020204" pitchFamily="34" charset="0"/>
          </a:endParaRPr>
        </a:p>
      </dgm:t>
    </dgm:pt>
    <dgm:pt modelId="{C93778D4-E93A-46D2-84D5-A8FC4FFD7BC3}" type="sibTrans" cxnId="{40AF9C01-132B-474A-ABC0-F81CBF76B4CF}">
      <dgm:prSet/>
      <dgm:spPr/>
      <dgm:t>
        <a:bodyPr/>
        <a:lstStyle/>
        <a:p>
          <a:endParaRPr lang="en-GB">
            <a:latin typeface="Arial" panose="020B0604020202020204" pitchFamily="34" charset="0"/>
            <a:cs typeface="Arial" panose="020B0604020202020204" pitchFamily="34" charset="0"/>
          </a:endParaRPr>
        </a:p>
      </dgm:t>
    </dgm:pt>
    <dgm:pt modelId="{9E257ABD-04C2-4397-A180-FCE010E8AB79}">
      <dgm:prSet phldrT="[Text]" custT="1"/>
      <dgm:spPr/>
      <dgm:t>
        <a:bodyPr/>
        <a:lstStyle/>
        <a:p>
          <a:r>
            <a:rPr lang="en-GB" sz="1600" b="1" dirty="0">
              <a:latin typeface="Arial" panose="020B0604020202020204" pitchFamily="34" charset="0"/>
              <a:cs typeface="Arial" panose="020B0604020202020204" pitchFamily="34" charset="0"/>
            </a:rPr>
            <a:t>Resourcing</a:t>
          </a:r>
        </a:p>
      </dgm:t>
    </dgm:pt>
    <dgm:pt modelId="{F1A664CB-1D49-4220-B3D2-FF14B468B5DA}" type="parTrans" cxnId="{A6CF5608-11BF-4E4C-B208-E1D4A7BB674A}">
      <dgm:prSet/>
      <dgm:spPr/>
      <dgm:t>
        <a:bodyPr/>
        <a:lstStyle/>
        <a:p>
          <a:endParaRPr lang="en-GB">
            <a:latin typeface="Arial" panose="020B0604020202020204" pitchFamily="34" charset="0"/>
            <a:cs typeface="Arial" panose="020B0604020202020204" pitchFamily="34" charset="0"/>
          </a:endParaRPr>
        </a:p>
      </dgm:t>
    </dgm:pt>
    <dgm:pt modelId="{AAA928F4-8C1E-46EA-8B7D-EB898B33D8A7}" type="sibTrans" cxnId="{A6CF5608-11BF-4E4C-B208-E1D4A7BB674A}">
      <dgm:prSet/>
      <dgm:spPr/>
      <dgm:t>
        <a:bodyPr/>
        <a:lstStyle/>
        <a:p>
          <a:endParaRPr lang="en-GB">
            <a:latin typeface="Arial" panose="020B0604020202020204" pitchFamily="34" charset="0"/>
            <a:cs typeface="Arial" panose="020B0604020202020204" pitchFamily="34" charset="0"/>
          </a:endParaRPr>
        </a:p>
      </dgm:t>
    </dgm:pt>
    <dgm:pt modelId="{2BE483FD-0A14-438A-A0A5-2DEB4726F45E}">
      <dgm:prSet phldrT="[Text]" custT="1"/>
      <dgm:spPr/>
      <dgm:t>
        <a:bodyPr/>
        <a:lstStyle/>
        <a:p>
          <a:r>
            <a:rPr lang="en-GB" sz="1800" b="1" dirty="0">
              <a:latin typeface="Arial" panose="020B0604020202020204" pitchFamily="34" charset="0"/>
              <a:cs typeface="Arial" panose="020B0604020202020204" pitchFamily="34" charset="0"/>
            </a:rPr>
            <a:t>Information Governance</a:t>
          </a:r>
        </a:p>
      </dgm:t>
    </dgm:pt>
    <dgm:pt modelId="{E6B43478-1BF5-4F79-B7B1-7708A6563C96}" type="parTrans" cxnId="{6C3DCCAE-D201-4D0F-8D09-B34FA418F17B}">
      <dgm:prSet/>
      <dgm:spPr/>
      <dgm:t>
        <a:bodyPr/>
        <a:lstStyle/>
        <a:p>
          <a:endParaRPr lang="en-GB">
            <a:latin typeface="Arial" panose="020B0604020202020204" pitchFamily="34" charset="0"/>
            <a:cs typeface="Arial" panose="020B0604020202020204" pitchFamily="34" charset="0"/>
          </a:endParaRPr>
        </a:p>
      </dgm:t>
    </dgm:pt>
    <dgm:pt modelId="{2814635D-1672-4676-B80A-A5ADA7D15D43}" type="sibTrans" cxnId="{6C3DCCAE-D201-4D0F-8D09-B34FA418F17B}">
      <dgm:prSet/>
      <dgm:spPr/>
      <dgm:t>
        <a:bodyPr/>
        <a:lstStyle/>
        <a:p>
          <a:endParaRPr lang="en-GB">
            <a:latin typeface="Arial" panose="020B0604020202020204" pitchFamily="34" charset="0"/>
            <a:cs typeface="Arial" panose="020B0604020202020204" pitchFamily="34" charset="0"/>
          </a:endParaRPr>
        </a:p>
      </dgm:t>
    </dgm:pt>
    <dgm:pt modelId="{467A89D6-C47A-42C7-B8F7-28E421ECFEB8}">
      <dgm:prSet phldrT="[Text]" custT="1"/>
      <dgm:spPr/>
      <dgm:t>
        <a:bodyPr/>
        <a:lstStyle/>
        <a:p>
          <a:pPr algn="l"/>
          <a:r>
            <a:rPr lang="en-GB" sz="1400" dirty="0">
              <a:latin typeface="Arial" panose="020B0604020202020204" pitchFamily="34" charset="0"/>
              <a:cs typeface="Arial" panose="020B0604020202020204" pitchFamily="34" charset="0"/>
            </a:rPr>
            <a:t>Digital teams that consist of 2-4 people unable to manage large-scale digital rollout across systems </a:t>
          </a:r>
        </a:p>
      </dgm:t>
    </dgm:pt>
    <dgm:pt modelId="{7F17A819-BC7E-4278-9DA9-7D6A58BA39D3}" type="parTrans" cxnId="{969BD86D-8444-40AD-A8B4-91A86341D3C1}">
      <dgm:prSet/>
      <dgm:spPr/>
      <dgm:t>
        <a:bodyPr/>
        <a:lstStyle/>
        <a:p>
          <a:endParaRPr lang="en-GB">
            <a:latin typeface="Arial" panose="020B0604020202020204" pitchFamily="34" charset="0"/>
            <a:cs typeface="Arial" panose="020B0604020202020204" pitchFamily="34" charset="0"/>
          </a:endParaRPr>
        </a:p>
      </dgm:t>
    </dgm:pt>
    <dgm:pt modelId="{05121A1F-79CC-4898-91E7-BCD0D797C4FA}" type="sibTrans" cxnId="{969BD86D-8444-40AD-A8B4-91A86341D3C1}">
      <dgm:prSet/>
      <dgm:spPr/>
      <dgm:t>
        <a:bodyPr/>
        <a:lstStyle/>
        <a:p>
          <a:endParaRPr lang="en-GB">
            <a:latin typeface="Arial" panose="020B0604020202020204" pitchFamily="34" charset="0"/>
            <a:cs typeface="Arial" panose="020B0604020202020204" pitchFamily="34" charset="0"/>
          </a:endParaRPr>
        </a:p>
      </dgm:t>
    </dgm:pt>
    <dgm:pt modelId="{72E9DFC8-11E4-4DF4-A712-DBB01E6658FC}">
      <dgm:prSet phldrT="[Text]" custT="1"/>
      <dgm:spPr/>
      <dgm:t>
        <a:bodyPr/>
        <a:lstStyle/>
        <a:p>
          <a:pPr algn="ctr">
            <a:buFont typeface="Arial" panose="020B0604020202020204" pitchFamily="34" charset="0"/>
            <a:buNone/>
          </a:pPr>
          <a:r>
            <a:rPr lang="en-GB" sz="1400" b="1">
              <a:latin typeface="Arial" panose="020B0604020202020204" pitchFamily="34" charset="0"/>
              <a:cs typeface="Arial" panose="020B0604020202020204" pitchFamily="34" charset="0"/>
            </a:rPr>
            <a:t>Small digital teams unable to manage large-scale rollouts</a:t>
          </a:r>
        </a:p>
      </dgm:t>
    </dgm:pt>
    <dgm:pt modelId="{6B9D2A05-A314-494A-8166-F846237A5687}" type="parTrans" cxnId="{2EB25492-6087-4DAC-AAB5-6895524DBE83}">
      <dgm:prSet/>
      <dgm:spPr/>
      <dgm:t>
        <a:bodyPr/>
        <a:lstStyle/>
        <a:p>
          <a:endParaRPr lang="en-GB">
            <a:latin typeface="Arial" panose="020B0604020202020204" pitchFamily="34" charset="0"/>
            <a:cs typeface="Arial" panose="020B0604020202020204" pitchFamily="34" charset="0"/>
          </a:endParaRPr>
        </a:p>
      </dgm:t>
    </dgm:pt>
    <dgm:pt modelId="{539B4137-1A90-4762-963C-609E47CD2A98}" type="sibTrans" cxnId="{2EB25492-6087-4DAC-AAB5-6895524DBE83}">
      <dgm:prSet/>
      <dgm:spPr/>
      <dgm:t>
        <a:bodyPr/>
        <a:lstStyle/>
        <a:p>
          <a:endParaRPr lang="en-GB">
            <a:latin typeface="Arial" panose="020B0604020202020204" pitchFamily="34" charset="0"/>
            <a:cs typeface="Arial" panose="020B0604020202020204" pitchFamily="34" charset="0"/>
          </a:endParaRPr>
        </a:p>
      </dgm:t>
    </dgm:pt>
    <dgm:pt modelId="{6C08AE4B-C11A-4995-9F20-20AC5C896B3B}">
      <dgm:prSet phldrT="[Text]" custT="1"/>
      <dgm:spPr/>
      <dgm:t>
        <a:bodyPr/>
        <a:lstStyle/>
        <a:p>
          <a:pPr algn="ctr">
            <a:buFont typeface="Arial" panose="020B0604020202020204" pitchFamily="34" charset="0"/>
            <a:buNone/>
          </a:pPr>
          <a:r>
            <a:rPr lang="en-GB" sz="1400" b="1">
              <a:latin typeface="Arial" panose="020B0604020202020204" pitchFamily="34" charset="0"/>
              <a:cs typeface="Arial" panose="020B0604020202020204" pitchFamily="34" charset="0"/>
            </a:rPr>
            <a:t>Difficulty understanding IG and convincing all organisations to share data</a:t>
          </a:r>
          <a:endParaRPr lang="en-GB" sz="1400">
            <a:latin typeface="Arial" panose="020B0604020202020204" pitchFamily="34" charset="0"/>
            <a:cs typeface="Arial" panose="020B0604020202020204" pitchFamily="34" charset="0"/>
          </a:endParaRPr>
        </a:p>
      </dgm:t>
    </dgm:pt>
    <dgm:pt modelId="{B656630F-B832-4DE8-BC67-676B7830782A}" type="parTrans" cxnId="{AE1E27F9-550E-47EB-9750-56C239053F92}">
      <dgm:prSet/>
      <dgm:spPr/>
      <dgm:t>
        <a:bodyPr/>
        <a:lstStyle/>
        <a:p>
          <a:endParaRPr lang="en-GB">
            <a:latin typeface="Arial" panose="020B0604020202020204" pitchFamily="34" charset="0"/>
            <a:cs typeface="Arial" panose="020B0604020202020204" pitchFamily="34" charset="0"/>
          </a:endParaRPr>
        </a:p>
      </dgm:t>
    </dgm:pt>
    <dgm:pt modelId="{B634C8FB-E911-4A1B-822E-67B7CDAB6164}" type="sibTrans" cxnId="{AE1E27F9-550E-47EB-9750-56C239053F92}">
      <dgm:prSet/>
      <dgm:spPr/>
      <dgm:t>
        <a:bodyPr/>
        <a:lstStyle/>
        <a:p>
          <a:endParaRPr lang="en-GB">
            <a:latin typeface="Arial" panose="020B0604020202020204" pitchFamily="34" charset="0"/>
            <a:cs typeface="Arial" panose="020B0604020202020204" pitchFamily="34" charset="0"/>
          </a:endParaRPr>
        </a:p>
      </dgm:t>
    </dgm:pt>
    <dgm:pt modelId="{F21B519D-8086-4451-AE04-F98843246F31}">
      <dgm:prSet phldrT="[Text]" custT="1"/>
      <dgm:spPr/>
      <dgm:t>
        <a:bodyPr/>
        <a:lstStyle/>
        <a:p>
          <a:pPr algn="l"/>
          <a:r>
            <a:rPr lang="en-GB" sz="1400">
              <a:latin typeface="Arial" panose="020B0604020202020204" pitchFamily="34" charset="0"/>
              <a:cs typeface="Arial" panose="020B0604020202020204" pitchFamily="34" charset="0"/>
            </a:rPr>
            <a:t>Lack of standards may result in a variation in the care plans across England</a:t>
          </a:r>
        </a:p>
      </dgm:t>
    </dgm:pt>
    <dgm:pt modelId="{57D2C46C-B304-4D39-83EF-1495D48A6425}" type="parTrans" cxnId="{1FED43ED-A358-4D52-9474-694E8E62422C}">
      <dgm:prSet/>
      <dgm:spPr/>
      <dgm:t>
        <a:bodyPr/>
        <a:lstStyle/>
        <a:p>
          <a:endParaRPr lang="en-GB">
            <a:latin typeface="Arial" panose="020B0604020202020204" pitchFamily="34" charset="0"/>
            <a:cs typeface="Arial" panose="020B0604020202020204" pitchFamily="34" charset="0"/>
          </a:endParaRPr>
        </a:p>
      </dgm:t>
    </dgm:pt>
    <dgm:pt modelId="{A942FAB2-FF03-4885-8DA5-9BE720C3B3C4}" type="sibTrans" cxnId="{1FED43ED-A358-4D52-9474-694E8E62422C}">
      <dgm:prSet/>
      <dgm:spPr/>
      <dgm:t>
        <a:bodyPr/>
        <a:lstStyle/>
        <a:p>
          <a:endParaRPr lang="en-GB">
            <a:latin typeface="Arial" panose="020B0604020202020204" pitchFamily="34" charset="0"/>
            <a:cs typeface="Arial" panose="020B0604020202020204" pitchFamily="34" charset="0"/>
          </a:endParaRPr>
        </a:p>
      </dgm:t>
    </dgm:pt>
    <dgm:pt modelId="{2E47D38F-7FDF-4010-B492-35E869576261}">
      <dgm:prSet phldrT="[Text]" custT="1"/>
      <dgm:spPr/>
      <dgm:t>
        <a:bodyPr/>
        <a:lstStyle/>
        <a:p>
          <a:pPr algn="l"/>
          <a:r>
            <a:rPr lang="en-GB" sz="1400">
              <a:latin typeface="Arial" panose="020B0604020202020204" pitchFamily="34" charset="0"/>
              <a:cs typeface="Arial" panose="020B0604020202020204" pitchFamily="34" charset="0"/>
            </a:rPr>
            <a:t>Data standards required to collect population health data from digital care plans</a:t>
          </a:r>
        </a:p>
      </dgm:t>
    </dgm:pt>
    <dgm:pt modelId="{9608D90B-65E8-4D30-B365-9D4FCCC1038B}" type="parTrans" cxnId="{3098E0B8-1B5E-48EC-B3BE-F1BCEFF8921F}">
      <dgm:prSet/>
      <dgm:spPr/>
      <dgm:t>
        <a:bodyPr/>
        <a:lstStyle/>
        <a:p>
          <a:endParaRPr lang="en-GB">
            <a:latin typeface="Arial" panose="020B0604020202020204" pitchFamily="34" charset="0"/>
            <a:cs typeface="Arial" panose="020B0604020202020204" pitchFamily="34" charset="0"/>
          </a:endParaRPr>
        </a:p>
      </dgm:t>
    </dgm:pt>
    <dgm:pt modelId="{42B0AD64-AD6D-4368-B1AF-67EB10F36225}" type="sibTrans" cxnId="{3098E0B8-1B5E-48EC-B3BE-F1BCEFF8921F}">
      <dgm:prSet/>
      <dgm:spPr/>
      <dgm:t>
        <a:bodyPr/>
        <a:lstStyle/>
        <a:p>
          <a:endParaRPr lang="en-GB">
            <a:latin typeface="Arial" panose="020B0604020202020204" pitchFamily="34" charset="0"/>
            <a:cs typeface="Arial" panose="020B0604020202020204" pitchFamily="34" charset="0"/>
          </a:endParaRPr>
        </a:p>
      </dgm:t>
    </dgm:pt>
    <dgm:pt modelId="{32352089-CC25-4C6B-A525-E0215CBE3CF6}">
      <dgm:prSet phldrT="[Text]" custT="1"/>
      <dgm:spPr/>
      <dgm:t>
        <a:bodyPr/>
        <a:lstStyle/>
        <a:p>
          <a:pPr algn="l"/>
          <a:r>
            <a:rPr lang="en-GB" sz="1400" dirty="0">
              <a:latin typeface="Arial" panose="020B0604020202020204" pitchFamily="34" charset="0"/>
              <a:cs typeface="Arial" panose="020B0604020202020204" pitchFamily="34" charset="0"/>
            </a:rPr>
            <a:t>Funding required to sustain new care plan solutions</a:t>
          </a:r>
        </a:p>
      </dgm:t>
    </dgm:pt>
    <dgm:pt modelId="{0EDBA86C-8B57-4738-9E73-30F4FCBDD1DA}" type="parTrans" cxnId="{90DF2060-1A86-494D-BAB8-DBC339A519E8}">
      <dgm:prSet/>
      <dgm:spPr/>
      <dgm:t>
        <a:bodyPr/>
        <a:lstStyle/>
        <a:p>
          <a:endParaRPr lang="en-GB">
            <a:latin typeface="Arial" panose="020B0604020202020204" pitchFamily="34" charset="0"/>
            <a:cs typeface="Arial" panose="020B0604020202020204" pitchFamily="34" charset="0"/>
          </a:endParaRPr>
        </a:p>
      </dgm:t>
    </dgm:pt>
    <dgm:pt modelId="{8FFA9563-2B9F-4A47-8300-F759DDEEFF36}" type="sibTrans" cxnId="{90DF2060-1A86-494D-BAB8-DBC339A519E8}">
      <dgm:prSet/>
      <dgm:spPr/>
      <dgm:t>
        <a:bodyPr/>
        <a:lstStyle/>
        <a:p>
          <a:endParaRPr lang="en-GB">
            <a:latin typeface="Arial" panose="020B0604020202020204" pitchFamily="34" charset="0"/>
            <a:cs typeface="Arial" panose="020B0604020202020204" pitchFamily="34" charset="0"/>
          </a:endParaRPr>
        </a:p>
      </dgm:t>
    </dgm:pt>
    <dgm:pt modelId="{0936AF14-9BED-4F33-80F8-965850245485}">
      <dgm:prSet phldrT="[Text]" custT="1"/>
      <dgm:spPr/>
      <dgm:t>
        <a:bodyPr/>
        <a:lstStyle/>
        <a:p>
          <a:pPr algn="l"/>
          <a:r>
            <a:rPr lang="en-GB" sz="1400">
              <a:latin typeface="Arial" panose="020B0604020202020204" pitchFamily="34" charset="0"/>
              <a:cs typeface="Arial" panose="020B0604020202020204" pitchFamily="34" charset="0"/>
            </a:rPr>
            <a:t>Funding often given with a short notice period to spend; therefore, ICSs are unable to plan adequately</a:t>
          </a:r>
        </a:p>
      </dgm:t>
    </dgm:pt>
    <dgm:pt modelId="{98EB761B-34DA-4967-8695-DC16B2D83FC8}" type="parTrans" cxnId="{6627B0AC-5B01-410D-9EE1-0F7E198667B0}">
      <dgm:prSet/>
      <dgm:spPr/>
      <dgm:t>
        <a:bodyPr/>
        <a:lstStyle/>
        <a:p>
          <a:endParaRPr lang="en-GB">
            <a:latin typeface="Arial" panose="020B0604020202020204" pitchFamily="34" charset="0"/>
            <a:cs typeface="Arial" panose="020B0604020202020204" pitchFamily="34" charset="0"/>
          </a:endParaRPr>
        </a:p>
      </dgm:t>
    </dgm:pt>
    <dgm:pt modelId="{3A4C2799-2AD3-4ED7-8767-9852B175F36B}" type="sibTrans" cxnId="{6627B0AC-5B01-410D-9EE1-0F7E198667B0}">
      <dgm:prSet/>
      <dgm:spPr/>
      <dgm:t>
        <a:bodyPr/>
        <a:lstStyle/>
        <a:p>
          <a:endParaRPr lang="en-GB">
            <a:latin typeface="Arial" panose="020B0604020202020204" pitchFamily="34" charset="0"/>
            <a:cs typeface="Arial" panose="020B0604020202020204" pitchFamily="34" charset="0"/>
          </a:endParaRPr>
        </a:p>
      </dgm:t>
    </dgm:pt>
    <dgm:pt modelId="{579D2DD1-A6E6-4809-B9F5-A2B2E2778686}">
      <dgm:prSet phldrT="[Text]" custT="1"/>
      <dgm:spPr/>
      <dgm:t>
        <a:bodyPr/>
        <a:lstStyle/>
        <a:p>
          <a:pPr algn="l"/>
          <a:r>
            <a:rPr lang="en-GB" sz="1400">
              <a:latin typeface="Arial" panose="020B0604020202020204" pitchFamily="34" charset="0"/>
              <a:cs typeface="Arial" panose="020B0604020202020204" pitchFamily="34" charset="0"/>
            </a:rPr>
            <a:t>No funding for additional resources </a:t>
          </a:r>
        </a:p>
      </dgm:t>
    </dgm:pt>
    <dgm:pt modelId="{131FCEE1-FC4D-46A3-8E9B-27DBECAD11CD}" type="parTrans" cxnId="{E89A0DC6-778F-45A9-B197-3F13486AEB6D}">
      <dgm:prSet/>
      <dgm:spPr/>
      <dgm:t>
        <a:bodyPr/>
        <a:lstStyle/>
        <a:p>
          <a:endParaRPr lang="en-GB">
            <a:latin typeface="Arial" panose="020B0604020202020204" pitchFamily="34" charset="0"/>
            <a:cs typeface="Arial" panose="020B0604020202020204" pitchFamily="34" charset="0"/>
          </a:endParaRPr>
        </a:p>
      </dgm:t>
    </dgm:pt>
    <dgm:pt modelId="{E43AD3F6-A5FA-4F95-9006-6422FCFC8348}" type="sibTrans" cxnId="{E89A0DC6-778F-45A9-B197-3F13486AEB6D}">
      <dgm:prSet/>
      <dgm:spPr/>
      <dgm:t>
        <a:bodyPr/>
        <a:lstStyle/>
        <a:p>
          <a:endParaRPr lang="en-GB">
            <a:latin typeface="Arial" panose="020B0604020202020204" pitchFamily="34" charset="0"/>
            <a:cs typeface="Arial" panose="020B0604020202020204" pitchFamily="34" charset="0"/>
          </a:endParaRPr>
        </a:p>
      </dgm:t>
    </dgm:pt>
    <dgm:pt modelId="{577E0CDA-C7F0-4F22-BCE9-BC33713DF314}">
      <dgm:prSet phldrT="[Text]" custT="1"/>
      <dgm:spPr/>
      <dgm:t>
        <a:bodyPr/>
        <a:lstStyle/>
        <a:p>
          <a:pPr algn="l"/>
          <a:r>
            <a:rPr lang="en-GB" sz="1400">
              <a:latin typeface="Arial" panose="020B0604020202020204" pitchFamily="34" charset="0"/>
              <a:cs typeface="Arial" panose="020B0604020202020204" pitchFamily="34" charset="0"/>
            </a:rPr>
            <a:t>Some uncertainty from ICBs that digital care plans should be shared across systems </a:t>
          </a:r>
        </a:p>
      </dgm:t>
    </dgm:pt>
    <dgm:pt modelId="{04530790-519E-4F4A-87A3-4420AB386D2B}" type="parTrans" cxnId="{65CEB12B-B631-40A2-883C-D453A414311E}">
      <dgm:prSet/>
      <dgm:spPr/>
      <dgm:t>
        <a:bodyPr/>
        <a:lstStyle/>
        <a:p>
          <a:endParaRPr lang="en-GB">
            <a:latin typeface="Arial" panose="020B0604020202020204" pitchFamily="34" charset="0"/>
            <a:cs typeface="Arial" panose="020B0604020202020204" pitchFamily="34" charset="0"/>
          </a:endParaRPr>
        </a:p>
      </dgm:t>
    </dgm:pt>
    <dgm:pt modelId="{09369ED7-8DB3-4410-8B3D-4661E449D700}" type="sibTrans" cxnId="{65CEB12B-B631-40A2-883C-D453A414311E}">
      <dgm:prSet/>
      <dgm:spPr/>
      <dgm:t>
        <a:bodyPr/>
        <a:lstStyle/>
        <a:p>
          <a:endParaRPr lang="en-GB">
            <a:latin typeface="Arial" panose="020B0604020202020204" pitchFamily="34" charset="0"/>
            <a:cs typeface="Arial" panose="020B0604020202020204" pitchFamily="34" charset="0"/>
          </a:endParaRPr>
        </a:p>
      </dgm:t>
    </dgm:pt>
    <dgm:pt modelId="{1303B1B6-C098-4FA1-9986-CF0A8C3CEBD4}">
      <dgm:prSet phldrT="[Text]" custT="1"/>
      <dgm:spPr/>
      <dgm:t>
        <a:bodyPr/>
        <a:lstStyle/>
        <a:p>
          <a:pPr algn="l"/>
          <a:r>
            <a:rPr lang="en-GB" sz="1400">
              <a:latin typeface="Arial" panose="020B0604020202020204" pitchFamily="34" charset="0"/>
              <a:cs typeface="Arial" panose="020B0604020202020204" pitchFamily="34" charset="0"/>
            </a:rPr>
            <a:t>Uncertainty about the IG that should be in place to share care plans that can be edited / modified by users </a:t>
          </a:r>
        </a:p>
      </dgm:t>
    </dgm:pt>
    <dgm:pt modelId="{83F69937-7AF8-4175-AE32-CC662FD3E164}" type="parTrans" cxnId="{9BE4CB00-5092-4476-89FF-2A480B91B32C}">
      <dgm:prSet/>
      <dgm:spPr/>
      <dgm:t>
        <a:bodyPr/>
        <a:lstStyle/>
        <a:p>
          <a:endParaRPr lang="en-GB">
            <a:latin typeface="Arial" panose="020B0604020202020204" pitchFamily="34" charset="0"/>
            <a:cs typeface="Arial" panose="020B0604020202020204" pitchFamily="34" charset="0"/>
          </a:endParaRPr>
        </a:p>
      </dgm:t>
    </dgm:pt>
    <dgm:pt modelId="{62B75365-AB16-4D47-B3C5-EC1B7BEE1506}" type="sibTrans" cxnId="{9BE4CB00-5092-4476-89FF-2A480B91B32C}">
      <dgm:prSet/>
      <dgm:spPr/>
      <dgm:t>
        <a:bodyPr/>
        <a:lstStyle/>
        <a:p>
          <a:endParaRPr lang="en-GB">
            <a:latin typeface="Arial" panose="020B0604020202020204" pitchFamily="34" charset="0"/>
            <a:cs typeface="Arial" panose="020B0604020202020204" pitchFamily="34" charset="0"/>
          </a:endParaRPr>
        </a:p>
      </dgm:t>
    </dgm:pt>
    <dgm:pt modelId="{7B743709-5337-4E92-A291-4F4DA0658B50}">
      <dgm:prSet phldrT="[Text]" custT="1"/>
      <dgm:spPr/>
      <dgm:t>
        <a:bodyPr/>
        <a:lstStyle/>
        <a:p>
          <a:pPr algn="l"/>
          <a:r>
            <a:rPr lang="en-GB" sz="1400">
              <a:latin typeface="Arial" panose="020B0604020202020204" pitchFamily="34" charset="0"/>
              <a:cs typeface="Arial" panose="020B0604020202020204" pitchFamily="34" charset="0"/>
            </a:rPr>
            <a:t>Some health providers unwilling to share data</a:t>
          </a:r>
        </a:p>
      </dgm:t>
    </dgm:pt>
    <dgm:pt modelId="{10EAD1DA-BE5A-45F2-A599-9F01E568CE74}" type="parTrans" cxnId="{40E0E60F-540D-438E-B8C8-A2F6ED3A9412}">
      <dgm:prSet/>
      <dgm:spPr/>
      <dgm:t>
        <a:bodyPr/>
        <a:lstStyle/>
        <a:p>
          <a:endParaRPr lang="en-GB">
            <a:latin typeface="Arial" panose="020B0604020202020204" pitchFamily="34" charset="0"/>
            <a:cs typeface="Arial" panose="020B0604020202020204" pitchFamily="34" charset="0"/>
          </a:endParaRPr>
        </a:p>
      </dgm:t>
    </dgm:pt>
    <dgm:pt modelId="{59AC4979-31A0-4EBD-AE13-621A2BFE1234}" type="sibTrans" cxnId="{40E0E60F-540D-438E-B8C8-A2F6ED3A9412}">
      <dgm:prSet/>
      <dgm:spPr/>
      <dgm:t>
        <a:bodyPr/>
        <a:lstStyle/>
        <a:p>
          <a:endParaRPr lang="en-GB">
            <a:latin typeface="Arial" panose="020B0604020202020204" pitchFamily="34" charset="0"/>
            <a:cs typeface="Arial" panose="020B0604020202020204" pitchFamily="34" charset="0"/>
          </a:endParaRPr>
        </a:p>
      </dgm:t>
    </dgm:pt>
    <dgm:pt modelId="{489271B7-F9CE-4A91-A6E7-C81B48543C13}" type="pres">
      <dgm:prSet presAssocID="{580D5366-A26B-430C-B6CA-26EB60492EEE}" presName="Name0" presStyleCnt="0">
        <dgm:presLayoutVars>
          <dgm:dir/>
          <dgm:animLvl val="lvl"/>
          <dgm:resizeHandles val="exact"/>
        </dgm:presLayoutVars>
      </dgm:prSet>
      <dgm:spPr/>
    </dgm:pt>
    <dgm:pt modelId="{0E3CCA70-6237-4CB1-96DD-75245B1CE904}" type="pres">
      <dgm:prSet presAssocID="{44AB615C-91C8-445F-96BB-7AF31B7ACB4C}" presName="linNode" presStyleCnt="0"/>
      <dgm:spPr/>
    </dgm:pt>
    <dgm:pt modelId="{5A7FC2EA-ECB7-44B6-9E79-9D9A62C72736}" type="pres">
      <dgm:prSet presAssocID="{44AB615C-91C8-445F-96BB-7AF31B7ACB4C}" presName="parTx" presStyleLbl="revTx" presStyleIdx="0" presStyleCnt="4">
        <dgm:presLayoutVars>
          <dgm:chMax val="1"/>
          <dgm:bulletEnabled val="1"/>
        </dgm:presLayoutVars>
      </dgm:prSet>
      <dgm:spPr/>
    </dgm:pt>
    <dgm:pt modelId="{116F32FF-7B45-4D20-9742-3D9053766D2A}" type="pres">
      <dgm:prSet presAssocID="{44AB615C-91C8-445F-96BB-7AF31B7ACB4C}" presName="bracket" presStyleLbl="parChTrans1D1" presStyleIdx="0" presStyleCnt="4"/>
      <dgm:spPr/>
    </dgm:pt>
    <dgm:pt modelId="{682EC0F5-547B-4AF8-A6B3-3197CE330303}" type="pres">
      <dgm:prSet presAssocID="{44AB615C-91C8-445F-96BB-7AF31B7ACB4C}" presName="spH" presStyleCnt="0"/>
      <dgm:spPr/>
    </dgm:pt>
    <dgm:pt modelId="{E311ADC3-7986-47E8-9787-2C4294D24BB2}" type="pres">
      <dgm:prSet presAssocID="{44AB615C-91C8-445F-96BB-7AF31B7ACB4C}" presName="desTx" presStyleLbl="node1" presStyleIdx="0" presStyleCnt="4">
        <dgm:presLayoutVars>
          <dgm:bulletEnabled val="1"/>
        </dgm:presLayoutVars>
      </dgm:prSet>
      <dgm:spPr/>
    </dgm:pt>
    <dgm:pt modelId="{021251FB-C0E9-4F7E-A480-D3688CEFC756}" type="pres">
      <dgm:prSet presAssocID="{62F4822F-C713-44F9-B262-1E9C743058F5}" presName="spV" presStyleCnt="0"/>
      <dgm:spPr/>
    </dgm:pt>
    <dgm:pt modelId="{024E6A4A-3E66-4AFA-A0BE-FF69838BD348}" type="pres">
      <dgm:prSet presAssocID="{21AA5E04-7949-40DA-B507-B522F53F8199}" presName="linNode" presStyleCnt="0"/>
      <dgm:spPr/>
    </dgm:pt>
    <dgm:pt modelId="{C92D8371-78BE-47BF-95A9-39F4036ADC50}" type="pres">
      <dgm:prSet presAssocID="{21AA5E04-7949-40DA-B507-B522F53F8199}" presName="parTx" presStyleLbl="revTx" presStyleIdx="1" presStyleCnt="4">
        <dgm:presLayoutVars>
          <dgm:chMax val="1"/>
          <dgm:bulletEnabled val="1"/>
        </dgm:presLayoutVars>
      </dgm:prSet>
      <dgm:spPr/>
    </dgm:pt>
    <dgm:pt modelId="{00B689A6-7041-4F7B-B9A0-A05198A2F1EE}" type="pres">
      <dgm:prSet presAssocID="{21AA5E04-7949-40DA-B507-B522F53F8199}" presName="bracket" presStyleLbl="parChTrans1D1" presStyleIdx="1" presStyleCnt="4"/>
      <dgm:spPr/>
    </dgm:pt>
    <dgm:pt modelId="{A61EAB4A-CEF3-4302-8AD2-BAAD39366795}" type="pres">
      <dgm:prSet presAssocID="{21AA5E04-7949-40DA-B507-B522F53F8199}" presName="spH" presStyleCnt="0"/>
      <dgm:spPr/>
    </dgm:pt>
    <dgm:pt modelId="{4FEB58F1-F9C0-47E6-BD79-43F82B4F23C3}" type="pres">
      <dgm:prSet presAssocID="{21AA5E04-7949-40DA-B507-B522F53F8199}" presName="desTx" presStyleLbl="node1" presStyleIdx="1" presStyleCnt="4">
        <dgm:presLayoutVars>
          <dgm:bulletEnabled val="1"/>
        </dgm:presLayoutVars>
      </dgm:prSet>
      <dgm:spPr/>
    </dgm:pt>
    <dgm:pt modelId="{7D10F7FC-FA06-42F5-AE87-4E3E95C8A403}" type="pres">
      <dgm:prSet presAssocID="{25F0A098-B75E-474D-8573-C1C792E0E3DE}" presName="spV" presStyleCnt="0"/>
      <dgm:spPr/>
    </dgm:pt>
    <dgm:pt modelId="{E569084A-204B-487F-908B-18F3901E6B67}" type="pres">
      <dgm:prSet presAssocID="{9E257ABD-04C2-4397-A180-FCE010E8AB79}" presName="linNode" presStyleCnt="0"/>
      <dgm:spPr/>
    </dgm:pt>
    <dgm:pt modelId="{30363F4B-822E-4B45-8F7A-A21B162A0494}" type="pres">
      <dgm:prSet presAssocID="{9E257ABD-04C2-4397-A180-FCE010E8AB79}" presName="parTx" presStyleLbl="revTx" presStyleIdx="2" presStyleCnt="4">
        <dgm:presLayoutVars>
          <dgm:chMax val="1"/>
          <dgm:bulletEnabled val="1"/>
        </dgm:presLayoutVars>
      </dgm:prSet>
      <dgm:spPr/>
    </dgm:pt>
    <dgm:pt modelId="{46D9540D-AE0A-4BC8-BFB1-6C82F0A1F5EE}" type="pres">
      <dgm:prSet presAssocID="{9E257ABD-04C2-4397-A180-FCE010E8AB79}" presName="bracket" presStyleLbl="parChTrans1D1" presStyleIdx="2" presStyleCnt="4"/>
      <dgm:spPr/>
    </dgm:pt>
    <dgm:pt modelId="{1FDD976C-D2B0-4B92-BDCD-438A10708EAE}" type="pres">
      <dgm:prSet presAssocID="{9E257ABD-04C2-4397-A180-FCE010E8AB79}" presName="spH" presStyleCnt="0"/>
      <dgm:spPr/>
    </dgm:pt>
    <dgm:pt modelId="{D06FB019-AA33-4CC1-BC7B-9087CFB1E19F}" type="pres">
      <dgm:prSet presAssocID="{9E257ABD-04C2-4397-A180-FCE010E8AB79}" presName="desTx" presStyleLbl="node1" presStyleIdx="2" presStyleCnt="4">
        <dgm:presLayoutVars>
          <dgm:bulletEnabled val="1"/>
        </dgm:presLayoutVars>
      </dgm:prSet>
      <dgm:spPr/>
    </dgm:pt>
    <dgm:pt modelId="{D6D2269D-2402-431B-B2B1-68D03E1C4059}" type="pres">
      <dgm:prSet presAssocID="{AAA928F4-8C1E-46EA-8B7D-EB898B33D8A7}" presName="spV" presStyleCnt="0"/>
      <dgm:spPr/>
    </dgm:pt>
    <dgm:pt modelId="{65F584F4-CA85-4FA2-9B4B-01109386C4BE}" type="pres">
      <dgm:prSet presAssocID="{2BE483FD-0A14-438A-A0A5-2DEB4726F45E}" presName="linNode" presStyleCnt="0"/>
      <dgm:spPr/>
    </dgm:pt>
    <dgm:pt modelId="{C1487FAD-B4BD-4509-95B7-C1D9FFA25937}" type="pres">
      <dgm:prSet presAssocID="{2BE483FD-0A14-438A-A0A5-2DEB4726F45E}" presName="parTx" presStyleLbl="revTx" presStyleIdx="3" presStyleCnt="4">
        <dgm:presLayoutVars>
          <dgm:chMax val="1"/>
          <dgm:bulletEnabled val="1"/>
        </dgm:presLayoutVars>
      </dgm:prSet>
      <dgm:spPr/>
    </dgm:pt>
    <dgm:pt modelId="{EFE71DA1-83A1-4177-B474-3870D650BB97}" type="pres">
      <dgm:prSet presAssocID="{2BE483FD-0A14-438A-A0A5-2DEB4726F45E}" presName="bracket" presStyleLbl="parChTrans1D1" presStyleIdx="3" presStyleCnt="4"/>
      <dgm:spPr/>
    </dgm:pt>
    <dgm:pt modelId="{4DD76866-2090-46BE-9B23-85B067F9F546}" type="pres">
      <dgm:prSet presAssocID="{2BE483FD-0A14-438A-A0A5-2DEB4726F45E}" presName="spH" presStyleCnt="0"/>
      <dgm:spPr/>
    </dgm:pt>
    <dgm:pt modelId="{C1CB2720-FF1E-4C6D-A0AF-D52F722C230A}" type="pres">
      <dgm:prSet presAssocID="{2BE483FD-0A14-438A-A0A5-2DEB4726F45E}" presName="desTx" presStyleLbl="node1" presStyleIdx="3" presStyleCnt="4">
        <dgm:presLayoutVars>
          <dgm:bulletEnabled val="1"/>
        </dgm:presLayoutVars>
      </dgm:prSet>
      <dgm:spPr/>
    </dgm:pt>
  </dgm:ptLst>
  <dgm:cxnLst>
    <dgm:cxn modelId="{9BE4CB00-5092-4476-89FF-2A480B91B32C}" srcId="{2BE483FD-0A14-438A-A0A5-2DEB4726F45E}" destId="{1303B1B6-C098-4FA1-9986-CF0A8C3CEBD4}" srcOrd="2" destOrd="0" parTransId="{83F69937-7AF8-4175-AE32-CC662FD3E164}" sibTransId="{62B75365-AB16-4D47-B3C5-EC1B7BEE1506}"/>
    <dgm:cxn modelId="{6F00D700-B0B5-496D-AB52-D4BBC821E4A5}" type="presOf" srcId="{577E0CDA-C7F0-4F22-BCE9-BC33713DF314}" destId="{C1CB2720-FF1E-4C6D-A0AF-D52F722C230A}" srcOrd="0" destOrd="1" presId="urn:diagrams.loki3.com/BracketList"/>
    <dgm:cxn modelId="{40AF9C01-132B-474A-ABC0-F81CBF76B4CF}" srcId="{21AA5E04-7949-40DA-B507-B522F53F8199}" destId="{E8FC07BF-793E-41A7-8233-689028D88108}" srcOrd="1" destOrd="0" parTransId="{1A3D14C1-E12B-4044-8934-25B9B379A932}" sibTransId="{C93778D4-E93A-46D2-84D5-A8FC4FFD7BC3}"/>
    <dgm:cxn modelId="{3F92D101-7546-44BB-8584-4D52E79401E1}" type="presOf" srcId="{0936AF14-9BED-4F33-80F8-965850245485}" destId="{4FEB58F1-F9C0-47E6-BD79-43F82B4F23C3}" srcOrd="0" destOrd="3" presId="urn:diagrams.loki3.com/BracketList"/>
    <dgm:cxn modelId="{A6CF5608-11BF-4E4C-B208-E1D4A7BB674A}" srcId="{580D5366-A26B-430C-B6CA-26EB60492EEE}" destId="{9E257ABD-04C2-4397-A180-FCE010E8AB79}" srcOrd="2" destOrd="0" parTransId="{F1A664CB-1D49-4220-B3D2-FF14B468B5DA}" sibTransId="{AAA928F4-8C1E-46EA-8B7D-EB898B33D8A7}"/>
    <dgm:cxn modelId="{C4F53D0E-7623-4891-B400-EC47BD39EDDB}" type="presOf" srcId="{7B743709-5337-4E92-A291-4F4DA0658B50}" destId="{C1CB2720-FF1E-4C6D-A0AF-D52F722C230A}" srcOrd="0" destOrd="3" presId="urn:diagrams.loki3.com/BracketList"/>
    <dgm:cxn modelId="{40E0E60F-540D-438E-B8C8-A2F6ED3A9412}" srcId="{2BE483FD-0A14-438A-A0A5-2DEB4726F45E}" destId="{7B743709-5337-4E92-A291-4F4DA0658B50}" srcOrd="3" destOrd="0" parTransId="{10EAD1DA-BE5A-45F2-A599-9F01E568CE74}" sibTransId="{59AC4979-31A0-4EBD-AE13-621A2BFE1234}"/>
    <dgm:cxn modelId="{D3CD1217-2FF9-49A5-8DA7-C81B83C811B4}" type="presOf" srcId="{F21B519D-8086-4451-AE04-F98843246F31}" destId="{E311ADC3-7986-47E8-9787-2C4294D24BB2}" srcOrd="0" destOrd="2" presId="urn:diagrams.loki3.com/BracketList"/>
    <dgm:cxn modelId="{BAA2BE1A-14FE-427E-B02B-CCC317DA3BAE}" type="presOf" srcId="{BF483EAD-27BE-4AE5-B957-DB7048FFC63B}" destId="{4FEB58F1-F9C0-47E6-BD79-43F82B4F23C3}" srcOrd="0" destOrd="0" presId="urn:diagrams.loki3.com/BracketList"/>
    <dgm:cxn modelId="{65CEB12B-B631-40A2-883C-D453A414311E}" srcId="{2BE483FD-0A14-438A-A0A5-2DEB4726F45E}" destId="{577E0CDA-C7F0-4F22-BCE9-BC33713DF314}" srcOrd="1" destOrd="0" parTransId="{04530790-519E-4F4A-87A3-4420AB386D2B}" sibTransId="{09369ED7-8DB3-4410-8B3D-4661E449D700}"/>
    <dgm:cxn modelId="{C6D74A2C-5432-4059-B41E-A5179D58EE29}" type="presOf" srcId="{D0B3F498-5FCF-49A1-8357-68F63A5C56AB}" destId="{E311ADC3-7986-47E8-9787-2C4294D24BB2}" srcOrd="0" destOrd="0" presId="urn:diagrams.loki3.com/BracketList"/>
    <dgm:cxn modelId="{9EA7C031-8672-4022-AFFD-851CF01CBD6D}" type="presOf" srcId="{6C08AE4B-C11A-4995-9F20-20AC5C896B3B}" destId="{C1CB2720-FF1E-4C6D-A0AF-D52F722C230A}" srcOrd="0" destOrd="0" presId="urn:diagrams.loki3.com/BracketList"/>
    <dgm:cxn modelId="{A7166A4A-27DF-40DC-B100-B43548BB1954}" type="presOf" srcId="{580D5366-A26B-430C-B6CA-26EB60492EEE}" destId="{489271B7-F9CE-4A91-A6E7-C81B48543C13}" srcOrd="0" destOrd="0" presId="urn:diagrams.loki3.com/BracketList"/>
    <dgm:cxn modelId="{41226F58-EEFB-4C80-BDC2-017214B18A21}" type="presOf" srcId="{467A89D6-C47A-42C7-B8F7-28E421ECFEB8}" destId="{D06FB019-AA33-4CC1-BC7B-9087CFB1E19F}" srcOrd="0" destOrd="1" presId="urn:diagrams.loki3.com/BracketList"/>
    <dgm:cxn modelId="{90DF2060-1A86-494D-BAB8-DBC339A519E8}" srcId="{21AA5E04-7949-40DA-B507-B522F53F8199}" destId="{32352089-CC25-4C6B-A525-E0215CBE3CF6}" srcOrd="2" destOrd="0" parTransId="{0EDBA86C-8B57-4738-9E73-30F4FCBDD1DA}" sibTransId="{8FFA9563-2B9F-4A47-8300-F759DDEEFF36}"/>
    <dgm:cxn modelId="{7E88D568-4685-4741-B887-DABF8275A318}" type="presOf" srcId="{44AB615C-91C8-445F-96BB-7AF31B7ACB4C}" destId="{5A7FC2EA-ECB7-44B6-9E79-9D9A62C72736}" srcOrd="0" destOrd="0" presId="urn:diagrams.loki3.com/BracketList"/>
    <dgm:cxn modelId="{969BD86D-8444-40AD-A8B4-91A86341D3C1}" srcId="{9E257ABD-04C2-4397-A180-FCE010E8AB79}" destId="{467A89D6-C47A-42C7-B8F7-28E421ECFEB8}" srcOrd="1" destOrd="0" parTransId="{7F17A819-BC7E-4278-9DA9-7D6A58BA39D3}" sibTransId="{05121A1F-79CC-4898-91E7-BCD0D797C4FA}"/>
    <dgm:cxn modelId="{CAAE1E6E-FBB8-4FC4-8493-56E555F93FC9}" srcId="{21AA5E04-7949-40DA-B507-B522F53F8199}" destId="{BF483EAD-27BE-4AE5-B957-DB7048FFC63B}" srcOrd="0" destOrd="0" parTransId="{743FCDC4-6E30-4708-876F-AF5F5A7517EA}" sibTransId="{AD69AC37-2CBB-4E21-B07E-12A6AB7C3FF8}"/>
    <dgm:cxn modelId="{FCEBE56F-BC7F-49CB-98FF-5D0C7F3EA930}" type="presOf" srcId="{2E47D38F-7FDF-4010-B492-35E869576261}" destId="{E311ADC3-7986-47E8-9787-2C4294D24BB2}" srcOrd="0" destOrd="3" presId="urn:diagrams.loki3.com/BracketList"/>
    <dgm:cxn modelId="{D1ACBA85-4BA0-4BEB-8A80-EFEBE1C8F6B5}" type="presOf" srcId="{9E257ABD-04C2-4397-A180-FCE010E8AB79}" destId="{30363F4B-822E-4B45-8F7A-A21B162A0494}" srcOrd="0" destOrd="0" presId="urn:diagrams.loki3.com/BracketList"/>
    <dgm:cxn modelId="{2EB25492-6087-4DAC-AAB5-6895524DBE83}" srcId="{9E257ABD-04C2-4397-A180-FCE010E8AB79}" destId="{72E9DFC8-11E4-4DF4-A712-DBB01E6658FC}" srcOrd="0" destOrd="0" parTransId="{6B9D2A05-A314-494A-8166-F846237A5687}" sibTransId="{539B4137-1A90-4762-963C-609E47CD2A98}"/>
    <dgm:cxn modelId="{3B91EB9D-9CFC-4E01-AA97-E4B3034A156B}" srcId="{580D5366-A26B-430C-B6CA-26EB60492EEE}" destId="{21AA5E04-7949-40DA-B507-B522F53F8199}" srcOrd="1" destOrd="0" parTransId="{99BC5D78-D563-47DE-8AA4-5B6C2958267A}" sibTransId="{25F0A098-B75E-474D-8573-C1C792E0E3DE}"/>
    <dgm:cxn modelId="{6627B0AC-5B01-410D-9EE1-0F7E198667B0}" srcId="{21AA5E04-7949-40DA-B507-B522F53F8199}" destId="{0936AF14-9BED-4F33-80F8-965850245485}" srcOrd="3" destOrd="0" parTransId="{98EB761B-34DA-4967-8695-DC16B2D83FC8}" sibTransId="{3A4C2799-2AD3-4ED7-8767-9852B175F36B}"/>
    <dgm:cxn modelId="{6C3DCCAE-D201-4D0F-8D09-B34FA418F17B}" srcId="{580D5366-A26B-430C-B6CA-26EB60492EEE}" destId="{2BE483FD-0A14-438A-A0A5-2DEB4726F45E}" srcOrd="3" destOrd="0" parTransId="{E6B43478-1BF5-4F79-B7B1-7708A6563C96}" sibTransId="{2814635D-1672-4676-B80A-A5ADA7D15D43}"/>
    <dgm:cxn modelId="{E23419B1-61F3-42C5-BEFA-40405CB891EA}" type="presOf" srcId="{1303B1B6-C098-4FA1-9986-CF0A8C3CEBD4}" destId="{C1CB2720-FF1E-4C6D-A0AF-D52F722C230A}" srcOrd="0" destOrd="2" presId="urn:diagrams.loki3.com/BracketList"/>
    <dgm:cxn modelId="{0385BEB1-E09B-48F0-BAFC-EAD0DAA5F7BB}" type="presOf" srcId="{72E9DFC8-11E4-4DF4-A712-DBB01E6658FC}" destId="{D06FB019-AA33-4CC1-BC7B-9087CFB1E19F}" srcOrd="0" destOrd="0" presId="urn:diagrams.loki3.com/BracketList"/>
    <dgm:cxn modelId="{8D6280B4-4442-4170-83CF-059EB7FFEC93}" type="presOf" srcId="{579D2DD1-A6E6-4809-B9F5-A2B2E2778686}" destId="{D06FB019-AA33-4CC1-BC7B-9087CFB1E19F}" srcOrd="0" destOrd="2" presId="urn:diagrams.loki3.com/BracketList"/>
    <dgm:cxn modelId="{7E3A6CB6-04FA-4E07-91CA-7166BE34FEED}" type="presOf" srcId="{2BE483FD-0A14-438A-A0A5-2DEB4726F45E}" destId="{C1487FAD-B4BD-4509-95B7-C1D9FFA25937}" srcOrd="0" destOrd="0" presId="urn:diagrams.loki3.com/BracketList"/>
    <dgm:cxn modelId="{3098E0B8-1B5E-48EC-B3BE-F1BCEFF8921F}" srcId="{44AB615C-91C8-445F-96BB-7AF31B7ACB4C}" destId="{2E47D38F-7FDF-4010-B492-35E869576261}" srcOrd="3" destOrd="0" parTransId="{9608D90B-65E8-4D30-B365-9D4FCCC1038B}" sibTransId="{42B0AD64-AD6D-4368-B1AF-67EB10F36225}"/>
    <dgm:cxn modelId="{E89A0DC6-778F-45A9-B197-3F13486AEB6D}" srcId="{9E257ABD-04C2-4397-A180-FCE010E8AB79}" destId="{579D2DD1-A6E6-4809-B9F5-A2B2E2778686}" srcOrd="2" destOrd="0" parTransId="{131FCEE1-FC4D-46A3-8E9B-27DBECAD11CD}" sibTransId="{E43AD3F6-A5FA-4F95-9006-6422FCFC8348}"/>
    <dgm:cxn modelId="{809827E7-E056-431A-8832-534B26BC47E3}" type="presOf" srcId="{E8FC07BF-793E-41A7-8233-689028D88108}" destId="{4FEB58F1-F9C0-47E6-BD79-43F82B4F23C3}" srcOrd="0" destOrd="1" presId="urn:diagrams.loki3.com/BracketList"/>
    <dgm:cxn modelId="{6CDA05EB-79E4-4586-BCFB-30799366231A}" type="presOf" srcId="{21AA5E04-7949-40DA-B507-B522F53F8199}" destId="{C92D8371-78BE-47BF-95A9-39F4036ADC50}" srcOrd="0" destOrd="0" presId="urn:diagrams.loki3.com/BracketList"/>
    <dgm:cxn modelId="{1FED43ED-A358-4D52-9474-694E8E62422C}" srcId="{44AB615C-91C8-445F-96BB-7AF31B7ACB4C}" destId="{F21B519D-8086-4451-AE04-F98843246F31}" srcOrd="2" destOrd="0" parTransId="{57D2C46C-B304-4D39-83EF-1495D48A6425}" sibTransId="{A942FAB2-FF03-4885-8DA5-9BE720C3B3C4}"/>
    <dgm:cxn modelId="{AAD60DF4-E51B-4DEE-AE7E-404B5ADE0AAD}" srcId="{44AB615C-91C8-445F-96BB-7AF31B7ACB4C}" destId="{C3A0DB2E-2FBE-4F25-B2D1-6CCE3559EA16}" srcOrd="1" destOrd="0" parTransId="{627A2FB5-DFC3-4DA5-8539-E99C6951C089}" sibTransId="{6B558D93-8B45-4DE7-A5BE-186EF0F8D956}"/>
    <dgm:cxn modelId="{02890EF4-1AF5-4BCC-9EE0-4B31A5924396}" srcId="{580D5366-A26B-430C-B6CA-26EB60492EEE}" destId="{44AB615C-91C8-445F-96BB-7AF31B7ACB4C}" srcOrd="0" destOrd="0" parTransId="{4D81101E-8969-4F65-9A25-55DA46EB2D8E}" sibTransId="{62F4822F-C713-44F9-B262-1E9C743058F5}"/>
    <dgm:cxn modelId="{18AD26F8-3DAF-458D-949F-B1973C53F259}" type="presOf" srcId="{C3A0DB2E-2FBE-4F25-B2D1-6CCE3559EA16}" destId="{E311ADC3-7986-47E8-9787-2C4294D24BB2}" srcOrd="0" destOrd="1" presId="urn:diagrams.loki3.com/BracketList"/>
    <dgm:cxn modelId="{E93CDBF8-F5E3-4C2B-94A5-5F363161E1E7}" srcId="{44AB615C-91C8-445F-96BB-7AF31B7ACB4C}" destId="{D0B3F498-5FCF-49A1-8357-68F63A5C56AB}" srcOrd="0" destOrd="0" parTransId="{0606D965-5A0B-4D1C-851B-2DC8D853DF35}" sibTransId="{9D48651B-3BAB-4AFC-96F8-B2C945D62C5E}"/>
    <dgm:cxn modelId="{AE1E27F9-550E-47EB-9750-56C239053F92}" srcId="{2BE483FD-0A14-438A-A0A5-2DEB4726F45E}" destId="{6C08AE4B-C11A-4995-9F20-20AC5C896B3B}" srcOrd="0" destOrd="0" parTransId="{B656630F-B832-4DE8-BC67-676B7830782A}" sibTransId="{B634C8FB-E911-4A1B-822E-67B7CDAB6164}"/>
    <dgm:cxn modelId="{EC82A8FD-331A-4065-A271-2FB569A61D30}" type="presOf" srcId="{32352089-CC25-4C6B-A525-E0215CBE3CF6}" destId="{4FEB58F1-F9C0-47E6-BD79-43F82B4F23C3}" srcOrd="0" destOrd="2" presId="urn:diagrams.loki3.com/BracketList"/>
    <dgm:cxn modelId="{9697CE71-8331-42B7-AA2A-DDA267EAF7C5}" type="presParOf" srcId="{489271B7-F9CE-4A91-A6E7-C81B48543C13}" destId="{0E3CCA70-6237-4CB1-96DD-75245B1CE904}" srcOrd="0" destOrd="0" presId="urn:diagrams.loki3.com/BracketList"/>
    <dgm:cxn modelId="{FB629B59-C0E5-49A7-A90A-99502BF036BE}" type="presParOf" srcId="{0E3CCA70-6237-4CB1-96DD-75245B1CE904}" destId="{5A7FC2EA-ECB7-44B6-9E79-9D9A62C72736}" srcOrd="0" destOrd="0" presId="urn:diagrams.loki3.com/BracketList"/>
    <dgm:cxn modelId="{0B464358-F267-4B8C-B66E-9CD6F344D9FC}" type="presParOf" srcId="{0E3CCA70-6237-4CB1-96DD-75245B1CE904}" destId="{116F32FF-7B45-4D20-9742-3D9053766D2A}" srcOrd="1" destOrd="0" presId="urn:diagrams.loki3.com/BracketList"/>
    <dgm:cxn modelId="{7795008C-135D-4CAC-8185-3D2BFC2CB659}" type="presParOf" srcId="{0E3CCA70-6237-4CB1-96DD-75245B1CE904}" destId="{682EC0F5-547B-4AF8-A6B3-3197CE330303}" srcOrd="2" destOrd="0" presId="urn:diagrams.loki3.com/BracketList"/>
    <dgm:cxn modelId="{E6BD21CA-D86B-4D35-9D9C-8A74D86FFCFB}" type="presParOf" srcId="{0E3CCA70-6237-4CB1-96DD-75245B1CE904}" destId="{E311ADC3-7986-47E8-9787-2C4294D24BB2}" srcOrd="3" destOrd="0" presId="urn:diagrams.loki3.com/BracketList"/>
    <dgm:cxn modelId="{8F20AF1F-649C-4C7B-99A1-5B6F68028054}" type="presParOf" srcId="{489271B7-F9CE-4A91-A6E7-C81B48543C13}" destId="{021251FB-C0E9-4F7E-A480-D3688CEFC756}" srcOrd="1" destOrd="0" presId="urn:diagrams.loki3.com/BracketList"/>
    <dgm:cxn modelId="{1DCEDE89-4B50-4D97-9FAB-6319DE1050F9}" type="presParOf" srcId="{489271B7-F9CE-4A91-A6E7-C81B48543C13}" destId="{024E6A4A-3E66-4AFA-A0BE-FF69838BD348}" srcOrd="2" destOrd="0" presId="urn:diagrams.loki3.com/BracketList"/>
    <dgm:cxn modelId="{A4310E7B-88B9-4B69-A4D9-2094FA3748C0}" type="presParOf" srcId="{024E6A4A-3E66-4AFA-A0BE-FF69838BD348}" destId="{C92D8371-78BE-47BF-95A9-39F4036ADC50}" srcOrd="0" destOrd="0" presId="urn:diagrams.loki3.com/BracketList"/>
    <dgm:cxn modelId="{FE4A1E28-A38F-4FEB-A65A-8C1C9EC20579}" type="presParOf" srcId="{024E6A4A-3E66-4AFA-A0BE-FF69838BD348}" destId="{00B689A6-7041-4F7B-B9A0-A05198A2F1EE}" srcOrd="1" destOrd="0" presId="urn:diagrams.loki3.com/BracketList"/>
    <dgm:cxn modelId="{A615CF9B-E5B3-465F-95A4-C48FB3E9B89B}" type="presParOf" srcId="{024E6A4A-3E66-4AFA-A0BE-FF69838BD348}" destId="{A61EAB4A-CEF3-4302-8AD2-BAAD39366795}" srcOrd="2" destOrd="0" presId="urn:diagrams.loki3.com/BracketList"/>
    <dgm:cxn modelId="{60EE67E8-D4EA-480B-848D-7753CE88FB93}" type="presParOf" srcId="{024E6A4A-3E66-4AFA-A0BE-FF69838BD348}" destId="{4FEB58F1-F9C0-47E6-BD79-43F82B4F23C3}" srcOrd="3" destOrd="0" presId="urn:diagrams.loki3.com/BracketList"/>
    <dgm:cxn modelId="{F5910A0D-8C85-4B7D-9850-5A20A573A998}" type="presParOf" srcId="{489271B7-F9CE-4A91-A6E7-C81B48543C13}" destId="{7D10F7FC-FA06-42F5-AE87-4E3E95C8A403}" srcOrd="3" destOrd="0" presId="urn:diagrams.loki3.com/BracketList"/>
    <dgm:cxn modelId="{A41C4FCD-7775-4D1D-8FE2-9D186DE7C33B}" type="presParOf" srcId="{489271B7-F9CE-4A91-A6E7-C81B48543C13}" destId="{E569084A-204B-487F-908B-18F3901E6B67}" srcOrd="4" destOrd="0" presId="urn:diagrams.loki3.com/BracketList"/>
    <dgm:cxn modelId="{7BCF4854-02A1-453C-9CF7-BB140C93F455}" type="presParOf" srcId="{E569084A-204B-487F-908B-18F3901E6B67}" destId="{30363F4B-822E-4B45-8F7A-A21B162A0494}" srcOrd="0" destOrd="0" presId="urn:diagrams.loki3.com/BracketList"/>
    <dgm:cxn modelId="{A05B430F-6D38-4966-98D6-4D793A9441E6}" type="presParOf" srcId="{E569084A-204B-487F-908B-18F3901E6B67}" destId="{46D9540D-AE0A-4BC8-BFB1-6C82F0A1F5EE}" srcOrd="1" destOrd="0" presId="urn:diagrams.loki3.com/BracketList"/>
    <dgm:cxn modelId="{3E05A433-6FBB-472E-A59C-F92006EE2D28}" type="presParOf" srcId="{E569084A-204B-487F-908B-18F3901E6B67}" destId="{1FDD976C-D2B0-4B92-BDCD-438A10708EAE}" srcOrd="2" destOrd="0" presId="urn:diagrams.loki3.com/BracketList"/>
    <dgm:cxn modelId="{EFF36D20-B1B5-41BD-8659-786BD09C9826}" type="presParOf" srcId="{E569084A-204B-487F-908B-18F3901E6B67}" destId="{D06FB019-AA33-4CC1-BC7B-9087CFB1E19F}" srcOrd="3" destOrd="0" presId="urn:diagrams.loki3.com/BracketList"/>
    <dgm:cxn modelId="{CE3FC334-3455-4417-861E-5B655E3CF091}" type="presParOf" srcId="{489271B7-F9CE-4A91-A6E7-C81B48543C13}" destId="{D6D2269D-2402-431B-B2B1-68D03E1C4059}" srcOrd="5" destOrd="0" presId="urn:diagrams.loki3.com/BracketList"/>
    <dgm:cxn modelId="{88C5B251-DC78-4BE8-896E-AAAF95F0B281}" type="presParOf" srcId="{489271B7-F9CE-4A91-A6E7-C81B48543C13}" destId="{65F584F4-CA85-4FA2-9B4B-01109386C4BE}" srcOrd="6" destOrd="0" presId="urn:diagrams.loki3.com/BracketList"/>
    <dgm:cxn modelId="{B1688C98-7DDE-4F98-B139-42D9A003A14B}" type="presParOf" srcId="{65F584F4-CA85-4FA2-9B4B-01109386C4BE}" destId="{C1487FAD-B4BD-4509-95B7-C1D9FFA25937}" srcOrd="0" destOrd="0" presId="urn:diagrams.loki3.com/BracketList"/>
    <dgm:cxn modelId="{493A5D3E-23FC-47A9-B67A-B52554CDCF29}" type="presParOf" srcId="{65F584F4-CA85-4FA2-9B4B-01109386C4BE}" destId="{EFE71DA1-83A1-4177-B474-3870D650BB97}" srcOrd="1" destOrd="0" presId="urn:diagrams.loki3.com/BracketList"/>
    <dgm:cxn modelId="{7AC63FF9-40D5-4F41-BE7B-44213C53AFD1}" type="presParOf" srcId="{65F584F4-CA85-4FA2-9B4B-01109386C4BE}" destId="{4DD76866-2090-46BE-9B23-85B067F9F546}" srcOrd="2" destOrd="0" presId="urn:diagrams.loki3.com/BracketList"/>
    <dgm:cxn modelId="{CF2FDCA3-FB6C-4F2C-99EA-839910F30195}" type="presParOf" srcId="{65F584F4-CA85-4FA2-9B4B-01109386C4BE}" destId="{C1CB2720-FF1E-4C6D-A0AF-D52F722C230A}"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1B8A64-7C1A-4C45-8457-51BBAE1BAB00}" type="doc">
      <dgm:prSet loTypeId="urn:microsoft.com/office/officeart/2011/layout/CircleProcess" loCatId="process" qsTypeId="urn:microsoft.com/office/officeart/2005/8/quickstyle/simple1" qsCatId="simple" csTypeId="urn:microsoft.com/office/officeart/2005/8/colors/colorful1" csCatId="colorful" phldr="1"/>
      <dgm:spPr/>
    </dgm:pt>
    <dgm:pt modelId="{DF45C494-778C-4027-B6C4-B410B62BFFF7}">
      <dgm:prSet phldrT="[Text]" custT="1"/>
      <dgm:spPr/>
      <dgm:t>
        <a:bodyPr/>
        <a:lstStyle/>
        <a:p>
          <a:r>
            <a:rPr lang="en-GB" sz="1400" b="1">
              <a:latin typeface="Arial" panose="020B0604020202020204" pitchFamily="34" charset="0"/>
              <a:cs typeface="Arial" panose="020B0604020202020204" pitchFamily="34" charset="0"/>
            </a:rPr>
            <a:t>Identify</a:t>
          </a:r>
        </a:p>
      </dgm:t>
    </dgm:pt>
    <dgm:pt modelId="{3D3B1823-DCF2-4E5C-AA55-ED32B1F34E6A}" type="parTrans" cxnId="{8BFAE06C-31BC-4FC4-852C-35BAB880736C}">
      <dgm:prSet/>
      <dgm:spPr/>
      <dgm:t>
        <a:bodyPr/>
        <a:lstStyle/>
        <a:p>
          <a:endParaRPr lang="en-GB" sz="1400" b="0"/>
        </a:p>
      </dgm:t>
    </dgm:pt>
    <dgm:pt modelId="{FBE266EA-6E10-4DA4-95D7-005240231B34}" type="sibTrans" cxnId="{8BFAE06C-31BC-4FC4-852C-35BAB880736C}">
      <dgm:prSet/>
      <dgm:spPr/>
      <dgm:t>
        <a:bodyPr/>
        <a:lstStyle/>
        <a:p>
          <a:endParaRPr lang="en-GB" sz="1400" b="0"/>
        </a:p>
      </dgm:t>
    </dgm:pt>
    <dgm:pt modelId="{927D17C7-ABF7-47A0-A1CC-E352BD7DAB96}">
      <dgm:prSet phldrT="[Text]" custT="1"/>
      <dgm:spPr/>
      <dgm:t>
        <a:bodyPr/>
        <a:lstStyle/>
        <a:p>
          <a:r>
            <a:rPr lang="en-GB" sz="1400" b="1">
              <a:latin typeface="Arial" panose="020B0604020202020204" pitchFamily="34" charset="0"/>
              <a:cs typeface="Arial" panose="020B0604020202020204" pitchFamily="34" charset="0"/>
            </a:rPr>
            <a:t>Co-create</a:t>
          </a:r>
        </a:p>
      </dgm:t>
    </dgm:pt>
    <dgm:pt modelId="{3DC8811E-BEAD-4ACE-A3A6-8079034533CB}" type="parTrans" cxnId="{4A42DC84-3A9D-4411-94EC-4F6E50AB0FED}">
      <dgm:prSet/>
      <dgm:spPr/>
      <dgm:t>
        <a:bodyPr/>
        <a:lstStyle/>
        <a:p>
          <a:endParaRPr lang="en-GB" sz="1400" b="0"/>
        </a:p>
      </dgm:t>
    </dgm:pt>
    <dgm:pt modelId="{F81157D8-36ED-4A5A-A340-327CA232BBAF}" type="sibTrans" cxnId="{4A42DC84-3A9D-4411-94EC-4F6E50AB0FED}">
      <dgm:prSet/>
      <dgm:spPr/>
      <dgm:t>
        <a:bodyPr/>
        <a:lstStyle/>
        <a:p>
          <a:endParaRPr lang="en-GB" sz="1400" b="0"/>
        </a:p>
      </dgm:t>
    </dgm:pt>
    <dgm:pt modelId="{3F0B1FF3-8F85-4699-96F6-BF976075CF27}">
      <dgm:prSet phldrT="[Text]" custT="1"/>
      <dgm:spPr/>
      <dgm:t>
        <a:bodyPr/>
        <a:lstStyle/>
        <a:p>
          <a:r>
            <a:rPr lang="en-GB" sz="1400" b="1">
              <a:latin typeface="Arial" panose="020B0604020202020204" pitchFamily="34" charset="0"/>
              <a:cs typeface="Arial" panose="020B0604020202020204" pitchFamily="34" charset="0"/>
            </a:rPr>
            <a:t>Develop</a:t>
          </a:r>
        </a:p>
      </dgm:t>
    </dgm:pt>
    <dgm:pt modelId="{86E39FF4-8019-4559-8655-DEAD5632CD75}" type="parTrans" cxnId="{74EF3C85-B71E-4F52-9A3F-C4CAA568B754}">
      <dgm:prSet/>
      <dgm:spPr/>
      <dgm:t>
        <a:bodyPr/>
        <a:lstStyle/>
        <a:p>
          <a:endParaRPr lang="en-GB" sz="1400" b="0"/>
        </a:p>
      </dgm:t>
    </dgm:pt>
    <dgm:pt modelId="{DC00FB8C-15B3-4322-80E7-E16946DA1C22}" type="sibTrans" cxnId="{74EF3C85-B71E-4F52-9A3F-C4CAA568B754}">
      <dgm:prSet/>
      <dgm:spPr/>
      <dgm:t>
        <a:bodyPr/>
        <a:lstStyle/>
        <a:p>
          <a:endParaRPr lang="en-GB" sz="1400" b="0"/>
        </a:p>
      </dgm:t>
    </dgm:pt>
    <dgm:pt modelId="{6BB6EC63-FB65-4CBA-8011-AB94A37BF6B3}">
      <dgm:prSet phldrT="[Text]" custT="1"/>
      <dgm:spPr/>
      <dgm:t>
        <a:bodyPr/>
        <a:lstStyle/>
        <a:p>
          <a:r>
            <a:rPr lang="en-GB" sz="1400" b="1">
              <a:latin typeface="Arial" panose="020B0604020202020204" pitchFamily="34" charset="0"/>
              <a:cs typeface="Arial" panose="020B0604020202020204" pitchFamily="34" charset="0"/>
            </a:rPr>
            <a:t>Test</a:t>
          </a:r>
        </a:p>
      </dgm:t>
    </dgm:pt>
    <dgm:pt modelId="{912EDEB0-C222-4A7A-BFD2-1B341583B9CA}" type="parTrans" cxnId="{4D9CBD56-073D-4D9E-B7E4-FF6EAEEF1531}">
      <dgm:prSet/>
      <dgm:spPr/>
      <dgm:t>
        <a:bodyPr/>
        <a:lstStyle/>
        <a:p>
          <a:endParaRPr lang="en-GB" sz="1400" b="0"/>
        </a:p>
      </dgm:t>
    </dgm:pt>
    <dgm:pt modelId="{EFF13CEE-51B4-4460-9BA7-92ACF05DFD18}" type="sibTrans" cxnId="{4D9CBD56-073D-4D9E-B7E4-FF6EAEEF1531}">
      <dgm:prSet/>
      <dgm:spPr/>
      <dgm:t>
        <a:bodyPr/>
        <a:lstStyle/>
        <a:p>
          <a:endParaRPr lang="en-GB" sz="1400" b="0"/>
        </a:p>
      </dgm:t>
    </dgm:pt>
    <dgm:pt modelId="{38FC4A0D-F3A4-4EF3-9396-A1DF4CB0747E}">
      <dgm:prSet phldrT="[Text]" custT="1"/>
      <dgm:spPr/>
      <dgm:t>
        <a:bodyPr/>
        <a:lstStyle/>
        <a:p>
          <a:r>
            <a:rPr lang="en-GB" sz="1400" b="1">
              <a:latin typeface="Arial" panose="020B0604020202020204" pitchFamily="34" charset="0"/>
              <a:cs typeface="Arial" panose="020B0604020202020204" pitchFamily="34" charset="0"/>
            </a:rPr>
            <a:t>Go-live	</a:t>
          </a:r>
        </a:p>
      </dgm:t>
    </dgm:pt>
    <dgm:pt modelId="{F69CF050-25A3-419D-ABF6-274682DF37D8}" type="parTrans" cxnId="{F5D9E175-8E3B-434A-A494-CD579DE79140}">
      <dgm:prSet/>
      <dgm:spPr/>
      <dgm:t>
        <a:bodyPr/>
        <a:lstStyle/>
        <a:p>
          <a:endParaRPr lang="en-GB" sz="1400" b="0"/>
        </a:p>
      </dgm:t>
    </dgm:pt>
    <dgm:pt modelId="{09D048F2-6E0C-408D-A114-1B5E512411F8}" type="sibTrans" cxnId="{F5D9E175-8E3B-434A-A494-CD579DE79140}">
      <dgm:prSet/>
      <dgm:spPr/>
      <dgm:t>
        <a:bodyPr/>
        <a:lstStyle/>
        <a:p>
          <a:endParaRPr lang="en-GB" sz="1400" b="0"/>
        </a:p>
      </dgm:t>
    </dgm:pt>
    <dgm:pt modelId="{E6F4A7F8-C5A8-48EA-837B-C46D137D732E}">
      <dgm:prSet phldrT="[Text]" custT="1"/>
      <dgm:spPr/>
      <dgm:t>
        <a:bodyPr/>
        <a:lstStyle/>
        <a:p>
          <a:r>
            <a:rPr lang="en-GB" sz="1400" b="1">
              <a:latin typeface="Arial" panose="020B0604020202020204" pitchFamily="34" charset="0"/>
              <a:cs typeface="Arial" panose="020B0604020202020204" pitchFamily="34" charset="0"/>
            </a:rPr>
            <a:t>Feedback &amp; Modify</a:t>
          </a:r>
        </a:p>
      </dgm:t>
    </dgm:pt>
    <dgm:pt modelId="{2776AC32-2273-4C9F-92FC-C34985A828B3}" type="sibTrans" cxnId="{1FA34CF2-0FA8-4899-A0CA-92EC640FB1E8}">
      <dgm:prSet/>
      <dgm:spPr/>
      <dgm:t>
        <a:bodyPr/>
        <a:lstStyle/>
        <a:p>
          <a:endParaRPr lang="en-GB" sz="1400" b="0"/>
        </a:p>
      </dgm:t>
    </dgm:pt>
    <dgm:pt modelId="{A9DA13AE-9DFD-4863-AEBB-B2B44E2B2E8E}" type="parTrans" cxnId="{1FA34CF2-0FA8-4899-A0CA-92EC640FB1E8}">
      <dgm:prSet/>
      <dgm:spPr/>
      <dgm:t>
        <a:bodyPr/>
        <a:lstStyle/>
        <a:p>
          <a:endParaRPr lang="en-GB" sz="1400" b="0"/>
        </a:p>
      </dgm:t>
    </dgm:pt>
    <dgm:pt modelId="{2E7929E2-B6A8-4539-946C-74F7135463E4}" type="pres">
      <dgm:prSet presAssocID="{191B8A64-7C1A-4C45-8457-51BBAE1BAB00}" presName="Name0" presStyleCnt="0">
        <dgm:presLayoutVars>
          <dgm:chMax val="11"/>
          <dgm:chPref val="11"/>
          <dgm:dir/>
          <dgm:resizeHandles/>
        </dgm:presLayoutVars>
      </dgm:prSet>
      <dgm:spPr/>
    </dgm:pt>
    <dgm:pt modelId="{2E6984CD-2E3F-46CC-9939-9829A26E4828}" type="pres">
      <dgm:prSet presAssocID="{E6F4A7F8-C5A8-48EA-837B-C46D137D732E}" presName="Accent6" presStyleCnt="0"/>
      <dgm:spPr/>
    </dgm:pt>
    <dgm:pt modelId="{985C6257-C616-46D5-95D2-D5C126FDF079}" type="pres">
      <dgm:prSet presAssocID="{E6F4A7F8-C5A8-48EA-837B-C46D137D732E}" presName="Accent" presStyleLbl="node1" presStyleIdx="0" presStyleCnt="6"/>
      <dgm:spPr/>
    </dgm:pt>
    <dgm:pt modelId="{E8E632B2-6393-40D1-B945-9092CA07B772}" type="pres">
      <dgm:prSet presAssocID="{E6F4A7F8-C5A8-48EA-837B-C46D137D732E}" presName="ParentBackground6" presStyleCnt="0"/>
      <dgm:spPr/>
    </dgm:pt>
    <dgm:pt modelId="{6AF3C66A-1B2F-4121-B4A3-65DBF59B77D4}" type="pres">
      <dgm:prSet presAssocID="{E6F4A7F8-C5A8-48EA-837B-C46D137D732E}" presName="ParentBackground" presStyleLbl="fgAcc1" presStyleIdx="0" presStyleCnt="6"/>
      <dgm:spPr/>
    </dgm:pt>
    <dgm:pt modelId="{115D4AFE-3552-40F0-BC40-C4FA6B110BB7}" type="pres">
      <dgm:prSet presAssocID="{E6F4A7F8-C5A8-48EA-837B-C46D137D732E}" presName="Parent6" presStyleLbl="revTx" presStyleIdx="0" presStyleCnt="0">
        <dgm:presLayoutVars>
          <dgm:chMax val="1"/>
          <dgm:chPref val="1"/>
          <dgm:bulletEnabled val="1"/>
        </dgm:presLayoutVars>
      </dgm:prSet>
      <dgm:spPr/>
    </dgm:pt>
    <dgm:pt modelId="{EBC42E9D-35A0-45B0-AAE4-E0552FCD562B}" type="pres">
      <dgm:prSet presAssocID="{38FC4A0D-F3A4-4EF3-9396-A1DF4CB0747E}" presName="Accent5" presStyleCnt="0"/>
      <dgm:spPr/>
    </dgm:pt>
    <dgm:pt modelId="{CBF2DB40-7BE3-46D4-98B9-952081EE960E}" type="pres">
      <dgm:prSet presAssocID="{38FC4A0D-F3A4-4EF3-9396-A1DF4CB0747E}" presName="Accent" presStyleLbl="node1" presStyleIdx="1" presStyleCnt="6"/>
      <dgm:spPr/>
    </dgm:pt>
    <dgm:pt modelId="{93609D49-D4A8-4EAE-8CD5-796FD194E666}" type="pres">
      <dgm:prSet presAssocID="{38FC4A0D-F3A4-4EF3-9396-A1DF4CB0747E}" presName="ParentBackground5" presStyleCnt="0"/>
      <dgm:spPr/>
    </dgm:pt>
    <dgm:pt modelId="{1F87B596-6DF0-4FA5-84EB-CB6A66B2EFE6}" type="pres">
      <dgm:prSet presAssocID="{38FC4A0D-F3A4-4EF3-9396-A1DF4CB0747E}" presName="ParentBackground" presStyleLbl="fgAcc1" presStyleIdx="1" presStyleCnt="6"/>
      <dgm:spPr/>
    </dgm:pt>
    <dgm:pt modelId="{3A867D70-2322-4190-B6F2-6B81A75FA446}" type="pres">
      <dgm:prSet presAssocID="{38FC4A0D-F3A4-4EF3-9396-A1DF4CB0747E}" presName="Parent5" presStyleLbl="revTx" presStyleIdx="0" presStyleCnt="0">
        <dgm:presLayoutVars>
          <dgm:chMax val="1"/>
          <dgm:chPref val="1"/>
          <dgm:bulletEnabled val="1"/>
        </dgm:presLayoutVars>
      </dgm:prSet>
      <dgm:spPr/>
    </dgm:pt>
    <dgm:pt modelId="{5FDFE33F-42DC-41D6-82BE-55B16C65B82F}" type="pres">
      <dgm:prSet presAssocID="{6BB6EC63-FB65-4CBA-8011-AB94A37BF6B3}" presName="Accent4" presStyleCnt="0"/>
      <dgm:spPr/>
    </dgm:pt>
    <dgm:pt modelId="{1C83BAB4-735F-431D-AFDA-F3487A49C79A}" type="pres">
      <dgm:prSet presAssocID="{6BB6EC63-FB65-4CBA-8011-AB94A37BF6B3}" presName="Accent" presStyleLbl="node1" presStyleIdx="2" presStyleCnt="6"/>
      <dgm:spPr/>
    </dgm:pt>
    <dgm:pt modelId="{4F2120B0-F0EA-45CD-AA41-63A3A768D072}" type="pres">
      <dgm:prSet presAssocID="{6BB6EC63-FB65-4CBA-8011-AB94A37BF6B3}" presName="ParentBackground4" presStyleCnt="0"/>
      <dgm:spPr/>
    </dgm:pt>
    <dgm:pt modelId="{41AB6391-7127-47F5-86A0-0B02075247F3}" type="pres">
      <dgm:prSet presAssocID="{6BB6EC63-FB65-4CBA-8011-AB94A37BF6B3}" presName="ParentBackground" presStyleLbl="fgAcc1" presStyleIdx="2" presStyleCnt="6"/>
      <dgm:spPr/>
    </dgm:pt>
    <dgm:pt modelId="{B884A469-C6B0-4B7B-8685-9E5766480E17}" type="pres">
      <dgm:prSet presAssocID="{6BB6EC63-FB65-4CBA-8011-AB94A37BF6B3}" presName="Parent4" presStyleLbl="revTx" presStyleIdx="0" presStyleCnt="0">
        <dgm:presLayoutVars>
          <dgm:chMax val="1"/>
          <dgm:chPref val="1"/>
          <dgm:bulletEnabled val="1"/>
        </dgm:presLayoutVars>
      </dgm:prSet>
      <dgm:spPr/>
    </dgm:pt>
    <dgm:pt modelId="{D5D834B1-06DC-403A-9E6C-B0ADA8B50BDE}" type="pres">
      <dgm:prSet presAssocID="{3F0B1FF3-8F85-4699-96F6-BF976075CF27}" presName="Accent3" presStyleCnt="0"/>
      <dgm:spPr/>
    </dgm:pt>
    <dgm:pt modelId="{E0E0B0D6-87FC-4E72-BAEB-467FE42E8795}" type="pres">
      <dgm:prSet presAssocID="{3F0B1FF3-8F85-4699-96F6-BF976075CF27}" presName="Accent" presStyleLbl="node1" presStyleIdx="3" presStyleCnt="6"/>
      <dgm:spPr/>
    </dgm:pt>
    <dgm:pt modelId="{3CDB5015-6295-4BF5-98B6-130489221362}" type="pres">
      <dgm:prSet presAssocID="{3F0B1FF3-8F85-4699-96F6-BF976075CF27}" presName="ParentBackground3" presStyleCnt="0"/>
      <dgm:spPr/>
    </dgm:pt>
    <dgm:pt modelId="{32886B70-BB24-47F7-BD89-52B0CD091A1F}" type="pres">
      <dgm:prSet presAssocID="{3F0B1FF3-8F85-4699-96F6-BF976075CF27}" presName="ParentBackground" presStyleLbl="fgAcc1" presStyleIdx="3" presStyleCnt="6"/>
      <dgm:spPr/>
    </dgm:pt>
    <dgm:pt modelId="{7DE07E42-4ADA-405E-9F20-A058649741AA}" type="pres">
      <dgm:prSet presAssocID="{3F0B1FF3-8F85-4699-96F6-BF976075CF27}" presName="Parent3" presStyleLbl="revTx" presStyleIdx="0" presStyleCnt="0">
        <dgm:presLayoutVars>
          <dgm:chMax val="1"/>
          <dgm:chPref val="1"/>
          <dgm:bulletEnabled val="1"/>
        </dgm:presLayoutVars>
      </dgm:prSet>
      <dgm:spPr/>
    </dgm:pt>
    <dgm:pt modelId="{74134272-8BBC-427C-9619-9617EE0C4343}" type="pres">
      <dgm:prSet presAssocID="{927D17C7-ABF7-47A0-A1CC-E352BD7DAB96}" presName="Accent2" presStyleCnt="0"/>
      <dgm:spPr/>
    </dgm:pt>
    <dgm:pt modelId="{280563D0-C08C-4C80-944E-FE2EAEE7DFF1}" type="pres">
      <dgm:prSet presAssocID="{927D17C7-ABF7-47A0-A1CC-E352BD7DAB96}" presName="Accent" presStyleLbl="node1" presStyleIdx="4" presStyleCnt="6"/>
      <dgm:spPr/>
    </dgm:pt>
    <dgm:pt modelId="{6ABE4AB3-EF60-4160-B630-7ECF9A043EFA}" type="pres">
      <dgm:prSet presAssocID="{927D17C7-ABF7-47A0-A1CC-E352BD7DAB96}" presName="ParentBackground2" presStyleCnt="0"/>
      <dgm:spPr/>
    </dgm:pt>
    <dgm:pt modelId="{E8A65573-E3F5-4988-9CA2-244EBB532D3D}" type="pres">
      <dgm:prSet presAssocID="{927D17C7-ABF7-47A0-A1CC-E352BD7DAB96}" presName="ParentBackground" presStyleLbl="fgAcc1" presStyleIdx="4" presStyleCnt="6"/>
      <dgm:spPr/>
    </dgm:pt>
    <dgm:pt modelId="{98621619-FB83-47B5-A4F4-C5A4580F3124}" type="pres">
      <dgm:prSet presAssocID="{927D17C7-ABF7-47A0-A1CC-E352BD7DAB96}" presName="Parent2" presStyleLbl="revTx" presStyleIdx="0" presStyleCnt="0">
        <dgm:presLayoutVars>
          <dgm:chMax val="1"/>
          <dgm:chPref val="1"/>
          <dgm:bulletEnabled val="1"/>
        </dgm:presLayoutVars>
      </dgm:prSet>
      <dgm:spPr/>
    </dgm:pt>
    <dgm:pt modelId="{B2017805-4CFA-4A51-B2B6-D17AABB2C11C}" type="pres">
      <dgm:prSet presAssocID="{DF45C494-778C-4027-B6C4-B410B62BFFF7}" presName="Accent1" presStyleCnt="0"/>
      <dgm:spPr/>
    </dgm:pt>
    <dgm:pt modelId="{4D1828F2-402A-44E7-A468-B41890C97E90}" type="pres">
      <dgm:prSet presAssocID="{DF45C494-778C-4027-B6C4-B410B62BFFF7}" presName="Accent" presStyleLbl="node1" presStyleIdx="5" presStyleCnt="6"/>
      <dgm:spPr/>
    </dgm:pt>
    <dgm:pt modelId="{A13B2071-CD27-4076-9C9F-DA3BD4ECC9C6}" type="pres">
      <dgm:prSet presAssocID="{DF45C494-778C-4027-B6C4-B410B62BFFF7}" presName="ParentBackground1" presStyleCnt="0"/>
      <dgm:spPr/>
    </dgm:pt>
    <dgm:pt modelId="{EFA0B0A9-4E29-4831-81FA-64608A32F1BD}" type="pres">
      <dgm:prSet presAssocID="{DF45C494-778C-4027-B6C4-B410B62BFFF7}" presName="ParentBackground" presStyleLbl="fgAcc1" presStyleIdx="5" presStyleCnt="6"/>
      <dgm:spPr/>
    </dgm:pt>
    <dgm:pt modelId="{93DFC778-8A6E-4AB6-A107-1113F1BD34EC}" type="pres">
      <dgm:prSet presAssocID="{DF45C494-778C-4027-B6C4-B410B62BFFF7}" presName="Parent1" presStyleLbl="revTx" presStyleIdx="0" presStyleCnt="0">
        <dgm:presLayoutVars>
          <dgm:chMax val="1"/>
          <dgm:chPref val="1"/>
          <dgm:bulletEnabled val="1"/>
        </dgm:presLayoutVars>
      </dgm:prSet>
      <dgm:spPr/>
    </dgm:pt>
  </dgm:ptLst>
  <dgm:cxnLst>
    <dgm:cxn modelId="{A71EEB05-A05E-4180-9F57-898C49383351}" type="presOf" srcId="{E6F4A7F8-C5A8-48EA-837B-C46D137D732E}" destId="{115D4AFE-3552-40F0-BC40-C4FA6B110BB7}" srcOrd="1" destOrd="0" presId="urn:microsoft.com/office/officeart/2011/layout/CircleProcess"/>
    <dgm:cxn modelId="{B9C5830B-F493-4C6D-806D-D5554B88171C}" type="presOf" srcId="{6BB6EC63-FB65-4CBA-8011-AB94A37BF6B3}" destId="{41AB6391-7127-47F5-86A0-0B02075247F3}" srcOrd="0" destOrd="0" presId="urn:microsoft.com/office/officeart/2011/layout/CircleProcess"/>
    <dgm:cxn modelId="{08C52D18-9100-4E46-A513-9C41C12852F1}" type="presOf" srcId="{38FC4A0D-F3A4-4EF3-9396-A1DF4CB0747E}" destId="{3A867D70-2322-4190-B6F2-6B81A75FA446}" srcOrd="1" destOrd="0" presId="urn:microsoft.com/office/officeart/2011/layout/CircleProcess"/>
    <dgm:cxn modelId="{5284D340-9385-47F0-ABC8-DF91FED12FDF}" type="presOf" srcId="{DF45C494-778C-4027-B6C4-B410B62BFFF7}" destId="{93DFC778-8A6E-4AB6-A107-1113F1BD34EC}" srcOrd="1" destOrd="0" presId="urn:microsoft.com/office/officeart/2011/layout/CircleProcess"/>
    <dgm:cxn modelId="{BE16FB54-6EC7-40B1-B5DD-53785154BF0C}" type="presOf" srcId="{927D17C7-ABF7-47A0-A1CC-E352BD7DAB96}" destId="{E8A65573-E3F5-4988-9CA2-244EBB532D3D}" srcOrd="0" destOrd="0" presId="urn:microsoft.com/office/officeart/2011/layout/CircleProcess"/>
    <dgm:cxn modelId="{4D9CBD56-073D-4D9E-B7E4-FF6EAEEF1531}" srcId="{191B8A64-7C1A-4C45-8457-51BBAE1BAB00}" destId="{6BB6EC63-FB65-4CBA-8011-AB94A37BF6B3}" srcOrd="3" destOrd="0" parTransId="{912EDEB0-C222-4A7A-BFD2-1B341583B9CA}" sibTransId="{EFF13CEE-51B4-4460-9BA7-92ACF05DFD18}"/>
    <dgm:cxn modelId="{ACFF6C5D-AF77-4919-A38F-2B37955FCED4}" type="presOf" srcId="{3F0B1FF3-8F85-4699-96F6-BF976075CF27}" destId="{7DE07E42-4ADA-405E-9F20-A058649741AA}" srcOrd="1" destOrd="0" presId="urn:microsoft.com/office/officeart/2011/layout/CircleProcess"/>
    <dgm:cxn modelId="{9C8C5164-EB6C-4DEB-9BAA-72D60169F24E}" type="presOf" srcId="{38FC4A0D-F3A4-4EF3-9396-A1DF4CB0747E}" destId="{1F87B596-6DF0-4FA5-84EB-CB6A66B2EFE6}" srcOrd="0" destOrd="0" presId="urn:microsoft.com/office/officeart/2011/layout/CircleProcess"/>
    <dgm:cxn modelId="{8BFAE06C-31BC-4FC4-852C-35BAB880736C}" srcId="{191B8A64-7C1A-4C45-8457-51BBAE1BAB00}" destId="{DF45C494-778C-4027-B6C4-B410B62BFFF7}" srcOrd="0" destOrd="0" parTransId="{3D3B1823-DCF2-4E5C-AA55-ED32B1F34E6A}" sibTransId="{FBE266EA-6E10-4DA4-95D7-005240231B34}"/>
    <dgm:cxn modelId="{F5D9E175-8E3B-434A-A494-CD579DE79140}" srcId="{191B8A64-7C1A-4C45-8457-51BBAE1BAB00}" destId="{38FC4A0D-F3A4-4EF3-9396-A1DF4CB0747E}" srcOrd="4" destOrd="0" parTransId="{F69CF050-25A3-419D-ABF6-274682DF37D8}" sibTransId="{09D048F2-6E0C-408D-A114-1B5E512411F8}"/>
    <dgm:cxn modelId="{4A42DC84-3A9D-4411-94EC-4F6E50AB0FED}" srcId="{191B8A64-7C1A-4C45-8457-51BBAE1BAB00}" destId="{927D17C7-ABF7-47A0-A1CC-E352BD7DAB96}" srcOrd="1" destOrd="0" parTransId="{3DC8811E-BEAD-4ACE-A3A6-8079034533CB}" sibTransId="{F81157D8-36ED-4A5A-A340-327CA232BBAF}"/>
    <dgm:cxn modelId="{74EF3C85-B71E-4F52-9A3F-C4CAA568B754}" srcId="{191B8A64-7C1A-4C45-8457-51BBAE1BAB00}" destId="{3F0B1FF3-8F85-4699-96F6-BF976075CF27}" srcOrd="2" destOrd="0" parTransId="{86E39FF4-8019-4559-8655-DEAD5632CD75}" sibTransId="{DC00FB8C-15B3-4322-80E7-E16946DA1C22}"/>
    <dgm:cxn modelId="{C433CD8A-5E7A-45D9-9C72-B9C7ECB66CD0}" type="presOf" srcId="{E6F4A7F8-C5A8-48EA-837B-C46D137D732E}" destId="{6AF3C66A-1B2F-4121-B4A3-65DBF59B77D4}" srcOrd="0" destOrd="0" presId="urn:microsoft.com/office/officeart/2011/layout/CircleProcess"/>
    <dgm:cxn modelId="{0B8DBA99-D260-4B83-8785-D18C30B99BDD}" type="presOf" srcId="{3F0B1FF3-8F85-4699-96F6-BF976075CF27}" destId="{32886B70-BB24-47F7-BD89-52B0CD091A1F}" srcOrd="0" destOrd="0" presId="urn:microsoft.com/office/officeart/2011/layout/CircleProcess"/>
    <dgm:cxn modelId="{800255BA-07FF-4586-8C75-B34DC4176B93}" type="presOf" srcId="{927D17C7-ABF7-47A0-A1CC-E352BD7DAB96}" destId="{98621619-FB83-47B5-A4F4-C5A4580F3124}" srcOrd="1" destOrd="0" presId="urn:microsoft.com/office/officeart/2011/layout/CircleProcess"/>
    <dgm:cxn modelId="{5FF8FAC7-CDA7-44D8-8FC7-76A7F63D35A2}" type="presOf" srcId="{6BB6EC63-FB65-4CBA-8011-AB94A37BF6B3}" destId="{B884A469-C6B0-4B7B-8685-9E5766480E17}" srcOrd="1" destOrd="0" presId="urn:microsoft.com/office/officeart/2011/layout/CircleProcess"/>
    <dgm:cxn modelId="{FDBE1ED3-88FA-475A-B4F3-D3D20DC0B4B3}" type="presOf" srcId="{191B8A64-7C1A-4C45-8457-51BBAE1BAB00}" destId="{2E7929E2-B6A8-4539-946C-74F7135463E4}" srcOrd="0" destOrd="0" presId="urn:microsoft.com/office/officeart/2011/layout/CircleProcess"/>
    <dgm:cxn modelId="{77407ADF-2C9D-4B09-970C-F6A2A7E1F861}" type="presOf" srcId="{DF45C494-778C-4027-B6C4-B410B62BFFF7}" destId="{EFA0B0A9-4E29-4831-81FA-64608A32F1BD}" srcOrd="0" destOrd="0" presId="urn:microsoft.com/office/officeart/2011/layout/CircleProcess"/>
    <dgm:cxn modelId="{1FA34CF2-0FA8-4899-A0CA-92EC640FB1E8}" srcId="{191B8A64-7C1A-4C45-8457-51BBAE1BAB00}" destId="{E6F4A7F8-C5A8-48EA-837B-C46D137D732E}" srcOrd="5" destOrd="0" parTransId="{A9DA13AE-9DFD-4863-AEBB-B2B44E2B2E8E}" sibTransId="{2776AC32-2273-4C9F-92FC-C34985A828B3}"/>
    <dgm:cxn modelId="{BA92D28E-FAA0-42B5-9434-3216B3D99F37}" type="presParOf" srcId="{2E7929E2-B6A8-4539-946C-74F7135463E4}" destId="{2E6984CD-2E3F-46CC-9939-9829A26E4828}" srcOrd="0" destOrd="0" presId="urn:microsoft.com/office/officeart/2011/layout/CircleProcess"/>
    <dgm:cxn modelId="{C8180919-1B37-4FC4-80C5-2D1F6F112B71}" type="presParOf" srcId="{2E6984CD-2E3F-46CC-9939-9829A26E4828}" destId="{985C6257-C616-46D5-95D2-D5C126FDF079}" srcOrd="0" destOrd="0" presId="urn:microsoft.com/office/officeart/2011/layout/CircleProcess"/>
    <dgm:cxn modelId="{DD445E8E-2CE9-45C4-AC8B-929F6DDBD79C}" type="presParOf" srcId="{2E7929E2-B6A8-4539-946C-74F7135463E4}" destId="{E8E632B2-6393-40D1-B945-9092CA07B772}" srcOrd="1" destOrd="0" presId="urn:microsoft.com/office/officeart/2011/layout/CircleProcess"/>
    <dgm:cxn modelId="{732833EE-2F81-40C4-8625-BCE7FCADD4A5}" type="presParOf" srcId="{E8E632B2-6393-40D1-B945-9092CA07B772}" destId="{6AF3C66A-1B2F-4121-B4A3-65DBF59B77D4}" srcOrd="0" destOrd="0" presId="urn:microsoft.com/office/officeart/2011/layout/CircleProcess"/>
    <dgm:cxn modelId="{5AB5F796-17AB-4F67-A87F-B952A99681B7}" type="presParOf" srcId="{2E7929E2-B6A8-4539-946C-74F7135463E4}" destId="{115D4AFE-3552-40F0-BC40-C4FA6B110BB7}" srcOrd="2" destOrd="0" presId="urn:microsoft.com/office/officeart/2011/layout/CircleProcess"/>
    <dgm:cxn modelId="{D37D9125-AC92-41E4-9070-232EDAAF9603}" type="presParOf" srcId="{2E7929E2-B6A8-4539-946C-74F7135463E4}" destId="{EBC42E9D-35A0-45B0-AAE4-E0552FCD562B}" srcOrd="3" destOrd="0" presId="urn:microsoft.com/office/officeart/2011/layout/CircleProcess"/>
    <dgm:cxn modelId="{02812077-78C6-4402-B508-91B2B933AD32}" type="presParOf" srcId="{EBC42E9D-35A0-45B0-AAE4-E0552FCD562B}" destId="{CBF2DB40-7BE3-46D4-98B9-952081EE960E}" srcOrd="0" destOrd="0" presId="urn:microsoft.com/office/officeart/2011/layout/CircleProcess"/>
    <dgm:cxn modelId="{47B6442C-1F27-43D9-B5BF-A20F8265AC04}" type="presParOf" srcId="{2E7929E2-B6A8-4539-946C-74F7135463E4}" destId="{93609D49-D4A8-4EAE-8CD5-796FD194E666}" srcOrd="4" destOrd="0" presId="urn:microsoft.com/office/officeart/2011/layout/CircleProcess"/>
    <dgm:cxn modelId="{B5D1C53C-2A85-463F-B480-C3353B3BFB7C}" type="presParOf" srcId="{93609D49-D4A8-4EAE-8CD5-796FD194E666}" destId="{1F87B596-6DF0-4FA5-84EB-CB6A66B2EFE6}" srcOrd="0" destOrd="0" presId="urn:microsoft.com/office/officeart/2011/layout/CircleProcess"/>
    <dgm:cxn modelId="{CAC43CA5-8FA9-4987-8D33-533AF2A03EA8}" type="presParOf" srcId="{2E7929E2-B6A8-4539-946C-74F7135463E4}" destId="{3A867D70-2322-4190-B6F2-6B81A75FA446}" srcOrd="5" destOrd="0" presId="urn:microsoft.com/office/officeart/2011/layout/CircleProcess"/>
    <dgm:cxn modelId="{3B3638B9-B127-4F8D-9BD2-ADE0EA6647B9}" type="presParOf" srcId="{2E7929E2-B6A8-4539-946C-74F7135463E4}" destId="{5FDFE33F-42DC-41D6-82BE-55B16C65B82F}" srcOrd="6" destOrd="0" presId="urn:microsoft.com/office/officeart/2011/layout/CircleProcess"/>
    <dgm:cxn modelId="{FD10C024-DADE-482E-A0AC-27786DD5E31F}" type="presParOf" srcId="{5FDFE33F-42DC-41D6-82BE-55B16C65B82F}" destId="{1C83BAB4-735F-431D-AFDA-F3487A49C79A}" srcOrd="0" destOrd="0" presId="urn:microsoft.com/office/officeart/2011/layout/CircleProcess"/>
    <dgm:cxn modelId="{CE0ECD28-F56C-46D2-8F3E-F868D0BA4F4E}" type="presParOf" srcId="{2E7929E2-B6A8-4539-946C-74F7135463E4}" destId="{4F2120B0-F0EA-45CD-AA41-63A3A768D072}" srcOrd="7" destOrd="0" presId="urn:microsoft.com/office/officeart/2011/layout/CircleProcess"/>
    <dgm:cxn modelId="{35DADF17-B85D-465F-910F-8EA4B5B9DAD3}" type="presParOf" srcId="{4F2120B0-F0EA-45CD-AA41-63A3A768D072}" destId="{41AB6391-7127-47F5-86A0-0B02075247F3}" srcOrd="0" destOrd="0" presId="urn:microsoft.com/office/officeart/2011/layout/CircleProcess"/>
    <dgm:cxn modelId="{17B983CB-D7FE-4208-99F2-6D8DC5957D39}" type="presParOf" srcId="{2E7929E2-B6A8-4539-946C-74F7135463E4}" destId="{B884A469-C6B0-4B7B-8685-9E5766480E17}" srcOrd="8" destOrd="0" presId="urn:microsoft.com/office/officeart/2011/layout/CircleProcess"/>
    <dgm:cxn modelId="{3ABE4292-6705-4416-9D51-09A6EA264035}" type="presParOf" srcId="{2E7929E2-B6A8-4539-946C-74F7135463E4}" destId="{D5D834B1-06DC-403A-9E6C-B0ADA8B50BDE}" srcOrd="9" destOrd="0" presId="urn:microsoft.com/office/officeart/2011/layout/CircleProcess"/>
    <dgm:cxn modelId="{D3630606-4D31-4DAD-9E1F-9B5593C1125E}" type="presParOf" srcId="{D5D834B1-06DC-403A-9E6C-B0ADA8B50BDE}" destId="{E0E0B0D6-87FC-4E72-BAEB-467FE42E8795}" srcOrd="0" destOrd="0" presId="urn:microsoft.com/office/officeart/2011/layout/CircleProcess"/>
    <dgm:cxn modelId="{E2B3E76D-7D7D-4B15-9B88-65C0DC5A4895}" type="presParOf" srcId="{2E7929E2-B6A8-4539-946C-74F7135463E4}" destId="{3CDB5015-6295-4BF5-98B6-130489221362}" srcOrd="10" destOrd="0" presId="urn:microsoft.com/office/officeart/2011/layout/CircleProcess"/>
    <dgm:cxn modelId="{4C70C969-5EFF-476C-B042-F2D73D0146E5}" type="presParOf" srcId="{3CDB5015-6295-4BF5-98B6-130489221362}" destId="{32886B70-BB24-47F7-BD89-52B0CD091A1F}" srcOrd="0" destOrd="0" presId="urn:microsoft.com/office/officeart/2011/layout/CircleProcess"/>
    <dgm:cxn modelId="{8803277A-B9DD-4F55-8F34-3530CD2513D7}" type="presParOf" srcId="{2E7929E2-B6A8-4539-946C-74F7135463E4}" destId="{7DE07E42-4ADA-405E-9F20-A058649741AA}" srcOrd="11" destOrd="0" presId="urn:microsoft.com/office/officeart/2011/layout/CircleProcess"/>
    <dgm:cxn modelId="{1D291E4E-98A2-4157-9BFD-5259362BD297}" type="presParOf" srcId="{2E7929E2-B6A8-4539-946C-74F7135463E4}" destId="{74134272-8BBC-427C-9619-9617EE0C4343}" srcOrd="12" destOrd="0" presId="urn:microsoft.com/office/officeart/2011/layout/CircleProcess"/>
    <dgm:cxn modelId="{A2D36429-17FC-4849-B8C1-07D63603D1DB}" type="presParOf" srcId="{74134272-8BBC-427C-9619-9617EE0C4343}" destId="{280563D0-C08C-4C80-944E-FE2EAEE7DFF1}" srcOrd="0" destOrd="0" presId="urn:microsoft.com/office/officeart/2011/layout/CircleProcess"/>
    <dgm:cxn modelId="{981A1B97-364D-4840-9BF4-BC0000C866FD}" type="presParOf" srcId="{2E7929E2-B6A8-4539-946C-74F7135463E4}" destId="{6ABE4AB3-EF60-4160-B630-7ECF9A043EFA}" srcOrd="13" destOrd="0" presId="urn:microsoft.com/office/officeart/2011/layout/CircleProcess"/>
    <dgm:cxn modelId="{1A51DD5B-811B-46DE-8E8B-7BD696D6BE64}" type="presParOf" srcId="{6ABE4AB3-EF60-4160-B630-7ECF9A043EFA}" destId="{E8A65573-E3F5-4988-9CA2-244EBB532D3D}" srcOrd="0" destOrd="0" presId="urn:microsoft.com/office/officeart/2011/layout/CircleProcess"/>
    <dgm:cxn modelId="{1E7D0342-7FDE-48B1-B758-BB643771579E}" type="presParOf" srcId="{2E7929E2-B6A8-4539-946C-74F7135463E4}" destId="{98621619-FB83-47B5-A4F4-C5A4580F3124}" srcOrd="14" destOrd="0" presId="urn:microsoft.com/office/officeart/2011/layout/CircleProcess"/>
    <dgm:cxn modelId="{2F1B5FC3-C76F-40E0-96C1-FFD6C41E9283}" type="presParOf" srcId="{2E7929E2-B6A8-4539-946C-74F7135463E4}" destId="{B2017805-4CFA-4A51-B2B6-D17AABB2C11C}" srcOrd="15" destOrd="0" presId="urn:microsoft.com/office/officeart/2011/layout/CircleProcess"/>
    <dgm:cxn modelId="{11B522C9-7480-447C-A0A0-19896B00ADCC}" type="presParOf" srcId="{B2017805-4CFA-4A51-B2B6-D17AABB2C11C}" destId="{4D1828F2-402A-44E7-A468-B41890C97E90}" srcOrd="0" destOrd="0" presId="urn:microsoft.com/office/officeart/2011/layout/CircleProcess"/>
    <dgm:cxn modelId="{BFC68B7E-E94D-4BB6-8320-302A8C47B214}" type="presParOf" srcId="{2E7929E2-B6A8-4539-946C-74F7135463E4}" destId="{A13B2071-CD27-4076-9C9F-DA3BD4ECC9C6}" srcOrd="16" destOrd="0" presId="urn:microsoft.com/office/officeart/2011/layout/CircleProcess"/>
    <dgm:cxn modelId="{E180ACE7-1127-4EF5-9D7A-C72D471AB583}" type="presParOf" srcId="{A13B2071-CD27-4076-9C9F-DA3BD4ECC9C6}" destId="{EFA0B0A9-4E29-4831-81FA-64608A32F1BD}" srcOrd="0" destOrd="0" presId="urn:microsoft.com/office/officeart/2011/layout/CircleProcess"/>
    <dgm:cxn modelId="{F050E926-594D-406B-B27D-1050358294B5}" type="presParOf" srcId="{2E7929E2-B6A8-4539-946C-74F7135463E4}" destId="{93DFC778-8A6E-4AB6-A107-1113F1BD34EC}" srcOrd="17"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99B357-E82B-4EFD-A861-3A4C1C868ECC}" type="doc">
      <dgm:prSet loTypeId="urn:microsoft.com/office/officeart/2005/8/layout/hList1" loCatId="list" qsTypeId="urn:microsoft.com/office/officeart/2005/8/quickstyle/simple1" qsCatId="simple" csTypeId="urn:microsoft.com/office/officeart/2005/8/colors/accent2_5" csCatId="accent2" phldr="1"/>
      <dgm:spPr/>
      <dgm:t>
        <a:bodyPr/>
        <a:lstStyle/>
        <a:p>
          <a:endParaRPr lang="en-GB"/>
        </a:p>
      </dgm:t>
    </dgm:pt>
    <dgm:pt modelId="{275599F4-E53B-47A7-AC95-AB4E132683C3}">
      <dgm:prSet phldrT="[Text]" custT="1"/>
      <dgm:spPr/>
      <dgm:t>
        <a:bodyPr/>
        <a:lstStyle/>
        <a:p>
          <a:r>
            <a:rPr lang="en-GB" sz="1400" dirty="0">
              <a:latin typeface="Arial" panose="020B0604020202020204" pitchFamily="34" charset="0"/>
              <a:cs typeface="Arial" panose="020B0604020202020204" pitchFamily="34" charset="0"/>
            </a:rPr>
            <a:t>Joined up Care</a:t>
          </a:r>
        </a:p>
      </dgm:t>
    </dgm:pt>
    <dgm:pt modelId="{CA328B70-6963-4CD8-9AE2-1DBFB90A0F46}" type="parTrans" cxnId="{1CD84EA7-A969-475D-9833-48CAD64ED28B}">
      <dgm:prSet/>
      <dgm:spPr/>
      <dgm:t>
        <a:bodyPr/>
        <a:lstStyle/>
        <a:p>
          <a:endParaRPr lang="en-GB" sz="1400">
            <a:latin typeface="Arial" panose="020B0604020202020204" pitchFamily="34" charset="0"/>
            <a:cs typeface="Arial" panose="020B0604020202020204" pitchFamily="34" charset="0"/>
          </a:endParaRPr>
        </a:p>
      </dgm:t>
    </dgm:pt>
    <dgm:pt modelId="{6915D725-0F8D-4622-B0FF-F554136CE582}" type="sibTrans" cxnId="{1CD84EA7-A969-475D-9833-48CAD64ED28B}">
      <dgm:prSet/>
      <dgm:spPr/>
      <dgm:t>
        <a:bodyPr/>
        <a:lstStyle/>
        <a:p>
          <a:endParaRPr lang="en-GB" sz="1400">
            <a:latin typeface="Arial" panose="020B0604020202020204" pitchFamily="34" charset="0"/>
            <a:cs typeface="Arial" panose="020B0604020202020204" pitchFamily="34" charset="0"/>
          </a:endParaRPr>
        </a:p>
      </dgm:t>
    </dgm:pt>
    <dgm:pt modelId="{D8E0B1FC-001F-4248-B834-7D5EF8EF515C}">
      <dgm:prSet phldrT="[Text]" custT="1"/>
      <dgm:spPr/>
      <dgm:t>
        <a:bodyPr/>
        <a:lstStyle/>
        <a:p>
          <a:r>
            <a:rPr lang="en-GB" sz="1400">
              <a:latin typeface="Arial" panose="020B0604020202020204" pitchFamily="34" charset="0"/>
              <a:cs typeface="Arial" panose="020B0604020202020204" pitchFamily="34" charset="0"/>
            </a:rPr>
            <a:t>Patients want joined up care – where all clinical teams involved in their care have access to their up-to-date care plan and record. </a:t>
          </a:r>
        </a:p>
      </dgm:t>
    </dgm:pt>
    <dgm:pt modelId="{CE370EEA-F722-4D6A-B5BB-6995EC43FE8E}" type="parTrans" cxnId="{A481DFC6-5E54-4146-B2F1-AE0034061F91}">
      <dgm:prSet/>
      <dgm:spPr/>
      <dgm:t>
        <a:bodyPr/>
        <a:lstStyle/>
        <a:p>
          <a:endParaRPr lang="en-GB" sz="1400">
            <a:latin typeface="Arial" panose="020B0604020202020204" pitchFamily="34" charset="0"/>
            <a:cs typeface="Arial" panose="020B0604020202020204" pitchFamily="34" charset="0"/>
          </a:endParaRPr>
        </a:p>
      </dgm:t>
    </dgm:pt>
    <dgm:pt modelId="{CC98341A-1C7F-47C2-8284-59BF14D6022E}" type="sibTrans" cxnId="{A481DFC6-5E54-4146-B2F1-AE0034061F91}">
      <dgm:prSet/>
      <dgm:spPr/>
      <dgm:t>
        <a:bodyPr/>
        <a:lstStyle/>
        <a:p>
          <a:endParaRPr lang="en-GB" sz="1400">
            <a:latin typeface="Arial" panose="020B0604020202020204" pitchFamily="34" charset="0"/>
            <a:cs typeface="Arial" panose="020B0604020202020204" pitchFamily="34" charset="0"/>
          </a:endParaRPr>
        </a:p>
      </dgm:t>
    </dgm:pt>
    <dgm:pt modelId="{519459AA-B060-48AE-AD9A-8ACF4BEA9FC1}">
      <dgm:prSet phldrT="[Text]" custT="1"/>
      <dgm:spPr/>
      <dgm:t>
        <a:bodyPr/>
        <a:lstStyle/>
        <a:p>
          <a:r>
            <a:rPr lang="en-GB" sz="1400">
              <a:latin typeface="Arial" panose="020B0604020202020204" pitchFamily="34" charset="0"/>
              <a:cs typeface="Arial" panose="020B0604020202020204" pitchFamily="34" charset="0"/>
            </a:rPr>
            <a:t>Joined up care prevents patients from repeating themselves and having to remember every aspect of their care plan. </a:t>
          </a:r>
        </a:p>
      </dgm:t>
    </dgm:pt>
    <dgm:pt modelId="{16C036B0-B35E-4DD6-86BB-48AD36E33C19}" type="parTrans" cxnId="{5C65B6C6-F9B4-468F-AC83-3C461C0C1FC7}">
      <dgm:prSet/>
      <dgm:spPr/>
      <dgm:t>
        <a:bodyPr/>
        <a:lstStyle/>
        <a:p>
          <a:endParaRPr lang="en-GB" sz="1400">
            <a:latin typeface="Arial" panose="020B0604020202020204" pitchFamily="34" charset="0"/>
            <a:cs typeface="Arial" panose="020B0604020202020204" pitchFamily="34" charset="0"/>
          </a:endParaRPr>
        </a:p>
      </dgm:t>
    </dgm:pt>
    <dgm:pt modelId="{E128BBD5-4AF6-4D22-8FF1-4750409DF02E}" type="sibTrans" cxnId="{5C65B6C6-F9B4-468F-AC83-3C461C0C1FC7}">
      <dgm:prSet/>
      <dgm:spPr/>
      <dgm:t>
        <a:bodyPr/>
        <a:lstStyle/>
        <a:p>
          <a:endParaRPr lang="en-GB" sz="1400">
            <a:latin typeface="Arial" panose="020B0604020202020204" pitchFamily="34" charset="0"/>
            <a:cs typeface="Arial" panose="020B0604020202020204" pitchFamily="34" charset="0"/>
          </a:endParaRPr>
        </a:p>
      </dgm:t>
    </dgm:pt>
    <dgm:pt modelId="{26EEAC97-8380-4630-9999-9011DB39CE15}">
      <dgm:prSet phldrT="[Text]" custT="1"/>
      <dgm:spPr/>
      <dgm:t>
        <a:bodyPr/>
        <a:lstStyle/>
        <a:p>
          <a:r>
            <a:rPr lang="en-GB" sz="1400">
              <a:latin typeface="Arial" panose="020B0604020202020204" pitchFamily="34" charset="0"/>
              <a:cs typeface="Arial" panose="020B0604020202020204" pitchFamily="34" charset="0"/>
            </a:rPr>
            <a:t>Personalised Care Plan</a:t>
          </a:r>
        </a:p>
      </dgm:t>
    </dgm:pt>
    <dgm:pt modelId="{31DA3B6F-C992-4FB8-B5EE-53D0F4B2F39B}" type="parTrans" cxnId="{1DBD0588-524D-4D32-9F43-C1A93D1482AF}">
      <dgm:prSet/>
      <dgm:spPr/>
      <dgm:t>
        <a:bodyPr/>
        <a:lstStyle/>
        <a:p>
          <a:endParaRPr lang="en-GB" sz="1400">
            <a:latin typeface="Arial" panose="020B0604020202020204" pitchFamily="34" charset="0"/>
            <a:cs typeface="Arial" panose="020B0604020202020204" pitchFamily="34" charset="0"/>
          </a:endParaRPr>
        </a:p>
      </dgm:t>
    </dgm:pt>
    <dgm:pt modelId="{CCA0A485-92CE-4ED6-A20B-51D0C6E6639A}" type="sibTrans" cxnId="{1DBD0588-524D-4D32-9F43-C1A93D1482AF}">
      <dgm:prSet/>
      <dgm:spPr/>
      <dgm:t>
        <a:bodyPr/>
        <a:lstStyle/>
        <a:p>
          <a:endParaRPr lang="en-GB" sz="1400">
            <a:latin typeface="Arial" panose="020B0604020202020204" pitchFamily="34" charset="0"/>
            <a:cs typeface="Arial" panose="020B0604020202020204" pitchFamily="34" charset="0"/>
          </a:endParaRPr>
        </a:p>
      </dgm:t>
    </dgm:pt>
    <dgm:pt modelId="{8DE25D45-FE47-4E88-9E40-F2A2C6A9639F}">
      <dgm:prSet phldrT="[Text]" custT="1"/>
      <dgm:spPr/>
      <dgm:t>
        <a:bodyPr/>
        <a:lstStyle/>
        <a:p>
          <a:r>
            <a:rPr lang="en-GB" sz="1400" dirty="0">
              <a:latin typeface="Arial" panose="020B0604020202020204" pitchFamily="34" charset="0"/>
              <a:cs typeface="Arial" panose="020B0604020202020204" pitchFamily="34" charset="0"/>
            </a:rPr>
            <a:t>Patients would like a care plan that is personalised to their individual needs and takes their circumstances into account.</a:t>
          </a:r>
        </a:p>
      </dgm:t>
    </dgm:pt>
    <dgm:pt modelId="{2C841503-A4AF-4813-8CE5-02430D0D2B88}" type="parTrans" cxnId="{9E47C5D4-7840-4DCE-A93B-EF82029166B2}">
      <dgm:prSet/>
      <dgm:spPr/>
      <dgm:t>
        <a:bodyPr/>
        <a:lstStyle/>
        <a:p>
          <a:endParaRPr lang="en-GB" sz="1400">
            <a:latin typeface="Arial" panose="020B0604020202020204" pitchFamily="34" charset="0"/>
            <a:cs typeface="Arial" panose="020B0604020202020204" pitchFamily="34" charset="0"/>
          </a:endParaRPr>
        </a:p>
      </dgm:t>
    </dgm:pt>
    <dgm:pt modelId="{792B3386-1270-4111-AABF-3ABB414D1A9F}" type="sibTrans" cxnId="{9E47C5D4-7840-4DCE-A93B-EF82029166B2}">
      <dgm:prSet/>
      <dgm:spPr/>
      <dgm:t>
        <a:bodyPr/>
        <a:lstStyle/>
        <a:p>
          <a:endParaRPr lang="en-GB" sz="1400">
            <a:latin typeface="Arial" panose="020B0604020202020204" pitchFamily="34" charset="0"/>
            <a:cs typeface="Arial" panose="020B0604020202020204" pitchFamily="34" charset="0"/>
          </a:endParaRPr>
        </a:p>
      </dgm:t>
    </dgm:pt>
    <dgm:pt modelId="{D8489CC9-D845-4B2B-9734-F4C4F3848AAA}">
      <dgm:prSet phldrT="[Text]" custT="1"/>
      <dgm:spPr/>
      <dgm:t>
        <a:bodyPr/>
        <a:lstStyle/>
        <a:p>
          <a:endParaRPr lang="en-GB" sz="1400">
            <a:latin typeface="Arial" panose="020B0604020202020204" pitchFamily="34" charset="0"/>
            <a:cs typeface="Arial" panose="020B0604020202020204" pitchFamily="34" charset="0"/>
          </a:endParaRPr>
        </a:p>
      </dgm:t>
    </dgm:pt>
    <dgm:pt modelId="{FFCDBB9A-865B-4D98-858E-ED34A40319FA}" type="parTrans" cxnId="{7ADF4FAB-BC3D-4049-9688-F747E18EEE57}">
      <dgm:prSet/>
      <dgm:spPr/>
      <dgm:t>
        <a:bodyPr/>
        <a:lstStyle/>
        <a:p>
          <a:endParaRPr lang="en-GB" sz="1400">
            <a:latin typeface="Arial" panose="020B0604020202020204" pitchFamily="34" charset="0"/>
            <a:cs typeface="Arial" panose="020B0604020202020204" pitchFamily="34" charset="0"/>
          </a:endParaRPr>
        </a:p>
      </dgm:t>
    </dgm:pt>
    <dgm:pt modelId="{83FF779B-F4A2-4896-BCFC-3DB2F4100D44}" type="sibTrans" cxnId="{7ADF4FAB-BC3D-4049-9688-F747E18EEE57}">
      <dgm:prSet/>
      <dgm:spPr/>
      <dgm:t>
        <a:bodyPr/>
        <a:lstStyle/>
        <a:p>
          <a:endParaRPr lang="en-GB" sz="1400">
            <a:latin typeface="Arial" panose="020B0604020202020204" pitchFamily="34" charset="0"/>
            <a:cs typeface="Arial" panose="020B0604020202020204" pitchFamily="34" charset="0"/>
          </a:endParaRPr>
        </a:p>
      </dgm:t>
    </dgm:pt>
    <dgm:pt modelId="{E2CF2B1B-DA42-4C91-9389-A540C4265590}">
      <dgm:prSet phldrT="[Text]" custT="1"/>
      <dgm:spPr/>
      <dgm:t>
        <a:bodyPr/>
        <a:lstStyle/>
        <a:p>
          <a:r>
            <a:rPr lang="en-GB" sz="1400">
              <a:latin typeface="Arial" panose="020B0604020202020204" pitchFamily="34" charset="0"/>
              <a:cs typeface="Arial" panose="020B0604020202020204" pitchFamily="34" charset="0"/>
            </a:rPr>
            <a:t>View / Edit </a:t>
          </a:r>
        </a:p>
      </dgm:t>
    </dgm:pt>
    <dgm:pt modelId="{B66F60F1-0164-458F-A884-89B8EDB4755C}" type="parTrans" cxnId="{31DFC663-E17E-43A4-95D4-7806680986D5}">
      <dgm:prSet/>
      <dgm:spPr/>
      <dgm:t>
        <a:bodyPr/>
        <a:lstStyle/>
        <a:p>
          <a:endParaRPr lang="en-GB" sz="1400">
            <a:latin typeface="Arial" panose="020B0604020202020204" pitchFamily="34" charset="0"/>
            <a:cs typeface="Arial" panose="020B0604020202020204" pitchFamily="34" charset="0"/>
          </a:endParaRPr>
        </a:p>
      </dgm:t>
    </dgm:pt>
    <dgm:pt modelId="{E2F1D564-CF2B-47E3-9F71-F9C9B5C0679D}" type="sibTrans" cxnId="{31DFC663-E17E-43A4-95D4-7806680986D5}">
      <dgm:prSet/>
      <dgm:spPr/>
      <dgm:t>
        <a:bodyPr/>
        <a:lstStyle/>
        <a:p>
          <a:endParaRPr lang="en-GB" sz="1400">
            <a:latin typeface="Arial" panose="020B0604020202020204" pitchFamily="34" charset="0"/>
            <a:cs typeface="Arial" panose="020B0604020202020204" pitchFamily="34" charset="0"/>
          </a:endParaRPr>
        </a:p>
      </dgm:t>
    </dgm:pt>
    <dgm:pt modelId="{9E4F06F6-3C6B-4D29-9074-53FFE0F12759}">
      <dgm:prSet phldrT="[Text]" custT="1"/>
      <dgm:spPr/>
      <dgm:t>
        <a:bodyPr/>
        <a:lstStyle/>
        <a:p>
          <a:r>
            <a:rPr lang="en-GB" sz="1400">
              <a:latin typeface="Arial" panose="020B0604020202020204" pitchFamily="34" charset="0"/>
              <a:cs typeface="Arial" panose="020B0604020202020204" pitchFamily="34" charset="0"/>
            </a:rPr>
            <a:t>Patients would like to view their care plan and have a simple, accessible way to do so.</a:t>
          </a:r>
        </a:p>
      </dgm:t>
    </dgm:pt>
    <dgm:pt modelId="{F4FE53CF-CDCF-4CF2-A036-647F7CDF9E34}" type="parTrans" cxnId="{1BAD915E-F58B-43DA-AD19-9B7FBCE43241}">
      <dgm:prSet/>
      <dgm:spPr/>
      <dgm:t>
        <a:bodyPr/>
        <a:lstStyle/>
        <a:p>
          <a:endParaRPr lang="en-GB" sz="1400">
            <a:latin typeface="Arial" panose="020B0604020202020204" pitchFamily="34" charset="0"/>
            <a:cs typeface="Arial" panose="020B0604020202020204" pitchFamily="34" charset="0"/>
          </a:endParaRPr>
        </a:p>
      </dgm:t>
    </dgm:pt>
    <dgm:pt modelId="{742007A8-DA83-494B-9A7B-42BA38BF425F}" type="sibTrans" cxnId="{1BAD915E-F58B-43DA-AD19-9B7FBCE43241}">
      <dgm:prSet/>
      <dgm:spPr/>
      <dgm:t>
        <a:bodyPr/>
        <a:lstStyle/>
        <a:p>
          <a:endParaRPr lang="en-GB" sz="1400">
            <a:latin typeface="Arial" panose="020B0604020202020204" pitchFamily="34" charset="0"/>
            <a:cs typeface="Arial" panose="020B0604020202020204" pitchFamily="34" charset="0"/>
          </a:endParaRPr>
        </a:p>
      </dgm:t>
    </dgm:pt>
    <dgm:pt modelId="{EDC83BC9-5D0A-4EF8-96B9-400008DF9E2E}">
      <dgm:prSet phldrT="[Text]" custT="1"/>
      <dgm:spPr/>
      <dgm:t>
        <a:bodyPr/>
        <a:lstStyle/>
        <a:p>
          <a:r>
            <a:rPr lang="en-GB" sz="1400" dirty="0">
              <a:latin typeface="Arial" panose="020B0604020202020204" pitchFamily="34" charset="0"/>
              <a:cs typeface="Arial" panose="020B0604020202020204" pitchFamily="34" charset="0"/>
            </a:rPr>
            <a:t>The ability to edit will not be a requirement for all patients. </a:t>
          </a:r>
        </a:p>
      </dgm:t>
    </dgm:pt>
    <dgm:pt modelId="{CCC59CB2-8061-43B7-81D2-56763E8DEE55}" type="parTrans" cxnId="{6B29024D-4B0C-4269-9C66-A5AE39464541}">
      <dgm:prSet/>
      <dgm:spPr/>
      <dgm:t>
        <a:bodyPr/>
        <a:lstStyle/>
        <a:p>
          <a:endParaRPr lang="en-GB" sz="1400">
            <a:latin typeface="Arial" panose="020B0604020202020204" pitchFamily="34" charset="0"/>
            <a:cs typeface="Arial" panose="020B0604020202020204" pitchFamily="34" charset="0"/>
          </a:endParaRPr>
        </a:p>
      </dgm:t>
    </dgm:pt>
    <dgm:pt modelId="{E4DAC6F1-DA65-4808-B3A2-506AE007A56D}" type="sibTrans" cxnId="{6B29024D-4B0C-4269-9C66-A5AE39464541}">
      <dgm:prSet/>
      <dgm:spPr/>
      <dgm:t>
        <a:bodyPr/>
        <a:lstStyle/>
        <a:p>
          <a:endParaRPr lang="en-GB" sz="1400">
            <a:latin typeface="Arial" panose="020B0604020202020204" pitchFamily="34" charset="0"/>
            <a:cs typeface="Arial" panose="020B0604020202020204" pitchFamily="34" charset="0"/>
          </a:endParaRPr>
        </a:p>
      </dgm:t>
    </dgm:pt>
    <dgm:pt modelId="{F9CB4E90-41CE-4116-9EBD-60EBE0CBDCC8}">
      <dgm:prSet phldrT="[Text]" custT="1"/>
      <dgm:spPr/>
      <dgm:t>
        <a:bodyPr/>
        <a:lstStyle/>
        <a:p>
          <a:r>
            <a:rPr lang="en-GB" sz="1400" dirty="0">
              <a:latin typeface="Arial" panose="020B0604020202020204" pitchFamily="34" charset="0"/>
              <a:cs typeface="Arial" panose="020B0604020202020204" pitchFamily="34" charset="0"/>
            </a:rPr>
            <a:t>Mobile Application</a:t>
          </a:r>
        </a:p>
      </dgm:t>
    </dgm:pt>
    <dgm:pt modelId="{2BF6EB30-643B-44CB-8C88-894E09F74384}" type="parTrans" cxnId="{64019B73-6F92-4930-BD74-9E00B56FC96F}">
      <dgm:prSet/>
      <dgm:spPr/>
      <dgm:t>
        <a:bodyPr/>
        <a:lstStyle/>
        <a:p>
          <a:endParaRPr lang="en-GB" sz="1400">
            <a:latin typeface="Arial" panose="020B0604020202020204" pitchFamily="34" charset="0"/>
            <a:cs typeface="Arial" panose="020B0604020202020204" pitchFamily="34" charset="0"/>
          </a:endParaRPr>
        </a:p>
      </dgm:t>
    </dgm:pt>
    <dgm:pt modelId="{9161EC4F-FDE4-4FC0-A7FB-83CD85F9A36D}" type="sibTrans" cxnId="{64019B73-6F92-4930-BD74-9E00B56FC96F}">
      <dgm:prSet/>
      <dgm:spPr/>
      <dgm:t>
        <a:bodyPr/>
        <a:lstStyle/>
        <a:p>
          <a:endParaRPr lang="en-GB" sz="1400">
            <a:latin typeface="Arial" panose="020B0604020202020204" pitchFamily="34" charset="0"/>
            <a:cs typeface="Arial" panose="020B0604020202020204" pitchFamily="34" charset="0"/>
          </a:endParaRPr>
        </a:p>
      </dgm:t>
    </dgm:pt>
    <dgm:pt modelId="{DA537D43-65DF-4225-8E67-C7A671B9A5B3}">
      <dgm:prSet phldrT="[Text]" custT="1"/>
      <dgm:spPr/>
      <dgm:t>
        <a:bodyPr/>
        <a:lstStyle/>
        <a:p>
          <a:r>
            <a:rPr lang="en-GB" sz="1400">
              <a:latin typeface="Arial" panose="020B0604020202020204" pitchFamily="34" charset="0"/>
              <a:cs typeface="Arial" panose="020B0604020202020204" pitchFamily="34" charset="0"/>
            </a:rPr>
            <a:t>Joined up care is seen as a huge factor in improving patient – clinician trust. </a:t>
          </a:r>
        </a:p>
      </dgm:t>
    </dgm:pt>
    <dgm:pt modelId="{D4FBC433-321E-4D62-A683-F748083BB762}" type="parTrans" cxnId="{54D9A878-FA2E-4BD4-AEA8-73CC6F3F7944}">
      <dgm:prSet/>
      <dgm:spPr/>
      <dgm:t>
        <a:bodyPr/>
        <a:lstStyle/>
        <a:p>
          <a:endParaRPr lang="en-GB" sz="1400">
            <a:latin typeface="Arial" panose="020B0604020202020204" pitchFamily="34" charset="0"/>
            <a:cs typeface="Arial" panose="020B0604020202020204" pitchFamily="34" charset="0"/>
          </a:endParaRPr>
        </a:p>
      </dgm:t>
    </dgm:pt>
    <dgm:pt modelId="{987657B5-0325-4801-90B3-DC8E96201AAA}" type="sibTrans" cxnId="{54D9A878-FA2E-4BD4-AEA8-73CC6F3F7944}">
      <dgm:prSet/>
      <dgm:spPr/>
      <dgm:t>
        <a:bodyPr/>
        <a:lstStyle/>
        <a:p>
          <a:endParaRPr lang="en-GB" sz="1400">
            <a:latin typeface="Arial" panose="020B0604020202020204" pitchFamily="34" charset="0"/>
            <a:cs typeface="Arial" panose="020B0604020202020204" pitchFamily="34" charset="0"/>
          </a:endParaRPr>
        </a:p>
      </dgm:t>
    </dgm:pt>
    <dgm:pt modelId="{44C725E2-2644-4328-B6D1-4F5042BAC284}">
      <dgm:prSet phldrT="[Text]" custT="1"/>
      <dgm:spPr/>
      <dgm:t>
        <a:bodyPr/>
        <a:lstStyle/>
        <a:p>
          <a:r>
            <a:rPr lang="en-GB" sz="1400">
              <a:latin typeface="Arial" panose="020B0604020202020204" pitchFamily="34" charset="0"/>
              <a:cs typeface="Arial" panose="020B0604020202020204" pitchFamily="34" charset="0"/>
            </a:rPr>
            <a:t>Patients would benefit from care plan standards that ensure a specified set of information is included, alongside their personal information and goals. </a:t>
          </a:r>
        </a:p>
      </dgm:t>
    </dgm:pt>
    <dgm:pt modelId="{C7EE5649-A9E1-4055-80E6-70D04EC549A4}" type="parTrans" cxnId="{5A9DF543-9ED9-4D7B-877C-BA6DB658465E}">
      <dgm:prSet/>
      <dgm:spPr/>
      <dgm:t>
        <a:bodyPr/>
        <a:lstStyle/>
        <a:p>
          <a:endParaRPr lang="en-GB" sz="1400">
            <a:latin typeface="Arial" panose="020B0604020202020204" pitchFamily="34" charset="0"/>
            <a:cs typeface="Arial" panose="020B0604020202020204" pitchFamily="34" charset="0"/>
          </a:endParaRPr>
        </a:p>
      </dgm:t>
    </dgm:pt>
    <dgm:pt modelId="{77872C64-28FA-44BF-AAAB-B5749F935DBC}" type="sibTrans" cxnId="{5A9DF543-9ED9-4D7B-877C-BA6DB658465E}">
      <dgm:prSet/>
      <dgm:spPr/>
      <dgm:t>
        <a:bodyPr/>
        <a:lstStyle/>
        <a:p>
          <a:endParaRPr lang="en-GB" sz="1400">
            <a:latin typeface="Arial" panose="020B0604020202020204" pitchFamily="34" charset="0"/>
            <a:cs typeface="Arial" panose="020B0604020202020204" pitchFamily="34" charset="0"/>
          </a:endParaRPr>
        </a:p>
      </dgm:t>
    </dgm:pt>
    <dgm:pt modelId="{620C1A07-04A5-4883-985B-083926B8F04E}">
      <dgm:prSet phldrT="[Text]" custT="1"/>
      <dgm:spPr/>
      <dgm:t>
        <a:bodyPr/>
        <a:lstStyle/>
        <a:p>
          <a:r>
            <a:rPr lang="en-GB" sz="1400">
              <a:latin typeface="Arial" panose="020B0604020202020204" pitchFamily="34" charset="0"/>
              <a:cs typeface="Arial" panose="020B0604020202020204" pitchFamily="34" charset="0"/>
            </a:rPr>
            <a:t>Proxy access to carers / parents can access and view a care plan is viewed as an essential requirement. </a:t>
          </a:r>
        </a:p>
      </dgm:t>
    </dgm:pt>
    <dgm:pt modelId="{B285CD96-F3DE-4B01-A4F1-A76273F8AB68}" type="parTrans" cxnId="{9CA4737F-5092-437F-B2E2-45CF7D81D1F5}">
      <dgm:prSet/>
      <dgm:spPr/>
      <dgm:t>
        <a:bodyPr/>
        <a:lstStyle/>
        <a:p>
          <a:endParaRPr lang="en-GB" sz="1400">
            <a:latin typeface="Arial" panose="020B0604020202020204" pitchFamily="34" charset="0"/>
            <a:cs typeface="Arial" panose="020B0604020202020204" pitchFamily="34" charset="0"/>
          </a:endParaRPr>
        </a:p>
      </dgm:t>
    </dgm:pt>
    <dgm:pt modelId="{2C4731FD-2695-418C-BE4A-55635C4439AC}" type="sibTrans" cxnId="{9CA4737F-5092-437F-B2E2-45CF7D81D1F5}">
      <dgm:prSet/>
      <dgm:spPr/>
      <dgm:t>
        <a:bodyPr/>
        <a:lstStyle/>
        <a:p>
          <a:endParaRPr lang="en-GB" sz="1400">
            <a:latin typeface="Arial" panose="020B0604020202020204" pitchFamily="34" charset="0"/>
            <a:cs typeface="Arial" panose="020B0604020202020204" pitchFamily="34" charset="0"/>
          </a:endParaRPr>
        </a:p>
      </dgm:t>
    </dgm:pt>
    <dgm:pt modelId="{60FF871F-A766-43A7-9FC7-AA77AB9ED258}">
      <dgm:prSet custT="1"/>
      <dgm:spPr/>
      <dgm:t>
        <a:bodyPr/>
        <a:lstStyle/>
        <a:p>
          <a:r>
            <a:rPr lang="en-GB" sz="1400" dirty="0">
              <a:latin typeface="Arial" panose="020B0604020202020204" pitchFamily="34" charset="0"/>
              <a:cs typeface="Arial" panose="020B0604020202020204" pitchFamily="34" charset="0"/>
            </a:rPr>
            <a:t>Many patients are already using mobile applications to manage their care</a:t>
          </a:r>
        </a:p>
      </dgm:t>
    </dgm:pt>
    <dgm:pt modelId="{9CF0F071-246F-4691-9CD0-71F76E3A1594}" type="parTrans" cxnId="{ABEF8F9A-0BBF-44C8-981E-96F0FFB0ED9C}">
      <dgm:prSet/>
      <dgm:spPr/>
      <dgm:t>
        <a:bodyPr/>
        <a:lstStyle/>
        <a:p>
          <a:endParaRPr lang="en-GB" sz="1400">
            <a:latin typeface="Arial" panose="020B0604020202020204" pitchFamily="34" charset="0"/>
            <a:cs typeface="Arial" panose="020B0604020202020204" pitchFamily="34" charset="0"/>
          </a:endParaRPr>
        </a:p>
      </dgm:t>
    </dgm:pt>
    <dgm:pt modelId="{69C9F3F2-49A5-44B9-89AE-6782FF53833A}" type="sibTrans" cxnId="{ABEF8F9A-0BBF-44C8-981E-96F0FFB0ED9C}">
      <dgm:prSet/>
      <dgm:spPr/>
      <dgm:t>
        <a:bodyPr/>
        <a:lstStyle/>
        <a:p>
          <a:endParaRPr lang="en-GB" sz="1400">
            <a:latin typeface="Arial" panose="020B0604020202020204" pitchFamily="34" charset="0"/>
            <a:cs typeface="Arial" panose="020B0604020202020204" pitchFamily="34" charset="0"/>
          </a:endParaRPr>
        </a:p>
      </dgm:t>
    </dgm:pt>
    <dgm:pt modelId="{B25A5450-C411-48EF-A793-89348E043000}">
      <dgm:prSet custT="1"/>
      <dgm:spPr/>
      <dgm:t>
        <a:bodyPr/>
        <a:lstStyle/>
        <a:p>
          <a:r>
            <a:rPr lang="en-GB" sz="1400" dirty="0">
              <a:latin typeface="Arial" panose="020B0604020202020204" pitchFamily="34" charset="0"/>
              <a:cs typeface="Arial" panose="020B0604020202020204" pitchFamily="34" charset="0"/>
            </a:rPr>
            <a:t>Patients often share data and insights from these applications with clinicians on scheduled visits </a:t>
          </a:r>
        </a:p>
      </dgm:t>
    </dgm:pt>
    <dgm:pt modelId="{CF3B41D1-E962-4A05-844A-0F7B5C69030C}" type="parTrans" cxnId="{73ECB156-C939-41A2-87A7-0A64B899AD11}">
      <dgm:prSet/>
      <dgm:spPr/>
      <dgm:t>
        <a:bodyPr/>
        <a:lstStyle/>
        <a:p>
          <a:endParaRPr lang="en-GB" sz="1400">
            <a:latin typeface="Arial" panose="020B0604020202020204" pitchFamily="34" charset="0"/>
            <a:cs typeface="Arial" panose="020B0604020202020204" pitchFamily="34" charset="0"/>
          </a:endParaRPr>
        </a:p>
      </dgm:t>
    </dgm:pt>
    <dgm:pt modelId="{57F0A86D-78CB-4986-BAFF-58821375ADD8}" type="sibTrans" cxnId="{73ECB156-C939-41A2-87A7-0A64B899AD11}">
      <dgm:prSet/>
      <dgm:spPr/>
      <dgm:t>
        <a:bodyPr/>
        <a:lstStyle/>
        <a:p>
          <a:endParaRPr lang="en-GB" sz="1400">
            <a:latin typeface="Arial" panose="020B0604020202020204" pitchFamily="34" charset="0"/>
            <a:cs typeface="Arial" panose="020B0604020202020204" pitchFamily="34" charset="0"/>
          </a:endParaRPr>
        </a:p>
      </dgm:t>
    </dgm:pt>
    <dgm:pt modelId="{AE1053FD-A0BB-4F3C-AF55-D822B57EEF3C}">
      <dgm:prSet custT="1"/>
      <dgm:spPr/>
      <dgm:t>
        <a:bodyPr/>
        <a:lstStyle/>
        <a:p>
          <a:r>
            <a:rPr lang="en-GB" sz="1400" dirty="0">
              <a:latin typeface="Arial" panose="020B0604020202020204" pitchFamily="34" charset="0"/>
              <a:cs typeface="Arial" panose="020B0604020202020204" pitchFamily="34" charset="0"/>
            </a:rPr>
            <a:t>The NHS App is seen as a trusted health product and would provide a  simple way for patients to access their care plan(s).</a:t>
          </a:r>
        </a:p>
      </dgm:t>
    </dgm:pt>
    <dgm:pt modelId="{056CEF7F-71BE-483C-8416-FCC0C5062679}" type="parTrans" cxnId="{8C406A68-8597-40BF-8465-01F806851082}">
      <dgm:prSet/>
      <dgm:spPr/>
      <dgm:t>
        <a:bodyPr/>
        <a:lstStyle/>
        <a:p>
          <a:endParaRPr lang="en-GB" sz="1400">
            <a:latin typeface="Arial" panose="020B0604020202020204" pitchFamily="34" charset="0"/>
            <a:cs typeface="Arial" panose="020B0604020202020204" pitchFamily="34" charset="0"/>
          </a:endParaRPr>
        </a:p>
      </dgm:t>
    </dgm:pt>
    <dgm:pt modelId="{B661C231-9309-4A8D-BBCD-54C46189A1A3}" type="sibTrans" cxnId="{8C406A68-8597-40BF-8465-01F806851082}">
      <dgm:prSet/>
      <dgm:spPr/>
      <dgm:t>
        <a:bodyPr/>
        <a:lstStyle/>
        <a:p>
          <a:endParaRPr lang="en-GB" sz="1400">
            <a:latin typeface="Arial" panose="020B0604020202020204" pitchFamily="34" charset="0"/>
            <a:cs typeface="Arial" panose="020B0604020202020204" pitchFamily="34" charset="0"/>
          </a:endParaRPr>
        </a:p>
      </dgm:t>
    </dgm:pt>
    <dgm:pt modelId="{87C02F33-9074-43ED-A917-CE3272AC0181}" type="pres">
      <dgm:prSet presAssocID="{9B99B357-E82B-4EFD-A861-3A4C1C868ECC}" presName="Name0" presStyleCnt="0">
        <dgm:presLayoutVars>
          <dgm:dir/>
          <dgm:animLvl val="lvl"/>
          <dgm:resizeHandles val="exact"/>
        </dgm:presLayoutVars>
      </dgm:prSet>
      <dgm:spPr/>
    </dgm:pt>
    <dgm:pt modelId="{56AF03F9-21A8-4F18-B154-F840DCB6DFE3}" type="pres">
      <dgm:prSet presAssocID="{275599F4-E53B-47A7-AC95-AB4E132683C3}" presName="composite" presStyleCnt="0"/>
      <dgm:spPr/>
    </dgm:pt>
    <dgm:pt modelId="{66DA7EF5-7E90-4B6D-9D69-47B0413F94C2}" type="pres">
      <dgm:prSet presAssocID="{275599F4-E53B-47A7-AC95-AB4E132683C3}" presName="parTx" presStyleLbl="alignNode1" presStyleIdx="0" presStyleCnt="4" custScaleX="101504" custScaleY="100000" custLinFactNeighborX="-133" custLinFactNeighborY="-4421">
        <dgm:presLayoutVars>
          <dgm:chMax val="0"/>
          <dgm:chPref val="0"/>
          <dgm:bulletEnabled val="1"/>
        </dgm:presLayoutVars>
      </dgm:prSet>
      <dgm:spPr/>
    </dgm:pt>
    <dgm:pt modelId="{2ED7193A-06BE-4BCE-908B-4E3E393EE27D}" type="pres">
      <dgm:prSet presAssocID="{275599F4-E53B-47A7-AC95-AB4E132683C3}" presName="desTx" presStyleLbl="alignAccFollowNode1" presStyleIdx="0" presStyleCnt="4">
        <dgm:presLayoutVars>
          <dgm:bulletEnabled val="1"/>
        </dgm:presLayoutVars>
      </dgm:prSet>
      <dgm:spPr/>
    </dgm:pt>
    <dgm:pt modelId="{A0DC6455-E85A-4B90-91FF-0E93CD1F28DD}" type="pres">
      <dgm:prSet presAssocID="{6915D725-0F8D-4622-B0FF-F554136CE582}" presName="space" presStyleCnt="0"/>
      <dgm:spPr/>
    </dgm:pt>
    <dgm:pt modelId="{BB9DEE82-F6CA-43AF-9B2A-A4BB9D394288}" type="pres">
      <dgm:prSet presAssocID="{26EEAC97-8380-4630-9999-9011DB39CE15}" presName="composite" presStyleCnt="0"/>
      <dgm:spPr/>
    </dgm:pt>
    <dgm:pt modelId="{0637E012-6362-43A7-ACCC-BEF61B5CDF06}" type="pres">
      <dgm:prSet presAssocID="{26EEAC97-8380-4630-9999-9011DB39CE15}" presName="parTx" presStyleLbl="alignNode1" presStyleIdx="1" presStyleCnt="4">
        <dgm:presLayoutVars>
          <dgm:chMax val="0"/>
          <dgm:chPref val="0"/>
          <dgm:bulletEnabled val="1"/>
        </dgm:presLayoutVars>
      </dgm:prSet>
      <dgm:spPr/>
    </dgm:pt>
    <dgm:pt modelId="{4FF10294-A626-4F51-81C7-AB2EDBE651FB}" type="pres">
      <dgm:prSet presAssocID="{26EEAC97-8380-4630-9999-9011DB39CE15}" presName="desTx" presStyleLbl="alignAccFollowNode1" presStyleIdx="1" presStyleCnt="4" custLinFactNeighborY="1109">
        <dgm:presLayoutVars>
          <dgm:bulletEnabled val="1"/>
        </dgm:presLayoutVars>
      </dgm:prSet>
      <dgm:spPr/>
    </dgm:pt>
    <dgm:pt modelId="{BD1E9CB0-4911-4BF2-844B-BC4E66F1596A}" type="pres">
      <dgm:prSet presAssocID="{CCA0A485-92CE-4ED6-A20B-51D0C6E6639A}" presName="space" presStyleCnt="0"/>
      <dgm:spPr/>
    </dgm:pt>
    <dgm:pt modelId="{AC836F4C-ED78-48E2-902B-B0EE9A2F6CDD}" type="pres">
      <dgm:prSet presAssocID="{E2CF2B1B-DA42-4C91-9389-A540C4265590}" presName="composite" presStyleCnt="0"/>
      <dgm:spPr/>
    </dgm:pt>
    <dgm:pt modelId="{41E8B3F1-39EC-4295-A73A-0441EFDBC6D6}" type="pres">
      <dgm:prSet presAssocID="{E2CF2B1B-DA42-4C91-9389-A540C4265590}" presName="parTx" presStyleLbl="alignNode1" presStyleIdx="2" presStyleCnt="4" custLinFactNeighborX="-1106" custLinFactNeighborY="-2675">
        <dgm:presLayoutVars>
          <dgm:chMax val="0"/>
          <dgm:chPref val="0"/>
          <dgm:bulletEnabled val="1"/>
        </dgm:presLayoutVars>
      </dgm:prSet>
      <dgm:spPr/>
    </dgm:pt>
    <dgm:pt modelId="{66533F45-BE79-4C55-B4F5-CE601680ACD2}" type="pres">
      <dgm:prSet presAssocID="{E2CF2B1B-DA42-4C91-9389-A540C4265590}" presName="desTx" presStyleLbl="alignAccFollowNode1" presStyleIdx="2" presStyleCnt="4" custLinFactNeighborY="1109">
        <dgm:presLayoutVars>
          <dgm:bulletEnabled val="1"/>
        </dgm:presLayoutVars>
      </dgm:prSet>
      <dgm:spPr/>
    </dgm:pt>
    <dgm:pt modelId="{352D9801-5373-4845-865B-7C8CE69B8188}" type="pres">
      <dgm:prSet presAssocID="{E2F1D564-CF2B-47E3-9F71-F9C9B5C0679D}" presName="space" presStyleCnt="0"/>
      <dgm:spPr/>
    </dgm:pt>
    <dgm:pt modelId="{DE2A6F74-AB64-4B4C-8D02-BE48CE05A671}" type="pres">
      <dgm:prSet presAssocID="{F9CB4E90-41CE-4116-9EBD-60EBE0CBDCC8}" presName="composite" presStyleCnt="0"/>
      <dgm:spPr/>
    </dgm:pt>
    <dgm:pt modelId="{DE893C5C-C56C-498F-8D67-313661672102}" type="pres">
      <dgm:prSet presAssocID="{F9CB4E90-41CE-4116-9EBD-60EBE0CBDCC8}" presName="parTx" presStyleLbl="alignNode1" presStyleIdx="3" presStyleCnt="4" custScaleY="100000" custLinFactNeighborX="133" custLinFactNeighborY="-9490">
        <dgm:presLayoutVars>
          <dgm:chMax val="0"/>
          <dgm:chPref val="0"/>
          <dgm:bulletEnabled val="1"/>
        </dgm:presLayoutVars>
      </dgm:prSet>
      <dgm:spPr/>
    </dgm:pt>
    <dgm:pt modelId="{62E32A51-4AC5-4218-A169-75F3A6B59858}" type="pres">
      <dgm:prSet presAssocID="{F9CB4E90-41CE-4116-9EBD-60EBE0CBDCC8}" presName="desTx" presStyleLbl="alignAccFollowNode1" presStyleIdx="3" presStyleCnt="4" custScaleY="104177" custLinFactNeighborX="133" custLinFactNeighborY="3963">
        <dgm:presLayoutVars>
          <dgm:bulletEnabled val="1"/>
        </dgm:presLayoutVars>
      </dgm:prSet>
      <dgm:spPr/>
    </dgm:pt>
  </dgm:ptLst>
  <dgm:cxnLst>
    <dgm:cxn modelId="{D6CDC10E-EBD1-4D02-AC1D-9B3F7D588FF2}" type="presOf" srcId="{60FF871F-A766-43A7-9FC7-AA77AB9ED258}" destId="{62E32A51-4AC5-4218-A169-75F3A6B59858}" srcOrd="0" destOrd="0" presId="urn:microsoft.com/office/officeart/2005/8/layout/hList1"/>
    <dgm:cxn modelId="{21171D37-B091-41F4-AD52-F8BF10A98ED4}" type="presOf" srcId="{B25A5450-C411-48EF-A793-89348E043000}" destId="{62E32A51-4AC5-4218-A169-75F3A6B59858}" srcOrd="0" destOrd="1" presId="urn:microsoft.com/office/officeart/2005/8/layout/hList1"/>
    <dgm:cxn modelId="{7168053F-A502-4598-B6C3-B930A781B136}" type="presOf" srcId="{9B99B357-E82B-4EFD-A861-3A4C1C868ECC}" destId="{87C02F33-9074-43ED-A917-CE3272AC0181}" srcOrd="0" destOrd="0" presId="urn:microsoft.com/office/officeart/2005/8/layout/hList1"/>
    <dgm:cxn modelId="{5A9DF543-9ED9-4D7B-877C-BA6DB658465E}" srcId="{26EEAC97-8380-4630-9999-9011DB39CE15}" destId="{44C725E2-2644-4328-B6D1-4F5042BAC284}" srcOrd="1" destOrd="0" parTransId="{C7EE5649-A9E1-4055-80E6-70D04EC549A4}" sibTransId="{77872C64-28FA-44BF-AAAB-B5749F935DBC}"/>
    <dgm:cxn modelId="{EE9B5646-A536-4574-B511-320FB1F0F705}" type="presOf" srcId="{275599F4-E53B-47A7-AC95-AB4E132683C3}" destId="{66DA7EF5-7E90-4B6D-9D69-47B0413F94C2}" srcOrd="0" destOrd="0" presId="urn:microsoft.com/office/officeart/2005/8/layout/hList1"/>
    <dgm:cxn modelId="{6B29024D-4B0C-4269-9C66-A5AE39464541}" srcId="{E2CF2B1B-DA42-4C91-9389-A540C4265590}" destId="{EDC83BC9-5D0A-4EF8-96B9-400008DF9E2E}" srcOrd="1" destOrd="0" parTransId="{CCC59CB2-8061-43B7-81D2-56763E8DEE55}" sibTransId="{E4DAC6F1-DA65-4808-B3A2-506AE007A56D}"/>
    <dgm:cxn modelId="{6ED7AA53-F915-4DC0-9BD3-7FA7C7D8EE79}" type="presOf" srcId="{44C725E2-2644-4328-B6D1-4F5042BAC284}" destId="{4FF10294-A626-4F51-81C7-AB2EDBE651FB}" srcOrd="0" destOrd="1" presId="urn:microsoft.com/office/officeart/2005/8/layout/hList1"/>
    <dgm:cxn modelId="{41257956-FC50-43AA-AC21-0D76A523031D}" type="presOf" srcId="{EDC83BC9-5D0A-4EF8-96B9-400008DF9E2E}" destId="{66533F45-BE79-4C55-B4F5-CE601680ACD2}" srcOrd="0" destOrd="1" presId="urn:microsoft.com/office/officeart/2005/8/layout/hList1"/>
    <dgm:cxn modelId="{73ECB156-C939-41A2-87A7-0A64B899AD11}" srcId="{F9CB4E90-41CE-4116-9EBD-60EBE0CBDCC8}" destId="{B25A5450-C411-48EF-A793-89348E043000}" srcOrd="1" destOrd="0" parTransId="{CF3B41D1-E962-4A05-844A-0F7B5C69030C}" sibTransId="{57F0A86D-78CB-4986-BAFF-58821375ADD8}"/>
    <dgm:cxn modelId="{82997858-D7EE-49D2-8AEB-091A0B0A1002}" type="presOf" srcId="{F9CB4E90-41CE-4116-9EBD-60EBE0CBDCC8}" destId="{DE893C5C-C56C-498F-8D67-313661672102}" srcOrd="0" destOrd="0" presId="urn:microsoft.com/office/officeart/2005/8/layout/hList1"/>
    <dgm:cxn modelId="{1BAD915E-F58B-43DA-AD19-9B7FBCE43241}" srcId="{E2CF2B1B-DA42-4C91-9389-A540C4265590}" destId="{9E4F06F6-3C6B-4D29-9074-53FFE0F12759}" srcOrd="0" destOrd="0" parTransId="{F4FE53CF-CDCF-4CF2-A036-647F7CDF9E34}" sibTransId="{742007A8-DA83-494B-9A7B-42BA38BF425F}"/>
    <dgm:cxn modelId="{31DFC663-E17E-43A4-95D4-7806680986D5}" srcId="{9B99B357-E82B-4EFD-A861-3A4C1C868ECC}" destId="{E2CF2B1B-DA42-4C91-9389-A540C4265590}" srcOrd="2" destOrd="0" parTransId="{B66F60F1-0164-458F-A884-89B8EDB4755C}" sibTransId="{E2F1D564-CF2B-47E3-9F71-F9C9B5C0679D}"/>
    <dgm:cxn modelId="{BE6A8266-64C9-4449-8320-FE0538F921B5}" type="presOf" srcId="{D8E0B1FC-001F-4248-B834-7D5EF8EF515C}" destId="{2ED7193A-06BE-4BCE-908B-4E3E393EE27D}" srcOrd="0" destOrd="0" presId="urn:microsoft.com/office/officeart/2005/8/layout/hList1"/>
    <dgm:cxn modelId="{8C406A68-8597-40BF-8465-01F806851082}" srcId="{F9CB4E90-41CE-4116-9EBD-60EBE0CBDCC8}" destId="{AE1053FD-A0BB-4F3C-AF55-D822B57EEF3C}" srcOrd="2" destOrd="0" parTransId="{056CEF7F-71BE-483C-8416-FCC0C5062679}" sibTransId="{B661C231-9309-4A8D-BBCD-54C46189A1A3}"/>
    <dgm:cxn modelId="{64019B73-6F92-4930-BD74-9E00B56FC96F}" srcId="{9B99B357-E82B-4EFD-A861-3A4C1C868ECC}" destId="{F9CB4E90-41CE-4116-9EBD-60EBE0CBDCC8}" srcOrd="3" destOrd="0" parTransId="{2BF6EB30-643B-44CB-8C88-894E09F74384}" sibTransId="{9161EC4F-FDE4-4FC0-A7FB-83CD85F9A36D}"/>
    <dgm:cxn modelId="{54D9A878-FA2E-4BD4-AEA8-73CC6F3F7944}" srcId="{275599F4-E53B-47A7-AC95-AB4E132683C3}" destId="{DA537D43-65DF-4225-8E67-C7A671B9A5B3}" srcOrd="2" destOrd="0" parTransId="{D4FBC433-321E-4D62-A683-F748083BB762}" sibTransId="{987657B5-0325-4801-90B3-DC8E96201AAA}"/>
    <dgm:cxn modelId="{9CA4737F-5092-437F-B2E2-45CF7D81D1F5}" srcId="{E2CF2B1B-DA42-4C91-9389-A540C4265590}" destId="{620C1A07-04A5-4883-985B-083926B8F04E}" srcOrd="2" destOrd="0" parTransId="{B285CD96-F3DE-4B01-A4F1-A76273F8AB68}" sibTransId="{2C4731FD-2695-418C-BE4A-55635C4439AC}"/>
    <dgm:cxn modelId="{4DDED480-E47D-43DC-A114-7462B446CAE9}" type="presOf" srcId="{519459AA-B060-48AE-AD9A-8ACF4BEA9FC1}" destId="{2ED7193A-06BE-4BCE-908B-4E3E393EE27D}" srcOrd="0" destOrd="1" presId="urn:microsoft.com/office/officeart/2005/8/layout/hList1"/>
    <dgm:cxn modelId="{1DBD0588-524D-4D32-9F43-C1A93D1482AF}" srcId="{9B99B357-E82B-4EFD-A861-3A4C1C868ECC}" destId="{26EEAC97-8380-4630-9999-9011DB39CE15}" srcOrd="1" destOrd="0" parTransId="{31DA3B6F-C992-4FB8-B5EE-53D0F4B2F39B}" sibTransId="{CCA0A485-92CE-4ED6-A20B-51D0C6E6639A}"/>
    <dgm:cxn modelId="{46F89290-1FEF-48DA-AF75-B8C980AC1F42}" type="presOf" srcId="{8DE25D45-FE47-4E88-9E40-F2A2C6A9639F}" destId="{4FF10294-A626-4F51-81C7-AB2EDBE651FB}" srcOrd="0" destOrd="0" presId="urn:microsoft.com/office/officeart/2005/8/layout/hList1"/>
    <dgm:cxn modelId="{B12B1696-7715-44E0-82E1-5B0237D51637}" type="presOf" srcId="{620C1A07-04A5-4883-985B-083926B8F04E}" destId="{66533F45-BE79-4C55-B4F5-CE601680ACD2}" srcOrd="0" destOrd="2" presId="urn:microsoft.com/office/officeart/2005/8/layout/hList1"/>
    <dgm:cxn modelId="{ABEF8F9A-0BBF-44C8-981E-96F0FFB0ED9C}" srcId="{F9CB4E90-41CE-4116-9EBD-60EBE0CBDCC8}" destId="{60FF871F-A766-43A7-9FC7-AA77AB9ED258}" srcOrd="0" destOrd="0" parTransId="{9CF0F071-246F-4691-9CD0-71F76E3A1594}" sibTransId="{69C9F3F2-49A5-44B9-89AE-6782FF53833A}"/>
    <dgm:cxn modelId="{9E09CC9C-D270-437E-A9CC-A14EC405B84C}" type="presOf" srcId="{9E4F06F6-3C6B-4D29-9074-53FFE0F12759}" destId="{66533F45-BE79-4C55-B4F5-CE601680ACD2}" srcOrd="0" destOrd="0" presId="urn:microsoft.com/office/officeart/2005/8/layout/hList1"/>
    <dgm:cxn modelId="{1CD84EA7-A969-475D-9833-48CAD64ED28B}" srcId="{9B99B357-E82B-4EFD-A861-3A4C1C868ECC}" destId="{275599F4-E53B-47A7-AC95-AB4E132683C3}" srcOrd="0" destOrd="0" parTransId="{CA328B70-6963-4CD8-9AE2-1DBFB90A0F46}" sibTransId="{6915D725-0F8D-4622-B0FF-F554136CE582}"/>
    <dgm:cxn modelId="{7ADF4FAB-BC3D-4049-9688-F747E18EEE57}" srcId="{26EEAC97-8380-4630-9999-9011DB39CE15}" destId="{D8489CC9-D845-4B2B-9734-F4C4F3848AAA}" srcOrd="2" destOrd="0" parTransId="{FFCDBB9A-865B-4D98-858E-ED34A40319FA}" sibTransId="{83FF779B-F4A2-4896-BCFC-3DB2F4100D44}"/>
    <dgm:cxn modelId="{FC18B6C0-39E9-486E-85FB-0A519DA6ABA2}" type="presOf" srcId="{D8489CC9-D845-4B2B-9734-F4C4F3848AAA}" destId="{4FF10294-A626-4F51-81C7-AB2EDBE651FB}" srcOrd="0" destOrd="2" presId="urn:microsoft.com/office/officeart/2005/8/layout/hList1"/>
    <dgm:cxn modelId="{2515A0C3-F178-43E5-8459-5E23EAF79E59}" type="presOf" srcId="{E2CF2B1B-DA42-4C91-9389-A540C4265590}" destId="{41E8B3F1-39EC-4295-A73A-0441EFDBC6D6}" srcOrd="0" destOrd="0" presId="urn:microsoft.com/office/officeart/2005/8/layout/hList1"/>
    <dgm:cxn modelId="{5C65B6C6-F9B4-468F-AC83-3C461C0C1FC7}" srcId="{275599F4-E53B-47A7-AC95-AB4E132683C3}" destId="{519459AA-B060-48AE-AD9A-8ACF4BEA9FC1}" srcOrd="1" destOrd="0" parTransId="{16C036B0-B35E-4DD6-86BB-48AD36E33C19}" sibTransId="{E128BBD5-4AF6-4D22-8FF1-4750409DF02E}"/>
    <dgm:cxn modelId="{A481DFC6-5E54-4146-B2F1-AE0034061F91}" srcId="{275599F4-E53B-47A7-AC95-AB4E132683C3}" destId="{D8E0B1FC-001F-4248-B834-7D5EF8EF515C}" srcOrd="0" destOrd="0" parTransId="{CE370EEA-F722-4D6A-B5BB-6995EC43FE8E}" sibTransId="{CC98341A-1C7F-47C2-8284-59BF14D6022E}"/>
    <dgm:cxn modelId="{9E47C5D4-7840-4DCE-A93B-EF82029166B2}" srcId="{26EEAC97-8380-4630-9999-9011DB39CE15}" destId="{8DE25D45-FE47-4E88-9E40-F2A2C6A9639F}" srcOrd="0" destOrd="0" parTransId="{2C841503-A4AF-4813-8CE5-02430D0D2B88}" sibTransId="{792B3386-1270-4111-AABF-3ABB414D1A9F}"/>
    <dgm:cxn modelId="{DD92ABE6-A55D-416A-9AF5-B37FFE5DA9A2}" type="presOf" srcId="{26EEAC97-8380-4630-9999-9011DB39CE15}" destId="{0637E012-6362-43A7-ACCC-BEF61B5CDF06}" srcOrd="0" destOrd="0" presId="urn:microsoft.com/office/officeart/2005/8/layout/hList1"/>
    <dgm:cxn modelId="{8B02E0E9-01BF-4784-BB95-791FF3F9F70F}" type="presOf" srcId="{AE1053FD-A0BB-4F3C-AF55-D822B57EEF3C}" destId="{62E32A51-4AC5-4218-A169-75F3A6B59858}" srcOrd="0" destOrd="2" presId="urn:microsoft.com/office/officeart/2005/8/layout/hList1"/>
    <dgm:cxn modelId="{A635DCF0-2B76-4A96-8A5B-1819845C58CB}" type="presOf" srcId="{DA537D43-65DF-4225-8E67-C7A671B9A5B3}" destId="{2ED7193A-06BE-4BCE-908B-4E3E393EE27D}" srcOrd="0" destOrd="2" presId="urn:microsoft.com/office/officeart/2005/8/layout/hList1"/>
    <dgm:cxn modelId="{1C263D85-164F-4A75-8792-67563F0220BF}" type="presParOf" srcId="{87C02F33-9074-43ED-A917-CE3272AC0181}" destId="{56AF03F9-21A8-4F18-B154-F840DCB6DFE3}" srcOrd="0" destOrd="0" presId="urn:microsoft.com/office/officeart/2005/8/layout/hList1"/>
    <dgm:cxn modelId="{8DCCF2A4-B6FE-4AB2-9BE5-1F3D0B829F2D}" type="presParOf" srcId="{56AF03F9-21A8-4F18-B154-F840DCB6DFE3}" destId="{66DA7EF5-7E90-4B6D-9D69-47B0413F94C2}" srcOrd="0" destOrd="0" presId="urn:microsoft.com/office/officeart/2005/8/layout/hList1"/>
    <dgm:cxn modelId="{B3A558E7-F938-42EC-8232-597A66DE8888}" type="presParOf" srcId="{56AF03F9-21A8-4F18-B154-F840DCB6DFE3}" destId="{2ED7193A-06BE-4BCE-908B-4E3E393EE27D}" srcOrd="1" destOrd="0" presId="urn:microsoft.com/office/officeart/2005/8/layout/hList1"/>
    <dgm:cxn modelId="{E27B978B-7847-47D0-8B70-B13E0367A3F4}" type="presParOf" srcId="{87C02F33-9074-43ED-A917-CE3272AC0181}" destId="{A0DC6455-E85A-4B90-91FF-0E93CD1F28DD}" srcOrd="1" destOrd="0" presId="urn:microsoft.com/office/officeart/2005/8/layout/hList1"/>
    <dgm:cxn modelId="{0E6A3CE4-33FE-473E-AD44-96337B8CD545}" type="presParOf" srcId="{87C02F33-9074-43ED-A917-CE3272AC0181}" destId="{BB9DEE82-F6CA-43AF-9B2A-A4BB9D394288}" srcOrd="2" destOrd="0" presId="urn:microsoft.com/office/officeart/2005/8/layout/hList1"/>
    <dgm:cxn modelId="{2610657B-AA5F-4D1E-BC92-96D994387FFE}" type="presParOf" srcId="{BB9DEE82-F6CA-43AF-9B2A-A4BB9D394288}" destId="{0637E012-6362-43A7-ACCC-BEF61B5CDF06}" srcOrd="0" destOrd="0" presId="urn:microsoft.com/office/officeart/2005/8/layout/hList1"/>
    <dgm:cxn modelId="{C35DB33B-F642-437B-A813-2175D12BDAE5}" type="presParOf" srcId="{BB9DEE82-F6CA-43AF-9B2A-A4BB9D394288}" destId="{4FF10294-A626-4F51-81C7-AB2EDBE651FB}" srcOrd="1" destOrd="0" presId="urn:microsoft.com/office/officeart/2005/8/layout/hList1"/>
    <dgm:cxn modelId="{842AD57C-2D03-4593-94F0-ED10E14652E5}" type="presParOf" srcId="{87C02F33-9074-43ED-A917-CE3272AC0181}" destId="{BD1E9CB0-4911-4BF2-844B-BC4E66F1596A}" srcOrd="3" destOrd="0" presId="urn:microsoft.com/office/officeart/2005/8/layout/hList1"/>
    <dgm:cxn modelId="{37FCCE50-09D1-4083-831E-DFC1E1E8BD26}" type="presParOf" srcId="{87C02F33-9074-43ED-A917-CE3272AC0181}" destId="{AC836F4C-ED78-48E2-902B-B0EE9A2F6CDD}" srcOrd="4" destOrd="0" presId="urn:microsoft.com/office/officeart/2005/8/layout/hList1"/>
    <dgm:cxn modelId="{699C0109-5B59-4076-83BB-571C0D775631}" type="presParOf" srcId="{AC836F4C-ED78-48E2-902B-B0EE9A2F6CDD}" destId="{41E8B3F1-39EC-4295-A73A-0441EFDBC6D6}" srcOrd="0" destOrd="0" presId="urn:microsoft.com/office/officeart/2005/8/layout/hList1"/>
    <dgm:cxn modelId="{A7851E04-013A-4706-8590-AE86486966BF}" type="presParOf" srcId="{AC836F4C-ED78-48E2-902B-B0EE9A2F6CDD}" destId="{66533F45-BE79-4C55-B4F5-CE601680ACD2}" srcOrd="1" destOrd="0" presId="urn:microsoft.com/office/officeart/2005/8/layout/hList1"/>
    <dgm:cxn modelId="{AB6034BF-6B2E-476D-A811-BF8A4BFC2179}" type="presParOf" srcId="{87C02F33-9074-43ED-A917-CE3272AC0181}" destId="{352D9801-5373-4845-865B-7C8CE69B8188}" srcOrd="5" destOrd="0" presId="urn:microsoft.com/office/officeart/2005/8/layout/hList1"/>
    <dgm:cxn modelId="{8AA2B60C-B429-41C3-947A-84509227BC12}" type="presParOf" srcId="{87C02F33-9074-43ED-A917-CE3272AC0181}" destId="{DE2A6F74-AB64-4B4C-8D02-BE48CE05A671}" srcOrd="6" destOrd="0" presId="urn:microsoft.com/office/officeart/2005/8/layout/hList1"/>
    <dgm:cxn modelId="{3204A22B-D763-496E-A187-3C4AB291C52A}" type="presParOf" srcId="{DE2A6F74-AB64-4B4C-8D02-BE48CE05A671}" destId="{DE893C5C-C56C-498F-8D67-313661672102}" srcOrd="0" destOrd="0" presId="urn:microsoft.com/office/officeart/2005/8/layout/hList1"/>
    <dgm:cxn modelId="{950D5334-D7F7-4137-ABB9-E2BC4F880410}" type="presParOf" srcId="{DE2A6F74-AB64-4B4C-8D02-BE48CE05A671}" destId="{62E32A51-4AC5-4218-A169-75F3A6B59858}"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6B251-B60A-4A37-8989-054E6A815677}">
      <dsp:nvSpPr>
        <dsp:cNvPr id="0" name=""/>
        <dsp:cNvSpPr/>
      </dsp:nvSpPr>
      <dsp:spPr>
        <a:xfrm>
          <a:off x="0" y="7121"/>
          <a:ext cx="288139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Clinical Engagement</a:t>
          </a:r>
        </a:p>
      </dsp:txBody>
      <dsp:txXfrm>
        <a:off x="0" y="7121"/>
        <a:ext cx="2881398" cy="1287000"/>
      </dsp:txXfrm>
    </dsp:sp>
    <dsp:sp modelId="{F81B3F0E-3FA3-452F-97E8-563D69F544BB}">
      <dsp:nvSpPr>
        <dsp:cNvPr id="0" name=""/>
        <dsp:cNvSpPr/>
      </dsp:nvSpPr>
      <dsp:spPr>
        <a:xfrm>
          <a:off x="2881398" y="7121"/>
          <a:ext cx="576279" cy="1287000"/>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2B736F-738B-4527-91CB-B97196C6BE33}">
      <dsp:nvSpPr>
        <dsp:cNvPr id="0" name=""/>
        <dsp:cNvSpPr/>
      </dsp:nvSpPr>
      <dsp:spPr>
        <a:xfrm>
          <a:off x="3688190" y="36503"/>
          <a:ext cx="7837403" cy="12870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ctr" defTabSz="622300">
            <a:lnSpc>
              <a:spcPct val="90000"/>
            </a:lnSpc>
            <a:spcBef>
              <a:spcPct val="0"/>
            </a:spcBef>
            <a:spcAft>
              <a:spcPct val="15000"/>
            </a:spcAft>
            <a:buNone/>
          </a:pPr>
          <a:r>
            <a:rPr lang="en-GB" sz="1400" b="1" kern="1200">
              <a:latin typeface="Arial" panose="020B0604020202020204" pitchFamily="34" charset="0"/>
              <a:cs typeface="Arial" panose="020B0604020202020204" pitchFamily="34" charset="0"/>
            </a:rPr>
            <a:t>Clinical leads and clinical reference groups</a:t>
          </a:r>
          <a:endParaRPr lang="en-GB"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The most successful ICSs had a clinical lead involved in the roll-out from the outset</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Clinical reference groups providing input and expertise led to an engagement clinical workforce and solution that clinicians were happy to use</a:t>
          </a:r>
        </a:p>
      </dsp:txBody>
      <dsp:txXfrm>
        <a:off x="3688190" y="36503"/>
        <a:ext cx="7837403" cy="1287000"/>
      </dsp:txXfrm>
    </dsp:sp>
    <dsp:sp modelId="{00E2B4CD-B4AC-4A3A-B77F-E275722EA870}">
      <dsp:nvSpPr>
        <dsp:cNvPr id="0" name=""/>
        <dsp:cNvSpPr/>
      </dsp:nvSpPr>
      <dsp:spPr>
        <a:xfrm>
          <a:off x="0" y="1528121"/>
          <a:ext cx="288139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IG Support</a:t>
          </a:r>
        </a:p>
      </dsp:txBody>
      <dsp:txXfrm>
        <a:off x="0" y="1528121"/>
        <a:ext cx="2881398" cy="1287000"/>
      </dsp:txXfrm>
    </dsp:sp>
    <dsp:sp modelId="{44D83FC7-5922-4370-919B-DF651619774C}">
      <dsp:nvSpPr>
        <dsp:cNvPr id="0" name=""/>
        <dsp:cNvSpPr/>
      </dsp:nvSpPr>
      <dsp:spPr>
        <a:xfrm>
          <a:off x="2881398" y="1528121"/>
          <a:ext cx="576279" cy="1287000"/>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2542E0-9D98-4D04-9294-4F522DADAC75}">
      <dsp:nvSpPr>
        <dsp:cNvPr id="0" name=""/>
        <dsp:cNvSpPr/>
      </dsp:nvSpPr>
      <dsp:spPr>
        <a:xfrm>
          <a:off x="3688190" y="1528121"/>
          <a:ext cx="7837403" cy="12870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ctr" defTabSz="622300">
            <a:lnSpc>
              <a:spcPct val="90000"/>
            </a:lnSpc>
            <a:spcBef>
              <a:spcPct val="0"/>
            </a:spcBef>
            <a:spcAft>
              <a:spcPct val="15000"/>
            </a:spcAft>
            <a:buNone/>
          </a:pPr>
          <a:r>
            <a:rPr lang="en-GB" sz="1400" b="1" kern="1200">
              <a:latin typeface="Arial" panose="020B0604020202020204" pitchFamily="34" charset="0"/>
              <a:cs typeface="Arial" panose="020B0604020202020204" pitchFamily="34" charset="0"/>
            </a:rPr>
            <a:t>IG leads and IG support group</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Standing up an IG group at the start of the care plan rollout ensured IG expertise was provided throughout</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Support from DPO and IG leads on the documentation required was a common success factor</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Support from ICB on necessity of sharing care plans crucial to successful implementation</a:t>
          </a:r>
        </a:p>
      </dsp:txBody>
      <dsp:txXfrm>
        <a:off x="3688190" y="1528121"/>
        <a:ext cx="7837403" cy="1287000"/>
      </dsp:txXfrm>
    </dsp:sp>
    <dsp:sp modelId="{F75BA1B0-32FC-4187-A89D-6B9BB6ABFE28}">
      <dsp:nvSpPr>
        <dsp:cNvPr id="0" name=""/>
        <dsp:cNvSpPr/>
      </dsp:nvSpPr>
      <dsp:spPr>
        <a:xfrm>
          <a:off x="0" y="3049121"/>
          <a:ext cx="288139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In-context launch </a:t>
          </a:r>
        </a:p>
      </dsp:txBody>
      <dsp:txXfrm>
        <a:off x="0" y="3049121"/>
        <a:ext cx="2881398" cy="1287000"/>
      </dsp:txXfrm>
    </dsp:sp>
    <dsp:sp modelId="{F3DBFCB0-817F-43D8-9C5C-357B7D36F302}">
      <dsp:nvSpPr>
        <dsp:cNvPr id="0" name=""/>
        <dsp:cNvSpPr/>
      </dsp:nvSpPr>
      <dsp:spPr>
        <a:xfrm>
          <a:off x="2881398" y="3049121"/>
          <a:ext cx="576279" cy="1287000"/>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74F95D-31BA-4A62-B20C-EA41830CA6A0}">
      <dsp:nvSpPr>
        <dsp:cNvPr id="0" name=""/>
        <dsp:cNvSpPr/>
      </dsp:nvSpPr>
      <dsp:spPr>
        <a:xfrm>
          <a:off x="3688190" y="3056242"/>
          <a:ext cx="7837403" cy="12870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ctr" defTabSz="622300">
            <a:lnSpc>
              <a:spcPct val="90000"/>
            </a:lnSpc>
            <a:spcBef>
              <a:spcPct val="0"/>
            </a:spcBef>
            <a:spcAft>
              <a:spcPct val="15000"/>
            </a:spcAft>
            <a:buNone/>
          </a:pPr>
          <a:r>
            <a:rPr lang="en-GB" sz="1400" b="1" kern="1200">
              <a:latin typeface="Arial" panose="020B0604020202020204" pitchFamily="34" charset="0"/>
              <a:cs typeface="Arial" panose="020B0604020202020204" pitchFamily="34" charset="0"/>
            </a:rPr>
            <a:t>Digital care plan launches from EPR system.</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In context launch and single sign on make accessing the digital care plan easy for clinicians, increasing the likelihood of the care plan becoming part of routine workflow</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A flag in an EPR that alerts a clinician to a care plan being available is a useful nudge to ensuring clinicians check the care plan solution</a:t>
          </a:r>
        </a:p>
      </dsp:txBody>
      <dsp:txXfrm>
        <a:off x="3688190" y="3056242"/>
        <a:ext cx="7837403" cy="1287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FC2EA-ECB7-44B6-9E79-9D9A62C72736}">
      <dsp:nvSpPr>
        <dsp:cNvPr id="0" name=""/>
        <dsp:cNvSpPr/>
      </dsp:nvSpPr>
      <dsp:spPr>
        <a:xfrm>
          <a:off x="0" y="379822"/>
          <a:ext cx="2883900" cy="30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Standards</a:t>
          </a:r>
        </a:p>
      </dsp:txBody>
      <dsp:txXfrm>
        <a:off x="0" y="379822"/>
        <a:ext cx="2883900" cy="309060"/>
      </dsp:txXfrm>
    </dsp:sp>
    <dsp:sp modelId="{116F32FF-7B45-4D20-9742-3D9053766D2A}">
      <dsp:nvSpPr>
        <dsp:cNvPr id="0" name=""/>
        <dsp:cNvSpPr/>
      </dsp:nvSpPr>
      <dsp:spPr>
        <a:xfrm>
          <a:off x="2883900" y="3154"/>
          <a:ext cx="576780" cy="1062396"/>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11ADC3-7986-47E8-9787-2C4294D24BB2}">
      <dsp:nvSpPr>
        <dsp:cNvPr id="0" name=""/>
        <dsp:cNvSpPr/>
      </dsp:nvSpPr>
      <dsp:spPr>
        <a:xfrm>
          <a:off x="3691392" y="3154"/>
          <a:ext cx="7844208" cy="1062396"/>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ctr" defTabSz="622300">
            <a:lnSpc>
              <a:spcPct val="90000"/>
            </a:lnSpc>
            <a:spcBef>
              <a:spcPct val="0"/>
            </a:spcBef>
            <a:spcAft>
              <a:spcPct val="15000"/>
            </a:spcAft>
            <a:buNone/>
          </a:pPr>
          <a:r>
            <a:rPr lang="en-GB" sz="1400" b="1" kern="1200" dirty="0">
              <a:latin typeface="Arial" panose="020B0604020202020204" pitchFamily="34" charset="0"/>
              <a:cs typeface="Arial" panose="020B0604020202020204" pitchFamily="34" charset="0"/>
            </a:rPr>
            <a:t>Lack of data / information standards</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No data standards for many condition care plans means ICS are unclear what should be included in digital care plans</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Lack of standards may result in a variation in the care plans across England</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Data standards required to collect population health data from digital care plans</a:t>
          </a:r>
        </a:p>
      </dsp:txBody>
      <dsp:txXfrm>
        <a:off x="3691392" y="3154"/>
        <a:ext cx="7844208" cy="1062396"/>
      </dsp:txXfrm>
    </dsp:sp>
    <dsp:sp modelId="{C92D8371-78BE-47BF-95A9-39F4036ADC50}">
      <dsp:nvSpPr>
        <dsp:cNvPr id="0" name=""/>
        <dsp:cNvSpPr/>
      </dsp:nvSpPr>
      <dsp:spPr>
        <a:xfrm>
          <a:off x="0" y="1546106"/>
          <a:ext cx="2883900" cy="30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Funding</a:t>
          </a:r>
          <a:endParaRPr lang="en-GB" sz="1400" b="1" kern="1200" dirty="0">
            <a:latin typeface="Arial" panose="020B0604020202020204" pitchFamily="34" charset="0"/>
            <a:cs typeface="Arial" panose="020B0604020202020204" pitchFamily="34" charset="0"/>
          </a:endParaRPr>
        </a:p>
      </dsp:txBody>
      <dsp:txXfrm>
        <a:off x="0" y="1546106"/>
        <a:ext cx="2883900" cy="309060"/>
      </dsp:txXfrm>
    </dsp:sp>
    <dsp:sp modelId="{00B689A6-7041-4F7B-B9A0-A05198A2F1EE}">
      <dsp:nvSpPr>
        <dsp:cNvPr id="0" name=""/>
        <dsp:cNvSpPr/>
      </dsp:nvSpPr>
      <dsp:spPr>
        <a:xfrm>
          <a:off x="2883900" y="1082515"/>
          <a:ext cx="576780" cy="1236243"/>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EB58F1-F9C0-47E6-BD79-43F82B4F23C3}">
      <dsp:nvSpPr>
        <dsp:cNvPr id="0" name=""/>
        <dsp:cNvSpPr/>
      </dsp:nvSpPr>
      <dsp:spPr>
        <a:xfrm>
          <a:off x="3691392" y="1082515"/>
          <a:ext cx="7844208" cy="1236243"/>
        </a:xfrm>
        <a:prstGeom prst="rect">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ctr" defTabSz="622300">
            <a:lnSpc>
              <a:spcPct val="90000"/>
            </a:lnSpc>
            <a:spcBef>
              <a:spcPct val="0"/>
            </a:spcBef>
            <a:spcAft>
              <a:spcPct val="15000"/>
            </a:spcAft>
            <a:buNone/>
          </a:pPr>
          <a:r>
            <a:rPr lang="en-GB" sz="1400" b="1" kern="1200">
              <a:latin typeface="Arial" panose="020B0604020202020204" pitchFamily="34" charset="0"/>
              <a:cs typeface="Arial" panose="020B0604020202020204" pitchFamily="34" charset="0"/>
            </a:rPr>
            <a:t>Difficulties with type of funding and timing of funding</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Uncertainty over funding and access to wrong type of funding (capital) means ICSs are unable to plan new digital roll-outs </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Funding required to sustain new care plan solutions</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Funding often given with a short notice period to spend; therefore, ICSs are unable to plan adequately</a:t>
          </a:r>
        </a:p>
      </dsp:txBody>
      <dsp:txXfrm>
        <a:off x="3691392" y="1082515"/>
        <a:ext cx="7844208" cy="1236243"/>
      </dsp:txXfrm>
    </dsp:sp>
    <dsp:sp modelId="{30363F4B-822E-4B45-8F7A-A21B162A0494}">
      <dsp:nvSpPr>
        <dsp:cNvPr id="0" name=""/>
        <dsp:cNvSpPr/>
      </dsp:nvSpPr>
      <dsp:spPr>
        <a:xfrm>
          <a:off x="0" y="2624373"/>
          <a:ext cx="2883900" cy="2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Resourcing</a:t>
          </a:r>
        </a:p>
      </dsp:txBody>
      <dsp:txXfrm>
        <a:off x="0" y="2624373"/>
        <a:ext cx="2883900" cy="279904"/>
      </dsp:txXfrm>
    </dsp:sp>
    <dsp:sp modelId="{46D9540D-AE0A-4BC8-BFB1-6C82F0A1F5EE}">
      <dsp:nvSpPr>
        <dsp:cNvPr id="0" name=""/>
        <dsp:cNvSpPr/>
      </dsp:nvSpPr>
      <dsp:spPr>
        <a:xfrm>
          <a:off x="2883900" y="2335722"/>
          <a:ext cx="576780" cy="857206"/>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6FB019-AA33-4CC1-BC7B-9087CFB1E19F}">
      <dsp:nvSpPr>
        <dsp:cNvPr id="0" name=""/>
        <dsp:cNvSpPr/>
      </dsp:nvSpPr>
      <dsp:spPr>
        <a:xfrm>
          <a:off x="3691392" y="2335722"/>
          <a:ext cx="7844208" cy="857206"/>
        </a:xfrm>
        <a:prstGeom prst="rect">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ctr" defTabSz="622300">
            <a:lnSpc>
              <a:spcPct val="90000"/>
            </a:lnSpc>
            <a:spcBef>
              <a:spcPct val="0"/>
            </a:spcBef>
            <a:spcAft>
              <a:spcPct val="15000"/>
            </a:spcAft>
            <a:buFont typeface="Arial" panose="020B0604020202020204" pitchFamily="34" charset="0"/>
            <a:buNone/>
          </a:pPr>
          <a:r>
            <a:rPr lang="en-GB" sz="1400" b="1" kern="1200">
              <a:latin typeface="Arial" panose="020B0604020202020204" pitchFamily="34" charset="0"/>
              <a:cs typeface="Arial" panose="020B0604020202020204" pitchFamily="34" charset="0"/>
            </a:rPr>
            <a:t>Small digital teams unable to manage large-scale rollouts</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Digital teams that consist of 2-4 people unable to manage large-scale digital rollout across systems </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No funding for additional resources </a:t>
          </a:r>
        </a:p>
      </dsp:txBody>
      <dsp:txXfrm>
        <a:off x="3691392" y="2335722"/>
        <a:ext cx="7844208" cy="857206"/>
      </dsp:txXfrm>
    </dsp:sp>
    <dsp:sp modelId="{C1487FAD-B4BD-4509-95B7-C1D9FFA25937}">
      <dsp:nvSpPr>
        <dsp:cNvPr id="0" name=""/>
        <dsp:cNvSpPr/>
      </dsp:nvSpPr>
      <dsp:spPr>
        <a:xfrm>
          <a:off x="0" y="3469751"/>
          <a:ext cx="2883900" cy="53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Information Governance</a:t>
          </a:r>
        </a:p>
      </dsp:txBody>
      <dsp:txXfrm>
        <a:off x="0" y="3469751"/>
        <a:ext cx="2883900" cy="536482"/>
      </dsp:txXfrm>
    </dsp:sp>
    <dsp:sp modelId="{EFE71DA1-83A1-4177-B474-3870D650BB97}">
      <dsp:nvSpPr>
        <dsp:cNvPr id="0" name=""/>
        <dsp:cNvSpPr/>
      </dsp:nvSpPr>
      <dsp:spPr>
        <a:xfrm>
          <a:off x="2883900" y="3209892"/>
          <a:ext cx="576780" cy="1056200"/>
        </a:xfrm>
        <a:prstGeom prst="leftBrace">
          <a:avLst>
            <a:gd name="adj1" fmla="val 35000"/>
            <a:gd name="adj2" fmla="val 5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CB2720-FF1E-4C6D-A0AF-D52F722C230A}">
      <dsp:nvSpPr>
        <dsp:cNvPr id="0" name=""/>
        <dsp:cNvSpPr/>
      </dsp:nvSpPr>
      <dsp:spPr>
        <a:xfrm>
          <a:off x="3691392" y="3209892"/>
          <a:ext cx="7844208" cy="1056200"/>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ctr" defTabSz="622300">
            <a:lnSpc>
              <a:spcPct val="90000"/>
            </a:lnSpc>
            <a:spcBef>
              <a:spcPct val="0"/>
            </a:spcBef>
            <a:spcAft>
              <a:spcPct val="15000"/>
            </a:spcAft>
            <a:buFont typeface="Arial" panose="020B0604020202020204" pitchFamily="34" charset="0"/>
            <a:buNone/>
          </a:pPr>
          <a:r>
            <a:rPr lang="en-GB" sz="1400" b="1" kern="1200">
              <a:latin typeface="Arial" panose="020B0604020202020204" pitchFamily="34" charset="0"/>
              <a:cs typeface="Arial" panose="020B0604020202020204" pitchFamily="34" charset="0"/>
            </a:rPr>
            <a:t>Difficulty understanding IG and convincing all organisations to share data</a:t>
          </a:r>
          <a:endParaRPr lang="en-GB"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Some uncertainty from ICBs that digital care plans should be shared across systems </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Uncertainty about the IG that should be in place to share care plans that can be edited / modified by users </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Some health providers unwilling to share data</a:t>
          </a:r>
        </a:p>
      </dsp:txBody>
      <dsp:txXfrm>
        <a:off x="3691392" y="3209892"/>
        <a:ext cx="7844208" cy="1056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C6257-C616-46D5-95D2-D5C126FDF079}">
      <dsp:nvSpPr>
        <dsp:cNvPr id="0" name=""/>
        <dsp:cNvSpPr/>
      </dsp:nvSpPr>
      <dsp:spPr>
        <a:xfrm>
          <a:off x="7315141" y="1356092"/>
          <a:ext cx="1348471" cy="134821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3C66A-1B2F-4121-B4A3-65DBF59B77D4}">
      <dsp:nvSpPr>
        <dsp:cNvPr id="0" name=""/>
        <dsp:cNvSpPr/>
      </dsp:nvSpPr>
      <dsp:spPr>
        <a:xfrm>
          <a:off x="7360547" y="1401040"/>
          <a:ext cx="1258516" cy="1258318"/>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panose="020B0604020202020204" pitchFamily="34" charset="0"/>
              <a:cs typeface="Arial" panose="020B0604020202020204" pitchFamily="34" charset="0"/>
            </a:rPr>
            <a:t>Feedback &amp; Modify</a:t>
          </a:r>
        </a:p>
      </dsp:txBody>
      <dsp:txXfrm>
        <a:off x="7540457" y="1580834"/>
        <a:ext cx="898695" cy="898731"/>
      </dsp:txXfrm>
    </dsp:sp>
    <dsp:sp modelId="{CBF2DB40-7BE3-46D4-98B9-952081EE960E}">
      <dsp:nvSpPr>
        <dsp:cNvPr id="0" name=""/>
        <dsp:cNvSpPr/>
      </dsp:nvSpPr>
      <dsp:spPr>
        <a:xfrm rot="2700000">
          <a:off x="5922214" y="1355940"/>
          <a:ext cx="1348281" cy="1348281"/>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87B596-6DF0-4FA5-84EB-CB6A66B2EFE6}">
      <dsp:nvSpPr>
        <dsp:cNvPr id="0" name=""/>
        <dsp:cNvSpPr/>
      </dsp:nvSpPr>
      <dsp:spPr>
        <a:xfrm>
          <a:off x="5967525" y="1401040"/>
          <a:ext cx="1258516" cy="1258318"/>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panose="020B0604020202020204" pitchFamily="34" charset="0"/>
              <a:cs typeface="Arial" panose="020B0604020202020204" pitchFamily="34" charset="0"/>
            </a:rPr>
            <a:t>Go-live	</a:t>
          </a:r>
        </a:p>
      </dsp:txBody>
      <dsp:txXfrm>
        <a:off x="6147436" y="1580834"/>
        <a:ext cx="898695" cy="898731"/>
      </dsp:txXfrm>
    </dsp:sp>
    <dsp:sp modelId="{1C83BAB4-735F-431D-AFDA-F3487A49C79A}">
      <dsp:nvSpPr>
        <dsp:cNvPr id="0" name=""/>
        <dsp:cNvSpPr/>
      </dsp:nvSpPr>
      <dsp:spPr>
        <a:xfrm rot="2700000">
          <a:off x="4529193" y="1355940"/>
          <a:ext cx="1348281" cy="1348281"/>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B6391-7127-47F5-86A0-0B02075247F3}">
      <dsp:nvSpPr>
        <dsp:cNvPr id="0" name=""/>
        <dsp:cNvSpPr/>
      </dsp:nvSpPr>
      <dsp:spPr>
        <a:xfrm>
          <a:off x="4574504" y="1401040"/>
          <a:ext cx="1258516" cy="1258318"/>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panose="020B0604020202020204" pitchFamily="34" charset="0"/>
              <a:cs typeface="Arial" panose="020B0604020202020204" pitchFamily="34" charset="0"/>
            </a:rPr>
            <a:t>Test</a:t>
          </a:r>
        </a:p>
      </dsp:txBody>
      <dsp:txXfrm>
        <a:off x="4754415" y="1580834"/>
        <a:ext cx="898695" cy="898731"/>
      </dsp:txXfrm>
    </dsp:sp>
    <dsp:sp modelId="{E0E0B0D6-87FC-4E72-BAEB-467FE42E8795}">
      <dsp:nvSpPr>
        <dsp:cNvPr id="0" name=""/>
        <dsp:cNvSpPr/>
      </dsp:nvSpPr>
      <dsp:spPr>
        <a:xfrm rot="2700000">
          <a:off x="3136172" y="1355940"/>
          <a:ext cx="1348281" cy="1348281"/>
        </a:xfrm>
        <a:prstGeom prst="teardrop">
          <a:avLst>
            <a:gd name="adj" fmla="val 1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886B70-BB24-47F7-BD89-52B0CD091A1F}">
      <dsp:nvSpPr>
        <dsp:cNvPr id="0" name=""/>
        <dsp:cNvSpPr/>
      </dsp:nvSpPr>
      <dsp:spPr>
        <a:xfrm>
          <a:off x="3181483" y="1401040"/>
          <a:ext cx="1258516" cy="1258318"/>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panose="020B0604020202020204" pitchFamily="34" charset="0"/>
              <a:cs typeface="Arial" panose="020B0604020202020204" pitchFamily="34" charset="0"/>
            </a:rPr>
            <a:t>Develop</a:t>
          </a:r>
        </a:p>
      </dsp:txBody>
      <dsp:txXfrm>
        <a:off x="3360537" y="1580834"/>
        <a:ext cx="898695" cy="898731"/>
      </dsp:txXfrm>
    </dsp:sp>
    <dsp:sp modelId="{280563D0-C08C-4C80-944E-FE2EAEE7DFF1}">
      <dsp:nvSpPr>
        <dsp:cNvPr id="0" name=""/>
        <dsp:cNvSpPr/>
      </dsp:nvSpPr>
      <dsp:spPr>
        <a:xfrm rot="2700000">
          <a:off x="1743151" y="1355940"/>
          <a:ext cx="1348281" cy="1348281"/>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A65573-E3F5-4988-9CA2-244EBB532D3D}">
      <dsp:nvSpPr>
        <dsp:cNvPr id="0" name=""/>
        <dsp:cNvSpPr/>
      </dsp:nvSpPr>
      <dsp:spPr>
        <a:xfrm>
          <a:off x="1788462" y="1401040"/>
          <a:ext cx="1258516" cy="1258318"/>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panose="020B0604020202020204" pitchFamily="34" charset="0"/>
              <a:cs typeface="Arial" panose="020B0604020202020204" pitchFamily="34" charset="0"/>
            </a:rPr>
            <a:t>Co-create</a:t>
          </a:r>
        </a:p>
      </dsp:txBody>
      <dsp:txXfrm>
        <a:off x="1967516" y="1580834"/>
        <a:ext cx="898695" cy="898731"/>
      </dsp:txXfrm>
    </dsp:sp>
    <dsp:sp modelId="{4D1828F2-402A-44E7-A468-B41890C97E90}">
      <dsp:nvSpPr>
        <dsp:cNvPr id="0" name=""/>
        <dsp:cNvSpPr/>
      </dsp:nvSpPr>
      <dsp:spPr>
        <a:xfrm rot="2700000">
          <a:off x="350130" y="1355940"/>
          <a:ext cx="1348281" cy="1348281"/>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A0B0A9-4E29-4831-81FA-64608A32F1BD}">
      <dsp:nvSpPr>
        <dsp:cNvPr id="0" name=""/>
        <dsp:cNvSpPr/>
      </dsp:nvSpPr>
      <dsp:spPr>
        <a:xfrm>
          <a:off x="394584" y="1401040"/>
          <a:ext cx="1258516" cy="1258318"/>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panose="020B0604020202020204" pitchFamily="34" charset="0"/>
              <a:cs typeface="Arial" panose="020B0604020202020204" pitchFamily="34" charset="0"/>
            </a:rPr>
            <a:t>Identify</a:t>
          </a:r>
        </a:p>
      </dsp:txBody>
      <dsp:txXfrm>
        <a:off x="574495" y="1580834"/>
        <a:ext cx="898695" cy="8987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A7EF5-7E90-4B6D-9D69-47B0413F94C2}">
      <dsp:nvSpPr>
        <dsp:cNvPr id="0" name=""/>
        <dsp:cNvSpPr/>
      </dsp:nvSpPr>
      <dsp:spPr>
        <a:xfrm>
          <a:off x="3" y="62830"/>
          <a:ext cx="1967222" cy="775229"/>
        </a:xfrm>
        <a:prstGeom prst="rect">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Joined up Care</a:t>
          </a:r>
        </a:p>
      </dsp:txBody>
      <dsp:txXfrm>
        <a:off x="3" y="62830"/>
        <a:ext cx="1967222" cy="775229"/>
      </dsp:txXfrm>
    </dsp:sp>
    <dsp:sp modelId="{2ED7193A-06BE-4BCE-908B-4E3E393EE27D}">
      <dsp:nvSpPr>
        <dsp:cNvPr id="0" name=""/>
        <dsp:cNvSpPr/>
      </dsp:nvSpPr>
      <dsp:spPr>
        <a:xfrm>
          <a:off x="17154" y="872333"/>
          <a:ext cx="1938073" cy="383078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Patients want joined up care – where all clinical teams involved in their care have access to their up-to-date care plan and record. </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Joined up care prevents patients from repeating themselves and having to remember every aspect of their care plan. </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Joined up care is seen as a huge factor in improving patient – clinician trust. </a:t>
          </a:r>
        </a:p>
      </dsp:txBody>
      <dsp:txXfrm>
        <a:off x="17154" y="872333"/>
        <a:ext cx="1938073" cy="3830787"/>
      </dsp:txXfrm>
    </dsp:sp>
    <dsp:sp modelId="{0637E012-6362-43A7-ACCC-BEF61B5CDF06}">
      <dsp:nvSpPr>
        <dsp:cNvPr id="0" name=""/>
        <dsp:cNvSpPr/>
      </dsp:nvSpPr>
      <dsp:spPr>
        <a:xfrm>
          <a:off x="2241133" y="97103"/>
          <a:ext cx="1938073" cy="775229"/>
        </a:xfrm>
        <a:prstGeom prst="rect">
          <a:avLst/>
        </a:prstGeom>
        <a:solidFill>
          <a:schemeClr val="accent2">
            <a:alpha val="90000"/>
            <a:hueOff val="0"/>
            <a:satOff val="0"/>
            <a:lumOff val="0"/>
            <a:alphaOff val="-13333"/>
          </a:schemeClr>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Personalised Care Plan</a:t>
          </a:r>
        </a:p>
      </dsp:txBody>
      <dsp:txXfrm>
        <a:off x="2241133" y="97103"/>
        <a:ext cx="1938073" cy="775229"/>
      </dsp:txXfrm>
    </dsp:sp>
    <dsp:sp modelId="{4FF10294-A626-4F51-81C7-AB2EDBE651FB}">
      <dsp:nvSpPr>
        <dsp:cNvPr id="0" name=""/>
        <dsp:cNvSpPr/>
      </dsp:nvSpPr>
      <dsp:spPr>
        <a:xfrm>
          <a:off x="2241133" y="914816"/>
          <a:ext cx="1938073" cy="383078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Patients would like a care plan that is personalised to their individual needs and takes their circumstances into account.</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Patients would benefit from care plan standards that ensure a specified set of information is included, alongside their personal information and goals. </a:t>
          </a:r>
        </a:p>
        <a:p>
          <a:pPr marL="114300" lvl="1" indent="-114300" algn="l" defTabSz="622300">
            <a:lnSpc>
              <a:spcPct val="90000"/>
            </a:lnSpc>
            <a:spcBef>
              <a:spcPct val="0"/>
            </a:spcBef>
            <a:spcAft>
              <a:spcPct val="15000"/>
            </a:spcAft>
            <a:buChar char="•"/>
          </a:pPr>
          <a:endParaRPr lang="en-GB" sz="1400" kern="1200">
            <a:latin typeface="Arial" panose="020B0604020202020204" pitchFamily="34" charset="0"/>
            <a:cs typeface="Arial" panose="020B0604020202020204" pitchFamily="34" charset="0"/>
          </a:endParaRPr>
        </a:p>
      </dsp:txBody>
      <dsp:txXfrm>
        <a:off x="2241133" y="914816"/>
        <a:ext cx="1938073" cy="3830787"/>
      </dsp:txXfrm>
    </dsp:sp>
    <dsp:sp modelId="{41E8B3F1-39EC-4295-A73A-0441EFDBC6D6}">
      <dsp:nvSpPr>
        <dsp:cNvPr id="0" name=""/>
        <dsp:cNvSpPr/>
      </dsp:nvSpPr>
      <dsp:spPr>
        <a:xfrm>
          <a:off x="4429101" y="76366"/>
          <a:ext cx="1938073" cy="775229"/>
        </a:xfrm>
        <a:prstGeom prst="rect">
          <a:avLst/>
        </a:prstGeom>
        <a:solidFill>
          <a:schemeClr val="accent2">
            <a:alpha val="90000"/>
            <a:hueOff val="0"/>
            <a:satOff val="0"/>
            <a:lumOff val="0"/>
            <a:alphaOff val="-26667"/>
          </a:schemeClr>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View / Edit </a:t>
          </a:r>
        </a:p>
      </dsp:txBody>
      <dsp:txXfrm>
        <a:off x="4429101" y="76366"/>
        <a:ext cx="1938073" cy="775229"/>
      </dsp:txXfrm>
    </dsp:sp>
    <dsp:sp modelId="{66533F45-BE79-4C55-B4F5-CE601680ACD2}">
      <dsp:nvSpPr>
        <dsp:cNvPr id="0" name=""/>
        <dsp:cNvSpPr/>
      </dsp:nvSpPr>
      <dsp:spPr>
        <a:xfrm>
          <a:off x="4450536" y="914816"/>
          <a:ext cx="1938073" cy="383078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Patients would like to view their care plan and have a simple, accessible way to do so.</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The ability to edit will not be a requirement for all patients. </a:t>
          </a: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Proxy access to carers / parents can access and view a care plan is viewed as an essential requirement. </a:t>
          </a:r>
        </a:p>
      </dsp:txBody>
      <dsp:txXfrm>
        <a:off x="4450536" y="914816"/>
        <a:ext cx="1938073" cy="3830787"/>
      </dsp:txXfrm>
    </dsp:sp>
    <dsp:sp modelId="{DE893C5C-C56C-498F-8D67-313661672102}">
      <dsp:nvSpPr>
        <dsp:cNvPr id="0" name=""/>
        <dsp:cNvSpPr/>
      </dsp:nvSpPr>
      <dsp:spPr>
        <a:xfrm>
          <a:off x="6662518" y="0"/>
          <a:ext cx="1938073" cy="775229"/>
        </a:xfrm>
        <a:prstGeom prst="rect">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Mobile Application</a:t>
          </a:r>
        </a:p>
      </dsp:txBody>
      <dsp:txXfrm>
        <a:off x="6662518" y="0"/>
        <a:ext cx="1938073" cy="775229"/>
      </dsp:txXfrm>
    </dsp:sp>
    <dsp:sp modelId="{62E32A51-4AC5-4218-A169-75F3A6B59858}">
      <dsp:nvSpPr>
        <dsp:cNvPr id="0" name=""/>
        <dsp:cNvSpPr/>
      </dsp:nvSpPr>
      <dsp:spPr>
        <a:xfrm>
          <a:off x="6662518" y="809424"/>
          <a:ext cx="1938073" cy="399079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Many patients are already using mobile applications to manage their care</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Patients often share data and insights from these applications with clinicians on scheduled visits </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The NHS App is seen as a trusted health product and would provide a  simple way for patients to access their care plan(s).</a:t>
          </a:r>
        </a:p>
      </dsp:txBody>
      <dsp:txXfrm>
        <a:off x="6662518" y="809424"/>
        <a:ext cx="1938073" cy="3990799"/>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0.37981</cdr:x>
      <cdr:y>0.47434</cdr:y>
    </cdr:from>
    <cdr:to>
      <cdr:x>0.64767</cdr:x>
      <cdr:y>0.66534</cdr:y>
    </cdr:to>
    <cdr:sp macro="" textlink="">
      <cdr:nvSpPr>
        <cdr:cNvPr id="2" name="TextBox 1">
          <a:extLst xmlns:a="http://schemas.openxmlformats.org/drawingml/2006/main">
            <a:ext uri="{FF2B5EF4-FFF2-40B4-BE49-F238E27FC236}">
              <a16:creationId xmlns:a16="http://schemas.microsoft.com/office/drawing/2014/main" id="{3A7AB5A3-D997-FBC7-E8BA-B6095449980E}"/>
            </a:ext>
          </a:extLst>
        </cdr:cNvPr>
        <cdr:cNvSpPr txBox="1"/>
      </cdr:nvSpPr>
      <cdr:spPr>
        <a:xfrm xmlns:a="http://schemas.openxmlformats.org/drawingml/2006/main">
          <a:off x="1521831" y="1167739"/>
          <a:ext cx="1073277" cy="470208"/>
        </a:xfrm>
        <a:prstGeom xmlns:a="http://schemas.openxmlformats.org/drawingml/2006/main" prst="rect">
          <a:avLst/>
        </a:prstGeom>
      </cdr:spPr>
      <cdr:txBody>
        <a:bodyPr xmlns:a="http://schemas.openxmlformats.org/drawingml/2006/main" vertOverflow="clip" vert="horz" wrap="square" lIns="91440" tIns="45720" rIns="91440" bIns="45720" rtlCol="0" anchor="t" anchorCtr="0">
          <a:normAutofit/>
        </a:bodyPr>
        <a:lstStyle xmlns:a="http://schemas.openxmlformats.org/drawingml/2006/main"/>
        <a:p xmlns:a="http://schemas.openxmlformats.org/drawingml/2006/main">
          <a:pPr algn="ctr"/>
          <a:r>
            <a:rPr lang="en-GB" sz="2800" b="1" dirty="0">
              <a:solidFill>
                <a:schemeClr val="tx2">
                  <a:lumMod val="50000"/>
                </a:schemeClr>
              </a:solidFill>
            </a:rPr>
            <a:t>90%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F95E6-8ED5-4FEC-8796-7DFD18C602DB}" type="datetimeFigureOut">
              <a:rPr lang="en-GB" smtClean="0"/>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CA0AB-A201-42EA-9E34-00D9AE00BDD5}" type="slidenum">
              <a:rPr lang="en-GB" smtClean="0"/>
              <a:t>‹#›</a:t>
            </a:fld>
            <a:endParaRPr lang="en-GB"/>
          </a:p>
        </p:txBody>
      </p:sp>
    </p:spTree>
    <p:extLst>
      <p:ext uri="{BB962C8B-B14F-4D97-AF65-F5344CB8AC3E}">
        <p14:creationId xmlns:p14="http://schemas.microsoft.com/office/powerpoint/2010/main" val="283300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74B781-E271-4994-960A-69A8FEB01D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56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01F70-C282-79DA-607A-0E602ECE3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51E7E-CA97-ECB7-EED0-C8D500741A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9371C-E2BC-50E8-E782-9DED72D6C0E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D11456-C53F-835E-9582-517BAEABFA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60385-C6D1-4D8E-87F8-2A5B2BEF15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538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171450">
              <a:spcAft>
                <a:spcPts val="800"/>
              </a:spcAft>
              <a:buFont typeface="Arial"/>
              <a:buChar char="•"/>
              <a:defRPr/>
            </a:pPr>
            <a:r>
              <a:rPr lang="en-US" sz="800" b="1" dirty="0">
                <a:solidFill>
                  <a:srgbClr val="000000"/>
                </a:solidFill>
                <a:latin typeface="Arial" panose="020B0604020202020204" pitchFamily="34" charset="0"/>
                <a:ea typeface="+mn-lt"/>
                <a:cs typeface="Arial" panose="020B0604020202020204" pitchFamily="34" charset="0"/>
              </a:rPr>
              <a:t>Does not meet patients' expectations</a:t>
            </a:r>
          </a:p>
          <a:p>
            <a:pPr marL="171450" algn="just">
              <a:spcAft>
                <a:spcPts val="800"/>
              </a:spcAft>
              <a:defRPr/>
            </a:pPr>
            <a:r>
              <a:rPr lang="en-US" sz="800" dirty="0">
                <a:solidFill>
                  <a:srgbClr val="000000"/>
                </a:solidFill>
                <a:latin typeface="Arial" panose="020B0604020202020204" pitchFamily="34" charset="0"/>
                <a:ea typeface="+mn-lt"/>
                <a:cs typeface="Arial" panose="020B0604020202020204" pitchFamily="34" charset="0"/>
              </a:rPr>
              <a:t>‘Care Plan’ is NHS terminology with diversity across the NHS in how care plans are used, protocols, workflows and solutions resulting in differences in how the term is applied, understood, and interpreted. As a reflection, Care Plan is </a:t>
            </a:r>
            <a:r>
              <a:rPr lang="en-US" sz="800" dirty="0" err="1">
                <a:solidFill>
                  <a:srgbClr val="000000"/>
                </a:solidFill>
                <a:latin typeface="Arial" panose="020B0604020202020204" pitchFamily="34" charset="0"/>
                <a:ea typeface="+mn-lt"/>
                <a:cs typeface="Arial" panose="020B0604020202020204" pitchFamily="34" charset="0"/>
              </a:rPr>
              <a:t>recognised</a:t>
            </a:r>
            <a:r>
              <a:rPr lang="en-US" sz="800" dirty="0">
                <a:solidFill>
                  <a:srgbClr val="000000"/>
                </a:solidFill>
                <a:latin typeface="Arial" panose="020B0604020202020204" pitchFamily="34" charset="0"/>
                <a:ea typeface="+mn-lt"/>
                <a:cs typeface="Arial" panose="020B0604020202020204" pitchFamily="34" charset="0"/>
              </a:rPr>
              <a:t> but unclear to patients and was used by them to describe being able to view information about their condition, test results and upcoming appointments. </a:t>
            </a:r>
          </a:p>
          <a:p>
            <a:pPr marL="457200" indent="-285750" algn="just">
              <a:spcAft>
                <a:spcPts val="800"/>
              </a:spcAft>
              <a:buFont typeface="Arial" panose="020B0604020202020204" pitchFamily="34" charset="0"/>
              <a:buChar char="•"/>
              <a:defRPr/>
            </a:pPr>
            <a:r>
              <a:rPr lang="en-US" sz="800" b="1" dirty="0">
                <a:solidFill>
                  <a:srgbClr val="000000"/>
                </a:solidFill>
                <a:latin typeface="Arial" panose="020B0604020202020204" pitchFamily="34" charset="0"/>
                <a:ea typeface="+mn-lt"/>
                <a:cs typeface="Arial" panose="020B0604020202020204" pitchFamily="34" charset="0"/>
              </a:rPr>
              <a:t>Visibility to all </a:t>
            </a:r>
            <a:r>
              <a:rPr lang="en-US" sz="800" b="1" dirty="0" err="1">
                <a:solidFill>
                  <a:srgbClr val="000000"/>
                </a:solidFill>
                <a:latin typeface="Arial" panose="020B0604020202020204" pitchFamily="34" charset="0"/>
                <a:ea typeface="+mn-lt"/>
                <a:cs typeface="Arial" panose="020B0604020202020204" pitchFamily="34" charset="0"/>
              </a:rPr>
              <a:t>organisations</a:t>
            </a:r>
            <a:r>
              <a:rPr lang="en-US" sz="800" b="1" dirty="0">
                <a:solidFill>
                  <a:srgbClr val="000000"/>
                </a:solidFill>
                <a:latin typeface="Arial" panose="020B0604020202020204" pitchFamily="34" charset="0"/>
                <a:ea typeface="+mn-lt"/>
                <a:cs typeface="Arial" panose="020B0604020202020204" pitchFamily="34" charset="0"/>
              </a:rPr>
              <a:t> involved in a patients care –</a:t>
            </a:r>
          </a:p>
          <a:p>
            <a:pPr marL="171450" algn="just">
              <a:spcAft>
                <a:spcPts val="800"/>
              </a:spcAft>
              <a:defRPr/>
            </a:pPr>
            <a:r>
              <a:rPr lang="en-US" sz="800" dirty="0">
                <a:solidFill>
                  <a:srgbClr val="000000"/>
                </a:solidFill>
                <a:latin typeface="Arial" panose="020B0604020202020204" pitchFamily="34" charset="0"/>
                <a:ea typeface="+mn-lt"/>
                <a:cs typeface="Arial" panose="020B0604020202020204" pitchFamily="34" charset="0"/>
              </a:rPr>
              <a:t> Patients expect their record to be visible to all </a:t>
            </a:r>
            <a:r>
              <a:rPr lang="en-US" sz="800" dirty="0" err="1">
                <a:solidFill>
                  <a:srgbClr val="000000"/>
                </a:solidFill>
                <a:latin typeface="Arial" panose="020B0604020202020204" pitchFamily="34" charset="0"/>
                <a:ea typeface="+mn-lt"/>
                <a:cs typeface="Arial" panose="020B0604020202020204" pitchFamily="34" charset="0"/>
              </a:rPr>
              <a:t>organisations</a:t>
            </a:r>
            <a:r>
              <a:rPr lang="en-US" sz="800" dirty="0">
                <a:solidFill>
                  <a:srgbClr val="000000"/>
                </a:solidFill>
                <a:latin typeface="Arial" panose="020B0604020202020204" pitchFamily="34" charset="0"/>
                <a:ea typeface="+mn-lt"/>
                <a:cs typeface="Arial" panose="020B0604020202020204" pitchFamily="34" charset="0"/>
              </a:rPr>
              <a:t> involved in their care; this is not generally being met other than those services integrated to the </a:t>
            </a:r>
            <a:r>
              <a:rPr lang="en-US" sz="800" dirty="0" err="1">
                <a:solidFill>
                  <a:srgbClr val="000000"/>
                </a:solidFill>
                <a:latin typeface="Arial" panose="020B0604020202020204" pitchFamily="34" charset="0"/>
                <a:ea typeface="+mn-lt"/>
                <a:cs typeface="Arial" panose="020B0604020202020204" pitchFamily="34" charset="0"/>
              </a:rPr>
              <a:t>ShCR</a:t>
            </a:r>
            <a:r>
              <a:rPr lang="en-US" sz="800" dirty="0">
                <a:solidFill>
                  <a:srgbClr val="000000"/>
                </a:solidFill>
                <a:latin typeface="Arial" panose="020B0604020202020204" pitchFamily="34" charset="0"/>
                <a:ea typeface="+mn-lt"/>
                <a:cs typeface="Arial" panose="020B0604020202020204" pitchFamily="34" charset="0"/>
              </a:rPr>
              <a:t> </a:t>
            </a:r>
            <a:r>
              <a:rPr lang="en-US" sz="800" dirty="0" err="1">
                <a:solidFill>
                  <a:srgbClr val="000000"/>
                </a:solidFill>
                <a:latin typeface="Arial" panose="020B0604020202020204" pitchFamily="34" charset="0"/>
                <a:ea typeface="+mn-lt"/>
                <a:cs typeface="Arial" panose="020B0604020202020204" pitchFamily="34" charset="0"/>
              </a:rPr>
              <a:t>programmes</a:t>
            </a:r>
            <a:endParaRPr lang="en-US" sz="800" dirty="0">
              <a:solidFill>
                <a:srgbClr val="231F20"/>
              </a:solidFill>
              <a:latin typeface="Arial" panose="020B0604020202020204" pitchFamily="34" charset="0"/>
              <a:ea typeface="+mn-lt"/>
              <a:cs typeface="Arial" panose="020B0604020202020204" pitchFamily="34" charset="0"/>
            </a:endParaRPr>
          </a:p>
          <a:p>
            <a:pPr marL="342900" indent="-171450" algn="just">
              <a:spcAft>
                <a:spcPts val="800"/>
              </a:spcAft>
              <a:buFont typeface="Arial"/>
              <a:buChar char="•"/>
              <a:defRPr/>
            </a:pPr>
            <a:r>
              <a:rPr lang="en-US" sz="800" b="1" dirty="0">
                <a:latin typeface="Arial" panose="020B0604020202020204" pitchFamily="34" charset="0"/>
                <a:cs typeface="Arial" panose="020B0604020202020204" pitchFamily="34" charset="0"/>
              </a:rPr>
              <a:t>Resources required to support Clinical Transformation</a:t>
            </a:r>
          </a:p>
          <a:p>
            <a:pPr marL="171450" algn="just">
              <a:spcAft>
                <a:spcPts val="800"/>
              </a:spcAft>
              <a:defRPr/>
            </a:pPr>
            <a:r>
              <a:rPr lang="en-US" sz="800" dirty="0">
                <a:latin typeface="Arial" panose="020B0604020202020204" pitchFamily="34" charset="0"/>
                <a:cs typeface="Arial" panose="020B0604020202020204" pitchFamily="34" charset="0"/>
              </a:rPr>
              <a:t>The pilot in London to shared End of Life care plans demonstrated </a:t>
            </a:r>
            <a:r>
              <a:rPr lang="en-US" sz="800" dirty="0">
                <a:solidFill>
                  <a:srgbClr val="000000"/>
                </a:solidFill>
                <a:latin typeface="Arial" panose="020B0604020202020204" pitchFamily="34" charset="0"/>
                <a:ea typeface="+mn-lt"/>
                <a:cs typeface="Arial" panose="020B0604020202020204" pitchFamily="34" charset="0"/>
              </a:rPr>
              <a:t>a significant period of clinical engagement was required to generate consistent documentation within the </a:t>
            </a:r>
            <a:r>
              <a:rPr lang="en-US" sz="800" dirty="0" err="1">
                <a:solidFill>
                  <a:srgbClr val="000000"/>
                </a:solidFill>
                <a:latin typeface="Arial" panose="020B0604020202020204" pitchFamily="34" charset="0"/>
                <a:ea typeface="+mn-lt"/>
                <a:cs typeface="Arial" panose="020B0604020202020204" pitchFamily="34" charset="0"/>
              </a:rPr>
              <a:t>ShCR</a:t>
            </a:r>
            <a:r>
              <a:rPr lang="en-US" sz="800" dirty="0">
                <a:solidFill>
                  <a:srgbClr val="000000"/>
                </a:solidFill>
                <a:latin typeface="Arial" panose="020B0604020202020204" pitchFamily="34" charset="0"/>
                <a:ea typeface="+mn-lt"/>
                <a:cs typeface="Arial" panose="020B0604020202020204" pitchFamily="34" charset="0"/>
              </a:rPr>
              <a:t> prior to exposing a patient specific view. </a:t>
            </a:r>
          </a:p>
          <a:p>
            <a:pPr marL="342900" indent="-171450" algn="just">
              <a:spcAft>
                <a:spcPts val="800"/>
              </a:spcAft>
              <a:buFont typeface="Arial"/>
              <a:buChar char="•"/>
              <a:defRPr/>
            </a:pPr>
            <a:r>
              <a:rPr lang="en-US" sz="800" b="1" dirty="0">
                <a:solidFill>
                  <a:srgbClr val="000000"/>
                </a:solidFill>
                <a:latin typeface="Arial" panose="020B0604020202020204" pitchFamily="34" charset="0"/>
                <a:ea typeface="+mn-lt"/>
                <a:cs typeface="Arial" panose="020B0604020202020204" pitchFamily="34" charset="0"/>
              </a:rPr>
              <a:t>Lack of adoption and coverage</a:t>
            </a:r>
          </a:p>
          <a:p>
            <a:pPr marL="171450" algn="just">
              <a:spcAft>
                <a:spcPts val="800"/>
              </a:spcAft>
              <a:defRPr/>
            </a:pPr>
            <a:r>
              <a:rPr lang="en-US" sz="800" dirty="0">
                <a:solidFill>
                  <a:srgbClr val="000000"/>
                </a:solidFill>
                <a:latin typeface="Arial" panose="020B0604020202020204" pitchFamily="34" charset="0"/>
                <a:ea typeface="+mn-lt"/>
                <a:cs typeface="Arial" panose="020B0604020202020204" pitchFamily="34" charset="0"/>
              </a:rPr>
              <a:t>Although there are examples of good practice in the use of care plans, there are low levels of adoption and often limited to specific condition types. . </a:t>
            </a:r>
          </a:p>
          <a:p>
            <a:pPr marL="342900" indent="-171450" algn="just">
              <a:spcAft>
                <a:spcPts val="800"/>
              </a:spcAft>
              <a:buFont typeface="Arial"/>
              <a:buChar char="•"/>
              <a:defRPr/>
            </a:pPr>
            <a:r>
              <a:rPr lang="en-US" sz="800" b="1" dirty="0">
                <a:solidFill>
                  <a:srgbClr val="000000"/>
                </a:solidFill>
                <a:latin typeface="Arial" panose="020B0604020202020204" pitchFamily="34" charset="0"/>
                <a:ea typeface="+mn-lt"/>
                <a:cs typeface="Arial" panose="020B0604020202020204" pitchFamily="34" charset="0"/>
              </a:rPr>
              <a:t>Complexity of patient entered data</a:t>
            </a:r>
          </a:p>
          <a:p>
            <a:pPr marL="171450" algn="just">
              <a:spcAft>
                <a:spcPts val="800"/>
              </a:spcAft>
              <a:defRPr/>
            </a:pPr>
            <a:r>
              <a:rPr lang="en-US" sz="800" dirty="0">
                <a:solidFill>
                  <a:srgbClr val="000000"/>
                </a:solidFill>
                <a:latin typeface="Arial" panose="020B0604020202020204" pitchFamily="34" charset="0"/>
                <a:ea typeface="+mn-lt"/>
                <a:cs typeface="Arial" panose="020B0604020202020204" pitchFamily="34" charset="0"/>
              </a:rPr>
              <a:t>Introducing the ability for patients to input information, contributing to their clinical record via the NHSAPP e.g. About Me information, would require transformation across front line services to allow this data to be consumed and acted upon in line with the expectation set by introducing the capability. </a:t>
            </a:r>
            <a:endParaRPr lang="en-US" sz="800" dirty="0">
              <a:latin typeface="Arial" panose="020B0604020202020204" pitchFamily="34" charset="0"/>
              <a:ea typeface="+mn-lt"/>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60385-C6D1-4D8E-87F8-2A5B2BEF15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96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74B781-E271-4994-960A-69A8FEB01D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58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74B781-E271-4994-960A-69A8FEB01D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988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74B781-E271-4994-960A-69A8FEB01D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63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60385-C6D1-4D8E-87F8-2A5B2BEF15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58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60385-C6D1-4D8E-87F8-2A5B2BEF15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013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5C705-07ED-3DBD-A188-0D7D11340C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DF728-18C8-A531-5E27-0726E30764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3DECF-A66D-38E5-4A6D-554E5F3B4D8E}"/>
              </a:ext>
            </a:extLst>
          </p:cNvPr>
          <p:cNvSpPr>
            <a:spLocks noGrp="1"/>
          </p:cNvSpPr>
          <p:nvPr>
            <p:ph type="body" idx="1"/>
          </p:nvPr>
        </p:nvSpPr>
        <p:spPr/>
        <p:txBody>
          <a:bodyPr/>
          <a:lstStyle/>
          <a:p>
            <a:pPr marL="342900" indent="-171450">
              <a:spcAft>
                <a:spcPts val="800"/>
              </a:spcAft>
              <a:buFont typeface="Arial"/>
              <a:buChar char="•"/>
              <a:defRPr/>
            </a:pPr>
            <a:r>
              <a:rPr lang="en-US" sz="800" b="1" dirty="0">
                <a:solidFill>
                  <a:srgbClr val="000000"/>
                </a:solidFill>
                <a:latin typeface="Arial" panose="020B0604020202020204" pitchFamily="34" charset="0"/>
                <a:ea typeface="+mn-lt"/>
                <a:cs typeface="Arial" panose="020B0604020202020204" pitchFamily="34" charset="0"/>
              </a:rPr>
              <a:t>Does not meet patients' expectations</a:t>
            </a:r>
          </a:p>
          <a:p>
            <a:pPr marL="171450" algn="just">
              <a:spcAft>
                <a:spcPts val="800"/>
              </a:spcAft>
              <a:defRPr/>
            </a:pPr>
            <a:r>
              <a:rPr lang="en-US" sz="800" dirty="0">
                <a:solidFill>
                  <a:srgbClr val="000000"/>
                </a:solidFill>
                <a:latin typeface="Arial" panose="020B0604020202020204" pitchFamily="34" charset="0"/>
                <a:ea typeface="+mn-lt"/>
                <a:cs typeface="Arial" panose="020B0604020202020204" pitchFamily="34" charset="0"/>
              </a:rPr>
              <a:t>‘Care Plan’ is NHS terminology with diversity across the NHS in how care plans are used, protocols, workflows and solutions resulting in differences in how the term is applied, understood, and interpreted. As a reflection, Care Plan is </a:t>
            </a:r>
            <a:r>
              <a:rPr lang="en-US" sz="800" dirty="0" err="1">
                <a:solidFill>
                  <a:srgbClr val="000000"/>
                </a:solidFill>
                <a:latin typeface="Arial" panose="020B0604020202020204" pitchFamily="34" charset="0"/>
                <a:ea typeface="+mn-lt"/>
                <a:cs typeface="Arial" panose="020B0604020202020204" pitchFamily="34" charset="0"/>
              </a:rPr>
              <a:t>recognised</a:t>
            </a:r>
            <a:r>
              <a:rPr lang="en-US" sz="800" dirty="0">
                <a:solidFill>
                  <a:srgbClr val="000000"/>
                </a:solidFill>
                <a:latin typeface="Arial" panose="020B0604020202020204" pitchFamily="34" charset="0"/>
                <a:ea typeface="+mn-lt"/>
                <a:cs typeface="Arial" panose="020B0604020202020204" pitchFamily="34" charset="0"/>
              </a:rPr>
              <a:t> but unclear to patients and was used by them to describe being able to view information about their condition, test results and upcoming appointments. </a:t>
            </a:r>
          </a:p>
          <a:p>
            <a:pPr marL="457200" indent="-285750" algn="just">
              <a:spcAft>
                <a:spcPts val="800"/>
              </a:spcAft>
              <a:buFont typeface="Arial" panose="020B0604020202020204" pitchFamily="34" charset="0"/>
              <a:buChar char="•"/>
              <a:defRPr/>
            </a:pPr>
            <a:r>
              <a:rPr lang="en-US" sz="800" b="1" dirty="0">
                <a:solidFill>
                  <a:srgbClr val="000000"/>
                </a:solidFill>
                <a:latin typeface="Arial" panose="020B0604020202020204" pitchFamily="34" charset="0"/>
                <a:ea typeface="+mn-lt"/>
                <a:cs typeface="Arial" panose="020B0604020202020204" pitchFamily="34" charset="0"/>
              </a:rPr>
              <a:t>Visibility to all </a:t>
            </a:r>
            <a:r>
              <a:rPr lang="en-US" sz="800" b="1" dirty="0" err="1">
                <a:solidFill>
                  <a:srgbClr val="000000"/>
                </a:solidFill>
                <a:latin typeface="Arial" panose="020B0604020202020204" pitchFamily="34" charset="0"/>
                <a:ea typeface="+mn-lt"/>
                <a:cs typeface="Arial" panose="020B0604020202020204" pitchFamily="34" charset="0"/>
              </a:rPr>
              <a:t>organisations</a:t>
            </a:r>
            <a:r>
              <a:rPr lang="en-US" sz="800" b="1" dirty="0">
                <a:solidFill>
                  <a:srgbClr val="000000"/>
                </a:solidFill>
                <a:latin typeface="Arial" panose="020B0604020202020204" pitchFamily="34" charset="0"/>
                <a:ea typeface="+mn-lt"/>
                <a:cs typeface="Arial" panose="020B0604020202020204" pitchFamily="34" charset="0"/>
              </a:rPr>
              <a:t> involved in a patients care –</a:t>
            </a:r>
          </a:p>
          <a:p>
            <a:pPr marL="171450" algn="just">
              <a:spcAft>
                <a:spcPts val="800"/>
              </a:spcAft>
              <a:defRPr/>
            </a:pPr>
            <a:r>
              <a:rPr lang="en-US" sz="800" dirty="0">
                <a:solidFill>
                  <a:srgbClr val="000000"/>
                </a:solidFill>
                <a:latin typeface="Arial" panose="020B0604020202020204" pitchFamily="34" charset="0"/>
                <a:ea typeface="+mn-lt"/>
                <a:cs typeface="Arial" panose="020B0604020202020204" pitchFamily="34" charset="0"/>
              </a:rPr>
              <a:t> Patients expect their record to be visible to all </a:t>
            </a:r>
            <a:r>
              <a:rPr lang="en-US" sz="800" dirty="0" err="1">
                <a:solidFill>
                  <a:srgbClr val="000000"/>
                </a:solidFill>
                <a:latin typeface="Arial" panose="020B0604020202020204" pitchFamily="34" charset="0"/>
                <a:ea typeface="+mn-lt"/>
                <a:cs typeface="Arial" panose="020B0604020202020204" pitchFamily="34" charset="0"/>
              </a:rPr>
              <a:t>organisations</a:t>
            </a:r>
            <a:r>
              <a:rPr lang="en-US" sz="800" dirty="0">
                <a:solidFill>
                  <a:srgbClr val="000000"/>
                </a:solidFill>
                <a:latin typeface="Arial" panose="020B0604020202020204" pitchFamily="34" charset="0"/>
                <a:ea typeface="+mn-lt"/>
                <a:cs typeface="Arial" panose="020B0604020202020204" pitchFamily="34" charset="0"/>
              </a:rPr>
              <a:t> involved in their care; this is not generally being met other than those services integrated to the </a:t>
            </a:r>
            <a:r>
              <a:rPr lang="en-US" sz="800" dirty="0" err="1">
                <a:solidFill>
                  <a:srgbClr val="000000"/>
                </a:solidFill>
                <a:latin typeface="Arial" panose="020B0604020202020204" pitchFamily="34" charset="0"/>
                <a:ea typeface="+mn-lt"/>
                <a:cs typeface="Arial" panose="020B0604020202020204" pitchFamily="34" charset="0"/>
              </a:rPr>
              <a:t>ShCR</a:t>
            </a:r>
            <a:r>
              <a:rPr lang="en-US" sz="800" dirty="0">
                <a:solidFill>
                  <a:srgbClr val="000000"/>
                </a:solidFill>
                <a:latin typeface="Arial" panose="020B0604020202020204" pitchFamily="34" charset="0"/>
                <a:ea typeface="+mn-lt"/>
                <a:cs typeface="Arial" panose="020B0604020202020204" pitchFamily="34" charset="0"/>
              </a:rPr>
              <a:t> </a:t>
            </a:r>
            <a:r>
              <a:rPr lang="en-US" sz="800" dirty="0" err="1">
                <a:solidFill>
                  <a:srgbClr val="000000"/>
                </a:solidFill>
                <a:latin typeface="Arial" panose="020B0604020202020204" pitchFamily="34" charset="0"/>
                <a:ea typeface="+mn-lt"/>
                <a:cs typeface="Arial" panose="020B0604020202020204" pitchFamily="34" charset="0"/>
              </a:rPr>
              <a:t>programmes</a:t>
            </a:r>
            <a:endParaRPr lang="en-US" sz="800" dirty="0">
              <a:solidFill>
                <a:srgbClr val="231F20"/>
              </a:solidFill>
              <a:latin typeface="Arial" panose="020B0604020202020204" pitchFamily="34" charset="0"/>
              <a:ea typeface="+mn-lt"/>
              <a:cs typeface="Arial" panose="020B0604020202020204" pitchFamily="34" charset="0"/>
            </a:endParaRPr>
          </a:p>
          <a:p>
            <a:pPr marL="342900" indent="-171450" algn="just">
              <a:spcAft>
                <a:spcPts val="800"/>
              </a:spcAft>
              <a:buFont typeface="Arial"/>
              <a:buChar char="•"/>
              <a:defRPr/>
            </a:pPr>
            <a:r>
              <a:rPr lang="en-US" sz="800" b="1" dirty="0">
                <a:latin typeface="Arial" panose="020B0604020202020204" pitchFamily="34" charset="0"/>
                <a:cs typeface="Arial" panose="020B0604020202020204" pitchFamily="34" charset="0"/>
              </a:rPr>
              <a:t>Resources required to support Clinical Transformation</a:t>
            </a:r>
          </a:p>
          <a:p>
            <a:pPr marL="171450" algn="just">
              <a:spcAft>
                <a:spcPts val="800"/>
              </a:spcAft>
              <a:defRPr/>
            </a:pPr>
            <a:r>
              <a:rPr lang="en-US" sz="800" dirty="0">
                <a:latin typeface="Arial" panose="020B0604020202020204" pitchFamily="34" charset="0"/>
                <a:cs typeface="Arial" panose="020B0604020202020204" pitchFamily="34" charset="0"/>
              </a:rPr>
              <a:t>The pilot in London to shared End of Life care plans demonstrated </a:t>
            </a:r>
            <a:r>
              <a:rPr lang="en-US" sz="800" dirty="0">
                <a:solidFill>
                  <a:srgbClr val="000000"/>
                </a:solidFill>
                <a:latin typeface="Arial" panose="020B0604020202020204" pitchFamily="34" charset="0"/>
                <a:ea typeface="+mn-lt"/>
                <a:cs typeface="Arial" panose="020B0604020202020204" pitchFamily="34" charset="0"/>
              </a:rPr>
              <a:t>a significant period of clinical engagement was required to generate consistent documentation within the </a:t>
            </a:r>
            <a:r>
              <a:rPr lang="en-US" sz="800" dirty="0" err="1">
                <a:solidFill>
                  <a:srgbClr val="000000"/>
                </a:solidFill>
                <a:latin typeface="Arial" panose="020B0604020202020204" pitchFamily="34" charset="0"/>
                <a:ea typeface="+mn-lt"/>
                <a:cs typeface="Arial" panose="020B0604020202020204" pitchFamily="34" charset="0"/>
              </a:rPr>
              <a:t>ShCR</a:t>
            </a:r>
            <a:r>
              <a:rPr lang="en-US" sz="800" dirty="0">
                <a:solidFill>
                  <a:srgbClr val="000000"/>
                </a:solidFill>
                <a:latin typeface="Arial" panose="020B0604020202020204" pitchFamily="34" charset="0"/>
                <a:ea typeface="+mn-lt"/>
                <a:cs typeface="Arial" panose="020B0604020202020204" pitchFamily="34" charset="0"/>
              </a:rPr>
              <a:t> prior to exposing a patient specific view. </a:t>
            </a:r>
          </a:p>
          <a:p>
            <a:pPr marL="342900" indent="-171450" algn="just">
              <a:spcAft>
                <a:spcPts val="800"/>
              </a:spcAft>
              <a:buFont typeface="Arial"/>
              <a:buChar char="•"/>
              <a:defRPr/>
            </a:pPr>
            <a:r>
              <a:rPr lang="en-US" sz="800" b="1" dirty="0">
                <a:solidFill>
                  <a:srgbClr val="000000"/>
                </a:solidFill>
                <a:latin typeface="Arial" panose="020B0604020202020204" pitchFamily="34" charset="0"/>
                <a:ea typeface="+mn-lt"/>
                <a:cs typeface="Arial" panose="020B0604020202020204" pitchFamily="34" charset="0"/>
              </a:rPr>
              <a:t>Lack of adoption and coverage</a:t>
            </a:r>
          </a:p>
          <a:p>
            <a:pPr marL="171450" algn="just">
              <a:spcAft>
                <a:spcPts val="800"/>
              </a:spcAft>
              <a:defRPr/>
            </a:pPr>
            <a:r>
              <a:rPr lang="en-US" sz="800" dirty="0">
                <a:solidFill>
                  <a:srgbClr val="000000"/>
                </a:solidFill>
                <a:latin typeface="Arial" panose="020B0604020202020204" pitchFamily="34" charset="0"/>
                <a:ea typeface="+mn-lt"/>
                <a:cs typeface="Arial" panose="020B0604020202020204" pitchFamily="34" charset="0"/>
              </a:rPr>
              <a:t>Although there are examples of good practice in the use of care plans, there are low levels of adoption and often limited to specific condition types. . </a:t>
            </a:r>
          </a:p>
          <a:p>
            <a:pPr marL="342900" indent="-171450" algn="just">
              <a:spcAft>
                <a:spcPts val="800"/>
              </a:spcAft>
              <a:buFont typeface="Arial"/>
              <a:buChar char="•"/>
              <a:defRPr/>
            </a:pPr>
            <a:r>
              <a:rPr lang="en-US" sz="800" b="1" dirty="0">
                <a:solidFill>
                  <a:srgbClr val="000000"/>
                </a:solidFill>
                <a:latin typeface="Arial" panose="020B0604020202020204" pitchFamily="34" charset="0"/>
                <a:ea typeface="+mn-lt"/>
                <a:cs typeface="Arial" panose="020B0604020202020204" pitchFamily="34" charset="0"/>
              </a:rPr>
              <a:t>Complexity of patient entered data</a:t>
            </a:r>
          </a:p>
          <a:p>
            <a:pPr marL="171450" algn="just">
              <a:spcAft>
                <a:spcPts val="800"/>
              </a:spcAft>
              <a:defRPr/>
            </a:pPr>
            <a:r>
              <a:rPr lang="en-US" sz="800" dirty="0">
                <a:solidFill>
                  <a:srgbClr val="000000"/>
                </a:solidFill>
                <a:latin typeface="Arial" panose="020B0604020202020204" pitchFamily="34" charset="0"/>
                <a:ea typeface="+mn-lt"/>
                <a:cs typeface="Arial" panose="020B0604020202020204" pitchFamily="34" charset="0"/>
              </a:rPr>
              <a:t>Introducing the ability for patients to input information, contributing to their clinical record via the NHSAPP e.g. About Me information, would require transformation across front line services to allow this data to be consumed and acted upon in line with the expectation set by introducing the capability. </a:t>
            </a:r>
            <a:endParaRPr lang="en-US" sz="800" dirty="0">
              <a:latin typeface="Arial" panose="020B0604020202020204" pitchFamily="34" charset="0"/>
              <a:ea typeface="+mn-lt"/>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309AE3B2-8B03-B1D7-34A2-F8F4D4AC05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60385-C6D1-4D8E-87F8-2A5B2BEF15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32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60385-C6D1-4D8E-87F8-2A5B2BEF15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030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1EED7-C4E8-9DCA-FC2F-831965A90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CD080-F96C-CE46-8A6A-502586FD9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B86E4-F297-AA4F-BFF5-B980568D1C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6028B6D-22E0-66E1-0278-9BD2C8A4CE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60385-C6D1-4D8E-87F8-2A5B2BEF15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64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05601656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41411494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08510168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14450291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60361429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69964415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71442993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19636389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40513682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35420529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32191742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a:p>
        </p:txBody>
      </p:sp>
    </p:spTree>
    <p:extLst>
      <p:ext uri="{BB962C8B-B14F-4D97-AF65-F5344CB8AC3E}">
        <p14:creationId xmlns:p14="http://schemas.microsoft.com/office/powerpoint/2010/main" val="15052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11.png"/><Relationship Id="rId5" Type="http://schemas.openxmlformats.org/officeDocument/2006/relationships/diagramLayout" Target="../diagrams/layout3.xml"/><Relationship Id="rId10" Type="http://schemas.openxmlformats.org/officeDocument/2006/relationships/image" Target="../media/image10.svg"/><Relationship Id="rId4" Type="http://schemas.openxmlformats.org/officeDocument/2006/relationships/diagramData" Target="../diagrams/data3.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diagramQuickStyle" Target="../diagrams/quickStyle4.xml"/><Relationship Id="rId5" Type="http://schemas.openxmlformats.org/officeDocument/2006/relationships/image" Target="../media/image15.png"/><Relationship Id="rId10" Type="http://schemas.openxmlformats.org/officeDocument/2006/relationships/diagramLayout" Target="../diagrams/layout4.xml"/><Relationship Id="rId4" Type="http://schemas.openxmlformats.org/officeDocument/2006/relationships/image" Target="../media/image14.png"/><Relationship Id="rId9"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chart" Target="../charts/chart8.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9.sv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hyperlink" Target="mailto:steven.dodd@nhs.net" TargetMode="External"/><Relationship Id="rId2" Type="http://schemas.openxmlformats.org/officeDocument/2006/relationships/hyperlink" Target="mailto:Hannah.wall3@nhs.net"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0" y="233060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B5.2 Care Plans Discovery Findings</a:t>
            </a:r>
            <a:b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NECS and NHS England</a:t>
            </a:r>
            <a:b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Amy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Soutter</a:t>
            </a:r>
            <a:b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Rachel German</a:t>
            </a:r>
            <a:b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Hannah Wall</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3"/>
          <a:srcRect t="60718"/>
          <a:stretch/>
        </p:blipFill>
        <p:spPr>
          <a:xfrm>
            <a:off x="6041968" y="752647"/>
            <a:ext cx="4375422" cy="72765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4"/>
          <a:stretch>
            <a:fillRect/>
          </a:stretch>
        </p:blipFill>
        <p:spPr>
          <a:xfrm>
            <a:off x="743190" y="621328"/>
            <a:ext cx="4360475" cy="990291"/>
          </a:xfrm>
          <a:prstGeom prst="rect">
            <a:avLst/>
          </a:prstGeom>
        </p:spPr>
      </p:pic>
      <p:pic>
        <p:nvPicPr>
          <p:cNvPr id="5" name="Graphic 4">
            <a:extLst>
              <a:ext uri="{FF2B5EF4-FFF2-40B4-BE49-F238E27FC236}">
                <a16:creationId xmlns:a16="http://schemas.microsoft.com/office/drawing/2014/main" id="{28710BF2-F55A-19BE-FDA4-10298E2CE5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77398" y="820473"/>
            <a:ext cx="1738749" cy="592000"/>
          </a:xfrm>
          <a:prstGeom prst="rect">
            <a:avLst/>
          </a:prstGeom>
        </p:spPr>
      </p:pic>
    </p:spTree>
    <p:extLst>
      <p:ext uri="{BB962C8B-B14F-4D97-AF65-F5344CB8AC3E}">
        <p14:creationId xmlns:p14="http://schemas.microsoft.com/office/powerpoint/2010/main" val="427527887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A168B6-4DF8-7040-271C-B9C2090176E8}"/>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7AA3F24-5A75-36F7-CEA9-744CD2A8DB1B}"/>
              </a:ext>
            </a:extLst>
          </p:cNvPr>
          <p:cNvSpPr/>
          <p:nvPr/>
        </p:nvSpPr>
        <p:spPr>
          <a:xfrm>
            <a:off x="0" y="180000"/>
            <a:ext cx="1032523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ICS Engagement: Care Plans within ShCR</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CEAF4F5-F8C5-D5BB-B3A9-86B220BD8054}"/>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9" name="Rectangle 8">
            <a:extLst>
              <a:ext uri="{FF2B5EF4-FFF2-40B4-BE49-F238E27FC236}">
                <a16:creationId xmlns:a16="http://schemas.microsoft.com/office/drawing/2014/main" id="{39E4C628-F64A-AF05-B585-C190C883EAE4}"/>
              </a:ext>
            </a:extLst>
          </p:cNvPr>
          <p:cNvSpPr/>
          <p:nvPr/>
        </p:nvSpPr>
        <p:spPr>
          <a:xfrm>
            <a:off x="328200" y="1466100"/>
            <a:ext cx="11695044" cy="4646686"/>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Chart 1">
            <a:extLst>
              <a:ext uri="{FF2B5EF4-FFF2-40B4-BE49-F238E27FC236}">
                <a16:creationId xmlns:a16="http://schemas.microsoft.com/office/drawing/2014/main" id="{70E6B850-2C40-D202-1036-62CA34738066}"/>
              </a:ext>
            </a:extLst>
          </p:cNvPr>
          <p:cNvGraphicFramePr>
            <a:graphicFrameLocks/>
          </p:cNvGraphicFramePr>
          <p:nvPr/>
        </p:nvGraphicFramePr>
        <p:xfrm>
          <a:off x="542743" y="2687647"/>
          <a:ext cx="4391619" cy="294289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1E8AD8F-C3A1-D68A-0565-F3148A42B71C}"/>
              </a:ext>
            </a:extLst>
          </p:cNvPr>
          <p:cNvSpPr txBox="1"/>
          <p:nvPr/>
        </p:nvSpPr>
        <p:spPr>
          <a:xfrm>
            <a:off x="750073" y="1583486"/>
            <a:ext cx="10851297" cy="790838"/>
          </a:xfrm>
          <a:prstGeom prst="rect">
            <a:avLst/>
          </a:prstGeom>
        </p:spPr>
        <p:txBody>
          <a:bodyPr vert="horz" wrap="square" lIns="91440" tIns="45720" rIns="91440" bIns="4572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a mixed approach between digital care plan provision being embedded within ShCR solutions and independent solutions. </a:t>
            </a:r>
          </a:p>
        </p:txBody>
      </p:sp>
      <p:graphicFrame>
        <p:nvGraphicFramePr>
          <p:cNvPr id="10" name="Table 9">
            <a:extLst>
              <a:ext uri="{FF2B5EF4-FFF2-40B4-BE49-F238E27FC236}">
                <a16:creationId xmlns:a16="http://schemas.microsoft.com/office/drawing/2014/main" id="{32D3745A-D9CA-EC7C-0D30-9858970DF974}"/>
              </a:ext>
            </a:extLst>
          </p:cNvPr>
          <p:cNvGraphicFramePr>
            <a:graphicFrameLocks noGrp="1"/>
          </p:cNvGraphicFramePr>
          <p:nvPr/>
        </p:nvGraphicFramePr>
        <p:xfrm>
          <a:off x="5617206" y="2321960"/>
          <a:ext cx="5973173" cy="3536013"/>
        </p:xfrm>
        <a:graphic>
          <a:graphicData uri="http://schemas.openxmlformats.org/drawingml/2006/table">
            <a:tbl>
              <a:tblPr firstRow="1" firstCol="1" bandRow="1">
                <a:tableStyleId>{21E4AEA4-8DFA-4A89-87EB-49C32662AFE0}</a:tableStyleId>
              </a:tblPr>
              <a:tblGrid>
                <a:gridCol w="2284408">
                  <a:extLst>
                    <a:ext uri="{9D8B030D-6E8A-4147-A177-3AD203B41FA5}">
                      <a16:colId xmlns:a16="http://schemas.microsoft.com/office/drawing/2014/main" val="3924480825"/>
                    </a:ext>
                  </a:extLst>
                </a:gridCol>
                <a:gridCol w="1298192">
                  <a:extLst>
                    <a:ext uri="{9D8B030D-6E8A-4147-A177-3AD203B41FA5}">
                      <a16:colId xmlns:a16="http://schemas.microsoft.com/office/drawing/2014/main" val="2493156854"/>
                    </a:ext>
                  </a:extLst>
                </a:gridCol>
                <a:gridCol w="1303780">
                  <a:extLst>
                    <a:ext uri="{9D8B030D-6E8A-4147-A177-3AD203B41FA5}">
                      <a16:colId xmlns:a16="http://schemas.microsoft.com/office/drawing/2014/main" val="1514701221"/>
                    </a:ext>
                  </a:extLst>
                </a:gridCol>
                <a:gridCol w="1086793">
                  <a:extLst>
                    <a:ext uri="{9D8B030D-6E8A-4147-A177-3AD203B41FA5}">
                      <a16:colId xmlns:a16="http://schemas.microsoft.com/office/drawing/2014/main" val="269932938"/>
                    </a:ext>
                  </a:extLst>
                </a:gridCol>
              </a:tblGrid>
              <a:tr h="552620">
                <a:tc>
                  <a:txBody>
                    <a:bodyPr/>
                    <a:lstStyle/>
                    <a:p>
                      <a:pPr algn="ctr"/>
                      <a:r>
                        <a:rPr lang="en-GB" sz="1400" dirty="0">
                          <a:effectLst/>
                          <a:latin typeface="Arial" panose="020B0604020202020204" pitchFamily="34" charset="0"/>
                          <a:cs typeface="Arial" panose="020B0604020202020204" pitchFamily="34" charset="0"/>
                        </a:rPr>
                        <a:t>ShCR Supplier</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en-GB" sz="1400" dirty="0">
                          <a:effectLst/>
                          <a:latin typeface="Arial" panose="020B0604020202020204" pitchFamily="34" charset="0"/>
                          <a:cs typeface="Arial" panose="020B0604020202020204" pitchFamily="34" charset="0"/>
                        </a:rPr>
                        <a:t>Care plan within ShCR</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en-GB" sz="1400" dirty="0">
                          <a:effectLst/>
                          <a:latin typeface="Arial" panose="020B0604020202020204" pitchFamily="34" charset="0"/>
                          <a:cs typeface="Arial" panose="020B0604020202020204" pitchFamily="34" charset="0"/>
                        </a:rPr>
                        <a:t>Separate care plan solution</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en-GB" sz="1400" dirty="0">
                          <a:effectLst/>
                          <a:latin typeface="Arial" panose="020B0604020202020204" pitchFamily="34" charset="0"/>
                          <a:cs typeface="Arial" panose="020B0604020202020204" pitchFamily="34" charset="0"/>
                        </a:rPr>
                        <a:t>No care plan solution</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50093101"/>
                  </a:ext>
                </a:extLst>
              </a:tr>
              <a:tr h="276437">
                <a:tc>
                  <a:txBody>
                    <a:bodyPr/>
                    <a:lstStyle/>
                    <a:p>
                      <a:pPr algn="ctr"/>
                      <a:r>
                        <a:rPr lang="en-GB" sz="1400">
                          <a:effectLst/>
                          <a:latin typeface="Arial" panose="020B0604020202020204" pitchFamily="34" charset="0"/>
                          <a:cs typeface="Arial" panose="020B0604020202020204" pitchFamily="34" charset="0"/>
                        </a:rPr>
                        <a:t>Black Pear</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dirty="0">
                          <a:effectLst/>
                          <a:latin typeface="Arial" panose="020B0604020202020204" pitchFamily="34" charset="0"/>
                          <a:cs typeface="Arial" panose="020B0604020202020204" pitchFamily="34" charset="0"/>
                        </a:rPr>
                        <a:t>1</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a:effectLst/>
                          <a:latin typeface="Arial" panose="020B0604020202020204" pitchFamily="34" charset="0"/>
                          <a:cs typeface="Arial" panose="020B0604020202020204" pitchFamily="34" charset="0"/>
                        </a:rPr>
                        <a:t>0</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a:effectLst/>
                          <a:latin typeface="Arial" panose="020B0604020202020204" pitchFamily="34" charset="0"/>
                          <a:cs typeface="Arial" panose="020B0604020202020204" pitchFamily="34" charset="0"/>
                        </a:rPr>
                        <a:t>0</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10459057"/>
                  </a:ext>
                </a:extLst>
              </a:tr>
              <a:tr h="276437">
                <a:tc>
                  <a:txBody>
                    <a:bodyPr/>
                    <a:lstStyle/>
                    <a:p>
                      <a:pPr algn="ctr"/>
                      <a:r>
                        <a:rPr lang="en-GB" sz="1400">
                          <a:effectLst/>
                          <a:latin typeface="Arial" panose="020B0604020202020204" pitchFamily="34" charset="0"/>
                          <a:cs typeface="Arial" panose="020B0604020202020204" pitchFamily="34" charset="0"/>
                        </a:rPr>
                        <a:t>Cerner HIE</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dirty="0">
                          <a:effectLst/>
                          <a:latin typeface="Arial" panose="020B0604020202020204" pitchFamily="34" charset="0"/>
                          <a:cs typeface="Arial" panose="020B0604020202020204" pitchFamily="34" charset="0"/>
                        </a:rPr>
                        <a:t>0</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dirty="0">
                          <a:effectLst/>
                          <a:latin typeface="Arial" panose="020B0604020202020204" pitchFamily="34" charset="0"/>
                          <a:cs typeface="Arial" panose="020B0604020202020204" pitchFamily="34" charset="0"/>
                        </a:rPr>
                        <a:t>7</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a:effectLst/>
                          <a:latin typeface="Arial" panose="020B0604020202020204" pitchFamily="34" charset="0"/>
                          <a:cs typeface="Arial" panose="020B0604020202020204" pitchFamily="34" charset="0"/>
                        </a:rPr>
                        <a:t>2</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51338485"/>
                  </a:ext>
                </a:extLst>
              </a:tr>
              <a:tr h="276437">
                <a:tc>
                  <a:txBody>
                    <a:bodyPr/>
                    <a:lstStyle/>
                    <a:p>
                      <a:pPr algn="ctr"/>
                      <a:r>
                        <a:rPr lang="en-GB" sz="1400">
                          <a:effectLst/>
                          <a:latin typeface="Arial" panose="020B0604020202020204" pitchFamily="34" charset="0"/>
                          <a:cs typeface="Arial" panose="020B0604020202020204" pitchFamily="34" charset="0"/>
                        </a:rPr>
                        <a:t>Graphnet</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a:effectLst/>
                          <a:latin typeface="Arial" panose="020B0604020202020204" pitchFamily="34" charset="0"/>
                          <a:cs typeface="Arial" panose="020B0604020202020204" pitchFamily="34" charset="0"/>
                        </a:rPr>
                        <a:t>6</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dirty="0">
                          <a:effectLst/>
                          <a:latin typeface="Arial" panose="020B0604020202020204" pitchFamily="34" charset="0"/>
                          <a:cs typeface="Arial" panose="020B0604020202020204" pitchFamily="34" charset="0"/>
                        </a:rPr>
                        <a:t>2</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a:effectLst/>
                          <a:latin typeface="Arial" panose="020B0604020202020204" pitchFamily="34" charset="0"/>
                          <a:cs typeface="Arial" panose="020B0604020202020204" pitchFamily="34" charset="0"/>
                        </a:rPr>
                        <a:t>0</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14341635"/>
                  </a:ext>
                </a:extLst>
              </a:tr>
              <a:tr h="276437">
                <a:tc>
                  <a:txBody>
                    <a:bodyPr/>
                    <a:lstStyle/>
                    <a:p>
                      <a:pPr algn="ctr"/>
                      <a:r>
                        <a:rPr lang="en-GB" sz="1400" dirty="0">
                          <a:effectLst/>
                          <a:latin typeface="Arial" panose="020B0604020202020204" pitchFamily="34" charset="0"/>
                          <a:cs typeface="Arial" panose="020B0604020202020204" pitchFamily="34" charset="0"/>
                        </a:rPr>
                        <a:t>Intersystems</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dirty="0">
                          <a:solidFill>
                            <a:srgbClr val="000000"/>
                          </a:solidFill>
                          <a:effectLst/>
                          <a:latin typeface="Arial" panose="020B0604020202020204" pitchFamily="34" charset="0"/>
                          <a:cs typeface="Arial" panose="020B0604020202020204" pitchFamily="34" charset="0"/>
                        </a:rPr>
                        <a:t>1</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dirty="0">
                          <a:effectLst/>
                          <a:latin typeface="Arial" panose="020B0604020202020204" pitchFamily="34" charset="0"/>
                          <a:cs typeface="Arial" panose="020B0604020202020204" pitchFamily="34" charset="0"/>
                        </a:rPr>
                        <a:t>1</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dirty="0">
                          <a:effectLst/>
                          <a:latin typeface="Arial" panose="020B0604020202020204" pitchFamily="34" charset="0"/>
                          <a:cs typeface="Arial" panose="020B0604020202020204" pitchFamily="34" charset="0"/>
                        </a:rPr>
                        <a:t>3</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528075"/>
                  </a:ext>
                </a:extLst>
              </a:tr>
              <a:tr h="276437">
                <a:tc>
                  <a:txBody>
                    <a:bodyPr/>
                    <a:lstStyle/>
                    <a:p>
                      <a:pPr algn="ctr"/>
                      <a:r>
                        <a:rPr lang="en-GB" sz="1400">
                          <a:effectLst/>
                          <a:latin typeface="Arial" panose="020B0604020202020204" pitchFamily="34" charset="0"/>
                          <a:cs typeface="Arial" panose="020B0604020202020204" pitchFamily="34" charset="0"/>
                        </a:rPr>
                        <a:t>Interweave</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dirty="0">
                          <a:effectLst/>
                          <a:latin typeface="Arial" panose="020B0604020202020204" pitchFamily="34" charset="0"/>
                          <a:cs typeface="Arial" panose="020B0604020202020204" pitchFamily="34" charset="0"/>
                        </a:rPr>
                        <a:t>0</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a:effectLst/>
                          <a:latin typeface="Arial" panose="020B0604020202020204" pitchFamily="34" charset="0"/>
                          <a:cs typeface="Arial" panose="020B0604020202020204" pitchFamily="34" charset="0"/>
                        </a:rPr>
                        <a:t>1</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dirty="0">
                          <a:effectLst/>
                          <a:latin typeface="Arial" panose="020B0604020202020204" pitchFamily="34" charset="0"/>
                          <a:cs typeface="Arial" panose="020B0604020202020204" pitchFamily="34" charset="0"/>
                        </a:rPr>
                        <a:t>3</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23542309"/>
                  </a:ext>
                </a:extLst>
              </a:tr>
              <a:tr h="276437">
                <a:tc>
                  <a:txBody>
                    <a:bodyPr/>
                    <a:lstStyle/>
                    <a:p>
                      <a:pPr algn="ctr"/>
                      <a:r>
                        <a:rPr lang="en-GB" sz="1400">
                          <a:effectLst/>
                          <a:latin typeface="Arial" panose="020B0604020202020204" pitchFamily="34" charset="0"/>
                          <a:cs typeface="Arial" panose="020B0604020202020204" pitchFamily="34" charset="0"/>
                        </a:rPr>
                        <a:t>Orion</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dirty="0">
                          <a:solidFill>
                            <a:srgbClr val="000000"/>
                          </a:solidFill>
                          <a:effectLst/>
                          <a:latin typeface="Arial" panose="020B0604020202020204" pitchFamily="34" charset="0"/>
                          <a:cs typeface="Arial" panose="020B0604020202020204" pitchFamily="34" charset="0"/>
                        </a:rPr>
                        <a:t>3</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a:effectLst/>
                          <a:latin typeface="Arial" panose="020B0604020202020204" pitchFamily="34" charset="0"/>
                          <a:cs typeface="Arial" panose="020B0604020202020204" pitchFamily="34" charset="0"/>
                        </a:rPr>
                        <a:t>1</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dirty="0">
                          <a:effectLst/>
                          <a:latin typeface="Arial" panose="020B0604020202020204" pitchFamily="34" charset="0"/>
                          <a:cs typeface="Arial" panose="020B0604020202020204" pitchFamily="34" charset="0"/>
                        </a:rPr>
                        <a:t>5</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68812539"/>
                  </a:ext>
                </a:extLst>
              </a:tr>
              <a:tr h="276437">
                <a:tc>
                  <a:txBody>
                    <a:bodyPr/>
                    <a:lstStyle/>
                    <a:p>
                      <a:pPr algn="ctr"/>
                      <a:r>
                        <a:rPr lang="en-GB" sz="1400">
                          <a:effectLst/>
                          <a:latin typeface="Arial" panose="020B0604020202020204" pitchFamily="34" charset="0"/>
                          <a:cs typeface="Arial" panose="020B0604020202020204" pitchFamily="34" charset="0"/>
                        </a:rPr>
                        <a:t>Plexus</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a:effectLst/>
                          <a:latin typeface="Arial" panose="020B0604020202020204" pitchFamily="34" charset="0"/>
                          <a:cs typeface="Arial" panose="020B0604020202020204" pitchFamily="34" charset="0"/>
                        </a:rPr>
                        <a:t>0</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tabLst>
                          <a:tab pos="320675" algn="l"/>
                          <a:tab pos="375920" algn="ctr"/>
                        </a:tabLst>
                      </a:pPr>
                      <a:r>
                        <a:rPr lang="en-GB" sz="1400" dirty="0">
                          <a:solidFill>
                            <a:srgbClr val="000000"/>
                          </a:solidFill>
                          <a:effectLst/>
                          <a:latin typeface="Arial" panose="020B0604020202020204" pitchFamily="34" charset="0"/>
                          <a:cs typeface="Arial" panose="020B0604020202020204" pitchFamily="34" charset="0"/>
                        </a:rPr>
                        <a:t>1</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dirty="0">
                          <a:effectLst/>
                          <a:latin typeface="Arial" panose="020B0604020202020204" pitchFamily="34" charset="0"/>
                          <a:cs typeface="Arial" panose="020B0604020202020204" pitchFamily="34" charset="0"/>
                        </a:rPr>
                        <a:t>0</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60628431"/>
                  </a:ext>
                </a:extLst>
              </a:tr>
              <a:tr h="276437">
                <a:tc>
                  <a:txBody>
                    <a:bodyPr/>
                    <a:lstStyle/>
                    <a:p>
                      <a:pPr algn="ctr"/>
                      <a:r>
                        <a:rPr lang="en-GB" sz="1400">
                          <a:effectLst/>
                          <a:latin typeface="Arial" panose="020B0604020202020204" pitchFamily="34" charset="0"/>
                          <a:cs typeface="Arial" panose="020B0604020202020204" pitchFamily="34" charset="0"/>
                        </a:rPr>
                        <a:t>Tiani</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a:effectLst/>
                          <a:latin typeface="Arial" panose="020B0604020202020204" pitchFamily="34" charset="0"/>
                          <a:cs typeface="Arial" panose="020B0604020202020204" pitchFamily="34" charset="0"/>
                        </a:rPr>
                        <a:t>0</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a:effectLst/>
                          <a:latin typeface="Arial" panose="020B0604020202020204" pitchFamily="34" charset="0"/>
                          <a:cs typeface="Arial" panose="020B0604020202020204" pitchFamily="34" charset="0"/>
                        </a:rPr>
                        <a:t>0</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dirty="0">
                          <a:effectLst/>
                          <a:latin typeface="Arial" panose="020B0604020202020204" pitchFamily="34" charset="0"/>
                          <a:cs typeface="Arial" panose="020B0604020202020204" pitchFamily="34" charset="0"/>
                        </a:rPr>
                        <a:t>1</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60812350"/>
                  </a:ext>
                </a:extLst>
              </a:tr>
              <a:tr h="276437">
                <a:tc>
                  <a:txBody>
                    <a:bodyPr/>
                    <a:lstStyle/>
                    <a:p>
                      <a:pPr algn="ctr"/>
                      <a:r>
                        <a:rPr lang="en-GB" sz="1400">
                          <a:effectLst/>
                          <a:latin typeface="Arial" panose="020B0604020202020204" pitchFamily="34" charset="0"/>
                          <a:cs typeface="Arial" panose="020B0604020202020204" pitchFamily="34" charset="0"/>
                        </a:rPr>
                        <a:t>Various*</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a:effectLst/>
                          <a:latin typeface="Arial" panose="020B0604020202020204" pitchFamily="34" charset="0"/>
                          <a:cs typeface="Arial" panose="020B0604020202020204" pitchFamily="34" charset="0"/>
                        </a:rPr>
                        <a:t>0</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a:effectLst/>
                          <a:latin typeface="Arial" panose="020B0604020202020204" pitchFamily="34" charset="0"/>
                          <a:cs typeface="Arial" panose="020B0604020202020204" pitchFamily="34" charset="0"/>
                        </a:rPr>
                        <a:t>0</a:t>
                      </a:r>
                      <a:endParaRPr lang="en-GB"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400" dirty="0">
                          <a:effectLst/>
                          <a:latin typeface="Arial" panose="020B0604020202020204" pitchFamily="34" charset="0"/>
                          <a:cs typeface="Arial" panose="020B0604020202020204" pitchFamily="34" charset="0"/>
                        </a:rPr>
                        <a:t>1</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68308056"/>
                  </a:ext>
                </a:extLst>
              </a:tr>
              <a:tr h="408000">
                <a:tc gridSpan="4">
                  <a:txBody>
                    <a:bodyPr/>
                    <a:lstStyle/>
                    <a:p>
                      <a:pPr algn="ctr"/>
                      <a:r>
                        <a:rPr lang="en-GB" sz="1400" dirty="0">
                          <a:effectLst/>
                          <a:latin typeface="Arial" panose="020B0604020202020204" pitchFamily="34" charset="0"/>
                          <a:cs typeface="Arial" panose="020B0604020202020204" pitchFamily="34" charset="0"/>
                        </a:rPr>
                        <a:t>*various one ICS has multiple shared record providers </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19476017"/>
                  </a:ext>
                </a:extLst>
              </a:tr>
            </a:tbl>
          </a:graphicData>
        </a:graphic>
      </p:graphicFrame>
    </p:spTree>
    <p:extLst>
      <p:ext uri="{BB962C8B-B14F-4D97-AF65-F5344CB8AC3E}">
        <p14:creationId xmlns:p14="http://schemas.microsoft.com/office/powerpoint/2010/main" val="332776498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A168B6-4DF8-7040-271C-B9C2090176E8}"/>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7AA3F24-5A75-36F7-CEA9-744CD2A8DB1B}"/>
              </a:ext>
            </a:extLst>
          </p:cNvPr>
          <p:cNvSpPr/>
          <p:nvPr/>
        </p:nvSpPr>
        <p:spPr>
          <a:xfrm>
            <a:off x="0" y="180000"/>
            <a:ext cx="1032523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ICS Engagement: Digital Care Plan Maturity</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CEAF4F5-F8C5-D5BB-B3A9-86B220BD8054}"/>
              </a:ext>
            </a:extLst>
          </p:cNvPr>
          <p:cNvPicPr>
            <a:picLocks noChangeAspect="1"/>
          </p:cNvPicPr>
          <p:nvPr/>
        </p:nvPicPr>
        <p:blipFill>
          <a:blip r:embed="rId2"/>
          <a:stretch>
            <a:fillRect/>
          </a:stretch>
        </p:blipFill>
        <p:spPr>
          <a:xfrm>
            <a:off x="10307927" y="5333692"/>
            <a:ext cx="1545867" cy="481258"/>
          </a:xfrm>
          <a:prstGeom prst="rect">
            <a:avLst/>
          </a:prstGeom>
        </p:spPr>
      </p:pic>
      <p:sp>
        <p:nvSpPr>
          <p:cNvPr id="29" name="Rectangle 28">
            <a:extLst>
              <a:ext uri="{FF2B5EF4-FFF2-40B4-BE49-F238E27FC236}">
                <a16:creationId xmlns:a16="http://schemas.microsoft.com/office/drawing/2014/main" id="{405EB759-EAFE-9491-5FCC-3051A9E61CB8}"/>
              </a:ext>
            </a:extLst>
          </p:cNvPr>
          <p:cNvSpPr/>
          <p:nvPr/>
        </p:nvSpPr>
        <p:spPr>
          <a:xfrm>
            <a:off x="1304345" y="2343759"/>
            <a:ext cx="2011680" cy="1793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No digital care plan solution and no plans for a digital care plan solution</a:t>
            </a:r>
          </a:p>
        </p:txBody>
      </p:sp>
      <p:sp>
        <p:nvSpPr>
          <p:cNvPr id="30" name="Rectangle 29">
            <a:extLst>
              <a:ext uri="{FF2B5EF4-FFF2-40B4-BE49-F238E27FC236}">
                <a16:creationId xmlns:a16="http://schemas.microsoft.com/office/drawing/2014/main" id="{D28438FD-C92E-35BB-EE73-C593857ACB72}"/>
              </a:ext>
            </a:extLst>
          </p:cNvPr>
          <p:cNvSpPr/>
          <p:nvPr/>
        </p:nvSpPr>
        <p:spPr>
          <a:xfrm>
            <a:off x="3426683" y="2304991"/>
            <a:ext cx="2011680" cy="18318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No digital care plan currently but plans to implement a solution</a:t>
            </a:r>
          </a:p>
        </p:txBody>
      </p:sp>
      <p:sp>
        <p:nvSpPr>
          <p:cNvPr id="31" name="Rectangle 30">
            <a:extLst>
              <a:ext uri="{FF2B5EF4-FFF2-40B4-BE49-F238E27FC236}">
                <a16:creationId xmlns:a16="http://schemas.microsoft.com/office/drawing/2014/main" id="{9D6AD2EB-FD63-1522-1F4A-2A2990859B20}"/>
              </a:ext>
            </a:extLst>
          </p:cNvPr>
          <p:cNvSpPr/>
          <p:nvPr/>
        </p:nvSpPr>
        <p:spPr>
          <a:xfrm>
            <a:off x="5549017" y="2343759"/>
            <a:ext cx="2011680" cy="1793064"/>
          </a:xfrm>
          <a:prstGeom prst="rect">
            <a:avLst/>
          </a:prstGeom>
          <a:solidFill>
            <a:srgbClr val="F4D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Sharing digital care plans from EPRs as pdfs (view only via ShCR) OR care plans active in discreet digital care plan solution but not shared across providers</a:t>
            </a:r>
          </a:p>
        </p:txBody>
      </p:sp>
      <p:sp>
        <p:nvSpPr>
          <p:cNvPr id="32" name="Rectangle 31">
            <a:extLst>
              <a:ext uri="{FF2B5EF4-FFF2-40B4-BE49-F238E27FC236}">
                <a16:creationId xmlns:a16="http://schemas.microsoft.com/office/drawing/2014/main" id="{9D3C02EC-B4AD-6C10-BDF3-92A08E9E9B18}"/>
              </a:ext>
            </a:extLst>
          </p:cNvPr>
          <p:cNvSpPr/>
          <p:nvPr/>
        </p:nvSpPr>
        <p:spPr>
          <a:xfrm>
            <a:off x="7671353" y="2343759"/>
            <a:ext cx="2011680" cy="17930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Shared digital care plan solution for one condition, those that need to are able to view and edit care plans</a:t>
            </a:r>
          </a:p>
        </p:txBody>
      </p:sp>
      <p:sp>
        <p:nvSpPr>
          <p:cNvPr id="33" name="Rectangle 32">
            <a:extLst>
              <a:ext uri="{FF2B5EF4-FFF2-40B4-BE49-F238E27FC236}">
                <a16:creationId xmlns:a16="http://schemas.microsoft.com/office/drawing/2014/main" id="{CA9429AA-479C-0B67-098D-75A7D9F20D39}"/>
              </a:ext>
            </a:extLst>
          </p:cNvPr>
          <p:cNvSpPr/>
          <p:nvPr/>
        </p:nvSpPr>
        <p:spPr>
          <a:xfrm>
            <a:off x="9793687" y="2343759"/>
            <a:ext cx="2011680" cy="17930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Digital care plan solution for more than one condition; view/edit/create available /cross organisation users</a:t>
            </a:r>
          </a:p>
        </p:txBody>
      </p:sp>
      <p:sp>
        <p:nvSpPr>
          <p:cNvPr id="34" name="Rectangle 33">
            <a:extLst>
              <a:ext uri="{FF2B5EF4-FFF2-40B4-BE49-F238E27FC236}">
                <a16:creationId xmlns:a16="http://schemas.microsoft.com/office/drawing/2014/main" id="{4F2E842F-AA9B-0760-9230-90167E715BC4}"/>
              </a:ext>
            </a:extLst>
          </p:cNvPr>
          <p:cNvSpPr/>
          <p:nvPr/>
        </p:nvSpPr>
        <p:spPr>
          <a:xfrm>
            <a:off x="355865" y="2087811"/>
            <a:ext cx="920815" cy="20490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Maturity criteria</a:t>
            </a:r>
          </a:p>
        </p:txBody>
      </p:sp>
      <p:sp>
        <p:nvSpPr>
          <p:cNvPr id="35" name="Rectangle 34">
            <a:extLst>
              <a:ext uri="{FF2B5EF4-FFF2-40B4-BE49-F238E27FC236}">
                <a16:creationId xmlns:a16="http://schemas.microsoft.com/office/drawing/2014/main" id="{F95ACA24-A293-59AB-9D5B-9FB35A510C99}"/>
              </a:ext>
            </a:extLst>
          </p:cNvPr>
          <p:cNvSpPr/>
          <p:nvPr/>
        </p:nvSpPr>
        <p:spPr>
          <a:xfrm>
            <a:off x="355865" y="4259785"/>
            <a:ext cx="920816" cy="16390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of ICSs</a:t>
            </a:r>
          </a:p>
        </p:txBody>
      </p:sp>
      <p:sp>
        <p:nvSpPr>
          <p:cNvPr id="37" name="Rectangle 36">
            <a:extLst>
              <a:ext uri="{FF2B5EF4-FFF2-40B4-BE49-F238E27FC236}">
                <a16:creationId xmlns:a16="http://schemas.microsoft.com/office/drawing/2014/main" id="{C7676F86-9E7A-0F15-CF1B-F0A8D67300D5}"/>
              </a:ext>
            </a:extLst>
          </p:cNvPr>
          <p:cNvSpPr/>
          <p:nvPr/>
        </p:nvSpPr>
        <p:spPr>
          <a:xfrm>
            <a:off x="1304345" y="2066726"/>
            <a:ext cx="2011680" cy="277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8" name="Rectangle 37">
            <a:extLst>
              <a:ext uri="{FF2B5EF4-FFF2-40B4-BE49-F238E27FC236}">
                <a16:creationId xmlns:a16="http://schemas.microsoft.com/office/drawing/2014/main" id="{04518159-3913-1539-0008-9D314B64BB39}"/>
              </a:ext>
            </a:extLst>
          </p:cNvPr>
          <p:cNvSpPr/>
          <p:nvPr/>
        </p:nvSpPr>
        <p:spPr>
          <a:xfrm>
            <a:off x="3426681" y="2087811"/>
            <a:ext cx="2011680" cy="277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9" name="Rectangle 38">
            <a:extLst>
              <a:ext uri="{FF2B5EF4-FFF2-40B4-BE49-F238E27FC236}">
                <a16:creationId xmlns:a16="http://schemas.microsoft.com/office/drawing/2014/main" id="{8A897583-E316-61FD-2F60-C45DCD7BA04D}"/>
              </a:ext>
            </a:extLst>
          </p:cNvPr>
          <p:cNvSpPr/>
          <p:nvPr/>
        </p:nvSpPr>
        <p:spPr>
          <a:xfrm>
            <a:off x="5549017" y="2084420"/>
            <a:ext cx="2011680" cy="277032"/>
          </a:xfrm>
          <a:prstGeom prst="rect">
            <a:avLst/>
          </a:prstGeom>
          <a:solidFill>
            <a:srgbClr val="C4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40" name="Rectangle 39">
            <a:extLst>
              <a:ext uri="{FF2B5EF4-FFF2-40B4-BE49-F238E27FC236}">
                <a16:creationId xmlns:a16="http://schemas.microsoft.com/office/drawing/2014/main" id="{13AB6C3E-94D3-AAD9-2DF0-28782762A3DB}"/>
              </a:ext>
            </a:extLst>
          </p:cNvPr>
          <p:cNvSpPr/>
          <p:nvPr/>
        </p:nvSpPr>
        <p:spPr>
          <a:xfrm>
            <a:off x="7671351" y="2080610"/>
            <a:ext cx="2011680" cy="2770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41" name="Rectangle 40">
            <a:extLst>
              <a:ext uri="{FF2B5EF4-FFF2-40B4-BE49-F238E27FC236}">
                <a16:creationId xmlns:a16="http://schemas.microsoft.com/office/drawing/2014/main" id="{FE80B1F6-72B9-85C5-0DAB-1F536B7FF0EF}"/>
              </a:ext>
            </a:extLst>
          </p:cNvPr>
          <p:cNvSpPr/>
          <p:nvPr/>
        </p:nvSpPr>
        <p:spPr>
          <a:xfrm>
            <a:off x="9793687" y="2080610"/>
            <a:ext cx="2011680" cy="277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46" name="Arrow: Pentagon 45">
            <a:extLst>
              <a:ext uri="{FF2B5EF4-FFF2-40B4-BE49-F238E27FC236}">
                <a16:creationId xmlns:a16="http://schemas.microsoft.com/office/drawing/2014/main" id="{DE81BFDF-9D6F-39C6-41D0-9022D338AE83}"/>
              </a:ext>
            </a:extLst>
          </p:cNvPr>
          <p:cNvSpPr/>
          <p:nvPr/>
        </p:nvSpPr>
        <p:spPr>
          <a:xfrm>
            <a:off x="1304345" y="1668291"/>
            <a:ext cx="10512535" cy="296504"/>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 Mature                                                                                        More Mature</a:t>
            </a:r>
          </a:p>
        </p:txBody>
      </p:sp>
      <p:sp>
        <p:nvSpPr>
          <p:cNvPr id="10" name="Rectangle 9">
            <a:extLst>
              <a:ext uri="{FF2B5EF4-FFF2-40B4-BE49-F238E27FC236}">
                <a16:creationId xmlns:a16="http://schemas.microsoft.com/office/drawing/2014/main" id="{9F3219E9-D7C6-94E2-F7EF-7A712E201B45}"/>
              </a:ext>
            </a:extLst>
          </p:cNvPr>
          <p:cNvSpPr/>
          <p:nvPr/>
        </p:nvSpPr>
        <p:spPr>
          <a:xfrm>
            <a:off x="11062617" y="5538384"/>
            <a:ext cx="1084083" cy="223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FA9A5F9B-7C46-EAB7-698F-996429B46C95}"/>
              </a:ext>
            </a:extLst>
          </p:cNvPr>
          <p:cNvGraphicFramePr/>
          <p:nvPr/>
        </p:nvGraphicFramePr>
        <p:xfrm>
          <a:off x="1129383" y="4048927"/>
          <a:ext cx="10814377" cy="194777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39E4C628-F64A-AF05-B585-C190C883EAE4}"/>
              </a:ext>
            </a:extLst>
          </p:cNvPr>
          <p:cNvSpPr/>
          <p:nvPr/>
        </p:nvSpPr>
        <p:spPr>
          <a:xfrm>
            <a:off x="328200" y="1466100"/>
            <a:ext cx="11695044" cy="4646686"/>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64270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A168B6-4DF8-7040-271C-B9C2090176E8}"/>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7AA3F24-5A75-36F7-CEA9-744CD2A8DB1B}"/>
              </a:ext>
            </a:extLst>
          </p:cNvPr>
          <p:cNvSpPr/>
          <p:nvPr/>
        </p:nvSpPr>
        <p:spPr>
          <a:xfrm>
            <a:off x="0" y="180000"/>
            <a:ext cx="1032523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ICS Engagement: Digital Care Plan Enablers</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39E4C628-F64A-AF05-B585-C190C883EAE4}"/>
              </a:ext>
            </a:extLst>
          </p:cNvPr>
          <p:cNvSpPr/>
          <p:nvPr/>
        </p:nvSpPr>
        <p:spPr>
          <a:xfrm>
            <a:off x="328200" y="1466100"/>
            <a:ext cx="11695044" cy="4646686"/>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shape&#10;&#10;Description automatically generated">
            <a:extLst>
              <a:ext uri="{FF2B5EF4-FFF2-40B4-BE49-F238E27FC236}">
                <a16:creationId xmlns:a16="http://schemas.microsoft.com/office/drawing/2014/main" id="{CC5BE060-BEA3-C0A5-2ACC-C959B6CD7C6D}"/>
              </a:ext>
            </a:extLst>
          </p:cNvPr>
          <p:cNvPicPr>
            <a:picLocks noChangeAspect="1"/>
          </p:cNvPicPr>
          <p:nvPr/>
        </p:nvPicPr>
        <p:blipFill>
          <a:blip r:embed="rId3"/>
          <a:stretch>
            <a:fillRect/>
          </a:stretch>
        </p:blipFill>
        <p:spPr>
          <a:xfrm>
            <a:off x="10307927" y="6200384"/>
            <a:ext cx="1545867" cy="481258"/>
          </a:xfrm>
          <a:prstGeom prst="rect">
            <a:avLst/>
          </a:prstGeom>
        </p:spPr>
      </p:pic>
      <p:graphicFrame>
        <p:nvGraphicFramePr>
          <p:cNvPr id="4" name="Diagram 3">
            <a:extLst>
              <a:ext uri="{FF2B5EF4-FFF2-40B4-BE49-F238E27FC236}">
                <a16:creationId xmlns:a16="http://schemas.microsoft.com/office/drawing/2014/main" id="{3B01687B-BED5-ACFE-FCC0-E07D2F0A6650}"/>
              </a:ext>
            </a:extLst>
          </p:cNvPr>
          <p:cNvGraphicFramePr/>
          <p:nvPr/>
        </p:nvGraphicFramePr>
        <p:xfrm>
          <a:off x="328201" y="1626041"/>
          <a:ext cx="11525594" cy="43432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7000594"/>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A168B6-4DF8-7040-271C-B9C2090176E8}"/>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7AA3F24-5A75-36F7-CEA9-744CD2A8DB1B}"/>
              </a:ext>
            </a:extLst>
          </p:cNvPr>
          <p:cNvSpPr/>
          <p:nvPr/>
        </p:nvSpPr>
        <p:spPr>
          <a:xfrm>
            <a:off x="0" y="180000"/>
            <a:ext cx="1032523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ICS Engagement: Digital Care Plan Barriers</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39E4C628-F64A-AF05-B585-C190C883EAE4}"/>
              </a:ext>
            </a:extLst>
          </p:cNvPr>
          <p:cNvSpPr/>
          <p:nvPr/>
        </p:nvSpPr>
        <p:spPr>
          <a:xfrm>
            <a:off x="328200" y="1466100"/>
            <a:ext cx="11695044" cy="4646686"/>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shape&#10;&#10;Description automatically generated">
            <a:extLst>
              <a:ext uri="{FF2B5EF4-FFF2-40B4-BE49-F238E27FC236}">
                <a16:creationId xmlns:a16="http://schemas.microsoft.com/office/drawing/2014/main" id="{CC5BE060-BEA3-C0A5-2ACC-C959B6CD7C6D}"/>
              </a:ext>
            </a:extLst>
          </p:cNvPr>
          <p:cNvPicPr>
            <a:picLocks noChangeAspect="1"/>
          </p:cNvPicPr>
          <p:nvPr/>
        </p:nvPicPr>
        <p:blipFill>
          <a:blip r:embed="rId3"/>
          <a:stretch>
            <a:fillRect/>
          </a:stretch>
        </p:blipFill>
        <p:spPr>
          <a:xfrm>
            <a:off x="10307927" y="6200384"/>
            <a:ext cx="1545867" cy="481258"/>
          </a:xfrm>
          <a:prstGeom prst="rect">
            <a:avLst/>
          </a:prstGeom>
        </p:spPr>
      </p:pic>
      <p:graphicFrame>
        <p:nvGraphicFramePr>
          <p:cNvPr id="2" name="Diagram 1">
            <a:extLst>
              <a:ext uri="{FF2B5EF4-FFF2-40B4-BE49-F238E27FC236}">
                <a16:creationId xmlns:a16="http://schemas.microsoft.com/office/drawing/2014/main" id="{84FC424C-7BB8-121A-764E-8E4F8D2B2B86}"/>
              </a:ext>
            </a:extLst>
          </p:cNvPr>
          <p:cNvGraphicFramePr/>
          <p:nvPr/>
        </p:nvGraphicFramePr>
        <p:xfrm>
          <a:off x="328200" y="1566473"/>
          <a:ext cx="11535600" cy="4269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1839581"/>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Clinical Engagement</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92574554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Clinical Engagement: Approaches</a:t>
            </a: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177200" y="6302075"/>
            <a:ext cx="1545867" cy="351076"/>
          </a:xfrm>
          <a:prstGeom prst="rect">
            <a:avLst/>
          </a:prstGeom>
        </p:spPr>
      </p:pic>
      <p:sp>
        <p:nvSpPr>
          <p:cNvPr id="8" name="TextBox 7">
            <a:extLst>
              <a:ext uri="{FF2B5EF4-FFF2-40B4-BE49-F238E27FC236}">
                <a16:creationId xmlns:a16="http://schemas.microsoft.com/office/drawing/2014/main" id="{A1D39075-9DEF-5BE0-6A18-581B5DFA4C7F}"/>
              </a:ext>
            </a:extLst>
          </p:cNvPr>
          <p:cNvSpPr txBox="1"/>
          <p:nvPr/>
        </p:nvSpPr>
        <p:spPr>
          <a:xfrm>
            <a:off x="2634428" y="1843881"/>
            <a:ext cx="2458383" cy="345194"/>
          </a:xfrm>
          <a:prstGeom prst="rect">
            <a:avLst/>
          </a:prstGeom>
        </p:spPr>
        <p:txBody>
          <a:bodyPr vert="horz" wrap="square" lIns="91440" tIns="45720" rIns="91440" bIns="45720" rtlCol="0" anchor="t" anchorCtr="0">
            <a:normAutofit fontScale="925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Recommended Approach</a:t>
            </a:r>
          </a:p>
        </p:txBody>
      </p:sp>
      <p:sp>
        <p:nvSpPr>
          <p:cNvPr id="9" name="TextBox 8">
            <a:extLst>
              <a:ext uri="{FF2B5EF4-FFF2-40B4-BE49-F238E27FC236}">
                <a16:creationId xmlns:a16="http://schemas.microsoft.com/office/drawing/2014/main" id="{F7E812E4-2D1A-3D60-A5B3-2FF2D00D1FBA}"/>
              </a:ext>
            </a:extLst>
          </p:cNvPr>
          <p:cNvSpPr txBox="1"/>
          <p:nvPr/>
        </p:nvSpPr>
        <p:spPr>
          <a:xfrm>
            <a:off x="1715785" y="983293"/>
            <a:ext cx="8817574" cy="559246"/>
          </a:xfrm>
          <a:prstGeom prst="rect">
            <a:avLst/>
          </a:prstGeom>
        </p:spPr>
        <p:txBody>
          <a:bodyPr vert="horz" wrap="square" lIns="91440" tIns="45720" rIns="91440" bIns="4572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finding: a successful digital care plan implementation involves clinicians from day one.</a:t>
            </a:r>
          </a:p>
        </p:txBody>
      </p:sp>
      <p:sp>
        <p:nvSpPr>
          <p:cNvPr id="10" name="Rectangle 9">
            <a:extLst>
              <a:ext uri="{FF2B5EF4-FFF2-40B4-BE49-F238E27FC236}">
                <a16:creationId xmlns:a16="http://schemas.microsoft.com/office/drawing/2014/main" id="{7BDF0175-FA32-41F2-64DF-97124632C3A9}"/>
              </a:ext>
            </a:extLst>
          </p:cNvPr>
          <p:cNvSpPr/>
          <p:nvPr/>
        </p:nvSpPr>
        <p:spPr>
          <a:xfrm>
            <a:off x="2097187" y="2871424"/>
            <a:ext cx="3656339" cy="34275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 leads identified, informed and engaged throughout the design and roll-out of care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 groups identified and stood-up to feed into the care plan design and implementation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 staff identified to facilitate roll-out and training of end-users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 teams have a mechanism to feed back to digital teams regarding the solution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team is open to feedback from clinical users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team provides regular clinical feedback to care plan suppliers</a:t>
            </a:r>
          </a:p>
        </p:txBody>
      </p:sp>
      <p:sp>
        <p:nvSpPr>
          <p:cNvPr id="11" name="Rectangle 10">
            <a:extLst>
              <a:ext uri="{FF2B5EF4-FFF2-40B4-BE49-F238E27FC236}">
                <a16:creationId xmlns:a16="http://schemas.microsoft.com/office/drawing/2014/main" id="{9020512E-881A-C2C3-47E1-24FAD94B8285}"/>
              </a:ext>
            </a:extLst>
          </p:cNvPr>
          <p:cNvSpPr/>
          <p:nvPr/>
        </p:nvSpPr>
        <p:spPr>
          <a:xfrm>
            <a:off x="6109698" y="2957204"/>
            <a:ext cx="3534309" cy="334174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care plan content and format developed between digital team and digital care plan supplier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Roll-out plan consists mostly of communication - emailing clinical staff / running webinars on solution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teams lead all training and communication on care plan solution </a:t>
            </a:r>
          </a:p>
        </p:txBody>
      </p:sp>
      <p:sp>
        <p:nvSpPr>
          <p:cNvPr id="12" name="Rectangle 11">
            <a:extLst>
              <a:ext uri="{FF2B5EF4-FFF2-40B4-BE49-F238E27FC236}">
                <a16:creationId xmlns:a16="http://schemas.microsoft.com/office/drawing/2014/main" id="{91252BF4-0E61-8D60-7A19-58B8048EFC38}"/>
              </a:ext>
            </a:extLst>
          </p:cNvPr>
          <p:cNvSpPr/>
          <p:nvPr/>
        </p:nvSpPr>
        <p:spPr>
          <a:xfrm>
            <a:off x="2097186" y="2468962"/>
            <a:ext cx="3656340" cy="488242"/>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Approach One: Digitally enabled implementation</a:t>
            </a:r>
          </a:p>
        </p:txBody>
      </p:sp>
      <p:sp>
        <p:nvSpPr>
          <p:cNvPr id="13" name="Rectangle 12">
            <a:extLst>
              <a:ext uri="{FF2B5EF4-FFF2-40B4-BE49-F238E27FC236}">
                <a16:creationId xmlns:a16="http://schemas.microsoft.com/office/drawing/2014/main" id="{AC2DAD7C-0666-F845-0AA3-6513C42EC0AB}"/>
              </a:ext>
            </a:extLst>
          </p:cNvPr>
          <p:cNvSpPr/>
          <p:nvPr/>
        </p:nvSpPr>
        <p:spPr>
          <a:xfrm>
            <a:off x="6109698" y="2468962"/>
            <a:ext cx="3534309" cy="518392"/>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Approach Two: Digitally led implementation</a:t>
            </a:r>
          </a:p>
        </p:txBody>
      </p:sp>
      <p:sp>
        <p:nvSpPr>
          <p:cNvPr id="14" name="Left Brace 13">
            <a:extLst>
              <a:ext uri="{FF2B5EF4-FFF2-40B4-BE49-F238E27FC236}">
                <a16:creationId xmlns:a16="http://schemas.microsoft.com/office/drawing/2014/main" id="{19C5376B-6AA8-BE64-EE08-20D842E3B819}"/>
              </a:ext>
            </a:extLst>
          </p:cNvPr>
          <p:cNvSpPr/>
          <p:nvPr/>
        </p:nvSpPr>
        <p:spPr>
          <a:xfrm>
            <a:off x="2856216" y="306540"/>
            <a:ext cx="45719" cy="748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7E25296-67DD-8BE9-0244-DEB9348FCB4A}"/>
              </a:ext>
            </a:extLst>
          </p:cNvPr>
          <p:cNvSpPr/>
          <p:nvPr/>
        </p:nvSpPr>
        <p:spPr>
          <a:xfrm>
            <a:off x="1795629" y="2228463"/>
            <a:ext cx="4135983" cy="4192886"/>
          </a:xfrm>
          <a:prstGeom prst="rect">
            <a:avLst/>
          </a:prstGeom>
          <a:noFill/>
          <a:ln>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867567"/>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BAB93526-FDF8-0BD5-B08F-ADFBF2B74083}"/>
              </a:ext>
            </a:extLst>
          </p:cNvPr>
          <p:cNvSpPr/>
          <p:nvPr/>
        </p:nvSpPr>
        <p:spPr>
          <a:xfrm>
            <a:off x="816608" y="1341640"/>
            <a:ext cx="2316398" cy="4628438"/>
          </a:xfrm>
          <a:prstGeom prst="homePlate">
            <a:avLst>
              <a:gd name="adj" fmla="val 27823"/>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0" y="180000"/>
            <a:ext cx="1195141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Clinical Engagement: Recommended Approach </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3"/>
          <a:stretch>
            <a:fillRect/>
          </a:stretch>
        </p:blipFill>
        <p:spPr>
          <a:xfrm>
            <a:off x="10307927" y="6200384"/>
            <a:ext cx="1545867" cy="351076"/>
          </a:xfrm>
          <a:prstGeom prst="rect">
            <a:avLst/>
          </a:prstGeom>
        </p:spPr>
      </p:pic>
      <p:graphicFrame>
        <p:nvGraphicFramePr>
          <p:cNvPr id="7" name="Diagram 6">
            <a:extLst>
              <a:ext uri="{FF2B5EF4-FFF2-40B4-BE49-F238E27FC236}">
                <a16:creationId xmlns:a16="http://schemas.microsoft.com/office/drawing/2014/main" id="{FB06C3E9-2544-060F-BEAE-CA9C9F682B5A}"/>
              </a:ext>
            </a:extLst>
          </p:cNvPr>
          <p:cNvGraphicFramePr/>
          <p:nvPr/>
        </p:nvGraphicFramePr>
        <p:xfrm>
          <a:off x="3051646" y="618283"/>
          <a:ext cx="8734359" cy="4060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raphic 8" descr="Open quotation mark with solid fill">
            <a:extLst>
              <a:ext uri="{FF2B5EF4-FFF2-40B4-BE49-F238E27FC236}">
                <a16:creationId xmlns:a16="http://schemas.microsoft.com/office/drawing/2014/main" id="{FD956B82-7F17-7A9E-F17F-E975E429DC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36485" y="3965771"/>
            <a:ext cx="1003972" cy="1003972"/>
          </a:xfrm>
          <a:prstGeom prst="rect">
            <a:avLst/>
          </a:prstGeom>
        </p:spPr>
      </p:pic>
      <p:pic>
        <p:nvPicPr>
          <p:cNvPr id="10" name="Graphic 9" descr="Open quotation mark with solid fill">
            <a:extLst>
              <a:ext uri="{FF2B5EF4-FFF2-40B4-BE49-F238E27FC236}">
                <a16:creationId xmlns:a16="http://schemas.microsoft.com/office/drawing/2014/main" id="{BC937080-52BC-2DF7-5D9C-C83CDB8973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8337651" y="4791518"/>
            <a:ext cx="1065488" cy="1065488"/>
          </a:xfrm>
          <a:prstGeom prst="rect">
            <a:avLst/>
          </a:prstGeom>
        </p:spPr>
      </p:pic>
      <p:sp>
        <p:nvSpPr>
          <p:cNvPr id="11" name="TextBox 10">
            <a:extLst>
              <a:ext uri="{FF2B5EF4-FFF2-40B4-BE49-F238E27FC236}">
                <a16:creationId xmlns:a16="http://schemas.microsoft.com/office/drawing/2014/main" id="{0DFED26B-53BE-0B91-B381-109E63E56AE3}"/>
              </a:ext>
            </a:extLst>
          </p:cNvPr>
          <p:cNvSpPr txBox="1"/>
          <p:nvPr/>
        </p:nvSpPr>
        <p:spPr>
          <a:xfrm>
            <a:off x="929533" y="1721860"/>
            <a:ext cx="1970594" cy="3894622"/>
          </a:xfrm>
          <a:prstGeom prst="rect">
            <a:avLst/>
          </a:prstGeom>
        </p:spPr>
        <p:txBody>
          <a:bodyPr vert="horz" wrap="square" lIns="91440" tIns="45720" rIns="91440" bIns="4572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 engagement and collaborative design has been prominent in successful implementation of digital care planning solutions. </a:t>
            </a:r>
            <a:endParaRPr kumimoji="0" lang="en-GB" sz="1600" b="0"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recommended approach is demonstrated, which has been used by several ICSs. </a:t>
            </a:r>
          </a:p>
        </p:txBody>
      </p:sp>
      <p:sp>
        <p:nvSpPr>
          <p:cNvPr id="13" name="Text Placeholder 8">
            <a:extLst>
              <a:ext uri="{FF2B5EF4-FFF2-40B4-BE49-F238E27FC236}">
                <a16:creationId xmlns:a16="http://schemas.microsoft.com/office/drawing/2014/main" id="{E9F0B5D1-5A58-8417-8973-0F9875765F17}"/>
              </a:ext>
            </a:extLst>
          </p:cNvPr>
          <p:cNvSpPr txBox="1">
            <a:spLocks/>
          </p:cNvSpPr>
          <p:nvPr/>
        </p:nvSpPr>
        <p:spPr>
          <a:xfrm>
            <a:off x="4064015" y="4510321"/>
            <a:ext cx="5021710" cy="1003972"/>
          </a:xfrm>
          <a:prstGeom prst="rect">
            <a:avLst/>
          </a:prstGeom>
        </p:spPr>
        <p:txBody>
          <a:bodyPr>
            <a:normAutofit/>
          </a:bodyPr>
          <a:lst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44546A"/>
              </a:buClr>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need to do more than clinical engagement, you need clinicians to co-produce and validate the solution, this is the way you build ownership and momentum within clinical teams</a:t>
            </a:r>
          </a:p>
          <a:p>
            <a:pPr marL="0" marR="0" lvl="0" indent="0" algn="l" defTabSz="685800" rtl="0" eaLnBrk="1" fontAlgn="auto" latinLnBrk="0" hangingPunct="1">
              <a:lnSpc>
                <a:spcPct val="90000"/>
              </a:lnSpc>
              <a:spcBef>
                <a:spcPts val="750"/>
              </a:spcBef>
              <a:spcAft>
                <a:spcPts val="0"/>
              </a:spcAft>
              <a:buClr>
                <a:srgbClr val="44546A"/>
              </a:buClr>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
                <a:srgbClr val="44546A"/>
              </a:buClr>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 Placeholder 9">
            <a:extLst>
              <a:ext uri="{FF2B5EF4-FFF2-40B4-BE49-F238E27FC236}">
                <a16:creationId xmlns:a16="http://schemas.microsoft.com/office/drawing/2014/main" id="{92FE5013-6C45-96AE-F7C2-40ED1987C5B4}"/>
              </a:ext>
            </a:extLst>
          </p:cNvPr>
          <p:cNvSpPr txBox="1">
            <a:spLocks/>
          </p:cNvSpPr>
          <p:nvPr/>
        </p:nvSpPr>
        <p:spPr>
          <a:xfrm>
            <a:off x="4064015" y="5518882"/>
            <a:ext cx="4591050" cy="749324"/>
          </a:xfrm>
          <a:prstGeom prst="rect">
            <a:avLst/>
          </a:prstGeom>
        </p:spPr>
        <p:txBody>
          <a:bodyPr/>
          <a:lst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44546A"/>
              </a:buClr>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Evelyn White</a:t>
            </a:r>
            <a:b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Programme Director,  Kent Community Health NHS Foundation Trust</a:t>
            </a:r>
          </a:p>
          <a:p>
            <a:pPr marL="0" marR="0" lvl="0" indent="0" algn="l" defTabSz="685800" rtl="0" eaLnBrk="1" fontAlgn="auto" latinLnBrk="0" hangingPunct="1">
              <a:lnSpc>
                <a:spcPct val="90000"/>
              </a:lnSpc>
              <a:spcBef>
                <a:spcPts val="750"/>
              </a:spcBef>
              <a:spcAft>
                <a:spcPts val="0"/>
              </a:spcAft>
              <a:buClr>
                <a:srgbClr val="44546A"/>
              </a:buClr>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User with solid fill">
            <a:extLst>
              <a:ext uri="{FF2B5EF4-FFF2-40B4-BE49-F238E27FC236}">
                <a16:creationId xmlns:a16="http://schemas.microsoft.com/office/drawing/2014/main" id="{ED40D889-C2AF-026E-9553-AE549C55C2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87181" y="5547370"/>
            <a:ext cx="692347" cy="692347"/>
          </a:xfrm>
          <a:prstGeom prst="rect">
            <a:avLst/>
          </a:prstGeom>
        </p:spPr>
      </p:pic>
    </p:spTree>
    <p:extLst>
      <p:ext uri="{BB962C8B-B14F-4D97-AF65-F5344CB8AC3E}">
        <p14:creationId xmlns:p14="http://schemas.microsoft.com/office/powerpoint/2010/main" val="163813048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Patient Engagement</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332913717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Patient Requirements: Literature Review</a:t>
            </a: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29" name="TextBox 28">
            <a:extLst>
              <a:ext uri="{FF2B5EF4-FFF2-40B4-BE49-F238E27FC236}">
                <a16:creationId xmlns:a16="http://schemas.microsoft.com/office/drawing/2014/main" id="{2674E65A-84D4-B7A2-45F9-C1E029AB6AE6}"/>
              </a:ext>
            </a:extLst>
          </p:cNvPr>
          <p:cNvSpPr txBox="1"/>
          <p:nvPr/>
        </p:nvSpPr>
        <p:spPr>
          <a:xfrm>
            <a:off x="4780906" y="1961827"/>
            <a:ext cx="6972730" cy="1239138"/>
          </a:xfrm>
          <a:prstGeom prst="rect">
            <a:avLst/>
          </a:prstGeom>
          <a:ln w="12700">
            <a:solidFill>
              <a:schemeClr val="accent2"/>
            </a:solidFill>
          </a:ln>
        </p:spPr>
        <p:txBody>
          <a:bodyPr vert="horz" wrap="square" lIns="91440" tIns="45720" rIns="91440" bIns="4572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Shared Decision Making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commitment by both clinician and patient to shared decision making is essential for successful personalised care planning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Collaboratively set goals and self‐selected behavioural targets are as more motivational than clinician‐assigned goals</a:t>
            </a:r>
          </a:p>
        </p:txBody>
      </p:sp>
      <p:sp>
        <p:nvSpPr>
          <p:cNvPr id="30" name="TextBox 29">
            <a:extLst>
              <a:ext uri="{FF2B5EF4-FFF2-40B4-BE49-F238E27FC236}">
                <a16:creationId xmlns:a16="http://schemas.microsoft.com/office/drawing/2014/main" id="{DE33D42E-2384-4687-34A8-CB2799074C67}"/>
              </a:ext>
            </a:extLst>
          </p:cNvPr>
          <p:cNvSpPr txBox="1"/>
          <p:nvPr/>
        </p:nvSpPr>
        <p:spPr>
          <a:xfrm>
            <a:off x="4780907" y="3358294"/>
            <a:ext cx="6972729" cy="981761"/>
          </a:xfrm>
          <a:prstGeom prst="rect">
            <a:avLst/>
          </a:prstGeom>
          <a:ln w="12700">
            <a:solidFill>
              <a:schemeClr val="accent2"/>
            </a:solidFill>
          </a:ln>
        </p:spPr>
        <p:txBody>
          <a:bodyPr vert="horz" wrap="square" lIns="91440" tIns="45720" rIns="91440" bIns="4572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Personalised Care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Personalised care planning enables an increased awareness of local services, support with accessing practical and financial assistance and increased confidence and motivation to address specific issues in their lives</a:t>
            </a:r>
          </a:p>
        </p:txBody>
      </p:sp>
      <p:sp>
        <p:nvSpPr>
          <p:cNvPr id="31" name="TextBox 30">
            <a:extLst>
              <a:ext uri="{FF2B5EF4-FFF2-40B4-BE49-F238E27FC236}">
                <a16:creationId xmlns:a16="http://schemas.microsoft.com/office/drawing/2014/main" id="{191C51E6-DF4B-922B-2B4C-6FF19500ED49}"/>
              </a:ext>
            </a:extLst>
          </p:cNvPr>
          <p:cNvSpPr txBox="1"/>
          <p:nvPr/>
        </p:nvSpPr>
        <p:spPr>
          <a:xfrm>
            <a:off x="4780907" y="4497383"/>
            <a:ext cx="6972730" cy="1163677"/>
          </a:xfrm>
          <a:prstGeom prst="rect">
            <a:avLst/>
          </a:prstGeom>
          <a:ln w="12700">
            <a:solidFill>
              <a:schemeClr val="accent2"/>
            </a:solidFill>
          </a:ln>
        </p:spPr>
        <p:txBody>
          <a:bodyPr vert="horz" wrap="square" lIns="91440" tIns="45720" rIns="91440" bIns="45720" rtlCol="0" anchor="t" anchorCtr="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Self-Management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Identifying the most effective methods by which self-management programs can be delivered and scaled for use at the population level should be a priority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Tools that were designed to support self-management were successful in improving engagement with patients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ight Bracket 31">
            <a:extLst>
              <a:ext uri="{FF2B5EF4-FFF2-40B4-BE49-F238E27FC236}">
                <a16:creationId xmlns:a16="http://schemas.microsoft.com/office/drawing/2014/main" id="{010CF013-4DB1-C4CF-1973-123169395206}"/>
              </a:ext>
            </a:extLst>
          </p:cNvPr>
          <p:cNvSpPr/>
          <p:nvPr/>
        </p:nvSpPr>
        <p:spPr>
          <a:xfrm>
            <a:off x="4099877" y="1880172"/>
            <a:ext cx="560934" cy="3945271"/>
          </a:xfrm>
          <a:prstGeom prst="rightBracket">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F77ABF6E-93EE-D31E-B7DC-03CDF47D605B}"/>
              </a:ext>
            </a:extLst>
          </p:cNvPr>
          <p:cNvSpPr txBox="1"/>
          <p:nvPr/>
        </p:nvSpPr>
        <p:spPr>
          <a:xfrm>
            <a:off x="1081135" y="3855206"/>
            <a:ext cx="1912301" cy="353465"/>
          </a:xfrm>
          <a:prstGeom prst="roundRect">
            <a:avLst/>
          </a:prstGeom>
          <a:noFill/>
          <a:ln w="12700">
            <a:solidFill>
              <a:schemeClr val="accent2"/>
            </a:solidFill>
            <a:prstDash val="sysDo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46 papers reviewed</a:t>
            </a:r>
          </a:p>
        </p:txBody>
      </p:sp>
      <p:sp>
        <p:nvSpPr>
          <p:cNvPr id="34" name="TextBox 33">
            <a:extLst>
              <a:ext uri="{FF2B5EF4-FFF2-40B4-BE49-F238E27FC236}">
                <a16:creationId xmlns:a16="http://schemas.microsoft.com/office/drawing/2014/main" id="{FC6DC1B5-32CC-A5BB-84BA-A95C0404C5E3}"/>
              </a:ext>
            </a:extLst>
          </p:cNvPr>
          <p:cNvSpPr txBox="1"/>
          <p:nvPr/>
        </p:nvSpPr>
        <p:spPr>
          <a:xfrm>
            <a:off x="331926" y="2064593"/>
            <a:ext cx="3767951" cy="1325168"/>
          </a:xfrm>
          <a:prstGeom prst="rect">
            <a:avLst/>
          </a:prstGeom>
          <a:noFill/>
          <a:ln w="12700">
            <a:solidFill>
              <a:schemeClr val="accent2"/>
            </a:solidFill>
            <a:prstDash val="sysDash"/>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Search terms to understand clinical requirements for care plans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'digital care plans', 'care planning' and 'advanced care plans’,  'digital tool rollouts’, 'digital implementation' and 'digital change'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cxnSp>
        <p:nvCxnSpPr>
          <p:cNvPr id="35" name="Straight Connector 34">
            <a:extLst>
              <a:ext uri="{FF2B5EF4-FFF2-40B4-BE49-F238E27FC236}">
                <a16:creationId xmlns:a16="http://schemas.microsoft.com/office/drawing/2014/main" id="{7F947023-CD74-C5B5-AB48-17A7D9795EF0}"/>
              </a:ext>
            </a:extLst>
          </p:cNvPr>
          <p:cNvCxnSpPr>
            <a:cxnSpLocks/>
            <a:stCxn id="33" idx="0"/>
          </p:cNvCxnSpPr>
          <p:nvPr/>
        </p:nvCxnSpPr>
        <p:spPr>
          <a:xfrm flipV="1">
            <a:off x="2037286" y="3389761"/>
            <a:ext cx="0" cy="465445"/>
          </a:xfrm>
          <a:prstGeom prst="line">
            <a:avLst/>
          </a:prstGeom>
          <a:ln w="12700">
            <a:solidFill>
              <a:schemeClr val="accent2"/>
            </a:solidFill>
          </a:ln>
        </p:spPr>
        <p:style>
          <a:lnRef idx="1">
            <a:schemeClr val="accent4"/>
          </a:lnRef>
          <a:fillRef idx="0">
            <a:schemeClr val="accent4"/>
          </a:fillRef>
          <a:effectRef idx="0">
            <a:schemeClr val="accent4"/>
          </a:effectRef>
          <a:fontRef idx="minor">
            <a:schemeClr val="tx1"/>
          </a:fontRef>
        </p:style>
      </p:cxnSp>
      <p:sp>
        <p:nvSpPr>
          <p:cNvPr id="36" name="TextBox 35">
            <a:extLst>
              <a:ext uri="{FF2B5EF4-FFF2-40B4-BE49-F238E27FC236}">
                <a16:creationId xmlns:a16="http://schemas.microsoft.com/office/drawing/2014/main" id="{2C629320-B97B-661B-DD9A-5C38FC855A35}"/>
              </a:ext>
            </a:extLst>
          </p:cNvPr>
          <p:cNvSpPr txBox="1"/>
          <p:nvPr/>
        </p:nvSpPr>
        <p:spPr>
          <a:xfrm>
            <a:off x="1081134" y="4497383"/>
            <a:ext cx="1912301" cy="353465"/>
          </a:xfrm>
          <a:prstGeom prst="roundRect">
            <a:avLst/>
          </a:prstGeom>
          <a:noFill/>
          <a:ln w="12700">
            <a:solidFill>
              <a:schemeClr val="accent2"/>
            </a:solidFill>
            <a:prstDash val="sysDo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16 papers included</a:t>
            </a:r>
          </a:p>
        </p:txBody>
      </p:sp>
      <p:cxnSp>
        <p:nvCxnSpPr>
          <p:cNvPr id="37" name="Straight Connector 36">
            <a:extLst>
              <a:ext uri="{FF2B5EF4-FFF2-40B4-BE49-F238E27FC236}">
                <a16:creationId xmlns:a16="http://schemas.microsoft.com/office/drawing/2014/main" id="{3CA5CD94-33C7-E5B5-3FBB-4A7B56689298}"/>
              </a:ext>
            </a:extLst>
          </p:cNvPr>
          <p:cNvCxnSpPr>
            <a:cxnSpLocks/>
            <a:stCxn id="33" idx="2"/>
            <a:endCxn id="36" idx="0"/>
          </p:cNvCxnSpPr>
          <p:nvPr/>
        </p:nvCxnSpPr>
        <p:spPr>
          <a:xfrm flipH="1">
            <a:off x="2037285" y="4208671"/>
            <a:ext cx="1" cy="288712"/>
          </a:xfrm>
          <a:prstGeom prst="line">
            <a:avLst/>
          </a:prstGeom>
          <a:ln w="12700">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38" name="Straight Arrow Connector 37">
            <a:extLst>
              <a:ext uri="{FF2B5EF4-FFF2-40B4-BE49-F238E27FC236}">
                <a16:creationId xmlns:a16="http://schemas.microsoft.com/office/drawing/2014/main" id="{CF7A4E8A-D3C8-0791-9335-8EA35FC4129A}"/>
              </a:ext>
            </a:extLst>
          </p:cNvPr>
          <p:cNvCxnSpPr>
            <a:cxnSpLocks/>
          </p:cNvCxnSpPr>
          <p:nvPr/>
        </p:nvCxnSpPr>
        <p:spPr>
          <a:xfrm flipV="1">
            <a:off x="3328671" y="4674115"/>
            <a:ext cx="655063" cy="1"/>
          </a:xfrm>
          <a:prstGeom prst="straightConnector1">
            <a:avLst/>
          </a:prstGeom>
          <a:ln w="1905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AFDBE07A-4786-B678-5950-1BD79CF335CF}"/>
              </a:ext>
            </a:extLst>
          </p:cNvPr>
          <p:cNvSpPr txBox="1"/>
          <p:nvPr/>
        </p:nvSpPr>
        <p:spPr>
          <a:xfrm>
            <a:off x="3097618" y="4208671"/>
            <a:ext cx="1305397" cy="353449"/>
          </a:xfrm>
          <a:prstGeom prst="rect">
            <a:avLst/>
          </a:prstGeom>
          <a:ln w="12700">
            <a:noFill/>
          </a:ln>
        </p:spPr>
        <p:txBody>
          <a:bodyPr vert="horz" wrap="square" lIns="91440" tIns="45720" rIns="91440" bIns="4572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Key themes</a:t>
            </a:r>
          </a:p>
        </p:txBody>
      </p:sp>
    </p:spTree>
    <p:extLst>
      <p:ext uri="{BB962C8B-B14F-4D97-AF65-F5344CB8AC3E}">
        <p14:creationId xmlns:p14="http://schemas.microsoft.com/office/powerpoint/2010/main" val="200569762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1" y="180000"/>
            <a:ext cx="1248310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Patient Requirements: Charity Engagement Findings</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2" name="Picture 4" descr="Compassion in Dying – Good Grief Connects">
            <a:extLst>
              <a:ext uri="{FF2B5EF4-FFF2-40B4-BE49-F238E27FC236}">
                <a16:creationId xmlns:a16="http://schemas.microsoft.com/office/drawing/2014/main" id="{BBA64DDD-8595-9A14-AD31-3BAD494BC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3" y="2804834"/>
            <a:ext cx="1713634" cy="5957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iabetes-uk-logo - Heathcoat Primary School">
            <a:extLst>
              <a:ext uri="{FF2B5EF4-FFF2-40B4-BE49-F238E27FC236}">
                <a16:creationId xmlns:a16="http://schemas.microsoft.com/office/drawing/2014/main" id="{670DAF06-5816-01E3-F5EB-56B56B2D5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358">
            <a:off x="909548" y="3442300"/>
            <a:ext cx="2729713" cy="15672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ome - Epilepsy Action">
            <a:extLst>
              <a:ext uri="{FF2B5EF4-FFF2-40B4-BE49-F238E27FC236}">
                <a16:creationId xmlns:a16="http://schemas.microsoft.com/office/drawing/2014/main" id="{274EA162-A77D-35E0-7012-C659BE4E42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20" y="5086236"/>
            <a:ext cx="2844245" cy="7387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Asthma + Lung UK">
            <a:extLst>
              <a:ext uri="{FF2B5EF4-FFF2-40B4-BE49-F238E27FC236}">
                <a16:creationId xmlns:a16="http://schemas.microsoft.com/office/drawing/2014/main" id="{132AB72B-4AE7-44F3-8FC5-F15B779332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8183" y="2270848"/>
            <a:ext cx="1244975" cy="1182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British Heart Foundation - Wikipedia">
            <a:extLst>
              <a:ext uri="{FF2B5EF4-FFF2-40B4-BE49-F238E27FC236}">
                <a16:creationId xmlns:a16="http://schemas.microsoft.com/office/drawing/2014/main" id="{A9CB306F-0FA6-BD93-F325-A1CB9BA263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42" y="3857508"/>
            <a:ext cx="954093" cy="10424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Marie Curie logo">
            <a:extLst>
              <a:ext uri="{FF2B5EF4-FFF2-40B4-BE49-F238E27FC236}">
                <a16:creationId xmlns:a16="http://schemas.microsoft.com/office/drawing/2014/main" id="{B3641A63-5841-1CAD-2261-0939D6B08B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79571"/>
            <a:ext cx="2023865" cy="10101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 11">
            <a:extLst>
              <a:ext uri="{FF2B5EF4-FFF2-40B4-BE49-F238E27FC236}">
                <a16:creationId xmlns:a16="http://schemas.microsoft.com/office/drawing/2014/main" id="{42167097-ACCF-6E90-9670-7F148550953A}"/>
              </a:ext>
            </a:extLst>
          </p:cNvPr>
          <p:cNvGraphicFramePr/>
          <p:nvPr/>
        </p:nvGraphicFramePr>
        <p:xfrm>
          <a:off x="3265941" y="1224962"/>
          <a:ext cx="8600595" cy="48002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69900508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236393"/>
            <a:ext cx="1032523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Introduction</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54613CD9-576F-5144-880F-69CE88A9A033}"/>
              </a:ext>
            </a:extLst>
          </p:cNvPr>
          <p:cNvSpPr/>
          <p:nvPr/>
        </p:nvSpPr>
        <p:spPr>
          <a:xfrm>
            <a:off x="735248" y="1929127"/>
            <a:ext cx="10325233" cy="34009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Wider care plans work (Connecting Care Records)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Connecting Care Records team commissioned </a:t>
            </a:r>
            <a:r>
              <a:rPr lang="en-GB" sz="2000" dirty="0">
                <a:effectLst/>
                <a:latin typeface="Arial" panose="020B0604020202020204" pitchFamily="34" charset="0"/>
                <a:ea typeface="Aptos" panose="020B0004020202020204" pitchFamily="34" charset="0"/>
                <a:cs typeface="Arial" panose="020B0604020202020204" pitchFamily="34" charset="0"/>
              </a:rPr>
              <a:t>North of England Care System Support (NECS) </a:t>
            </a:r>
            <a:r>
              <a:rPr kumimoji="0" lang="en-GB" sz="20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conduct a wider piece of discovery work to look at the current position of all care plans within England including patient and clinician user experience of care plans.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 App Discovery (Products and Platforms)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 viability of extending use of the NHS App to surface care plan information – as a 'front door' for the patient - and the different options for how this could be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1064885440"/>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Digital Care Plan Benefits</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476858489"/>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89E33DD-3DF9-B5DD-C3E7-D9917F03105D}"/>
              </a:ext>
            </a:extLst>
          </p:cNvPr>
          <p:cNvSpPr/>
          <p:nvPr/>
        </p:nvSpPr>
        <p:spPr>
          <a:xfrm>
            <a:off x="7533794" y="1128820"/>
            <a:ext cx="4079962" cy="27805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93667CC0-FD59-8F5F-6649-996E2E4424B9}"/>
              </a:ext>
            </a:extLst>
          </p:cNvPr>
          <p:cNvSpPr/>
          <p:nvPr/>
        </p:nvSpPr>
        <p:spPr>
          <a:xfrm>
            <a:off x="471153" y="1118850"/>
            <a:ext cx="6472719" cy="279052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5762C681-47E5-EE22-7B58-AF46A2370239}"/>
              </a:ext>
            </a:extLst>
          </p:cNvPr>
          <p:cNvSpPr/>
          <p:nvPr/>
        </p:nvSpPr>
        <p:spPr>
          <a:xfrm>
            <a:off x="471153" y="4027470"/>
            <a:ext cx="4079962" cy="27262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81965B8F-B404-2DF5-3916-05E888C47C50}"/>
              </a:ext>
            </a:extLst>
          </p:cNvPr>
          <p:cNvSpPr/>
          <p:nvPr/>
        </p:nvSpPr>
        <p:spPr>
          <a:xfrm>
            <a:off x="5141037" y="4019247"/>
            <a:ext cx="6472719" cy="27262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0" y="180000"/>
            <a:ext cx="1032523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Benefits Overview</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C72CDC8B-A48B-EE67-DCA1-5B4DC2DE00C1}"/>
              </a:ext>
            </a:extLst>
          </p:cNvPr>
          <p:cNvSpPr txBox="1"/>
          <p:nvPr/>
        </p:nvSpPr>
        <p:spPr>
          <a:xfrm>
            <a:off x="528719" y="2631577"/>
            <a:ext cx="3086507" cy="98573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Reduced admissions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Visibility of patient wishes / treatment plan reduces admission to urgent care.</a:t>
            </a:r>
          </a:p>
        </p:txBody>
      </p:sp>
      <p:sp>
        <p:nvSpPr>
          <p:cNvPr id="25" name="TextBox 24">
            <a:extLst>
              <a:ext uri="{FF2B5EF4-FFF2-40B4-BE49-F238E27FC236}">
                <a16:creationId xmlns:a16="http://schemas.microsoft.com/office/drawing/2014/main" id="{645EFC06-B35E-8F82-F38C-7CA1327829CE}"/>
              </a:ext>
            </a:extLst>
          </p:cNvPr>
          <p:cNvSpPr txBox="1"/>
          <p:nvPr/>
        </p:nvSpPr>
        <p:spPr>
          <a:xfrm>
            <a:off x="5684576" y="5291758"/>
            <a:ext cx="285088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Preferred place of death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 shared view of a patients advanced care plan will increase the likelihood of the patient dying in their preferred place</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p:txBody>
      </p:sp>
      <p:sp>
        <p:nvSpPr>
          <p:cNvPr id="27" name="TextBox 26">
            <a:extLst>
              <a:ext uri="{FF2B5EF4-FFF2-40B4-BE49-F238E27FC236}">
                <a16:creationId xmlns:a16="http://schemas.microsoft.com/office/drawing/2014/main" id="{362887DD-8B86-563D-5F17-B8272B60C984}"/>
              </a:ext>
            </a:extLst>
          </p:cNvPr>
          <p:cNvSpPr txBox="1"/>
          <p:nvPr/>
        </p:nvSpPr>
        <p:spPr>
          <a:xfrm>
            <a:off x="8438767" y="5253237"/>
            <a:ext cx="285088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Treatment Certainty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View of a shared care plan will give care providers an understanding of the treatment plan, patient wishes, medication and dosage. </a:t>
            </a:r>
          </a:p>
        </p:txBody>
      </p:sp>
      <p:sp>
        <p:nvSpPr>
          <p:cNvPr id="29" name="TextBox 28">
            <a:extLst>
              <a:ext uri="{FF2B5EF4-FFF2-40B4-BE49-F238E27FC236}">
                <a16:creationId xmlns:a16="http://schemas.microsoft.com/office/drawing/2014/main" id="{6A6763CA-D080-0620-96D8-19A1BF3D5098}"/>
              </a:ext>
            </a:extLst>
          </p:cNvPr>
          <p:cNvSpPr txBox="1"/>
          <p:nvPr/>
        </p:nvSpPr>
        <p:spPr>
          <a:xfrm>
            <a:off x="7800123" y="2453495"/>
            <a:ext cx="375147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Improved health outcomes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mproves patients' ability and access to tools to manage health conditions.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Provides HCPs with joined-up information so they can make the best decision about a patients care.  </a:t>
            </a:r>
          </a:p>
        </p:txBody>
      </p:sp>
      <p:sp>
        <p:nvSpPr>
          <p:cNvPr id="31" name="TextBox 30">
            <a:extLst>
              <a:ext uri="{FF2B5EF4-FFF2-40B4-BE49-F238E27FC236}">
                <a16:creationId xmlns:a16="http://schemas.microsoft.com/office/drawing/2014/main" id="{70F6215E-E453-A025-35AD-264859F945FB}"/>
              </a:ext>
            </a:extLst>
          </p:cNvPr>
          <p:cNvSpPr txBox="1"/>
          <p:nvPr/>
        </p:nvSpPr>
        <p:spPr>
          <a:xfrm>
            <a:off x="3652488" y="2631577"/>
            <a:ext cx="3086507"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saving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to digital care plan reduces time spent searching for patient information / asking patient history / calling GPs.</a:t>
            </a:r>
          </a:p>
        </p:txBody>
      </p:sp>
      <p:sp>
        <p:nvSpPr>
          <p:cNvPr id="33" name="TextBox 32">
            <a:extLst>
              <a:ext uri="{FF2B5EF4-FFF2-40B4-BE49-F238E27FC236}">
                <a16:creationId xmlns:a16="http://schemas.microsoft.com/office/drawing/2014/main" id="{5EE98D42-5886-66FE-33A9-B90FB85C0998}"/>
              </a:ext>
            </a:extLst>
          </p:cNvPr>
          <p:cNvSpPr txBox="1"/>
          <p:nvPr/>
        </p:nvSpPr>
        <p:spPr>
          <a:xfrm>
            <a:off x="577961" y="5078687"/>
            <a:ext cx="3729519" cy="16004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Experience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 access to care plan will avoid patients having to provide their history / repeat conversations.</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Joined-up care provides patients with confidence that provider is aware of their condition, care, and goals</a:t>
            </a:r>
          </a:p>
        </p:txBody>
      </p:sp>
      <p:pic>
        <p:nvPicPr>
          <p:cNvPr id="35" name="Graphic 34" descr="Downward trend graph outline">
            <a:extLst>
              <a:ext uri="{FF2B5EF4-FFF2-40B4-BE49-F238E27FC236}">
                <a16:creationId xmlns:a16="http://schemas.microsoft.com/office/drawing/2014/main" id="{806D4D59-D414-13F2-FC7B-35BEFE3F20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4442" y="1871649"/>
            <a:ext cx="759928" cy="759928"/>
          </a:xfrm>
          <a:prstGeom prst="rect">
            <a:avLst/>
          </a:prstGeom>
        </p:spPr>
      </p:pic>
      <p:pic>
        <p:nvPicPr>
          <p:cNvPr id="37" name="Graphic 36" descr="Clock outline">
            <a:extLst>
              <a:ext uri="{FF2B5EF4-FFF2-40B4-BE49-F238E27FC236}">
                <a16:creationId xmlns:a16="http://schemas.microsoft.com/office/drawing/2014/main" id="{4A9CC77F-9353-4934-D55B-500E367CC1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15777" y="1871649"/>
            <a:ext cx="759928" cy="759928"/>
          </a:xfrm>
          <a:prstGeom prst="rect">
            <a:avLst/>
          </a:prstGeom>
        </p:spPr>
      </p:pic>
      <p:pic>
        <p:nvPicPr>
          <p:cNvPr id="39" name="Graphic 38" descr="IV outline">
            <a:extLst>
              <a:ext uri="{FF2B5EF4-FFF2-40B4-BE49-F238E27FC236}">
                <a16:creationId xmlns:a16="http://schemas.microsoft.com/office/drawing/2014/main" id="{57A9757D-16CC-ED6E-2256-CA8AB9B111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58057" y="1754184"/>
            <a:ext cx="759928" cy="759928"/>
          </a:xfrm>
          <a:prstGeom prst="rect">
            <a:avLst/>
          </a:prstGeom>
        </p:spPr>
      </p:pic>
      <p:pic>
        <p:nvPicPr>
          <p:cNvPr id="41" name="Graphic 40" descr="Thumbs up sign outline">
            <a:extLst>
              <a:ext uri="{FF2B5EF4-FFF2-40B4-BE49-F238E27FC236}">
                <a16:creationId xmlns:a16="http://schemas.microsoft.com/office/drawing/2014/main" id="{63E1B66D-D7FF-BF2D-4281-7C1481CCB9F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71973" y="4352444"/>
            <a:ext cx="741493" cy="741493"/>
          </a:xfrm>
          <a:prstGeom prst="rect">
            <a:avLst/>
          </a:prstGeom>
        </p:spPr>
      </p:pic>
      <p:pic>
        <p:nvPicPr>
          <p:cNvPr id="43" name="Graphic 42" descr="Newspaper outline">
            <a:extLst>
              <a:ext uri="{FF2B5EF4-FFF2-40B4-BE49-F238E27FC236}">
                <a16:creationId xmlns:a16="http://schemas.microsoft.com/office/drawing/2014/main" id="{F3667B30-6EA2-7E42-2122-E739D54D53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38995" y="4455484"/>
            <a:ext cx="741493" cy="741493"/>
          </a:xfrm>
          <a:prstGeom prst="rect">
            <a:avLst/>
          </a:prstGeom>
        </p:spPr>
      </p:pic>
      <p:pic>
        <p:nvPicPr>
          <p:cNvPr id="45" name="Graphic 44" descr="Stethoscope outline">
            <a:extLst>
              <a:ext uri="{FF2B5EF4-FFF2-40B4-BE49-F238E27FC236}">
                <a16:creationId xmlns:a16="http://schemas.microsoft.com/office/drawing/2014/main" id="{0F11E84F-3801-91FA-B366-946AA55C3DD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05112" y="4455485"/>
            <a:ext cx="741493" cy="741493"/>
          </a:xfrm>
          <a:prstGeom prst="rect">
            <a:avLst/>
          </a:prstGeom>
        </p:spPr>
      </p:pic>
      <p:sp>
        <p:nvSpPr>
          <p:cNvPr id="50" name="TextBox 49">
            <a:extLst>
              <a:ext uri="{FF2B5EF4-FFF2-40B4-BE49-F238E27FC236}">
                <a16:creationId xmlns:a16="http://schemas.microsoft.com/office/drawing/2014/main" id="{FC782534-07DA-245E-CCCD-2DACD7EF0A47}"/>
              </a:ext>
            </a:extLst>
          </p:cNvPr>
          <p:cNvSpPr txBox="1"/>
          <p:nvPr/>
        </p:nvSpPr>
        <p:spPr>
          <a:xfrm>
            <a:off x="2264262" y="1203706"/>
            <a:ext cx="32260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Non-Cash Releasing</a:t>
            </a:r>
          </a:p>
        </p:txBody>
      </p:sp>
      <p:sp>
        <p:nvSpPr>
          <p:cNvPr id="51" name="TextBox 50">
            <a:extLst>
              <a:ext uri="{FF2B5EF4-FFF2-40B4-BE49-F238E27FC236}">
                <a16:creationId xmlns:a16="http://schemas.microsoft.com/office/drawing/2014/main" id="{62A9A12E-C485-1D96-740E-13C72B2DB051}"/>
              </a:ext>
            </a:extLst>
          </p:cNvPr>
          <p:cNvSpPr txBox="1"/>
          <p:nvPr/>
        </p:nvSpPr>
        <p:spPr>
          <a:xfrm>
            <a:off x="8062809" y="1189895"/>
            <a:ext cx="32260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Public</a:t>
            </a:r>
          </a:p>
        </p:txBody>
      </p:sp>
      <p:sp>
        <p:nvSpPr>
          <p:cNvPr id="52" name="TextBox 51">
            <a:extLst>
              <a:ext uri="{FF2B5EF4-FFF2-40B4-BE49-F238E27FC236}">
                <a16:creationId xmlns:a16="http://schemas.microsoft.com/office/drawing/2014/main" id="{557DE82F-9767-29E6-0080-EDED018951EB}"/>
              </a:ext>
            </a:extLst>
          </p:cNvPr>
          <p:cNvSpPr txBox="1"/>
          <p:nvPr/>
        </p:nvSpPr>
        <p:spPr>
          <a:xfrm>
            <a:off x="829670" y="4044931"/>
            <a:ext cx="32260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Qualitative</a:t>
            </a:r>
          </a:p>
        </p:txBody>
      </p:sp>
      <p:sp>
        <p:nvSpPr>
          <p:cNvPr id="53" name="TextBox 52">
            <a:extLst>
              <a:ext uri="{FF2B5EF4-FFF2-40B4-BE49-F238E27FC236}">
                <a16:creationId xmlns:a16="http://schemas.microsoft.com/office/drawing/2014/main" id="{50B28A48-2172-BB9A-5609-E1DDBE555951}"/>
              </a:ext>
            </a:extLst>
          </p:cNvPr>
          <p:cNvSpPr txBox="1"/>
          <p:nvPr/>
        </p:nvSpPr>
        <p:spPr>
          <a:xfrm>
            <a:off x="6820508" y="4044931"/>
            <a:ext cx="32260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Quality</a:t>
            </a:r>
          </a:p>
        </p:txBody>
      </p:sp>
    </p:spTree>
    <p:extLst>
      <p:ext uri="{BB962C8B-B14F-4D97-AF65-F5344CB8AC3E}">
        <p14:creationId xmlns:p14="http://schemas.microsoft.com/office/powerpoint/2010/main" val="2779189989"/>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Conclusion</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3364382640"/>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0"/>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2" name="Arrow: Pentagon 1">
            <a:extLst>
              <a:ext uri="{FF2B5EF4-FFF2-40B4-BE49-F238E27FC236}">
                <a16:creationId xmlns:a16="http://schemas.microsoft.com/office/drawing/2014/main" id="{CFE71B8E-34CF-DB2D-E330-92BD2977D8C2}"/>
              </a:ext>
            </a:extLst>
          </p:cNvPr>
          <p:cNvSpPr/>
          <p:nvPr/>
        </p:nvSpPr>
        <p:spPr>
          <a:xfrm rot="5400000">
            <a:off x="5230031" y="-2966941"/>
            <a:ext cx="1288789" cy="9583895"/>
          </a:xfrm>
          <a:prstGeom prst="homePlate">
            <a:avLst>
              <a:gd name="adj" fmla="val 4510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B2622F5-91E0-5A32-73CE-4564710679A3}"/>
              </a:ext>
            </a:extLst>
          </p:cNvPr>
          <p:cNvSpPr txBox="1"/>
          <p:nvPr/>
        </p:nvSpPr>
        <p:spPr>
          <a:xfrm>
            <a:off x="1171254" y="1310012"/>
            <a:ext cx="9438635" cy="765288"/>
          </a:xfrm>
          <a:prstGeom prst="rect">
            <a:avLst/>
          </a:prstGeom>
        </p:spPr>
        <p:txBody>
          <a:bodyPr vert="horz" wrap="square" lIns="91440" tIns="45720" rIns="91440" bIns="45720" rtlCol="0" anchor="t"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a clear want and need from patients and clinicians for a joined up digital care planning solution. Some ICSs have mature systems and are measuring tangible benefits. </a:t>
            </a:r>
          </a:p>
        </p:txBody>
      </p:sp>
      <p:sp>
        <p:nvSpPr>
          <p:cNvPr id="7" name="TextBox 6">
            <a:extLst>
              <a:ext uri="{FF2B5EF4-FFF2-40B4-BE49-F238E27FC236}">
                <a16:creationId xmlns:a16="http://schemas.microsoft.com/office/drawing/2014/main" id="{0FE89AA5-5DAD-939D-D5B6-1F3823FE3047}"/>
              </a:ext>
            </a:extLst>
          </p:cNvPr>
          <p:cNvSpPr txBox="1"/>
          <p:nvPr/>
        </p:nvSpPr>
        <p:spPr>
          <a:xfrm>
            <a:off x="1082478" y="2844905"/>
            <a:ext cx="9527411" cy="1001765"/>
          </a:xfrm>
          <a:prstGeom prst="rect">
            <a:avLst/>
          </a:prstGeom>
          <a:solidFill>
            <a:schemeClr val="accent2">
              <a:lumMod val="20000"/>
              <a:lumOff val="80000"/>
            </a:schemeClr>
          </a:solidFill>
          <a:ln>
            <a:solidFill>
              <a:schemeClr val="tx1"/>
            </a:solidFill>
          </a:ln>
        </p:spPr>
        <p:txBody>
          <a:bodyPr vert="horz" wrap="square" lIns="91440" tIns="45720" rIns="91440" bIns="45720" rtlCol="0" anchor="t" anchorCtr="0">
            <a:normAutofit fontScale="925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current landscape is varied with 18 ICSs with an active digital care planning solution and 21 with no current solution.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care planning is on every ICSs roadmap; however, ICSs lack clarity on requirements and an NHSE recommendation outlining expectations should be provided, enabling equity for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NHSE should address the expectation that funding will be provided as part of a recommendation </a:t>
            </a:r>
          </a:p>
        </p:txBody>
      </p:sp>
      <p:sp>
        <p:nvSpPr>
          <p:cNvPr id="9" name="TextBox 8">
            <a:extLst>
              <a:ext uri="{FF2B5EF4-FFF2-40B4-BE49-F238E27FC236}">
                <a16:creationId xmlns:a16="http://schemas.microsoft.com/office/drawing/2014/main" id="{CA76C30F-7A8E-E25F-69CF-EE44F42A9BD4}"/>
              </a:ext>
            </a:extLst>
          </p:cNvPr>
          <p:cNvSpPr txBox="1"/>
          <p:nvPr/>
        </p:nvSpPr>
        <p:spPr>
          <a:xfrm>
            <a:off x="1082491" y="4162131"/>
            <a:ext cx="9583895" cy="2109805"/>
          </a:xfrm>
          <a:prstGeom prst="rect">
            <a:avLst/>
          </a:prstGeom>
          <a:solidFill>
            <a:schemeClr val="accent2">
              <a:lumMod val="20000"/>
              <a:lumOff val="80000"/>
            </a:schemeClr>
          </a:solidFill>
          <a:ln>
            <a:solidFill>
              <a:schemeClr val="tx1"/>
            </a:solidFill>
          </a:ln>
        </p:spPr>
        <p:txBody>
          <a:bodyPr vert="horz" wrap="square" lIns="91440" tIns="45720" rIns="91440" bIns="45720" rtlCol="0" anchor="t" anchorCtr="0">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currently no superior approach or supplier being used by the most mature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Sharing the information gathered in this discovery work with help the ICSs who are less mature with their digital care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ICSs would not welcome a one-size-fits all approach, however they would welcome a joined-up approach and a procurement framework to prevent duplication of effort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Clinically led implementation is the most pertinent success factor of mature ICSs, ensuring the system is embedded within the clinical workflow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are already using apps to help them manage their health conditions and would welcome the introduction of their care plan on a digital platform </a:t>
            </a:r>
          </a:p>
        </p:txBody>
      </p:sp>
    </p:spTree>
    <p:extLst>
      <p:ext uri="{BB962C8B-B14F-4D97-AF65-F5344CB8AC3E}">
        <p14:creationId xmlns:p14="http://schemas.microsoft.com/office/powerpoint/2010/main" val="1657804341"/>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good digital care plan</a:t>
            </a:r>
          </a:p>
        </p:txBody>
      </p:sp>
      <p:pic>
        <p:nvPicPr>
          <p:cNvPr id="10" name="Picture 9">
            <a:extLst>
              <a:ext uri="{FF2B5EF4-FFF2-40B4-BE49-F238E27FC236}">
                <a16:creationId xmlns:a16="http://schemas.microsoft.com/office/drawing/2014/main" id="{655252A4-0F9E-5DAD-4BCE-5BB084F86B0E}"/>
              </a:ext>
            </a:extLst>
          </p:cNvPr>
          <p:cNvPicPr>
            <a:picLocks noChangeAspect="1"/>
          </p:cNvPicPr>
          <p:nvPr/>
        </p:nvPicPr>
        <p:blipFill>
          <a:blip r:embed="rId2"/>
          <a:stretch>
            <a:fillRect/>
          </a:stretch>
        </p:blipFill>
        <p:spPr>
          <a:xfrm>
            <a:off x="1255859" y="1307543"/>
            <a:ext cx="9680282" cy="5175450"/>
          </a:xfrm>
          <a:prstGeom prst="rect">
            <a:avLst/>
          </a:prstGeom>
        </p:spPr>
      </p:pic>
    </p:spTree>
    <p:extLst>
      <p:ext uri="{BB962C8B-B14F-4D97-AF65-F5344CB8AC3E}">
        <p14:creationId xmlns:p14="http://schemas.microsoft.com/office/powerpoint/2010/main" val="83345912"/>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735248" y="199259"/>
            <a:ext cx="1032523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Next steps</a:t>
            </a:r>
          </a:p>
        </p:txBody>
      </p:sp>
      <p:sp>
        <p:nvSpPr>
          <p:cNvPr id="7" name="Rectangle 6">
            <a:extLst>
              <a:ext uri="{FF2B5EF4-FFF2-40B4-BE49-F238E27FC236}">
                <a16:creationId xmlns:a16="http://schemas.microsoft.com/office/drawing/2014/main" id="{39666581-2990-4D41-A91B-CD05F5648A92}"/>
              </a:ext>
            </a:extLst>
          </p:cNvPr>
          <p:cNvSpPr/>
          <p:nvPr/>
        </p:nvSpPr>
        <p:spPr>
          <a:xfrm>
            <a:off x="735248" y="2114510"/>
            <a:ext cx="9752810"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 read-out of the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ConCR</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Discovery Report will be made available post Summit which will include:</a:t>
            </a:r>
          </a:p>
          <a:p>
            <a:pPr marL="0" marR="0" lvl="0" indent="-2286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The standards and policy findings – separate document, with support form PRSB</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Which care plans are digitised and what the standard for those should be, where these exist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 breakdown of supplier products and availability</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Best practice example case studies on success factors and overcoming barriers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Benefits</a:t>
            </a: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2"/>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573329064"/>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0" y="233060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1091514" y="2836717"/>
            <a:ext cx="9991014" cy="3200809"/>
          </a:xfrm>
        </p:spPr>
        <p:txBody>
          <a:bodyPr>
            <a:normAutofit/>
          </a:bodyPr>
          <a:lstStyle/>
          <a:p>
            <a:pPr>
              <a:lnSpc>
                <a:spcPct val="100000"/>
              </a:lnSpc>
            </a:pPr>
            <a:r>
              <a:rPr lang="en-US" sz="4000" b="1" dirty="0">
                <a:solidFill>
                  <a:schemeClr val="bg1"/>
                </a:solidFill>
                <a:latin typeface="Arial" panose="020B0604020202020204" pitchFamily="34" charset="0"/>
                <a:cs typeface="Arial" panose="020B0604020202020204" pitchFamily="34" charset="0"/>
              </a:rPr>
              <a:t>Digital Care Plans - NHS App Discovery</a:t>
            </a:r>
            <a:br>
              <a:rPr lang="en-US" sz="4400" b="1" dirty="0">
                <a:solidFill>
                  <a:schemeClr val="bg1"/>
                </a:solidFill>
                <a:latin typeface="Arial" panose="020B0604020202020204" pitchFamily="34" charset="0"/>
                <a:cs typeface="Arial" panose="020B0604020202020204" pitchFamily="34" charset="0"/>
              </a:rPr>
            </a:br>
            <a:br>
              <a:rPr lang="en-US" sz="4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Steven Dodd</a:t>
            </a: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Head of Digital Transformation - NHS England</a:t>
            </a:r>
            <a:endParaRPr lang="en-US" sz="4400" b="1" dirty="0">
              <a:solidFill>
                <a:schemeClr val="bg1"/>
              </a:solidFill>
              <a:latin typeface="Arial" panose="020B0604020202020204" pitchFamily="34" charset="0"/>
              <a:cs typeface="Arial" panose="020B0604020202020204" pitchFamily="34" charset="0"/>
            </a:endParaRP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3"/>
          <a:srcRect t="60718"/>
          <a:stretch/>
        </p:blipFill>
        <p:spPr>
          <a:xfrm>
            <a:off x="6041968" y="752647"/>
            <a:ext cx="4375422" cy="72765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4"/>
          <a:stretch>
            <a:fillRect/>
          </a:stretch>
        </p:blipFill>
        <p:spPr>
          <a:xfrm>
            <a:off x="743190" y="621328"/>
            <a:ext cx="4360475" cy="990291"/>
          </a:xfrm>
          <a:prstGeom prst="rect">
            <a:avLst/>
          </a:prstGeom>
        </p:spPr>
      </p:pic>
      <p:pic>
        <p:nvPicPr>
          <p:cNvPr id="5" name="Graphic 4">
            <a:extLst>
              <a:ext uri="{FF2B5EF4-FFF2-40B4-BE49-F238E27FC236}">
                <a16:creationId xmlns:a16="http://schemas.microsoft.com/office/drawing/2014/main" id="{28710BF2-F55A-19BE-FDA4-10298E2CE5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77398" y="820473"/>
            <a:ext cx="1738749" cy="592000"/>
          </a:xfrm>
          <a:prstGeom prst="rect">
            <a:avLst/>
          </a:prstGeom>
        </p:spPr>
      </p:pic>
    </p:spTree>
    <p:extLst>
      <p:ext uri="{BB962C8B-B14F-4D97-AF65-F5344CB8AC3E}">
        <p14:creationId xmlns:p14="http://schemas.microsoft.com/office/powerpoint/2010/main" val="2988534362"/>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613CD9-576F-5144-880F-69CE88A9A033}"/>
              </a:ext>
            </a:extLst>
          </p:cNvPr>
          <p:cNvSpPr/>
          <p:nvPr/>
        </p:nvSpPr>
        <p:spPr>
          <a:xfrm>
            <a:off x="1894222" y="1428741"/>
            <a:ext cx="9700369" cy="369331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care plans deliver </a:t>
            </a: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value</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patients.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an </a:t>
            </a: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existing and viable PHR digital ecosystem</a:t>
            </a: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could be leveraged to accelerate patient access to care plans.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Design and architectural changes</a:t>
            </a: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would be required to the NHS App.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82283">
                  <a:alpha val="70000"/>
                </a:srgbClr>
              </a:solidFill>
              <a:effectLst/>
              <a:uLnTx/>
              <a:uFillTx/>
              <a:latin typeface="Arial" panose="020B0604020202020204" pitchFamily="34" charset="0"/>
              <a:ea typeface="+mn-ea"/>
              <a:cs typeface="Arial" panose="020B0604020202020204" pitchFamily="34" charset="0"/>
            </a:endParaRPr>
          </a:p>
        </p:txBody>
      </p:sp>
      <p:sp>
        <p:nvSpPr>
          <p:cNvPr id="2" name="Rounded Rectangle 1">
            <a:extLst>
              <a:ext uri="{FF2B5EF4-FFF2-40B4-BE49-F238E27FC236}">
                <a16:creationId xmlns:a16="http://schemas.microsoft.com/office/drawing/2014/main" id="{ECAC0046-14CB-EC4A-90EE-985C243EC3EA}"/>
              </a:ext>
            </a:extLst>
          </p:cNvPr>
          <p:cNvSpPr/>
          <p:nvPr/>
        </p:nvSpPr>
        <p:spPr>
          <a:xfrm>
            <a:off x="378440" y="5245170"/>
            <a:ext cx="9322904" cy="1435648"/>
          </a:xfrm>
          <a:prstGeom prst="roundRect">
            <a:avLst/>
          </a:prstGeom>
          <a:solidFill>
            <a:srgbClr val="3C0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srgbClr val="005EB8"/>
                </a:solidFill>
                <a:effectLst/>
                <a:uLnTx/>
                <a:uFillTx/>
                <a:latin typeface="Calibri" panose="020F0502020204030204"/>
                <a:ea typeface="+mn-ea"/>
                <a:cs typeface="Arial" panose="020B0604020202020204"/>
              </a:rPr>
              <a:t>Approach: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t>The discovery incorporated a mixed method approach across the user-centred design and market research to understand market maturity, technical considerations and engagement with the PRSB standard</a:t>
            </a:r>
            <a:r>
              <a:rPr kumimoji="0" lang="en-GB" sz="1800" b="0" i="0" u="none" strike="noStrike" kern="1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t>.</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9DA168B6-4DF8-7040-271C-B9C2090176E8}"/>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7AA3F24-5A75-36F7-CEA9-744CD2A8DB1B}"/>
              </a:ext>
            </a:extLst>
          </p:cNvPr>
          <p:cNvSpPr/>
          <p:nvPr/>
        </p:nvSpPr>
        <p:spPr>
          <a:xfrm>
            <a:off x="735248" y="306540"/>
            <a:ext cx="1032523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Discovery Hypotheses</a:t>
            </a:r>
          </a:p>
        </p:txBody>
      </p:sp>
      <p:pic>
        <p:nvPicPr>
          <p:cNvPr id="4" name="Picture 3" descr="A picture containing shape&#10;&#10;Description automatically generated">
            <a:extLst>
              <a:ext uri="{FF2B5EF4-FFF2-40B4-BE49-F238E27FC236}">
                <a16:creationId xmlns:a16="http://schemas.microsoft.com/office/drawing/2014/main" id="{9CEAF4F5-F8C5-D5BB-B3A9-86B220BD8054}"/>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5" name="TextBox 1">
            <a:extLst>
              <a:ext uri="{FF2B5EF4-FFF2-40B4-BE49-F238E27FC236}">
                <a16:creationId xmlns:a16="http://schemas.microsoft.com/office/drawing/2014/main" id="{F50A24B1-A284-7103-0C06-3C54C408389B}"/>
              </a:ext>
            </a:extLst>
          </p:cNvPr>
          <p:cNvSpPr txBox="1"/>
          <p:nvPr/>
        </p:nvSpPr>
        <p:spPr>
          <a:xfrm>
            <a:off x="1185294" y="1428741"/>
            <a:ext cx="714303" cy="523220"/>
          </a:xfrm>
          <a:prstGeom prst="rect">
            <a:avLst/>
          </a:prstGeom>
          <a:noFill/>
        </p:spPr>
        <p:txBody>
          <a:bodyPr wrap="square" l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H1</a:t>
            </a:r>
            <a:endParaRPr kumimoji="0" lang="en-GB" sz="5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8" name="Graphic 5">
            <a:extLst>
              <a:ext uri="{FF2B5EF4-FFF2-40B4-BE49-F238E27FC236}">
                <a16:creationId xmlns:a16="http://schemas.microsoft.com/office/drawing/2014/main" id="{56EB1373-2581-556F-E911-014B8CA0E7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8096" y="1351091"/>
            <a:ext cx="714303" cy="714303"/>
          </a:xfrm>
          <a:prstGeom prst="rect">
            <a:avLst/>
          </a:prstGeom>
        </p:spPr>
      </p:pic>
      <p:sp>
        <p:nvSpPr>
          <p:cNvPr id="9" name="TextBox 1">
            <a:extLst>
              <a:ext uri="{FF2B5EF4-FFF2-40B4-BE49-F238E27FC236}">
                <a16:creationId xmlns:a16="http://schemas.microsoft.com/office/drawing/2014/main" id="{F50A24B1-A284-7103-0C06-3C54C408389B}"/>
              </a:ext>
            </a:extLst>
          </p:cNvPr>
          <p:cNvSpPr txBox="1"/>
          <p:nvPr/>
        </p:nvSpPr>
        <p:spPr>
          <a:xfrm>
            <a:off x="1179920" y="2641362"/>
            <a:ext cx="714303" cy="523220"/>
          </a:xfrm>
          <a:prstGeom prst="rect">
            <a:avLst/>
          </a:prstGeom>
          <a:noFill/>
        </p:spPr>
        <p:txBody>
          <a:bodyPr wrap="square" l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H2</a:t>
            </a:r>
            <a:endParaRPr kumimoji="0" lang="en-GB" sz="5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0" name="Graphic 5">
            <a:extLst>
              <a:ext uri="{FF2B5EF4-FFF2-40B4-BE49-F238E27FC236}">
                <a16:creationId xmlns:a16="http://schemas.microsoft.com/office/drawing/2014/main" id="{56EB1373-2581-556F-E911-014B8CA0E7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8096" y="2548002"/>
            <a:ext cx="714303" cy="714303"/>
          </a:xfrm>
          <a:prstGeom prst="rect">
            <a:avLst/>
          </a:prstGeom>
        </p:spPr>
      </p:pic>
      <p:sp>
        <p:nvSpPr>
          <p:cNvPr id="11" name="TextBox 1">
            <a:extLst>
              <a:ext uri="{FF2B5EF4-FFF2-40B4-BE49-F238E27FC236}">
                <a16:creationId xmlns:a16="http://schemas.microsoft.com/office/drawing/2014/main" id="{F50A24B1-A284-7103-0C06-3C54C408389B}"/>
              </a:ext>
            </a:extLst>
          </p:cNvPr>
          <p:cNvSpPr txBox="1"/>
          <p:nvPr/>
        </p:nvSpPr>
        <p:spPr>
          <a:xfrm>
            <a:off x="1185294" y="3962411"/>
            <a:ext cx="918557" cy="523220"/>
          </a:xfrm>
          <a:prstGeom prst="rect">
            <a:avLst/>
          </a:prstGeom>
          <a:noFill/>
        </p:spPr>
        <p:txBody>
          <a:bodyPr wrap="square" l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H3</a:t>
            </a:r>
            <a:endParaRPr kumimoji="0" lang="en-GB" sz="4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Graphic 5">
            <a:extLst>
              <a:ext uri="{FF2B5EF4-FFF2-40B4-BE49-F238E27FC236}">
                <a16:creationId xmlns:a16="http://schemas.microsoft.com/office/drawing/2014/main" id="{56EB1373-2581-556F-E911-014B8CA0E7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8096" y="3842829"/>
            <a:ext cx="714303" cy="714303"/>
          </a:xfrm>
          <a:prstGeom prst="rect">
            <a:avLst/>
          </a:prstGeom>
        </p:spPr>
      </p:pic>
    </p:spTree>
    <p:extLst>
      <p:ext uri="{BB962C8B-B14F-4D97-AF65-F5344CB8AC3E}">
        <p14:creationId xmlns:p14="http://schemas.microsoft.com/office/powerpoint/2010/main" val="2421120339"/>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F3A0F-283A-33E0-A8CD-1A3F2046BA7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6615C96-C851-6693-0AB9-81A607EEC9F5}"/>
              </a:ext>
            </a:extLst>
          </p:cNvPr>
          <p:cNvSpPr/>
          <p:nvPr/>
        </p:nvSpPr>
        <p:spPr>
          <a:xfrm>
            <a:off x="534080" y="1484482"/>
            <a:ext cx="8452593" cy="718145"/>
          </a:xfrm>
          <a:prstGeom prst="rect">
            <a:avLst/>
          </a:prstGeom>
        </p:spPr>
        <p:txBody>
          <a:bodyPr wrap="square">
            <a:spAutoFit/>
          </a:bodyPr>
          <a:lstStyle/>
          <a:p>
            <a:pPr marL="171450" marR="0" lvl="0" indent="0" algn="just" defTabSz="914400" rtl="0" eaLnBrk="1" fontAlgn="auto" latinLnBrk="0" hangingPunct="1">
              <a:lnSpc>
                <a:spcPct val="100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lt"/>
                <a:cs typeface="Arial" panose="020B0604020202020204" pitchFamily="34" charset="0"/>
              </a:rPr>
              <a:t>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lt"/>
              <a:cs typeface="Arial" panose="020B0604020202020204" pitchFamily="34" charset="0"/>
            </a:endParaRPr>
          </a:p>
        </p:txBody>
      </p:sp>
      <p:sp>
        <p:nvSpPr>
          <p:cNvPr id="2" name="Rectangle 1">
            <a:extLst>
              <a:ext uri="{FF2B5EF4-FFF2-40B4-BE49-F238E27FC236}">
                <a16:creationId xmlns:a16="http://schemas.microsoft.com/office/drawing/2014/main" id="{E8667CD2-49A7-FC76-1C15-6C1E713814F6}"/>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63D9E56-D057-E107-C7CF-28CF1C4C5815}"/>
              </a:ext>
            </a:extLst>
          </p:cNvPr>
          <p:cNvSpPr/>
          <p:nvPr/>
        </p:nvSpPr>
        <p:spPr>
          <a:xfrm>
            <a:off x="466344" y="306540"/>
            <a:ext cx="112105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Approach</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341C0542-B66C-C74C-3654-DF9904879B31}"/>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6" name="TextBox 5">
            <a:extLst>
              <a:ext uri="{FF2B5EF4-FFF2-40B4-BE49-F238E27FC236}">
                <a16:creationId xmlns:a16="http://schemas.microsoft.com/office/drawing/2014/main" id="{6B7FE67D-5663-2435-4099-201C3B342164}"/>
              </a:ext>
            </a:extLst>
          </p:cNvPr>
          <p:cNvSpPr txBox="1"/>
          <p:nvPr/>
        </p:nvSpPr>
        <p:spPr>
          <a:xfrm>
            <a:off x="422691" y="1731059"/>
            <a:ext cx="9885236" cy="46103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A combination of qualitative &amp; quantitative analysis across </a:t>
            </a: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UCD</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Market Research</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2652A6"/>
                </a:solidFill>
                <a:effectLst/>
                <a:uLnTx/>
                <a:uFillTx/>
                <a:latin typeface="Calibri" panose="020F0502020204030204"/>
                <a:ea typeface="+mn-ea"/>
                <a:cs typeface="Arial"/>
              </a:rPr>
              <a:t>19</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Arial"/>
              </a:rPr>
              <a:t> semi-structured interviews with patients, proxy users and clinicians to understand user needs and experience with using (digital) care plans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2652A6"/>
                </a:solidFill>
                <a:effectLst/>
                <a:uLnTx/>
                <a:uFillTx/>
                <a:latin typeface="Calibri" panose="020F0502020204030204"/>
                <a:ea typeface="+mn-ea"/>
                <a:cs typeface="+mn-cs"/>
              </a:rPr>
              <a:t>18</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semi-structured interviews across England's healthcare ecosystem; Shared Care Records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ShCR</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Acute EPRs; Primary / Community / Patient Engagement Portals (PEP)</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2652A6"/>
                </a:solidFill>
                <a:effectLst/>
                <a:uLnTx/>
                <a:uFillTx/>
                <a:latin typeface="Calibri" panose="020F0502020204030204"/>
                <a:ea typeface="+mn-ea"/>
                <a:cs typeface="+mn-cs"/>
              </a:rPr>
              <a:t>1,395</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survey responses across 2 surveys to better understand care plans usage &amp; experience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a:rPr>
              <a:t>Social Listening &amp; Secondary Research</a:t>
            </a:r>
          </a:p>
        </p:txBody>
      </p:sp>
      <p:sp>
        <p:nvSpPr>
          <p:cNvPr id="8" name="TextBox 7">
            <a:extLst>
              <a:ext uri="{FF2B5EF4-FFF2-40B4-BE49-F238E27FC236}">
                <a16:creationId xmlns:a16="http://schemas.microsoft.com/office/drawing/2014/main" id="{35482C84-3445-8AF4-3845-174AAB0BFD38}"/>
              </a:ext>
            </a:extLst>
          </p:cNvPr>
          <p:cNvSpPr txBox="1"/>
          <p:nvPr/>
        </p:nvSpPr>
        <p:spPr>
          <a:xfrm>
            <a:off x="422691" y="1269394"/>
            <a:ext cx="609447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5EB8"/>
                </a:solidFill>
                <a:effectLst/>
                <a:uLnTx/>
                <a:uFillTx/>
                <a:latin typeface="Calibri" panose="020F0502020204030204"/>
                <a:ea typeface="+mn-ea"/>
                <a:cs typeface="+mn-cs"/>
              </a:rPr>
              <a:t>5 Sprints (10 weeks)</a:t>
            </a:r>
          </a:p>
        </p:txBody>
      </p:sp>
    </p:spTree>
    <p:extLst>
      <p:ext uri="{BB962C8B-B14F-4D97-AF65-F5344CB8AC3E}">
        <p14:creationId xmlns:p14="http://schemas.microsoft.com/office/powerpoint/2010/main" val="1587740501"/>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C047F46-CF8A-E778-7E5C-48F23B9E9C4D}"/>
              </a:ext>
            </a:extLst>
          </p:cNvPr>
          <p:cNvGrpSpPr/>
          <p:nvPr/>
        </p:nvGrpSpPr>
        <p:grpSpPr>
          <a:xfrm>
            <a:off x="638967" y="1240487"/>
            <a:ext cx="3228821" cy="4990140"/>
            <a:chOff x="680995" y="1240487"/>
            <a:chExt cx="3228821" cy="4990140"/>
          </a:xfrm>
        </p:grpSpPr>
        <p:sp>
          <p:nvSpPr>
            <p:cNvPr id="12" name="TextBox 11">
              <a:extLst>
                <a:ext uri="{FF2B5EF4-FFF2-40B4-BE49-F238E27FC236}">
                  <a16:creationId xmlns:a16="http://schemas.microsoft.com/office/drawing/2014/main" id="{F6328161-BE7A-893F-F67F-5C395DEC230D}"/>
                </a:ext>
              </a:extLst>
            </p:cNvPr>
            <p:cNvSpPr txBox="1"/>
            <p:nvPr/>
          </p:nvSpPr>
          <p:spPr>
            <a:xfrm>
              <a:off x="680995" y="2906640"/>
              <a:ext cx="3228821" cy="332398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consider ‘care plans’ more holistically as their health record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Discovery has proven that digital interaction with their health record provides significant value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want to view their health records in a single place, and they want to do so via the NHS App</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37% </a:t>
              </a:r>
              <a:r>
                <a:rPr kumimoji="0" lang="en-GB" sz="1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of users engaged want to access their digital care plans </a:t>
              </a:r>
              <a:r>
                <a:rPr kumimoji="0" lang="en-GB"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only</a:t>
              </a:r>
              <a:r>
                <a:rPr kumimoji="0" lang="en-GB" sz="14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through the NHS App.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31F20"/>
                </a:solidFill>
                <a:effectLst/>
                <a:uLnTx/>
                <a:uFillTx/>
                <a:latin typeface="Arial" panose="020B0604020202020204"/>
                <a:ea typeface="+mn-ea"/>
                <a:cs typeface="Arial"/>
              </a:endParaRPr>
            </a:p>
          </p:txBody>
        </p:sp>
        <p:grpSp>
          <p:nvGrpSpPr>
            <p:cNvPr id="13" name="Group 12">
              <a:extLst>
                <a:ext uri="{FF2B5EF4-FFF2-40B4-BE49-F238E27FC236}">
                  <a16:creationId xmlns:a16="http://schemas.microsoft.com/office/drawing/2014/main" id="{EB84252B-5611-99E6-CBC7-DCF0B30C4BC6}"/>
                </a:ext>
              </a:extLst>
            </p:cNvPr>
            <p:cNvGrpSpPr/>
            <p:nvPr/>
          </p:nvGrpSpPr>
          <p:grpSpPr>
            <a:xfrm>
              <a:off x="768546" y="1240487"/>
              <a:ext cx="3026051" cy="1474505"/>
              <a:chOff x="768546" y="1240487"/>
              <a:chExt cx="3026051" cy="1474505"/>
            </a:xfrm>
          </p:grpSpPr>
          <p:sp>
            <p:nvSpPr>
              <p:cNvPr id="16" name="TextBox 15">
                <a:extLst>
                  <a:ext uri="{FF2B5EF4-FFF2-40B4-BE49-F238E27FC236}">
                    <a16:creationId xmlns:a16="http://schemas.microsoft.com/office/drawing/2014/main" id="{14DB6CBD-2BCA-C81E-D3D7-B4DA4712C782}"/>
                  </a:ext>
                </a:extLst>
              </p:cNvPr>
              <p:cNvSpPr txBox="1"/>
              <p:nvPr/>
            </p:nvSpPr>
            <p:spPr>
              <a:xfrm>
                <a:off x="796216" y="2068661"/>
                <a:ext cx="299838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31F20"/>
                    </a:solidFill>
                    <a:effectLst/>
                    <a:uLnTx/>
                    <a:uFillTx/>
                    <a:latin typeface="Arial" panose="020B0604020202020204"/>
                    <a:ea typeface="+mn-ea"/>
                    <a:cs typeface="Arial"/>
                  </a:rPr>
                  <a:t>Digital Care Plans deliver </a:t>
                </a:r>
                <a:r>
                  <a:rPr kumimoji="0" lang="en-GB" sz="1800" b="1" i="0" u="none" strike="noStrike" kern="1200" cap="none" spc="0" normalizeH="0" baseline="0" noProof="0" dirty="0">
                    <a:ln>
                      <a:noFill/>
                    </a:ln>
                    <a:solidFill>
                      <a:srgbClr val="005EB8"/>
                    </a:solidFill>
                    <a:effectLst/>
                    <a:uLnTx/>
                    <a:uFillTx/>
                    <a:latin typeface="Arial" panose="020B0604020202020204"/>
                    <a:ea typeface="+mn-ea"/>
                    <a:cs typeface="Arial"/>
                  </a:rPr>
                  <a:t>value to patients</a:t>
                </a:r>
                <a:endParaRPr kumimoji="0" lang="en-GB" sz="1800" b="1"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77E7428A-85A2-0D7F-0015-9C764CB0C1A0}"/>
                  </a:ext>
                </a:extLst>
              </p:cNvPr>
              <p:cNvSpPr txBox="1"/>
              <p:nvPr/>
            </p:nvSpPr>
            <p:spPr>
              <a:xfrm>
                <a:off x="768546" y="1240487"/>
                <a:ext cx="299838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a:ea typeface="+mn-ea"/>
                    <a:cs typeface="Arial"/>
                  </a:rPr>
                  <a:t>Hypothesis 1</a:t>
                </a:r>
                <a:endParaRPr kumimoji="0" lang="en-GB" sz="1200" b="1" i="0" u="none" strike="noStrike" kern="1200" cap="none" spc="0" normalizeH="0" baseline="0" noProof="0" dirty="0">
                  <a:ln>
                    <a:noFill/>
                  </a:ln>
                  <a:solidFill>
                    <a:srgbClr val="005EB8"/>
                  </a:solidFill>
                  <a:effectLst/>
                  <a:uLnTx/>
                  <a:uFillTx/>
                  <a:latin typeface="Arial" panose="020B0604020202020204"/>
                  <a:ea typeface="+mn-ea"/>
                  <a:cs typeface="+mn-cs"/>
                </a:endParaRPr>
              </a:p>
            </p:txBody>
          </p:sp>
        </p:grpSp>
      </p:grpSp>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a:ea typeface="+mn-ea"/>
                <a:cs typeface="+mn-cs"/>
              </a:rPr>
              <a:t>Mapping findings against hypotheses</a:t>
            </a: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2" name="Rectangle: Rounded Corners 5">
            <a:extLst>
              <a:ext uri="{FF2B5EF4-FFF2-40B4-BE49-F238E27FC236}">
                <a16:creationId xmlns:a16="http://schemas.microsoft.com/office/drawing/2014/main" id="{538D5089-8D6E-7D57-D607-88E0781E92F6}"/>
              </a:ext>
            </a:extLst>
          </p:cNvPr>
          <p:cNvSpPr/>
          <p:nvPr/>
        </p:nvSpPr>
        <p:spPr>
          <a:xfrm>
            <a:off x="475299" y="1517486"/>
            <a:ext cx="3454266" cy="4560105"/>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C70D4D76-B609-5AC6-70E5-B16091437B3F}"/>
              </a:ext>
            </a:extLst>
          </p:cNvPr>
          <p:cNvGrpSpPr/>
          <p:nvPr/>
        </p:nvGrpSpPr>
        <p:grpSpPr>
          <a:xfrm>
            <a:off x="4348368" y="1086442"/>
            <a:ext cx="7285696" cy="4991150"/>
            <a:chOff x="-317256" y="967777"/>
            <a:chExt cx="5931823" cy="5310979"/>
          </a:xfrm>
        </p:grpSpPr>
        <p:pic>
          <p:nvPicPr>
            <p:cNvPr id="21" name="Graphic 13" descr="Open quotation mark with solid fill">
              <a:extLst>
                <a:ext uri="{FF2B5EF4-FFF2-40B4-BE49-F238E27FC236}">
                  <a16:creationId xmlns:a16="http://schemas.microsoft.com/office/drawing/2014/main" id="{EFC65D89-B723-40EE-D959-D5F909C5F4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51006" y="5515195"/>
              <a:ext cx="763561" cy="763561"/>
            </a:xfrm>
            <a:prstGeom prst="rect">
              <a:avLst/>
            </a:prstGeom>
          </p:spPr>
        </p:pic>
        <p:sp>
          <p:nvSpPr>
            <p:cNvPr id="22" name="TextBox 21">
              <a:extLst>
                <a:ext uri="{FF2B5EF4-FFF2-40B4-BE49-F238E27FC236}">
                  <a16:creationId xmlns:a16="http://schemas.microsoft.com/office/drawing/2014/main" id="{76E06E33-4C52-F064-749E-0791F0026D53}"/>
                </a:ext>
              </a:extLst>
            </p:cNvPr>
            <p:cNvSpPr txBox="1"/>
            <p:nvPr/>
          </p:nvSpPr>
          <p:spPr>
            <a:xfrm>
              <a:off x="389841" y="1662098"/>
              <a:ext cx="2530467" cy="8842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Before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Graphnet</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it was quite complicated...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I feel like I would be lost without it. </a:t>
              </a:r>
            </a:p>
          </p:txBody>
        </p:sp>
        <p:sp>
          <p:nvSpPr>
            <p:cNvPr id="23" name="TextBox 22">
              <a:extLst>
                <a:ext uri="{FF2B5EF4-FFF2-40B4-BE49-F238E27FC236}">
                  <a16:creationId xmlns:a16="http://schemas.microsoft.com/office/drawing/2014/main" id="{D7C1024C-71B6-3B33-A780-5B18B4CBC024}"/>
                </a:ext>
              </a:extLst>
            </p:cNvPr>
            <p:cNvSpPr txBox="1"/>
            <p:nvPr/>
          </p:nvSpPr>
          <p:spPr>
            <a:xfrm>
              <a:off x="2364486" y="2322249"/>
              <a:ext cx="2868301" cy="8842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It’s a good tool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Mindwave's</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Maia] and it makes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conversations with the specialists much easier.</a:t>
              </a:r>
            </a:p>
          </p:txBody>
        </p:sp>
        <p:sp>
          <p:nvSpPr>
            <p:cNvPr id="24" name="TextBox 23">
              <a:extLst>
                <a:ext uri="{FF2B5EF4-FFF2-40B4-BE49-F238E27FC236}">
                  <a16:creationId xmlns:a16="http://schemas.microsoft.com/office/drawing/2014/main" id="{E0314E21-B6BD-B962-4D4D-F8D9EF98A4AC}"/>
                </a:ext>
              </a:extLst>
            </p:cNvPr>
            <p:cNvSpPr txBox="1"/>
            <p:nvPr/>
          </p:nvSpPr>
          <p:spPr>
            <a:xfrm>
              <a:off x="115338" y="3239020"/>
              <a:ext cx="3249750" cy="8842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With the help of my digital care planning app, I was able to </a:t>
              </a:r>
              <a:r>
                <a:rPr kumimoji="0" lang="en-GB" sz="1600" b="1"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make positive changes</a:t>
              </a:r>
              <a:r>
                <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to get healthier and better manage my conditions.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93A2792-631B-5064-986E-1F158551E973}"/>
                </a:ext>
              </a:extLst>
            </p:cNvPr>
            <p:cNvSpPr txBox="1"/>
            <p:nvPr/>
          </p:nvSpPr>
          <p:spPr>
            <a:xfrm>
              <a:off x="2367115" y="4210535"/>
              <a:ext cx="2947302" cy="8842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I find the app </a:t>
              </a:r>
              <a:r>
                <a:rPr kumimoji="0" lang="en-GB" sz="1600" b="1"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particularly useful during flare-ups as I can track</a:t>
              </a:r>
              <a:r>
                <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the effectiveness of exercises that I'd been assigned.</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pic>
          <p:nvPicPr>
            <p:cNvPr id="26" name="Graphic 13" descr="Open quotation mark with solid fill">
              <a:extLst>
                <a:ext uri="{FF2B5EF4-FFF2-40B4-BE49-F238E27FC236}">
                  <a16:creationId xmlns:a16="http://schemas.microsoft.com/office/drawing/2014/main" id="{1E7A090A-A58F-5199-E3A3-0F6EEAECB2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7256" y="967777"/>
              <a:ext cx="865186" cy="865186"/>
            </a:xfrm>
            <a:prstGeom prst="rect">
              <a:avLst/>
            </a:prstGeom>
          </p:spPr>
        </p:pic>
        <p:sp>
          <p:nvSpPr>
            <p:cNvPr id="27" name="TextBox 26">
              <a:extLst>
                <a:ext uri="{FF2B5EF4-FFF2-40B4-BE49-F238E27FC236}">
                  <a16:creationId xmlns:a16="http://schemas.microsoft.com/office/drawing/2014/main" id="{421D675B-0844-14C3-7AB9-D105C2D87C9E}"/>
                </a:ext>
              </a:extLst>
            </p:cNvPr>
            <p:cNvSpPr txBox="1"/>
            <p:nvPr/>
          </p:nvSpPr>
          <p:spPr>
            <a:xfrm>
              <a:off x="368613" y="5182050"/>
              <a:ext cx="2743200" cy="8842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Everything is linked up and in one place</a:t>
              </a:r>
              <a:r>
                <a:rPr kumimoji="0" lang="en-US"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[such as health record, letters] which provides a positive experience. </a:t>
              </a:r>
            </a:p>
          </p:txBody>
        </p:sp>
      </p:grpSp>
    </p:spTree>
    <p:extLst>
      <p:ext uri="{BB962C8B-B14F-4D97-AF65-F5344CB8AC3E}">
        <p14:creationId xmlns:p14="http://schemas.microsoft.com/office/powerpoint/2010/main" val="411324962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0"/>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0" y="180000"/>
            <a:ext cx="1032523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Discovery Overview</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2" name="TextBox 1">
            <a:extLst>
              <a:ext uri="{FF2B5EF4-FFF2-40B4-BE49-F238E27FC236}">
                <a16:creationId xmlns:a16="http://schemas.microsoft.com/office/drawing/2014/main" id="{FEE2E49B-3DC5-C105-701D-994400B5CFF8}"/>
              </a:ext>
            </a:extLst>
          </p:cNvPr>
          <p:cNvSpPr txBox="1"/>
          <p:nvPr/>
        </p:nvSpPr>
        <p:spPr>
          <a:xfrm>
            <a:off x="593728" y="2527569"/>
            <a:ext cx="4083332" cy="2077164"/>
          </a:xfrm>
          <a:prstGeom prst="roundRect">
            <a:avLst/>
          </a:prstGeom>
          <a:solidFill>
            <a:schemeClr val="bg2"/>
          </a:solidFill>
          <a:ln w="28575">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Determine whether it is appropriate to include care plans as a standard element of shared care records, and if so, how best this should be approached, highlighting the major considerations. To do this, understand the level of variation, what solutions are in place and the effectiveness of each solution. </a:t>
            </a:r>
          </a:p>
        </p:txBody>
      </p:sp>
      <p:sp>
        <p:nvSpPr>
          <p:cNvPr id="7" name="Text Placeholder 6">
            <a:extLst>
              <a:ext uri="{FF2B5EF4-FFF2-40B4-BE49-F238E27FC236}">
                <a16:creationId xmlns:a16="http://schemas.microsoft.com/office/drawing/2014/main" id="{CE594EE6-C558-6BEE-39CC-CEE9D27BA8E7}"/>
              </a:ext>
            </a:extLst>
          </p:cNvPr>
          <p:cNvSpPr txBox="1">
            <a:spLocks/>
          </p:cNvSpPr>
          <p:nvPr/>
        </p:nvSpPr>
        <p:spPr>
          <a:xfrm>
            <a:off x="5671334" y="1598893"/>
            <a:ext cx="6059169" cy="4397335"/>
          </a:xfrm>
          <a:prstGeom prst="roundRect">
            <a:avLst/>
          </a:prstGeom>
          <a:solidFill>
            <a:schemeClr val="bg2"/>
          </a:solidFill>
          <a:ln w="28575">
            <a:solidFill>
              <a:schemeClr val="tx1"/>
            </a:solidFill>
          </a:ln>
        </p:spPr>
        <p:txBody>
          <a:bodyPr vert="horz" lIns="91440" tIns="45720" rIns="91440" bIns="45720" rtlCol="0" anchor="ctr">
            <a:normAutofit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Deliverables and Approach</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Standards &amp; Policy Background</a:t>
            </a:r>
            <a:b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Desktop research to understand the policies and standards that apply to digital care plans</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ICS Engagement </a:t>
            </a:r>
            <a:b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Meet with ICSs to discover approach to digital care plans - current provision /access / provider</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 Engagement</a:t>
            </a:r>
            <a:b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Mixed approach (desktop and engagement) to outline best approach to clinical engagement</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Views</a:t>
            </a:r>
            <a:b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Mixed approach (desktop and engagement) to understand requirements for a digital care plan</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Benefits Appraisal </a:t>
            </a:r>
            <a:b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Outline the benefits of digital care plans to patients and NHS</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Solutions Research</a:t>
            </a:r>
            <a:b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Meet with solution providers to understand their digital care plan offer </a:t>
            </a:r>
          </a:p>
          <a:p>
            <a:pPr marL="228594" marR="0" lvl="0" indent="-228594"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8" name="Straight Arrow Connector 7">
            <a:extLst>
              <a:ext uri="{FF2B5EF4-FFF2-40B4-BE49-F238E27FC236}">
                <a16:creationId xmlns:a16="http://schemas.microsoft.com/office/drawing/2014/main" id="{0DBA9F27-A6FD-3B1E-47B3-31FE60A859EE}"/>
              </a:ext>
            </a:extLst>
          </p:cNvPr>
          <p:cNvCxnSpPr>
            <a:cxnSpLocks/>
          </p:cNvCxnSpPr>
          <p:nvPr/>
        </p:nvCxnSpPr>
        <p:spPr>
          <a:xfrm>
            <a:off x="4851720" y="3526605"/>
            <a:ext cx="64495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453851"/>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AB173-3FC5-A199-102E-EE62BA1B7582}"/>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EAC6AB99-D2B2-CF37-F7D3-DFDB7C7A352B}"/>
              </a:ext>
            </a:extLst>
          </p:cNvPr>
          <p:cNvGrpSpPr/>
          <p:nvPr/>
        </p:nvGrpSpPr>
        <p:grpSpPr>
          <a:xfrm>
            <a:off x="219283" y="1337525"/>
            <a:ext cx="3459039" cy="4769131"/>
            <a:chOff x="4238951" y="1232549"/>
            <a:chExt cx="3459039" cy="4769131"/>
          </a:xfrm>
        </p:grpSpPr>
        <p:sp>
          <p:nvSpPr>
            <p:cNvPr id="10" name="TextBox 9">
              <a:extLst>
                <a:ext uri="{FF2B5EF4-FFF2-40B4-BE49-F238E27FC236}">
                  <a16:creationId xmlns:a16="http://schemas.microsoft.com/office/drawing/2014/main" id="{6DD232B6-A893-3333-67EA-3C694CFA34EE}"/>
                </a:ext>
              </a:extLst>
            </p:cNvPr>
            <p:cNvSpPr txBox="1"/>
            <p:nvPr/>
          </p:nvSpPr>
          <p:spPr>
            <a:xfrm>
              <a:off x="4500728" y="3324024"/>
              <a:ext cx="2998382" cy="26776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Leveraging an existing and viable PHR digital ecosystem is more complex than previously envisioned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231F20"/>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231F20"/>
                  </a:solidFill>
                  <a:effectLst/>
                  <a:uLnTx/>
                  <a:uFillTx/>
                  <a:latin typeface="Arial" panose="020B0604020202020204"/>
                  <a:ea typeface="+mn-ea"/>
                  <a:cs typeface="+mn-cs"/>
                </a:rPr>
                <a:t>ShCR</a:t>
              </a: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 systems are best positioned to address the fundamental patients’ need of making health data visible through the NHS App </a:t>
              </a:r>
              <a:b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br>
              <a:b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br>
              <a:r>
                <a:rPr kumimoji="0" lang="en-GB" sz="1400" b="0" i="0" u="none" strike="noStrike" kern="1200" cap="none" spc="0" normalizeH="0" baseline="0" noProof="0" dirty="0" err="1">
                  <a:ln>
                    <a:noFill/>
                  </a:ln>
                  <a:solidFill>
                    <a:srgbClr val="231F20"/>
                  </a:solidFill>
                  <a:effectLst/>
                  <a:uLnTx/>
                  <a:uFillTx/>
                  <a:latin typeface="Arial" panose="020B0604020202020204"/>
                  <a:ea typeface="+mn-ea"/>
                  <a:cs typeface="+mn-cs"/>
                </a:rPr>
                <a:t>ShCR</a:t>
              </a: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 suppliers also provide the largest geographical coverage (</a:t>
              </a:r>
              <a:r>
                <a:rPr kumimoji="0" lang="en-GB" sz="1400" b="0" i="0" u="none" strike="noStrike" kern="1200" cap="none" spc="0" normalizeH="0" baseline="0" noProof="0" dirty="0">
                  <a:ln>
                    <a:noFill/>
                  </a:ln>
                  <a:solidFill>
                    <a:srgbClr val="0070C0"/>
                  </a:solidFill>
                  <a:effectLst/>
                  <a:uLnTx/>
                  <a:uFillTx/>
                  <a:latin typeface="Arial" panose="020B0604020202020204"/>
                  <a:ea typeface="+mn-ea"/>
                  <a:cs typeface="+mn-cs"/>
                </a:rPr>
                <a:t>79%</a:t>
              </a: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a:t>
              </a:r>
            </a:p>
          </p:txBody>
        </p:sp>
        <p:grpSp>
          <p:nvGrpSpPr>
            <p:cNvPr id="13" name="Group 12">
              <a:extLst>
                <a:ext uri="{FF2B5EF4-FFF2-40B4-BE49-F238E27FC236}">
                  <a16:creationId xmlns:a16="http://schemas.microsoft.com/office/drawing/2014/main" id="{A4742C59-76AD-67F7-8435-3E4DD8A0E16F}"/>
                </a:ext>
              </a:extLst>
            </p:cNvPr>
            <p:cNvGrpSpPr/>
            <p:nvPr/>
          </p:nvGrpSpPr>
          <p:grpSpPr>
            <a:xfrm>
              <a:off x="4238951" y="1232549"/>
              <a:ext cx="3459039" cy="1831560"/>
              <a:chOff x="4238951" y="1232549"/>
              <a:chExt cx="3459039" cy="1831560"/>
            </a:xfrm>
          </p:grpSpPr>
          <p:sp>
            <p:nvSpPr>
              <p:cNvPr id="14" name="TextBox 13">
                <a:extLst>
                  <a:ext uri="{FF2B5EF4-FFF2-40B4-BE49-F238E27FC236}">
                    <a16:creationId xmlns:a16="http://schemas.microsoft.com/office/drawing/2014/main" id="{84DC32E2-DC99-4757-544A-D27B0C0077B1}"/>
                  </a:ext>
                </a:extLst>
              </p:cNvPr>
              <p:cNvSpPr txBox="1"/>
              <p:nvPr/>
            </p:nvSpPr>
            <p:spPr>
              <a:xfrm>
                <a:off x="4238951" y="1863780"/>
                <a:ext cx="3459039"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EB8"/>
                    </a:solidFill>
                    <a:effectLst/>
                    <a:uLnTx/>
                    <a:uFillTx/>
                    <a:latin typeface="Arial" panose="020B0604020202020204"/>
                    <a:ea typeface="+mn-ea"/>
                    <a:cs typeface="Arial"/>
                  </a:rPr>
                  <a:t>An existing and viable PHR digital ecosystem</a:t>
                </a:r>
                <a:r>
                  <a:rPr kumimoji="0" lang="en-GB" sz="1800" b="0" i="0" u="none" strike="noStrike" kern="1200" cap="none" spc="0" normalizeH="0" baseline="0" noProof="0" dirty="0">
                    <a:ln>
                      <a:noFill/>
                    </a:ln>
                    <a:solidFill>
                      <a:srgbClr val="231F20"/>
                    </a:solidFill>
                    <a:effectLst/>
                    <a:uLnTx/>
                    <a:uFillTx/>
                    <a:latin typeface="Arial" panose="020B0604020202020204"/>
                    <a:ea typeface="+mn-ea"/>
                    <a:cs typeface="Arial"/>
                  </a:rPr>
                  <a:t> could be leveraged to accelerate patient access to care plans</a:t>
                </a:r>
                <a:endPar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BDE0890C-7ED0-8FDA-270C-EB2BE02CDD2A}"/>
                  </a:ext>
                </a:extLst>
              </p:cNvPr>
              <p:cNvSpPr txBox="1"/>
              <p:nvPr/>
            </p:nvSpPr>
            <p:spPr>
              <a:xfrm>
                <a:off x="4497000" y="1232549"/>
                <a:ext cx="299838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a:ea typeface="+mn-ea"/>
                    <a:cs typeface="Arial"/>
                  </a:rPr>
                  <a:t>Hypothesis 2</a:t>
                </a:r>
                <a:endParaRPr kumimoji="0" lang="en-GB" sz="1200" b="1" i="0" u="none" strike="noStrike" kern="1200" cap="none" spc="0" normalizeH="0" baseline="0" noProof="0" dirty="0">
                  <a:ln>
                    <a:noFill/>
                  </a:ln>
                  <a:solidFill>
                    <a:srgbClr val="005EB8"/>
                  </a:solidFill>
                  <a:effectLst/>
                  <a:uLnTx/>
                  <a:uFillTx/>
                  <a:latin typeface="Arial" panose="020B0604020202020204"/>
                  <a:ea typeface="+mn-ea"/>
                  <a:cs typeface="+mn-cs"/>
                </a:endParaRPr>
              </a:p>
            </p:txBody>
          </p:sp>
        </p:grpSp>
      </p:grpSp>
      <p:sp>
        <p:nvSpPr>
          <p:cNvPr id="4" name="Rectangle 3">
            <a:extLst>
              <a:ext uri="{FF2B5EF4-FFF2-40B4-BE49-F238E27FC236}">
                <a16:creationId xmlns:a16="http://schemas.microsoft.com/office/drawing/2014/main" id="{932B3ABA-FA03-DB51-990E-659FD72F95E5}"/>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F1F16AF-4FB2-F401-11BE-3EFD95CE55BA}"/>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a:ea typeface="+mn-ea"/>
                <a:cs typeface="+mn-cs"/>
              </a:rPr>
              <a:t>Mapping findings against hypotheses</a:t>
            </a:r>
          </a:p>
        </p:txBody>
      </p:sp>
      <p:pic>
        <p:nvPicPr>
          <p:cNvPr id="3" name="Picture 2" descr="A picture containing shape&#10;&#10;Description automatically generated">
            <a:extLst>
              <a:ext uri="{FF2B5EF4-FFF2-40B4-BE49-F238E27FC236}">
                <a16:creationId xmlns:a16="http://schemas.microsoft.com/office/drawing/2014/main" id="{026CDD27-C13D-7EA0-A536-8C90E06852B3}"/>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7" name="Rectangle: Rounded Corners 5">
            <a:extLst>
              <a:ext uri="{FF2B5EF4-FFF2-40B4-BE49-F238E27FC236}">
                <a16:creationId xmlns:a16="http://schemas.microsoft.com/office/drawing/2014/main" id="{35EFF7C0-01E2-B0A4-3795-2D878C84F44C}"/>
              </a:ext>
            </a:extLst>
          </p:cNvPr>
          <p:cNvSpPr/>
          <p:nvPr/>
        </p:nvSpPr>
        <p:spPr>
          <a:xfrm>
            <a:off x="219283" y="1640279"/>
            <a:ext cx="3454266" cy="4560105"/>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9AECFF4E-61CC-010D-3DF8-51A0C74F0099}"/>
              </a:ext>
            </a:extLst>
          </p:cNvPr>
          <p:cNvCxnSpPr>
            <a:cxnSpLocks/>
          </p:cNvCxnSpPr>
          <p:nvPr/>
        </p:nvCxnSpPr>
        <p:spPr>
          <a:xfrm>
            <a:off x="3788132" y="1668009"/>
            <a:ext cx="0" cy="406511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Chart 20">
            <a:extLst>
              <a:ext uri="{FF2B5EF4-FFF2-40B4-BE49-F238E27FC236}">
                <a16:creationId xmlns:a16="http://schemas.microsoft.com/office/drawing/2014/main" id="{7CACE21B-3F71-69B7-EAD6-BE4114F3AD43}"/>
              </a:ext>
            </a:extLst>
          </p:cNvPr>
          <p:cNvGraphicFramePr>
            <a:graphicFrameLocks/>
          </p:cNvGraphicFramePr>
          <p:nvPr/>
        </p:nvGraphicFramePr>
        <p:xfrm>
          <a:off x="4034119" y="1517029"/>
          <a:ext cx="3016250" cy="1739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Table 21">
            <a:extLst>
              <a:ext uri="{FF2B5EF4-FFF2-40B4-BE49-F238E27FC236}">
                <a16:creationId xmlns:a16="http://schemas.microsoft.com/office/drawing/2014/main" id="{10FA02B5-F749-FB91-E07B-2AB67239C402}"/>
              </a:ext>
            </a:extLst>
          </p:cNvPr>
          <p:cNvGraphicFramePr>
            <a:graphicFrameLocks noGrp="1"/>
          </p:cNvGraphicFramePr>
          <p:nvPr/>
        </p:nvGraphicFramePr>
        <p:xfrm>
          <a:off x="6849826" y="1910678"/>
          <a:ext cx="1184032" cy="822960"/>
        </p:xfrm>
        <a:graphic>
          <a:graphicData uri="http://schemas.openxmlformats.org/drawingml/2006/table">
            <a:tbl>
              <a:tblPr>
                <a:tableStyleId>{5C22544A-7EE6-4342-B048-85BDC9FD1C3A}</a:tableStyleId>
              </a:tblPr>
              <a:tblGrid>
                <a:gridCol w="658662">
                  <a:extLst>
                    <a:ext uri="{9D8B030D-6E8A-4147-A177-3AD203B41FA5}">
                      <a16:colId xmlns:a16="http://schemas.microsoft.com/office/drawing/2014/main" val="1860614009"/>
                    </a:ext>
                  </a:extLst>
                </a:gridCol>
                <a:gridCol w="525370">
                  <a:extLst>
                    <a:ext uri="{9D8B030D-6E8A-4147-A177-3AD203B41FA5}">
                      <a16:colId xmlns:a16="http://schemas.microsoft.com/office/drawing/2014/main" val="3118399753"/>
                    </a:ext>
                  </a:extLst>
                </a:gridCol>
              </a:tblGrid>
              <a:tr h="194925">
                <a:tc>
                  <a:txBody>
                    <a:bodyPr/>
                    <a:lstStyle/>
                    <a:p>
                      <a:pPr algn="ctr"/>
                      <a:r>
                        <a:rPr lang="en-US" sz="1200" b="1">
                          <a:solidFill>
                            <a:srgbClr val="005EB8"/>
                          </a:solidFill>
                        </a:rPr>
                        <a:t>ShCR</a:t>
                      </a:r>
                      <a:endParaRPr lang="en-GB" sz="1200" b="1">
                        <a:solidFill>
                          <a:srgbClr val="005EB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FF0000"/>
                          </a:solidFill>
                        </a:rPr>
                        <a:t>37%</a:t>
                      </a:r>
                      <a:endParaRPr lang="en-GB" sz="1200" b="1">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564892"/>
                  </a:ext>
                </a:extLst>
              </a:tr>
              <a:tr h="194925">
                <a:tc>
                  <a:txBody>
                    <a:bodyPr/>
                    <a:lstStyle/>
                    <a:p>
                      <a:pPr algn="ctr"/>
                      <a:r>
                        <a:rPr lang="en-US" sz="1200" b="1">
                          <a:solidFill>
                            <a:srgbClr val="005EB8"/>
                          </a:solidFill>
                        </a:rPr>
                        <a:t>EPR</a:t>
                      </a:r>
                      <a:endParaRPr lang="en-GB" sz="1200" b="1">
                        <a:solidFill>
                          <a:srgbClr val="005EB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5EB8"/>
                          </a:solidFill>
                        </a:rPr>
                        <a:t>11%</a:t>
                      </a:r>
                      <a:endParaRPr lang="en-GB" sz="1200" b="1">
                        <a:solidFill>
                          <a:srgbClr val="005EB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604802"/>
                  </a:ext>
                </a:extLst>
              </a:tr>
              <a:tr h="194925">
                <a:tc>
                  <a:txBody>
                    <a:bodyPr/>
                    <a:lstStyle/>
                    <a:p>
                      <a:pPr algn="ctr"/>
                      <a:r>
                        <a:rPr lang="en-US" sz="1200" b="1">
                          <a:solidFill>
                            <a:srgbClr val="005EB8"/>
                          </a:solidFill>
                        </a:rPr>
                        <a:t>PEP</a:t>
                      </a:r>
                      <a:endParaRPr lang="en-GB" sz="1200" b="1">
                        <a:solidFill>
                          <a:srgbClr val="005EB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5EB8"/>
                          </a:solidFill>
                        </a:rPr>
                        <a:t>18%</a:t>
                      </a:r>
                      <a:endParaRPr lang="en-GB" sz="1200" b="1">
                        <a:solidFill>
                          <a:srgbClr val="005EB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624392"/>
                  </a:ext>
                </a:extLst>
              </a:tr>
            </a:tbl>
          </a:graphicData>
        </a:graphic>
      </p:graphicFrame>
      <p:sp>
        <p:nvSpPr>
          <p:cNvPr id="23" name="TextBox 22">
            <a:extLst>
              <a:ext uri="{FF2B5EF4-FFF2-40B4-BE49-F238E27FC236}">
                <a16:creationId xmlns:a16="http://schemas.microsoft.com/office/drawing/2014/main" id="{B2F282F6-89B9-C89B-048E-9D57C1B60AAB}"/>
              </a:ext>
            </a:extLst>
          </p:cNvPr>
          <p:cNvSpPr txBox="1"/>
          <p:nvPr/>
        </p:nvSpPr>
        <p:spPr>
          <a:xfrm>
            <a:off x="4322720" y="1240544"/>
            <a:ext cx="30162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Coverage of all user needs </a:t>
            </a:r>
            <a:b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by segment</a:t>
            </a:r>
          </a:p>
        </p:txBody>
      </p:sp>
      <p:sp>
        <p:nvSpPr>
          <p:cNvPr id="24" name="TextBox 23">
            <a:extLst>
              <a:ext uri="{FF2B5EF4-FFF2-40B4-BE49-F238E27FC236}">
                <a16:creationId xmlns:a16="http://schemas.microsoft.com/office/drawing/2014/main" id="{F8E6F196-1392-6C16-16A4-E53A7412BF96}"/>
              </a:ext>
            </a:extLst>
          </p:cNvPr>
          <p:cNvSpPr txBox="1"/>
          <p:nvPr/>
        </p:nvSpPr>
        <p:spPr>
          <a:xfrm>
            <a:off x="4299860" y="3706203"/>
            <a:ext cx="30162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7E6E6"/>
                </a:solidFill>
                <a:effectLst/>
                <a:uLnTx/>
                <a:uFillTx/>
                <a:latin typeface="Calibri" panose="020F0502020204030204"/>
                <a:ea typeface="+mn-ea"/>
                <a:cs typeface="+mn-cs"/>
              </a:rPr>
              <a:t>Coverage of priority 1 user needs by segment</a:t>
            </a:r>
          </a:p>
        </p:txBody>
      </p:sp>
      <p:graphicFrame>
        <p:nvGraphicFramePr>
          <p:cNvPr id="25" name="Chart 24">
            <a:extLst>
              <a:ext uri="{FF2B5EF4-FFF2-40B4-BE49-F238E27FC236}">
                <a16:creationId xmlns:a16="http://schemas.microsoft.com/office/drawing/2014/main" id="{C4A68EA8-5486-2CA1-B6C0-C637C13CC1B9}"/>
              </a:ext>
            </a:extLst>
          </p:cNvPr>
          <p:cNvGraphicFramePr>
            <a:graphicFrameLocks/>
          </p:cNvGraphicFramePr>
          <p:nvPr/>
        </p:nvGraphicFramePr>
        <p:xfrm>
          <a:off x="4162037" y="4188738"/>
          <a:ext cx="3016250" cy="1739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Table 25">
            <a:extLst>
              <a:ext uri="{FF2B5EF4-FFF2-40B4-BE49-F238E27FC236}">
                <a16:creationId xmlns:a16="http://schemas.microsoft.com/office/drawing/2014/main" id="{6528F3CC-5E82-AB43-C287-66A799469D18}"/>
              </a:ext>
            </a:extLst>
          </p:cNvPr>
          <p:cNvGraphicFramePr>
            <a:graphicFrameLocks noGrp="1"/>
          </p:cNvGraphicFramePr>
          <p:nvPr/>
        </p:nvGraphicFramePr>
        <p:xfrm>
          <a:off x="6849826" y="4647208"/>
          <a:ext cx="1184032" cy="822960"/>
        </p:xfrm>
        <a:graphic>
          <a:graphicData uri="http://schemas.openxmlformats.org/drawingml/2006/table">
            <a:tbl>
              <a:tblPr>
                <a:tableStyleId>{5C22544A-7EE6-4342-B048-85BDC9FD1C3A}</a:tableStyleId>
              </a:tblPr>
              <a:tblGrid>
                <a:gridCol w="658662">
                  <a:extLst>
                    <a:ext uri="{9D8B030D-6E8A-4147-A177-3AD203B41FA5}">
                      <a16:colId xmlns:a16="http://schemas.microsoft.com/office/drawing/2014/main" val="1860614009"/>
                    </a:ext>
                  </a:extLst>
                </a:gridCol>
                <a:gridCol w="525370">
                  <a:extLst>
                    <a:ext uri="{9D8B030D-6E8A-4147-A177-3AD203B41FA5}">
                      <a16:colId xmlns:a16="http://schemas.microsoft.com/office/drawing/2014/main" val="3118399753"/>
                    </a:ext>
                  </a:extLst>
                </a:gridCol>
              </a:tblGrid>
              <a:tr h="194925">
                <a:tc>
                  <a:txBody>
                    <a:bodyPr/>
                    <a:lstStyle/>
                    <a:p>
                      <a:pPr algn="ctr"/>
                      <a:r>
                        <a:rPr lang="en-US" sz="1200" b="1">
                          <a:solidFill>
                            <a:srgbClr val="005EB8"/>
                          </a:solidFill>
                        </a:rPr>
                        <a:t>ShCR</a:t>
                      </a:r>
                      <a:endParaRPr lang="en-GB" sz="1200" b="1">
                        <a:solidFill>
                          <a:srgbClr val="005EB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FF0000"/>
                          </a:solidFill>
                        </a:rPr>
                        <a:t>53%</a:t>
                      </a:r>
                      <a:endParaRPr lang="en-GB" sz="1200" b="1">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564892"/>
                  </a:ext>
                </a:extLst>
              </a:tr>
              <a:tr h="194925">
                <a:tc>
                  <a:txBody>
                    <a:bodyPr/>
                    <a:lstStyle/>
                    <a:p>
                      <a:pPr algn="ctr"/>
                      <a:r>
                        <a:rPr lang="en-US" sz="1200" b="1">
                          <a:solidFill>
                            <a:srgbClr val="005EB8"/>
                          </a:solidFill>
                        </a:rPr>
                        <a:t>EPR</a:t>
                      </a:r>
                      <a:endParaRPr lang="en-GB" sz="1200" b="1">
                        <a:solidFill>
                          <a:srgbClr val="005EB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5EB8"/>
                          </a:solidFill>
                        </a:rPr>
                        <a:t>11%</a:t>
                      </a:r>
                      <a:endParaRPr lang="en-GB" sz="1200" b="1">
                        <a:solidFill>
                          <a:srgbClr val="005EB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604802"/>
                  </a:ext>
                </a:extLst>
              </a:tr>
              <a:tr h="194925">
                <a:tc>
                  <a:txBody>
                    <a:bodyPr/>
                    <a:lstStyle/>
                    <a:p>
                      <a:pPr algn="ctr"/>
                      <a:r>
                        <a:rPr lang="en-US" sz="1200" b="1">
                          <a:solidFill>
                            <a:srgbClr val="005EB8"/>
                          </a:solidFill>
                        </a:rPr>
                        <a:t>PEP</a:t>
                      </a:r>
                      <a:endParaRPr lang="en-GB" sz="1200" b="1">
                        <a:solidFill>
                          <a:srgbClr val="005EB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5EB8"/>
                          </a:solidFill>
                        </a:rPr>
                        <a:t>20%</a:t>
                      </a:r>
                      <a:endParaRPr lang="en-GB" sz="1200" b="1">
                        <a:solidFill>
                          <a:srgbClr val="005EB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624392"/>
                  </a:ext>
                </a:extLst>
              </a:tr>
            </a:tbl>
          </a:graphicData>
        </a:graphic>
      </p:graphicFrame>
      <p:sp>
        <p:nvSpPr>
          <p:cNvPr id="27" name="TextBox 26">
            <a:extLst>
              <a:ext uri="{FF2B5EF4-FFF2-40B4-BE49-F238E27FC236}">
                <a16:creationId xmlns:a16="http://schemas.microsoft.com/office/drawing/2014/main" id="{F0CA8937-EECF-A2CD-720A-60ED2CCD0520}"/>
              </a:ext>
            </a:extLst>
          </p:cNvPr>
          <p:cNvSpPr txBox="1"/>
          <p:nvPr/>
        </p:nvSpPr>
        <p:spPr>
          <a:xfrm>
            <a:off x="9215716" y="1601722"/>
            <a:ext cx="24613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74151"/>
                </a:solidFill>
                <a:effectLst/>
                <a:uLnTx/>
                <a:uFillTx/>
                <a:latin typeface="Calibri" panose="020F0502020204030204"/>
                <a:ea typeface="+mn-ea"/>
                <a:cs typeface="+mn-cs"/>
              </a:rPr>
              <a:t>User needs met by the market; with a resulting gap in 50-60% of user needs</a:t>
            </a:r>
          </a:p>
        </p:txBody>
      </p:sp>
      <p:sp>
        <p:nvSpPr>
          <p:cNvPr id="28" name="TextBox 27">
            <a:extLst>
              <a:ext uri="{FF2B5EF4-FFF2-40B4-BE49-F238E27FC236}">
                <a16:creationId xmlns:a16="http://schemas.microsoft.com/office/drawing/2014/main" id="{B7E29298-FFF3-61A8-B1FD-FC4D317A2587}"/>
              </a:ext>
            </a:extLst>
          </p:cNvPr>
          <p:cNvSpPr txBox="1"/>
          <p:nvPr/>
        </p:nvSpPr>
        <p:spPr>
          <a:xfrm>
            <a:off x="8501281" y="2484760"/>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5EB8"/>
                </a:solidFill>
                <a:effectLst/>
                <a:uLnTx/>
                <a:uFillTx/>
                <a:latin typeface="Calibri" panose="020F0502020204030204"/>
                <a:ea typeface="+mn-ea"/>
                <a:cs typeface="+mn-cs"/>
              </a:rPr>
              <a:t>3-5x</a:t>
            </a:r>
            <a:endParaRPr kumimoji="0" lang="en-GB" sz="1800" b="1" i="0" u="none" strike="noStrike" kern="1200" cap="none" spc="0" normalizeH="0" baseline="0" noProof="0">
              <a:ln>
                <a:noFill/>
              </a:ln>
              <a:solidFill>
                <a:srgbClr val="005EB8"/>
              </a:solidFill>
              <a:effectLst/>
              <a:uLnTx/>
              <a:uFillTx/>
              <a:latin typeface="Calibri" panose="020F0502020204030204"/>
              <a:ea typeface="+mn-ea"/>
              <a:cs typeface="+mn-cs"/>
            </a:endParaRPr>
          </a:p>
        </p:txBody>
      </p:sp>
      <p:pic>
        <p:nvPicPr>
          <p:cNvPr id="29" name="Google Shape;2693;g104804480b7_18_65">
            <a:extLst>
              <a:ext uri="{FF2B5EF4-FFF2-40B4-BE49-F238E27FC236}">
                <a16:creationId xmlns:a16="http://schemas.microsoft.com/office/drawing/2014/main" id="{03AC0E9B-D54D-D73F-6C81-14F387BC2867}"/>
              </a:ext>
            </a:extLst>
          </p:cNvPr>
          <p:cNvPicPr preferRelativeResize="0"/>
          <p:nvPr/>
        </p:nvPicPr>
        <p:blipFill rotWithShape="1">
          <a:blip r:embed="rId6">
            <a:alphaModFix/>
          </a:blip>
          <a:srcRect/>
          <a:stretch/>
        </p:blipFill>
        <p:spPr>
          <a:xfrm>
            <a:off x="8580047" y="3384319"/>
            <a:ext cx="488798" cy="459317"/>
          </a:xfrm>
          <a:prstGeom prst="rect">
            <a:avLst/>
          </a:prstGeom>
          <a:noFill/>
          <a:ln>
            <a:noFill/>
          </a:ln>
        </p:spPr>
      </p:pic>
      <p:pic>
        <p:nvPicPr>
          <p:cNvPr id="30" name="Picture 29">
            <a:extLst>
              <a:ext uri="{FF2B5EF4-FFF2-40B4-BE49-F238E27FC236}">
                <a16:creationId xmlns:a16="http://schemas.microsoft.com/office/drawing/2014/main" id="{BD0305AA-CE75-C2C7-9623-EB02F2FC9073}"/>
              </a:ext>
            </a:extLst>
          </p:cNvPr>
          <p:cNvPicPr>
            <a:picLocks noChangeAspect="1"/>
          </p:cNvPicPr>
          <p:nvPr/>
        </p:nvPicPr>
        <p:blipFill>
          <a:blip r:embed="rId7"/>
          <a:stretch>
            <a:fillRect/>
          </a:stretch>
        </p:blipFill>
        <p:spPr>
          <a:xfrm>
            <a:off x="8522346" y="4814530"/>
            <a:ext cx="604201" cy="330997"/>
          </a:xfrm>
          <a:prstGeom prst="rect">
            <a:avLst/>
          </a:prstGeom>
        </p:spPr>
      </p:pic>
      <p:sp>
        <p:nvSpPr>
          <p:cNvPr id="31" name="TextBox 30">
            <a:extLst>
              <a:ext uri="{FF2B5EF4-FFF2-40B4-BE49-F238E27FC236}">
                <a16:creationId xmlns:a16="http://schemas.microsoft.com/office/drawing/2014/main" id="{E528B12D-BDE7-C06E-0B38-878719F3D610}"/>
              </a:ext>
            </a:extLst>
          </p:cNvPr>
          <p:cNvSpPr txBox="1"/>
          <p:nvPr/>
        </p:nvSpPr>
        <p:spPr>
          <a:xfrm>
            <a:off x="8334569" y="1685167"/>
            <a:ext cx="9797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5EB8"/>
                </a:solidFill>
                <a:effectLst/>
                <a:uLnTx/>
                <a:uFillTx/>
                <a:latin typeface="Calibri" panose="020F0502020204030204"/>
                <a:ea typeface="+mn-ea"/>
                <a:cs typeface="+mn-cs"/>
              </a:rPr>
              <a:t>40-50%</a:t>
            </a:r>
            <a:endParaRPr kumimoji="0" lang="en-GB" sz="1800" b="1" i="0" u="none" strike="noStrike" kern="1200" cap="none" spc="0" normalizeH="0" baseline="0" noProof="0">
              <a:ln>
                <a:noFill/>
              </a:ln>
              <a:solidFill>
                <a:srgbClr val="005EB8"/>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44CDAFF5-A40A-8C92-CD87-920C8CA46E13}"/>
              </a:ext>
            </a:extLst>
          </p:cNvPr>
          <p:cNvSpPr txBox="1"/>
          <p:nvPr/>
        </p:nvSpPr>
        <p:spPr>
          <a:xfrm>
            <a:off x="9215717" y="2390510"/>
            <a:ext cx="2706108" cy="33932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005EB8"/>
                </a:solidFill>
                <a:effectLst/>
                <a:uLnTx/>
                <a:uFillTx/>
                <a:latin typeface="Calibri" panose="020F0502020204030204"/>
                <a:ea typeface="+mn-ea"/>
                <a:cs typeface="+mn-cs"/>
              </a:rPr>
              <a:t>ShCR</a:t>
            </a:r>
            <a:r>
              <a:rPr kumimoji="0" lang="en-US" sz="1200" b="0" i="0" u="none" strike="noStrike" kern="1200" cap="none" spc="0" normalizeH="0" baseline="0" noProof="0">
                <a:ln>
                  <a:noFill/>
                </a:ln>
                <a:solidFill>
                  <a:srgbClr val="374151"/>
                </a:solidFill>
                <a:effectLst/>
                <a:uLnTx/>
                <a:uFillTx/>
                <a:latin typeface="Calibri" panose="020F0502020204030204"/>
                <a:ea typeface="+mn-ea"/>
                <a:cs typeface="+mn-cs"/>
              </a:rPr>
              <a:t> providers demonstrate 3-5 times the coverage of user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2652A6"/>
                </a:solidFill>
                <a:effectLst/>
                <a:uLnTx/>
                <a:uFillTx/>
                <a:latin typeface="Calibri" panose="020F0502020204030204"/>
                <a:ea typeface="+mn-ea"/>
                <a:cs typeface="+mn-cs"/>
              </a:rPr>
              <a:t>ShCRs</a:t>
            </a:r>
            <a:r>
              <a:rPr kumimoji="0" lang="en-US" sz="1200" b="0" i="0" u="none" strike="noStrike" kern="1200" cap="none" spc="0" normalizeH="0" baseline="0" noProof="0">
                <a:ln>
                  <a:noFill/>
                </a:ln>
                <a:solidFill>
                  <a:srgbClr val="374151"/>
                </a:solidFill>
                <a:effectLst/>
                <a:uLnTx/>
                <a:uFillTx/>
                <a:latin typeface="Calibri" panose="020F0502020204030204"/>
                <a:ea typeface="+mn-ea"/>
                <a:cs typeface="+mn-cs"/>
              </a:rPr>
              <a:t> aggregate patient data from multiple sources across the broader healthcare ecosystem, offering the </a:t>
            </a:r>
            <a:r>
              <a:rPr kumimoji="0" lang="en-US" sz="1200" b="1" i="1" u="none" strike="noStrike" kern="1200" cap="none" spc="0" normalizeH="0" baseline="0" noProof="0">
                <a:ln>
                  <a:noFill/>
                </a:ln>
                <a:solidFill>
                  <a:srgbClr val="374151"/>
                </a:solidFill>
                <a:effectLst/>
                <a:uLnTx/>
                <a:uFillTx/>
                <a:latin typeface="Calibri" panose="020F0502020204030204"/>
                <a:ea typeface="+mn-ea"/>
                <a:cs typeface="+mn-cs"/>
              </a:rPr>
              <a:t>most holistic </a:t>
            </a:r>
            <a:r>
              <a:rPr kumimoji="0" lang="en-US" sz="1200" b="0" i="0" u="none" strike="noStrike" kern="1200" cap="none" spc="0" normalizeH="0" baseline="0" noProof="0">
                <a:ln>
                  <a:noFill/>
                </a:ln>
                <a:solidFill>
                  <a:srgbClr val="374151"/>
                </a:solidFill>
                <a:effectLst/>
                <a:uLnTx/>
                <a:uFillTx/>
                <a:latin typeface="Calibri" panose="020F0502020204030204"/>
                <a:ea typeface="+mn-ea"/>
                <a:cs typeface="+mn-cs"/>
              </a:rPr>
              <a:t>view of the patient's health record.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005EB8"/>
                </a:solidFill>
                <a:effectLst/>
                <a:uLnTx/>
                <a:uFillTx/>
                <a:latin typeface="Calibri" panose="020F0502020204030204"/>
                <a:ea typeface="+mn-ea"/>
                <a:cs typeface="+mn-cs"/>
              </a:rPr>
              <a:t>ShCR</a:t>
            </a:r>
            <a:r>
              <a:rPr kumimoji="0" lang="en-US" sz="1200" b="0" i="0" u="none" strike="noStrike" kern="1200" cap="none" spc="0" normalizeH="0" baseline="0" noProof="0">
                <a:ln>
                  <a:noFill/>
                </a:ln>
                <a:solidFill>
                  <a:srgbClr val="374151"/>
                </a:solidFill>
                <a:effectLst/>
                <a:uLnTx/>
                <a:uFillTx/>
                <a:latin typeface="Calibri" panose="020F0502020204030204"/>
                <a:ea typeface="+mn-ea"/>
                <a:cs typeface="+mn-cs"/>
              </a:rPr>
              <a:t> </a:t>
            </a:r>
            <a:r>
              <a:rPr kumimoji="0" lang="en-US" sz="1200" b="1" i="1" u="none" strike="noStrike" kern="1200" cap="none" spc="0" normalizeH="0" baseline="0" noProof="0">
                <a:ln>
                  <a:noFill/>
                </a:ln>
                <a:solidFill>
                  <a:srgbClr val="374151"/>
                </a:solidFill>
                <a:effectLst/>
                <a:uLnTx/>
                <a:uFillTx/>
                <a:latin typeface="Calibri" panose="020F0502020204030204"/>
                <a:ea typeface="+mn-ea"/>
                <a:cs typeface="+mn-cs"/>
              </a:rPr>
              <a:t>best</a:t>
            </a:r>
            <a:r>
              <a:rPr kumimoji="0" lang="en-US" sz="1200" b="0" i="0" u="none" strike="noStrike" kern="1200" cap="none" spc="0" normalizeH="0" baseline="0" noProof="0">
                <a:ln>
                  <a:noFill/>
                </a:ln>
                <a:solidFill>
                  <a:srgbClr val="374151"/>
                </a:solidFill>
                <a:effectLst/>
                <a:uLnTx/>
                <a:uFillTx/>
                <a:latin typeface="Calibri" panose="020F0502020204030204"/>
                <a:ea typeface="+mn-ea"/>
                <a:cs typeface="+mn-cs"/>
              </a:rPr>
              <a:t> aligns with the goals of the NHS Long-Term Plan, emphasizing personalized and joined-up care by facilitating data sharing and collaboration among healthcare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680461"/>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32EA9-AFA7-879A-9B27-1329965EBEEB}"/>
            </a:ext>
          </a:extLst>
        </p:cNvPr>
        <p:cNvGrpSpPr/>
        <p:nvPr/>
      </p:nvGrpSpPr>
      <p:grpSpPr>
        <a:xfrm>
          <a:off x="0" y="0"/>
          <a:ext cx="0" cy="0"/>
          <a:chOff x="0" y="0"/>
          <a:chExt cx="0" cy="0"/>
        </a:xfrm>
      </p:grpSpPr>
      <p:sp>
        <p:nvSpPr>
          <p:cNvPr id="15" name="Rounded Rectangle 5">
            <a:extLst>
              <a:ext uri="{FF2B5EF4-FFF2-40B4-BE49-F238E27FC236}">
                <a16:creationId xmlns:a16="http://schemas.microsoft.com/office/drawing/2014/main" id="{B5ACED89-B397-8A3A-3A50-76E558E82287}"/>
              </a:ext>
            </a:extLst>
          </p:cNvPr>
          <p:cNvSpPr/>
          <p:nvPr/>
        </p:nvSpPr>
        <p:spPr bwMode="auto">
          <a:xfrm>
            <a:off x="4617626" y="2188013"/>
            <a:ext cx="5822997" cy="3510297"/>
          </a:xfrm>
          <a:prstGeom prst="roundRect">
            <a:avLst>
              <a:gd name="adj" fmla="val 9144"/>
            </a:avLst>
          </a:prstGeom>
          <a:solidFill>
            <a:schemeClr val="bg1"/>
          </a:solidFill>
          <a:ln w="19050">
            <a:solidFill>
              <a:schemeClr val="bg1"/>
            </a:solidFill>
            <a:headEnd type="none" w="med" len="med"/>
            <a:tailEnd type="none" w="med" len="med"/>
          </a:ln>
          <a:effectLst>
            <a:outerShdw blurRad="241300" dist="50800" dir="2880000" sx="101056" sy="101056" algn="ctr" rotWithShape="0">
              <a:srgbClr val="000000">
                <a:alpha val="27232"/>
              </a:srgb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A66EFA"/>
              </a:solidFill>
              <a:effectLst/>
              <a:uLnTx/>
              <a:uFillTx/>
              <a:latin typeface="IBM Plex Sans" panose="020B0503050203000203" pitchFamily="34" charset="0"/>
              <a:ea typeface="IBM Plex Sans" charset="0"/>
              <a:cs typeface="IBM Plex Sans" charset="0"/>
            </a:endParaRPr>
          </a:p>
        </p:txBody>
      </p:sp>
      <p:pic>
        <p:nvPicPr>
          <p:cNvPr id="34" name="Graphic 33" descr="Speech with solid fill">
            <a:extLst>
              <a:ext uri="{FF2B5EF4-FFF2-40B4-BE49-F238E27FC236}">
                <a16:creationId xmlns:a16="http://schemas.microsoft.com/office/drawing/2014/main" id="{1915B200-2D7F-49FE-36E4-244244C937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5127702" y="4768450"/>
            <a:ext cx="1936595" cy="2061675"/>
          </a:xfrm>
          <a:prstGeom prst="rect">
            <a:avLst/>
          </a:prstGeom>
        </p:spPr>
      </p:pic>
      <p:sp>
        <p:nvSpPr>
          <p:cNvPr id="4" name="Rectangle 3">
            <a:extLst>
              <a:ext uri="{FF2B5EF4-FFF2-40B4-BE49-F238E27FC236}">
                <a16:creationId xmlns:a16="http://schemas.microsoft.com/office/drawing/2014/main" id="{760FBDCA-37AE-A773-5CE1-D4C2B9B498E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BB961AE-2E3B-EFA2-F8F7-D7EEE9CB21B7}"/>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a:ea typeface="+mn-ea"/>
                <a:cs typeface="+mn-cs"/>
              </a:rPr>
              <a:t>Mapping findings against hypotheses</a:t>
            </a:r>
          </a:p>
        </p:txBody>
      </p:sp>
      <p:pic>
        <p:nvPicPr>
          <p:cNvPr id="3" name="Picture 2" descr="A picture containing shape&#10;&#10;Description automatically generated">
            <a:extLst>
              <a:ext uri="{FF2B5EF4-FFF2-40B4-BE49-F238E27FC236}">
                <a16:creationId xmlns:a16="http://schemas.microsoft.com/office/drawing/2014/main" id="{C4E56DB0-7A28-FA58-44F6-354F5AC4FBCC}"/>
              </a:ext>
            </a:extLst>
          </p:cNvPr>
          <p:cNvPicPr>
            <a:picLocks noChangeAspect="1"/>
          </p:cNvPicPr>
          <p:nvPr/>
        </p:nvPicPr>
        <p:blipFill>
          <a:blip r:embed="rId5"/>
          <a:stretch>
            <a:fillRect/>
          </a:stretch>
        </p:blipFill>
        <p:spPr>
          <a:xfrm>
            <a:off x="10307927" y="6200384"/>
            <a:ext cx="1545867" cy="351076"/>
          </a:xfrm>
          <a:prstGeom prst="rect">
            <a:avLst/>
          </a:prstGeom>
        </p:spPr>
      </p:pic>
      <p:sp>
        <p:nvSpPr>
          <p:cNvPr id="2" name="TextBox 1">
            <a:extLst>
              <a:ext uri="{FF2B5EF4-FFF2-40B4-BE49-F238E27FC236}">
                <a16:creationId xmlns:a16="http://schemas.microsoft.com/office/drawing/2014/main" id="{F3ED6902-0FCB-C8D1-6874-1CFD6AAB007E}"/>
              </a:ext>
            </a:extLst>
          </p:cNvPr>
          <p:cNvSpPr txBox="1"/>
          <p:nvPr/>
        </p:nvSpPr>
        <p:spPr>
          <a:xfrm>
            <a:off x="865424" y="2097842"/>
            <a:ext cx="2998381"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EB8"/>
                </a:solidFill>
                <a:effectLst/>
                <a:uLnTx/>
                <a:uFillTx/>
                <a:latin typeface="Arial" panose="020B0604020202020204"/>
                <a:ea typeface="+mn-ea"/>
                <a:cs typeface="Arial"/>
              </a:rPr>
              <a:t>Design and architectural changes</a:t>
            </a:r>
            <a:r>
              <a:rPr kumimoji="0" lang="en-GB" sz="1800" b="0" i="0" u="none" strike="noStrike" kern="1200" cap="none" spc="0" normalizeH="0" baseline="0" noProof="0" dirty="0">
                <a:ln>
                  <a:noFill/>
                </a:ln>
                <a:solidFill>
                  <a:srgbClr val="231F20"/>
                </a:solidFill>
                <a:effectLst/>
                <a:uLnTx/>
                <a:uFillTx/>
                <a:latin typeface="Arial" panose="020B0604020202020204"/>
                <a:ea typeface="+mn-ea"/>
                <a:cs typeface="Arial"/>
              </a:rPr>
              <a:t> would be required to the NHS App</a:t>
            </a:r>
            <a:endPar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8" name="Rectangle: Rounded Corners 5">
            <a:extLst>
              <a:ext uri="{FF2B5EF4-FFF2-40B4-BE49-F238E27FC236}">
                <a16:creationId xmlns:a16="http://schemas.microsoft.com/office/drawing/2014/main" id="{8226B87F-9452-F9C3-12CB-108E7AC6C93C}"/>
              </a:ext>
            </a:extLst>
          </p:cNvPr>
          <p:cNvSpPr/>
          <p:nvPr/>
        </p:nvSpPr>
        <p:spPr>
          <a:xfrm>
            <a:off x="544506" y="1685167"/>
            <a:ext cx="3454266" cy="4560105"/>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23F5BE54-D7E1-DD87-BF62-D7129A996773}"/>
              </a:ext>
            </a:extLst>
          </p:cNvPr>
          <p:cNvSpPr txBox="1"/>
          <p:nvPr/>
        </p:nvSpPr>
        <p:spPr>
          <a:xfrm>
            <a:off x="833472" y="3550363"/>
            <a:ext cx="3043661" cy="267765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Design and architectural changes are required to surface patients’ health data in the NHS App.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Modular design does not meet patient needs for viewing health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Digital services and health record data cannot be directly linked to patients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F66AAFC-2413-DAEB-3FC0-E8E794D6B999}"/>
              </a:ext>
            </a:extLst>
          </p:cNvPr>
          <p:cNvSpPr txBox="1"/>
          <p:nvPr/>
        </p:nvSpPr>
        <p:spPr>
          <a:xfrm>
            <a:off x="828209" y="1408168"/>
            <a:ext cx="299838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a:ea typeface="+mn-ea"/>
                <a:cs typeface="Arial"/>
              </a:rPr>
              <a:t>Hypothesis 3</a:t>
            </a:r>
            <a:endParaRPr kumimoji="0" lang="en-GB" sz="1200" b="1"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
        <p:nvSpPr>
          <p:cNvPr id="16" name="Text Placeholder 2">
            <a:extLst>
              <a:ext uri="{FF2B5EF4-FFF2-40B4-BE49-F238E27FC236}">
                <a16:creationId xmlns:a16="http://schemas.microsoft.com/office/drawing/2014/main" id="{721EE74C-1555-7BED-6203-F28DC66C2BB5}"/>
              </a:ext>
            </a:extLst>
          </p:cNvPr>
          <p:cNvSpPr txBox="1">
            <a:spLocks/>
          </p:cNvSpPr>
          <p:nvPr/>
        </p:nvSpPr>
        <p:spPr>
          <a:xfrm>
            <a:off x="4938829" y="2952044"/>
            <a:ext cx="4801484" cy="2360433"/>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rPr>
              <a:t>Patients want to be able to manage their health care digitally and expect </a:t>
            </a:r>
            <a:r>
              <a:rPr kumimoji="0" lang="en-US" sz="2400" b="0" i="1" u="none" strike="noStrike" kern="1200" cap="none" spc="0" normalizeH="0" baseline="0" noProof="0">
                <a:ln>
                  <a:noFill/>
                </a:ln>
                <a:solidFill>
                  <a:prstClr val="black"/>
                </a:solidFill>
                <a:effectLst/>
                <a:uLnTx/>
                <a:uFillTx/>
                <a:latin typeface="Calibri" panose="020F0502020204030204"/>
                <a:ea typeface="+mn-ea"/>
                <a:cs typeface="Arial"/>
              </a:rPr>
              <a:t>all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rPr>
              <a:t>their health information to be available through a single source in the NHS App.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4C2E5F33-19A4-106F-7315-9DCEA3E65756}"/>
              </a:ext>
            </a:extLst>
          </p:cNvPr>
          <p:cNvGrpSpPr/>
          <p:nvPr/>
        </p:nvGrpSpPr>
        <p:grpSpPr>
          <a:xfrm rot="10800000">
            <a:off x="8680201" y="4469601"/>
            <a:ext cx="1936595" cy="1936595"/>
            <a:chOff x="-4208933" y="4256441"/>
            <a:chExt cx="1936595" cy="1936595"/>
          </a:xfrm>
        </p:grpSpPr>
        <p:pic>
          <p:nvPicPr>
            <p:cNvPr id="18" name="Graphic 17" descr="Speech with solid fill">
              <a:extLst>
                <a:ext uri="{FF2B5EF4-FFF2-40B4-BE49-F238E27FC236}">
                  <a16:creationId xmlns:a16="http://schemas.microsoft.com/office/drawing/2014/main" id="{6469A296-BD83-0DE7-DB2F-085ABD4CDA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8933" y="4256441"/>
              <a:ext cx="1936595" cy="1936595"/>
            </a:xfrm>
            <a:prstGeom prst="rect">
              <a:avLst/>
            </a:prstGeom>
          </p:spPr>
        </p:pic>
        <p:sp>
          <p:nvSpPr>
            <p:cNvPr id="20" name="TextBox 2">
              <a:extLst>
                <a:ext uri="{FF2B5EF4-FFF2-40B4-BE49-F238E27FC236}">
                  <a16:creationId xmlns:a16="http://schemas.microsoft.com/office/drawing/2014/main" id="{D44B027D-6BBA-28B7-A140-B5F66CA03038}"/>
                </a:ext>
              </a:extLst>
            </p:cNvPr>
            <p:cNvSpPr txBox="1"/>
            <p:nvPr/>
          </p:nvSpPr>
          <p:spPr>
            <a:xfrm rot="10800000">
              <a:off x="-3816619" y="4611343"/>
              <a:ext cx="1151968"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“I'm all for paperless.” </a:t>
              </a:r>
              <a:r>
                <a:rPr kumimoji="0" lang="en-GB" sz="1400" b="1" i="1"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endParaRPr kumimoji="0" lang="en-US" sz="1400" b="1"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grpSp>
      <p:sp>
        <p:nvSpPr>
          <p:cNvPr id="33" name="TextBox 32">
            <a:extLst>
              <a:ext uri="{FF2B5EF4-FFF2-40B4-BE49-F238E27FC236}">
                <a16:creationId xmlns:a16="http://schemas.microsoft.com/office/drawing/2014/main" id="{53EE7BEB-CE50-AF25-4DDE-32974892F2CD}"/>
              </a:ext>
            </a:extLst>
          </p:cNvPr>
          <p:cNvSpPr txBox="1"/>
          <p:nvPr/>
        </p:nvSpPr>
        <p:spPr>
          <a:xfrm>
            <a:off x="5631219" y="5539391"/>
            <a:ext cx="11422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mn-cs"/>
              </a:rPr>
              <a:t>“I'm used to digital... I hate paper.”</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4153912166"/>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155ECC-C304-074D-AB39-49A17CD5FEB7}"/>
              </a:ext>
            </a:extLst>
          </p:cNvPr>
          <p:cNvSpPr/>
          <p:nvPr/>
        </p:nvSpPr>
        <p:spPr>
          <a:xfrm>
            <a:off x="534080" y="1484482"/>
            <a:ext cx="10228408" cy="38061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There are significant challenge exposing standalone Care Plans through the </a:t>
            </a:r>
            <a:r>
              <a:rPr kumimoji="0" lang="en-US" sz="2000" b="1" i="0" u="none" strike="noStrike" kern="100" cap="none" spc="0" normalizeH="0" baseline="0" noProof="0" dirty="0" err="1">
                <a:ln>
                  <a:noFill/>
                </a:ln>
                <a:solidFill>
                  <a:srgbClr val="005EB8"/>
                </a:solidFill>
                <a:effectLst/>
                <a:uLnTx/>
                <a:uFillTx/>
                <a:latin typeface="Arial" panose="020B0604020202020204" pitchFamily="34" charset="0"/>
                <a:ea typeface="+mn-ea"/>
                <a:cs typeface="Arial" panose="020B0604020202020204" pitchFamily="34" charset="0"/>
              </a:rPr>
              <a:t>NHSApp</a:t>
            </a:r>
            <a:endParaRPr kumimoji="0" lang="en-GB" sz="2000" b="1" i="0" u="none" strike="noStrike" kern="1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514350" marR="0" lvl="0" indent="-342900" algn="l" defTabSz="914400" rtl="0"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lt"/>
                <a:cs typeface="Arial" panose="020B0604020202020204" pitchFamily="34" charset="0"/>
              </a:rPr>
              <a:t>Does not meet patients' expectations</a:t>
            </a:r>
          </a:p>
          <a:p>
            <a:pPr marL="514350" marR="0" lvl="0" indent="-342900" algn="l" defTabSz="914400" rtl="0"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lt"/>
                <a:cs typeface="Arial" panose="020B0604020202020204" pitchFamily="34" charset="0"/>
              </a:rPr>
              <a:t>Limited visibility to all organizations/heath professionals involved in a patients care </a:t>
            </a:r>
          </a:p>
          <a:p>
            <a:pPr marL="51435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Resources required to support Clinical Transformation</a:t>
            </a:r>
          </a:p>
          <a:p>
            <a:pPr marL="51435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lt"/>
                <a:cs typeface="Arial" panose="020B0604020202020204" pitchFamily="34" charset="0"/>
              </a:rPr>
              <a:t>Lack of adoption and coverage</a:t>
            </a:r>
          </a:p>
          <a:p>
            <a:pPr marL="171450" marR="0" lvl="0" indent="0" algn="just" defTabSz="914400" rtl="0" eaLnBrk="1" fontAlgn="auto" latinLnBrk="0" hangingPunct="1">
              <a:lnSpc>
                <a:spcPct val="100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lt"/>
                <a:cs typeface="Arial" panose="020B0604020202020204" pitchFamily="34" charset="0"/>
              </a:rPr>
              <a:t>.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lt"/>
              <a:cs typeface="Arial" panose="020B0604020202020204" pitchFamily="34" charset="0"/>
            </a:endParaRPr>
          </a:p>
        </p:txBody>
      </p:sp>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466344" y="76148"/>
            <a:ext cx="1121054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Recommendation 1 –Standalone Digital Care Plans should not be integrated into NHS App</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3"/>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847618914"/>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EEB67-B5BA-03AB-04D1-7144DB15273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8B9E369-48C3-9F6D-3BE4-862425EACE2B}"/>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351FDBA-304E-C69C-783D-637260CE0B6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Recommendation 2 – Further integration of SHCRs into NHS App</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93E6AC8B-6962-0038-BF10-94CC89411435}"/>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7" name="TextBox 6">
            <a:extLst>
              <a:ext uri="{FF2B5EF4-FFF2-40B4-BE49-F238E27FC236}">
                <a16:creationId xmlns:a16="http://schemas.microsoft.com/office/drawing/2014/main" id="{700E6044-A8B2-3D88-D954-6761538B4211}"/>
              </a:ext>
            </a:extLst>
          </p:cNvPr>
          <p:cNvSpPr txBox="1"/>
          <p:nvPr/>
        </p:nvSpPr>
        <p:spPr>
          <a:xfrm>
            <a:off x="338327" y="1593089"/>
            <a:ext cx="10722153" cy="35240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Arial" panose="020B0604020202020204"/>
                <a:ea typeface="+mn-ea"/>
                <a:cs typeface="Arial"/>
              </a:rPr>
              <a:t>Making a patient’s health record visible via the NHS App (including care plans where available)</a:t>
            </a:r>
            <a:endParaRPr kumimoji="0" lang="en-US" sz="1800" b="0" i="0" u="none" strike="noStrike" kern="1200" cap="none" spc="0" normalizeH="0" baseline="0" noProof="0" dirty="0">
              <a:ln>
                <a:noFill/>
              </a:ln>
              <a:solidFill>
                <a:srgbClr val="0070C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231F20"/>
                </a:solidFill>
                <a:effectLst/>
                <a:uLnTx/>
                <a:uFillTx/>
                <a:latin typeface="Arial" panose="020B0604020202020204"/>
                <a:ea typeface="+mn-ea"/>
                <a:cs typeface="Arial"/>
              </a:rPr>
              <a:t>This report recommends that a patient appropriate view, of their data held on a </a:t>
            </a:r>
            <a:r>
              <a:rPr kumimoji="0" lang="en-US" sz="1800" b="1" i="0" u="none" strike="noStrike" kern="1200" cap="none" spc="0" normalizeH="0" baseline="0" noProof="0" dirty="0">
                <a:ln>
                  <a:noFill/>
                </a:ln>
                <a:solidFill>
                  <a:srgbClr val="0070C0"/>
                </a:solidFill>
                <a:effectLst/>
                <a:uLnTx/>
                <a:uFillTx/>
                <a:latin typeface="Arial" panose="020B0604020202020204"/>
                <a:ea typeface="+mn-ea"/>
                <a:cs typeface="Arial"/>
              </a:rPr>
              <a:t>Shared Care Record</a:t>
            </a:r>
            <a:r>
              <a:rPr kumimoji="0" lang="en-US" sz="1800" b="0" i="0" u="none" strike="noStrike" kern="1200" cap="none" spc="0" normalizeH="0" baseline="0" noProof="0" dirty="0">
                <a:ln>
                  <a:noFill/>
                </a:ln>
                <a:solidFill>
                  <a:srgbClr val="231F20"/>
                </a:solidFill>
                <a:effectLst/>
                <a:uLnTx/>
                <a:uFillTx/>
                <a:latin typeface="Arial" panose="020B0604020202020204"/>
                <a:ea typeface="+mn-ea"/>
                <a:cs typeface="Arial"/>
              </a:rPr>
              <a:t>, is exposed via the </a:t>
            </a:r>
            <a:r>
              <a:rPr kumimoji="0" lang="en-US" sz="1800" b="0" i="0" u="none" strike="noStrike" kern="1200" cap="none" spc="0" normalizeH="0" baseline="0" noProof="0" dirty="0" err="1">
                <a:ln>
                  <a:noFill/>
                </a:ln>
                <a:solidFill>
                  <a:srgbClr val="231F20"/>
                </a:solidFill>
                <a:effectLst/>
                <a:uLnTx/>
                <a:uFillTx/>
                <a:latin typeface="Arial" panose="020B0604020202020204"/>
                <a:ea typeface="+mn-ea"/>
                <a:cs typeface="Arial"/>
              </a:rPr>
              <a:t>NHSApp</a:t>
            </a:r>
            <a:r>
              <a:rPr kumimoji="0" lang="en-US" sz="1800" b="0" i="0" u="none" strike="noStrike" kern="1200" cap="none" spc="0" normalizeH="0" baseline="0" noProof="0" dirty="0">
                <a:ln>
                  <a:noFill/>
                </a:ln>
                <a:solidFill>
                  <a:srgbClr val="231F20"/>
                </a:solidFill>
                <a:effectLst/>
                <a:uLnTx/>
                <a:uFillTx/>
                <a:latin typeface="Arial" panose="020B0604020202020204"/>
                <a:ea typeface="+mn-ea"/>
                <a:cs typeface="Arial"/>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31F20"/>
              </a:solidFill>
              <a:effectLst/>
              <a:uLnTx/>
              <a:uFillTx/>
              <a:latin typeface="Arial" panose="020B0604020202020204"/>
              <a:ea typeface="+mn-ea"/>
              <a:cs typeface="+mn-cs"/>
            </a:endParaRPr>
          </a:p>
          <a:p>
            <a:pPr marL="45720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Visibility to all </a:t>
            </a:r>
            <a:r>
              <a:rPr kumimoji="0" lang="en-US" sz="1800" b="1" i="0" u="none" strike="noStrike" kern="1200" cap="none" spc="0" normalizeH="0" baseline="0" noProof="0" dirty="0" err="1">
                <a:ln>
                  <a:noFill/>
                </a:ln>
                <a:solidFill>
                  <a:srgbClr val="000000"/>
                </a:solidFill>
                <a:effectLst/>
                <a:uLnTx/>
                <a:uFillTx/>
                <a:latin typeface="Calibri" panose="020F0502020204030204"/>
                <a:ea typeface="+mn-lt"/>
                <a:cs typeface="Calibri" panose="020F0502020204030204"/>
              </a:rPr>
              <a:t>organisations</a:t>
            </a:r>
            <a:r>
              <a:rPr kumimoji="0" lang="en-US" sz="1800" b="1"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 involved in a patients care -</a:t>
            </a:r>
            <a:r>
              <a:rPr kumimoji="0" lang="en-US" sz="1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lt"/>
                <a:cs typeface="Calibri" panose="020F0502020204030204"/>
              </a:rPr>
              <a:t>utilising</a:t>
            </a:r>
            <a:r>
              <a:rPr kumimoji="0" lang="en-US" sz="1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 Shared Care Record data will provide access to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lt"/>
                <a:cs typeface="Calibri" panose="020F0502020204030204"/>
              </a:rPr>
              <a:t>organisations</a:t>
            </a:r>
            <a:r>
              <a:rPr kumimoji="0" lang="en-US" sz="1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 involved in a patients care. </a:t>
            </a:r>
          </a:p>
          <a:p>
            <a:pPr marL="45720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Leverages existing local delivery and governance structures</a:t>
            </a:r>
          </a:p>
          <a:p>
            <a:pPr marL="45720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&gt;50% </a:t>
            </a:r>
            <a:r>
              <a:rPr kumimoji="0" lang="en-US" sz="1800" b="1" i="0" u="none" strike="noStrike" kern="1200" cap="none" spc="0" normalizeH="0" baseline="0" noProof="0" dirty="0" err="1">
                <a:ln>
                  <a:noFill/>
                </a:ln>
                <a:solidFill>
                  <a:srgbClr val="000000"/>
                </a:solidFill>
                <a:effectLst/>
                <a:uLnTx/>
                <a:uFillTx/>
                <a:latin typeface="Calibri" panose="020F0502020204030204"/>
                <a:ea typeface="+mn-lt"/>
                <a:cs typeface="Calibri" panose="020F0502020204030204"/>
              </a:rPr>
              <a:t>ShCR</a:t>
            </a:r>
            <a:r>
              <a:rPr kumimoji="0" lang="en-US" sz="1800" b="1"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 offer currently offer Care Plans and feature in majority </a:t>
            </a:r>
            <a:r>
              <a:rPr kumimoji="0" lang="en-US" sz="1800" b="1" i="0" u="none" strike="noStrike" kern="1200" cap="none" spc="0" normalizeH="0" baseline="0" noProof="0" dirty="0" err="1">
                <a:ln>
                  <a:noFill/>
                </a:ln>
                <a:solidFill>
                  <a:srgbClr val="000000"/>
                </a:solidFill>
                <a:effectLst/>
                <a:uLnTx/>
                <a:uFillTx/>
                <a:latin typeface="Calibri" panose="020F0502020204030204"/>
                <a:ea typeface="+mn-lt"/>
                <a:cs typeface="Calibri" panose="020F0502020204030204"/>
              </a:rPr>
              <a:t>ShCR</a:t>
            </a:r>
            <a:r>
              <a:rPr kumimoji="0" lang="en-US" sz="1800" b="1"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 future roadmaps</a:t>
            </a:r>
          </a:p>
          <a:p>
            <a:pPr marL="45720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Clinical Transformation –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need to</a:t>
            </a:r>
            <a:r>
              <a:rPr kumimoji="0" lang="en-US" sz="1800" b="0" i="0" u="none" strike="noStrike" kern="1200" cap="none" spc="0" normalizeH="0" baseline="0" noProof="0" dirty="0">
                <a:ln>
                  <a:noFill/>
                </a:ln>
                <a:solidFill>
                  <a:srgbClr val="231F20"/>
                </a:solidFill>
                <a:effectLst/>
                <a:uLnTx/>
                <a:uFillTx/>
                <a:latin typeface="Calibri" panose="020F0502020204030204"/>
                <a:ea typeface="+mn-lt"/>
                <a:cs typeface="Calibri" panose="020F0502020204030204"/>
              </a:rPr>
              <a:t> transform clinical services should be reduced / removed other than the need for a clear communications and awareness campaign</a:t>
            </a:r>
            <a:r>
              <a:rPr kumimoji="0" lang="en-US" sz="1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 </a:t>
            </a:r>
          </a:p>
        </p:txBody>
      </p:sp>
    </p:spTree>
    <p:extLst>
      <p:ext uri="{BB962C8B-B14F-4D97-AF65-F5344CB8AC3E}">
        <p14:creationId xmlns:p14="http://schemas.microsoft.com/office/powerpoint/2010/main" val="1184061009"/>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DBA65-20D3-F542-0067-692A6778F5B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F2623BB-A69A-6E4B-8671-9B79B5DAEE7B}"/>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559BB8E-59F9-EC33-63F2-A35B540E35BA}"/>
              </a:ext>
            </a:extLst>
          </p:cNvPr>
          <p:cNvSpPr/>
          <p:nvPr/>
        </p:nvSpPr>
        <p:spPr>
          <a:xfrm>
            <a:off x="735248" y="306540"/>
            <a:ext cx="777781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Recommendation 3 – Phase two discovery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C7844230-8C52-AC0F-A5C8-4DCA9C12EC1F}"/>
              </a:ext>
            </a:extLst>
          </p:cNvPr>
          <p:cNvPicPr>
            <a:picLocks noChangeAspect="1"/>
          </p:cNvPicPr>
          <p:nvPr/>
        </p:nvPicPr>
        <p:blipFill>
          <a:blip r:embed="rId2"/>
          <a:stretch>
            <a:fillRect/>
          </a:stretch>
        </p:blipFill>
        <p:spPr>
          <a:xfrm>
            <a:off x="10307927" y="6200384"/>
            <a:ext cx="1545867" cy="351076"/>
          </a:xfrm>
          <a:prstGeom prst="rect">
            <a:avLst/>
          </a:prstGeom>
        </p:spPr>
      </p:pic>
      <p:grpSp>
        <p:nvGrpSpPr>
          <p:cNvPr id="2" name="Group 1">
            <a:extLst>
              <a:ext uri="{FF2B5EF4-FFF2-40B4-BE49-F238E27FC236}">
                <a16:creationId xmlns:a16="http://schemas.microsoft.com/office/drawing/2014/main" id="{9E78D979-8A55-92AB-BB4B-9B8932490B28}"/>
              </a:ext>
            </a:extLst>
          </p:cNvPr>
          <p:cNvGrpSpPr/>
          <p:nvPr/>
        </p:nvGrpSpPr>
        <p:grpSpPr>
          <a:xfrm>
            <a:off x="795528" y="1346677"/>
            <a:ext cx="10747781" cy="4931802"/>
            <a:chOff x="795528" y="1235164"/>
            <a:chExt cx="10896463" cy="4829583"/>
          </a:xfrm>
        </p:grpSpPr>
        <p:pic>
          <p:nvPicPr>
            <p:cNvPr id="7" name="Graphic 6" descr="Internet Of Things outline">
              <a:extLst>
                <a:ext uri="{FF2B5EF4-FFF2-40B4-BE49-F238E27FC236}">
                  <a16:creationId xmlns:a16="http://schemas.microsoft.com/office/drawing/2014/main" id="{DC74EBFE-12F8-8F14-480F-E5CE72536C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913" y="1235164"/>
              <a:ext cx="753812" cy="753812"/>
            </a:xfrm>
            <a:prstGeom prst="rect">
              <a:avLst/>
            </a:prstGeom>
          </p:spPr>
        </p:pic>
        <p:sp>
          <p:nvSpPr>
            <p:cNvPr id="8" name="TextBox 7">
              <a:extLst>
                <a:ext uri="{FF2B5EF4-FFF2-40B4-BE49-F238E27FC236}">
                  <a16:creationId xmlns:a16="http://schemas.microsoft.com/office/drawing/2014/main" id="{AFC4A780-5890-472E-DAD7-ACE13A2419FB}"/>
                </a:ext>
              </a:extLst>
            </p:cNvPr>
            <p:cNvSpPr txBox="1"/>
            <p:nvPr/>
          </p:nvSpPr>
          <p:spPr>
            <a:xfrm>
              <a:off x="1909658" y="1326824"/>
              <a:ext cx="766958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31F20"/>
                  </a:solidFill>
                  <a:effectLst/>
                  <a:uLnTx/>
                  <a:uFillTx/>
                  <a:latin typeface="Arial" panose="020B0604020202020204"/>
                  <a:ea typeface="+mn-ea"/>
                  <a:cs typeface="Arial"/>
                </a:rPr>
                <a:t>Engage local</a:t>
              </a:r>
              <a:r>
                <a:rPr kumimoji="0" lang="en-US" sz="1600" b="1" i="0" u="none" strike="noStrike" kern="1200" cap="none" spc="0" normalizeH="0" baseline="0" noProof="0" dirty="0">
                  <a:ln>
                    <a:noFill/>
                  </a:ln>
                  <a:solidFill>
                    <a:srgbClr val="231F20"/>
                  </a:solidFill>
                  <a:effectLst/>
                  <a:uLnTx/>
                  <a:uFillTx/>
                  <a:latin typeface="Arial" panose="020B0604020202020204"/>
                  <a:ea typeface="+mn-ea"/>
                  <a:cs typeface="Arial"/>
                </a:rPr>
                <a:t> </a:t>
              </a:r>
              <a:r>
                <a:rPr kumimoji="0" lang="en-US" sz="1600" b="0" i="0" u="none" strike="noStrike" kern="1200" cap="none" spc="0" normalizeH="0" baseline="0" noProof="0" dirty="0" err="1">
                  <a:ln>
                    <a:noFill/>
                  </a:ln>
                  <a:solidFill>
                    <a:srgbClr val="231F20"/>
                  </a:solidFill>
                  <a:effectLst/>
                  <a:uLnTx/>
                  <a:uFillTx/>
                  <a:latin typeface="Arial" panose="020B0604020202020204"/>
                  <a:ea typeface="+mn-ea"/>
                  <a:cs typeface="Arial"/>
                </a:rPr>
                <a:t>ShCR</a:t>
              </a:r>
              <a:r>
                <a:rPr kumimoji="0" lang="en-US" sz="1600" b="0" i="0" u="none" strike="noStrike" kern="1200" cap="none" spc="0" normalizeH="0" baseline="0" noProof="0" dirty="0">
                  <a:ln>
                    <a:noFill/>
                  </a:ln>
                  <a:solidFill>
                    <a:srgbClr val="231F20"/>
                  </a:solidFill>
                  <a:effectLst/>
                  <a:uLnTx/>
                  <a:uFillTx/>
                  <a:latin typeface="Arial" panose="020B0604020202020204"/>
                  <a:ea typeface="+mn-ea"/>
                  <a:cs typeface="Arial"/>
                </a:rPr>
                <a:t> </a:t>
              </a:r>
              <a:r>
                <a:rPr kumimoji="0" lang="en-US" sz="1600" b="0" i="0" u="none" strike="noStrike" kern="1200" cap="none" spc="0" normalizeH="0" baseline="0" noProof="0" dirty="0" err="1">
                  <a:ln>
                    <a:noFill/>
                  </a:ln>
                  <a:solidFill>
                    <a:srgbClr val="231F20"/>
                  </a:solidFill>
                  <a:effectLst/>
                  <a:uLnTx/>
                  <a:uFillTx/>
                  <a:latin typeface="Arial" panose="020B0604020202020204"/>
                  <a:ea typeface="+mn-ea"/>
                  <a:cs typeface="Arial"/>
                </a:rPr>
                <a:t>programmes</a:t>
              </a:r>
              <a:r>
                <a:rPr kumimoji="0" lang="en-US" sz="1600" b="0" i="0" u="none" strike="noStrike" kern="1200" cap="none" spc="0" normalizeH="0" baseline="0" noProof="0" dirty="0">
                  <a:ln>
                    <a:noFill/>
                  </a:ln>
                  <a:solidFill>
                    <a:srgbClr val="231F20"/>
                  </a:solidFill>
                  <a:effectLst/>
                  <a:uLnTx/>
                  <a:uFillTx/>
                  <a:latin typeface="Arial" panose="020B0604020202020204"/>
                  <a:ea typeface="+mn-ea"/>
                  <a:cs typeface="Arial"/>
                </a:rPr>
                <a:t> and suppliers to validate data availability and clinical safety considerations for how data should be displayed and managed</a:t>
              </a:r>
            </a:p>
          </p:txBody>
        </p:sp>
        <p:pic>
          <p:nvPicPr>
            <p:cNvPr id="9" name="Graphic 8" descr="Web design outline">
              <a:extLst>
                <a:ext uri="{FF2B5EF4-FFF2-40B4-BE49-F238E27FC236}">
                  <a16:creationId xmlns:a16="http://schemas.microsoft.com/office/drawing/2014/main" id="{74E33206-CB00-21CD-5965-E573AE8AF5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13" y="4261557"/>
              <a:ext cx="753812" cy="753812"/>
            </a:xfrm>
            <a:prstGeom prst="rect">
              <a:avLst/>
            </a:prstGeom>
          </p:spPr>
        </p:pic>
        <p:sp>
          <p:nvSpPr>
            <p:cNvPr id="10" name="TextBox 9">
              <a:extLst>
                <a:ext uri="{FF2B5EF4-FFF2-40B4-BE49-F238E27FC236}">
                  <a16:creationId xmlns:a16="http://schemas.microsoft.com/office/drawing/2014/main" id="{07847D1F-2838-2F43-4935-E9F3168E55D7}"/>
                </a:ext>
              </a:extLst>
            </p:cNvPr>
            <p:cNvSpPr txBox="1"/>
            <p:nvPr/>
          </p:nvSpPr>
          <p:spPr>
            <a:xfrm>
              <a:off x="1909658" y="4307497"/>
              <a:ext cx="87468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31F20"/>
                  </a:solidFill>
                  <a:effectLst/>
                  <a:uLnTx/>
                  <a:uFillTx/>
                  <a:latin typeface="Arial" panose="020B0604020202020204"/>
                  <a:ea typeface="+mn-ea"/>
                  <a:cs typeface="Arial"/>
                </a:rPr>
                <a:t>Test and validate the best technical design and interactions – understand volume impact on </a:t>
              </a:r>
              <a:r>
                <a:rPr kumimoji="0" lang="en-US" sz="1600" b="0" i="0" u="none" strike="noStrike" kern="1200" cap="none" spc="0" normalizeH="0" baseline="0" noProof="0" err="1">
                  <a:ln>
                    <a:noFill/>
                  </a:ln>
                  <a:solidFill>
                    <a:srgbClr val="231F20"/>
                  </a:solidFill>
                  <a:effectLst/>
                  <a:uLnTx/>
                  <a:uFillTx/>
                  <a:latin typeface="Arial" panose="020B0604020202020204"/>
                  <a:ea typeface="+mn-ea"/>
                  <a:cs typeface="Arial"/>
                </a:rPr>
                <a:t>ShCR</a:t>
              </a:r>
              <a:r>
                <a:rPr kumimoji="0" lang="en-US" sz="1600" b="0" i="0" u="none" strike="noStrike" kern="1200" cap="none" spc="0" normalizeH="0" baseline="0" noProof="0">
                  <a:ln>
                    <a:noFill/>
                  </a:ln>
                  <a:solidFill>
                    <a:srgbClr val="231F20"/>
                  </a:solidFill>
                  <a:effectLst/>
                  <a:uLnTx/>
                  <a:uFillTx/>
                  <a:latin typeface="Arial" panose="020B0604020202020204"/>
                  <a:ea typeface="+mn-ea"/>
                  <a:cs typeface="Arial"/>
                </a:rPr>
                <a:t> services and downstream suppliers</a:t>
              </a:r>
            </a:p>
          </p:txBody>
        </p:sp>
        <p:sp>
          <p:nvSpPr>
            <p:cNvPr id="11" name="TextBox 10">
              <a:extLst>
                <a:ext uri="{FF2B5EF4-FFF2-40B4-BE49-F238E27FC236}">
                  <a16:creationId xmlns:a16="http://schemas.microsoft.com/office/drawing/2014/main" id="{C1B4E0EF-19DA-7128-8767-670A51460D93}"/>
                </a:ext>
              </a:extLst>
            </p:cNvPr>
            <p:cNvSpPr txBox="1"/>
            <p:nvPr/>
          </p:nvSpPr>
          <p:spPr>
            <a:xfrm>
              <a:off x="1909658" y="2334333"/>
              <a:ext cx="87468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31F20"/>
                  </a:solidFill>
                  <a:effectLst/>
                  <a:uLnTx/>
                  <a:uFillTx/>
                  <a:latin typeface="Arial" panose="020B0604020202020204"/>
                  <a:ea typeface="+mn-ea"/>
                  <a:cs typeface="Arial"/>
                </a:rPr>
                <a:t>Engage clinicians and NHS front line services to understand impact on clinical service model and create a benefit case</a:t>
              </a:r>
            </a:p>
          </p:txBody>
        </p:sp>
        <p:pic>
          <p:nvPicPr>
            <p:cNvPr id="12" name="Graphic 11" descr="Stethoscope outline">
              <a:extLst>
                <a:ext uri="{FF2B5EF4-FFF2-40B4-BE49-F238E27FC236}">
                  <a16:creationId xmlns:a16="http://schemas.microsoft.com/office/drawing/2014/main" id="{7122A561-9DDE-216E-F4BF-781EE66AE0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1913" y="2233529"/>
              <a:ext cx="713530" cy="713530"/>
            </a:xfrm>
            <a:prstGeom prst="rect">
              <a:avLst/>
            </a:prstGeom>
          </p:spPr>
        </p:pic>
        <p:sp>
          <p:nvSpPr>
            <p:cNvPr id="13" name="TextBox 12">
              <a:extLst>
                <a:ext uri="{FF2B5EF4-FFF2-40B4-BE49-F238E27FC236}">
                  <a16:creationId xmlns:a16="http://schemas.microsoft.com/office/drawing/2014/main" id="{26CB8CA4-7733-0361-BA4C-B95843E50220}"/>
                </a:ext>
              </a:extLst>
            </p:cNvPr>
            <p:cNvSpPr txBox="1"/>
            <p:nvPr/>
          </p:nvSpPr>
          <p:spPr>
            <a:xfrm>
              <a:off x="1909658" y="5233750"/>
              <a:ext cx="978233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31F20"/>
                  </a:solidFill>
                  <a:effectLst/>
                  <a:uLnTx/>
                  <a:uFillTx/>
                  <a:latin typeface="Arial" panose="020B0604020202020204"/>
                  <a:ea typeface="+mn-ea"/>
                  <a:cs typeface="Arial"/>
                </a:rPr>
                <a:t>Create a service design compatible and complimentary with other areas of the NHS App -  to prevent siloed information while ensuring a comprehensive and connected information architecture and user experience across the app</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Graphic 13" descr="Workflow outline">
              <a:extLst>
                <a:ext uri="{FF2B5EF4-FFF2-40B4-BE49-F238E27FC236}">
                  <a16:creationId xmlns:a16="http://schemas.microsoft.com/office/drawing/2014/main" id="{BE6A7A4B-CDC9-45D9-A034-0A01390F29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5528" y="5310921"/>
              <a:ext cx="820870" cy="753812"/>
            </a:xfrm>
            <a:prstGeom prst="rect">
              <a:avLst/>
            </a:prstGeom>
          </p:spPr>
        </p:pic>
        <p:pic>
          <p:nvPicPr>
            <p:cNvPr id="15" name="Graphic 14" descr="Scientist female outline">
              <a:extLst>
                <a:ext uri="{FF2B5EF4-FFF2-40B4-BE49-F238E27FC236}">
                  <a16:creationId xmlns:a16="http://schemas.microsoft.com/office/drawing/2014/main" id="{39F65CCD-375E-8143-B25A-FEACA5BABEE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1913" y="3195318"/>
              <a:ext cx="753812" cy="753812"/>
            </a:xfrm>
            <a:prstGeom prst="rect">
              <a:avLst/>
            </a:prstGeom>
          </p:spPr>
        </p:pic>
        <p:sp>
          <p:nvSpPr>
            <p:cNvPr id="16" name="TextBox 15">
              <a:extLst>
                <a:ext uri="{FF2B5EF4-FFF2-40B4-BE49-F238E27FC236}">
                  <a16:creationId xmlns:a16="http://schemas.microsoft.com/office/drawing/2014/main" id="{A7C7C500-33F0-420E-8ED2-1B423812FB7A}"/>
                </a:ext>
              </a:extLst>
            </p:cNvPr>
            <p:cNvSpPr txBox="1"/>
            <p:nvPr/>
          </p:nvSpPr>
          <p:spPr>
            <a:xfrm>
              <a:off x="1909659" y="3341842"/>
              <a:ext cx="936544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31F20"/>
                  </a:solidFill>
                  <a:effectLst/>
                  <a:uLnTx/>
                  <a:uFillTx/>
                  <a:latin typeface="Arial" panose="020B0604020202020204"/>
                  <a:ea typeface="+mn-ea"/>
                  <a:cs typeface="Arial"/>
                </a:rPr>
                <a:t>User testing to validate patient experience through prototyping to inform the benefit case</a:t>
              </a:r>
            </a:p>
          </p:txBody>
        </p:sp>
      </p:grpSp>
    </p:spTree>
    <p:extLst>
      <p:ext uri="{BB962C8B-B14F-4D97-AF65-F5344CB8AC3E}">
        <p14:creationId xmlns:p14="http://schemas.microsoft.com/office/powerpoint/2010/main" val="4107567932"/>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C063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9AC02-E713-694C-B5FD-60358555068B}"/>
              </a:ext>
            </a:extLst>
          </p:cNvPr>
          <p:cNvSpPr txBox="1"/>
          <p:nvPr/>
        </p:nvSpPr>
        <p:spPr>
          <a:xfrm>
            <a:off x="381105" y="3797017"/>
            <a:ext cx="740670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Hannah Wall			Steven Dodd</a:t>
            </a: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Connecting Care Records		Head of Digital Transformation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NHS England			NHS England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Hannah.wall3@nhs.net</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steven.dodd@nhs.net</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AE3D58BC-0D12-6178-CA02-A60B87E37219}"/>
              </a:ext>
            </a:extLst>
          </p:cNvPr>
          <p:cNvPicPr>
            <a:picLocks noChangeAspect="1"/>
          </p:cNvPicPr>
          <p:nvPr/>
        </p:nvPicPr>
        <p:blipFill>
          <a:blip r:embed="rId4"/>
          <a:stretch>
            <a:fillRect/>
          </a:stretch>
        </p:blipFill>
        <p:spPr>
          <a:xfrm>
            <a:off x="8020265" y="5061857"/>
            <a:ext cx="3420227" cy="789283"/>
          </a:xfrm>
          <a:prstGeom prst="rect">
            <a:avLst/>
          </a:prstGeom>
        </p:spPr>
      </p:pic>
      <p:sp>
        <p:nvSpPr>
          <p:cNvPr id="4" name="TextBox 3">
            <a:extLst>
              <a:ext uri="{FF2B5EF4-FFF2-40B4-BE49-F238E27FC236}">
                <a16:creationId xmlns:a16="http://schemas.microsoft.com/office/drawing/2014/main" id="{A30989EA-E5F2-AB4D-4B5A-BD4C36C409EA}"/>
              </a:ext>
            </a:extLst>
          </p:cNvPr>
          <p:cNvSpPr txBox="1"/>
          <p:nvPr/>
        </p:nvSpPr>
        <p:spPr>
          <a:xfrm>
            <a:off x="3048000" y="2598003"/>
            <a:ext cx="6096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endPar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A05839-358D-F88D-0F8F-07C1A2247543}"/>
              </a:ext>
            </a:extLst>
          </p:cNvPr>
          <p:cNvSpPr txBox="1"/>
          <p:nvPr/>
        </p:nvSpPr>
        <p:spPr>
          <a:xfrm>
            <a:off x="4023241" y="5380672"/>
            <a:ext cx="330560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Amy Soutter</a:t>
            </a: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Senior Consultant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NECS Consultancy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amy.soutter@nhs.net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BA6B95F-179B-A0CB-EF04-DF455CCC753A}"/>
              </a:ext>
            </a:extLst>
          </p:cNvPr>
          <p:cNvSpPr txBox="1"/>
          <p:nvPr/>
        </p:nvSpPr>
        <p:spPr>
          <a:xfrm>
            <a:off x="381105" y="5365514"/>
            <a:ext cx="330560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Rachel German </a:t>
            </a: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Head of Region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NECS Consultancy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rachel.german1@nhs.net</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1469127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091514" y="2105355"/>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ICS Engagement</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3"/>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297000214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0" y="-21508"/>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0" y="180000"/>
            <a:ext cx="10325233" cy="646331"/>
          </a:xfrm>
          <a:prstGeom prst="rect">
            <a:avLst/>
          </a:prstGeom>
        </p:spPr>
        <p:txBody>
          <a:bodyPr wrap="square" l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ICS Engagement: Approach</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8" name="TextBox 7">
            <a:extLst>
              <a:ext uri="{FF2B5EF4-FFF2-40B4-BE49-F238E27FC236}">
                <a16:creationId xmlns:a16="http://schemas.microsoft.com/office/drawing/2014/main" id="{DDD597D7-56AD-EE0C-88CD-C3153B5D4948}"/>
              </a:ext>
            </a:extLst>
          </p:cNvPr>
          <p:cNvSpPr txBox="1"/>
          <p:nvPr/>
        </p:nvSpPr>
        <p:spPr>
          <a:xfrm>
            <a:off x="514886" y="1665562"/>
            <a:ext cx="6958086" cy="4710360"/>
          </a:xfrm>
          <a:prstGeom prst="rect">
            <a:avLst/>
          </a:prstGeom>
        </p:spPr>
        <p:txBody>
          <a:bodyPr vert="horz" wrap="square" lIns="91440" tIns="45720" rIns="91440" bIns="45720" rtlCol="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42 ICSs were approached for a qualitative interview to understand: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level of digital care planning maturity in the 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success factors of implementing a digital care plan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barriers to implementation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clinical need and wants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Technical capability and interoperability of the implemented systems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patient feedback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benefits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quantitative measures were included such as volumes of care plans created, volume of pathways and type of care plans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met with </a:t>
            </a:r>
            <a:r>
              <a:rPr kumimoji="0" lang="en-GB" sz="1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38 / 42 ICSs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did not meet with Frimley ICS, however their care plan solution is included in our data due to information from the care plan supplier. We are not aware of the care plan provision for the remaining three ICSs.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Chart 15">
            <a:extLst>
              <a:ext uri="{FF2B5EF4-FFF2-40B4-BE49-F238E27FC236}">
                <a16:creationId xmlns:a16="http://schemas.microsoft.com/office/drawing/2014/main" id="{7F2D6BEC-CB35-13CF-34BD-5262AD657B7E}"/>
              </a:ext>
            </a:extLst>
          </p:cNvPr>
          <p:cNvGraphicFramePr>
            <a:graphicFrameLocks/>
          </p:cNvGraphicFramePr>
          <p:nvPr/>
        </p:nvGraphicFramePr>
        <p:xfrm>
          <a:off x="7042440" y="1453338"/>
          <a:ext cx="4453398" cy="3951323"/>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8FF8B233-FEF9-B172-9D91-3B95FAA30671}"/>
              </a:ext>
            </a:extLst>
          </p:cNvPr>
          <p:cNvSpPr/>
          <p:nvPr/>
        </p:nvSpPr>
        <p:spPr>
          <a:xfrm>
            <a:off x="328200" y="1466100"/>
            <a:ext cx="11695044" cy="4646686"/>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870095"/>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0" y="-21508"/>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0" y="180000"/>
            <a:ext cx="10325233" cy="646331"/>
          </a:xfrm>
          <a:prstGeom prst="rect">
            <a:avLst/>
          </a:prstGeom>
        </p:spPr>
        <p:txBody>
          <a:bodyPr wrap="square" l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ICS Engagement: Digital Care Plan Solution </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7" name="Picture 4">
            <a:extLst>
              <a:ext uri="{FF2B5EF4-FFF2-40B4-BE49-F238E27FC236}">
                <a16:creationId xmlns:a16="http://schemas.microsoft.com/office/drawing/2014/main" id="{B16C588F-A3CE-6602-2F19-E2EE85603EE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l="15334" t="12513" r="13976"/>
          <a:stretch/>
        </p:blipFill>
        <p:spPr bwMode="auto">
          <a:xfrm>
            <a:off x="6051075" y="1620374"/>
            <a:ext cx="6007657" cy="44611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0AF0711-A216-C71D-0B5E-4B4144ED4AB4}"/>
              </a:ext>
            </a:extLst>
          </p:cNvPr>
          <p:cNvSpPr txBox="1"/>
          <p:nvPr/>
        </p:nvSpPr>
        <p:spPr>
          <a:xfrm>
            <a:off x="719459" y="2564171"/>
            <a:ext cx="2930594" cy="2439343"/>
          </a:xfrm>
          <a:prstGeom prst="rect">
            <a:avLst/>
          </a:prstGeom>
        </p:spPr>
        <p:txBody>
          <a:bodyPr vert="horz" wrap="square" lIns="91440" tIns="45720" rIns="91440" bIns="45720" rtlCol="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(46%) ICSs have a digital care plan solution in use across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(15%) ICSs have a care plan solution, but it is not currently being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 (39%) ICSs do not have a digital care plan solution</a:t>
            </a:r>
          </a:p>
        </p:txBody>
      </p:sp>
      <p:sp>
        <p:nvSpPr>
          <p:cNvPr id="11" name="TextBox 10">
            <a:extLst>
              <a:ext uri="{FF2B5EF4-FFF2-40B4-BE49-F238E27FC236}">
                <a16:creationId xmlns:a16="http://schemas.microsoft.com/office/drawing/2014/main" id="{64719D0C-AECA-BCB4-42A7-D031288DE49D}"/>
              </a:ext>
            </a:extLst>
          </p:cNvPr>
          <p:cNvSpPr txBox="1"/>
          <p:nvPr/>
        </p:nvSpPr>
        <p:spPr>
          <a:xfrm>
            <a:off x="4137560" y="2238520"/>
            <a:ext cx="2492643" cy="651304"/>
          </a:xfrm>
          <a:prstGeom prst="rect">
            <a:avLst/>
          </a:prstGeom>
        </p:spPr>
        <p:txBody>
          <a:bodyPr vert="horz" wrap="square" lIns="91440" tIns="45720" rIns="91440" bIns="4572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Care Plan Solution Provision across ICSs</a:t>
            </a:r>
          </a:p>
        </p:txBody>
      </p:sp>
      <p:cxnSp>
        <p:nvCxnSpPr>
          <p:cNvPr id="12" name="Straight Connector 11">
            <a:extLst>
              <a:ext uri="{FF2B5EF4-FFF2-40B4-BE49-F238E27FC236}">
                <a16:creationId xmlns:a16="http://schemas.microsoft.com/office/drawing/2014/main" id="{284BC192-E8D0-D33D-3F4F-CAA4EB813538}"/>
              </a:ext>
            </a:extLst>
          </p:cNvPr>
          <p:cNvCxnSpPr>
            <a:cxnSpLocks/>
          </p:cNvCxnSpPr>
          <p:nvPr/>
        </p:nvCxnSpPr>
        <p:spPr>
          <a:xfrm>
            <a:off x="3847422" y="1827548"/>
            <a:ext cx="0" cy="380281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5E12C956-C6FA-4CB1-3CD7-EEEBB4AD4040}"/>
              </a:ext>
            </a:extLst>
          </p:cNvPr>
          <p:cNvGraphicFramePr/>
          <p:nvPr/>
        </p:nvGraphicFramePr>
        <p:xfrm>
          <a:off x="3847422" y="2594369"/>
          <a:ext cx="3159553" cy="2778390"/>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id="{83B330DC-2BC5-882A-82F9-63F4A1A42A70}"/>
              </a:ext>
            </a:extLst>
          </p:cNvPr>
          <p:cNvSpPr/>
          <p:nvPr/>
        </p:nvSpPr>
        <p:spPr>
          <a:xfrm>
            <a:off x="328200" y="1466100"/>
            <a:ext cx="11695044" cy="4646686"/>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42623"/>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A168B6-4DF8-7040-271C-B9C2090176E8}"/>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7AA3F24-5A75-36F7-CEA9-744CD2A8DB1B}"/>
              </a:ext>
            </a:extLst>
          </p:cNvPr>
          <p:cNvSpPr/>
          <p:nvPr/>
        </p:nvSpPr>
        <p:spPr>
          <a:xfrm>
            <a:off x="0" y="180000"/>
            <a:ext cx="10325233" cy="646331"/>
          </a:xfrm>
          <a:prstGeom prst="rect">
            <a:avLst/>
          </a:prstGeom>
        </p:spPr>
        <p:txBody>
          <a:bodyPr wrap="square" l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ICS Engagement: Active Care Plan Suppliers</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CEAF4F5-F8C5-D5BB-B3A9-86B220BD8054}"/>
              </a:ext>
            </a:extLst>
          </p:cNvPr>
          <p:cNvPicPr>
            <a:picLocks noChangeAspect="1"/>
          </p:cNvPicPr>
          <p:nvPr/>
        </p:nvPicPr>
        <p:blipFill>
          <a:blip r:embed="rId2"/>
          <a:stretch>
            <a:fillRect/>
          </a:stretch>
        </p:blipFill>
        <p:spPr>
          <a:xfrm>
            <a:off x="10307927" y="6200384"/>
            <a:ext cx="1545867" cy="351076"/>
          </a:xfrm>
          <a:prstGeom prst="rect">
            <a:avLst/>
          </a:prstGeom>
        </p:spPr>
      </p:pic>
      <p:graphicFrame>
        <p:nvGraphicFramePr>
          <p:cNvPr id="5" name="Chart 4">
            <a:extLst>
              <a:ext uri="{FF2B5EF4-FFF2-40B4-BE49-F238E27FC236}">
                <a16:creationId xmlns:a16="http://schemas.microsoft.com/office/drawing/2014/main" id="{3AE91315-09CC-8A59-ED7D-7DC386F04499}"/>
              </a:ext>
            </a:extLst>
          </p:cNvPr>
          <p:cNvGraphicFramePr>
            <a:graphicFrameLocks/>
          </p:cNvGraphicFramePr>
          <p:nvPr/>
        </p:nvGraphicFramePr>
        <p:xfrm>
          <a:off x="4123733" y="1494653"/>
          <a:ext cx="7730061" cy="46619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C3C9EA3-EA9A-9A9C-4386-7FFD75B05F8E}"/>
              </a:ext>
            </a:extLst>
          </p:cNvPr>
          <p:cNvSpPr txBox="1"/>
          <p:nvPr/>
        </p:nvSpPr>
        <p:spPr>
          <a:xfrm>
            <a:off x="445801" y="3082652"/>
            <a:ext cx="3344940" cy="1992782"/>
          </a:xfrm>
          <a:prstGeom prst="rect">
            <a:avLst/>
          </a:prstGeom>
        </p:spPr>
        <p:txBody>
          <a:bodyPr vert="horz" wrap="square" lIns="91440" tIns="45720" rIns="91440" bIns="45720" rtlCol="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care plan suppliers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London, 5 ICSs have collectively procured Better for their digital care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39E4C628-F64A-AF05-B585-C190C883EAE4}"/>
              </a:ext>
            </a:extLst>
          </p:cNvPr>
          <p:cNvSpPr/>
          <p:nvPr/>
        </p:nvSpPr>
        <p:spPr>
          <a:xfrm>
            <a:off x="328200" y="1466100"/>
            <a:ext cx="11695044" cy="4646686"/>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5DA2ECC9-DE7A-3365-F908-FA47EE7D2EC3}"/>
              </a:ext>
            </a:extLst>
          </p:cNvPr>
          <p:cNvCxnSpPr>
            <a:cxnSpLocks/>
          </p:cNvCxnSpPr>
          <p:nvPr/>
        </p:nvCxnSpPr>
        <p:spPr>
          <a:xfrm>
            <a:off x="3908341" y="1923624"/>
            <a:ext cx="0" cy="3731638"/>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83940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A168B6-4DF8-7040-271C-B9C2090176E8}"/>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7AA3F24-5A75-36F7-CEA9-744CD2A8DB1B}"/>
              </a:ext>
            </a:extLst>
          </p:cNvPr>
          <p:cNvSpPr/>
          <p:nvPr/>
        </p:nvSpPr>
        <p:spPr>
          <a:xfrm>
            <a:off x="0" y="180000"/>
            <a:ext cx="1032523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ICS Engagement: Care Plan Types</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CEAF4F5-F8C5-D5BB-B3A9-86B220BD8054}"/>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9" name="Rectangle 8">
            <a:extLst>
              <a:ext uri="{FF2B5EF4-FFF2-40B4-BE49-F238E27FC236}">
                <a16:creationId xmlns:a16="http://schemas.microsoft.com/office/drawing/2014/main" id="{39E4C628-F64A-AF05-B585-C190C883EAE4}"/>
              </a:ext>
            </a:extLst>
          </p:cNvPr>
          <p:cNvSpPr/>
          <p:nvPr/>
        </p:nvSpPr>
        <p:spPr>
          <a:xfrm>
            <a:off x="328200" y="1466100"/>
            <a:ext cx="11695044" cy="4646686"/>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Chart 1">
            <a:extLst>
              <a:ext uri="{FF2B5EF4-FFF2-40B4-BE49-F238E27FC236}">
                <a16:creationId xmlns:a16="http://schemas.microsoft.com/office/drawing/2014/main" id="{92893FBD-1FF7-0D89-ED38-2929C2A9CDBC}"/>
              </a:ext>
            </a:extLst>
          </p:cNvPr>
          <p:cNvGraphicFramePr>
            <a:graphicFrameLocks/>
          </p:cNvGraphicFramePr>
          <p:nvPr/>
        </p:nvGraphicFramePr>
        <p:xfrm>
          <a:off x="4397339" y="1593354"/>
          <a:ext cx="7466461" cy="43040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0AB5C2B-43B7-863E-1740-DF79CC4BE66A}"/>
              </a:ext>
            </a:extLst>
          </p:cNvPr>
          <p:cNvSpPr txBox="1"/>
          <p:nvPr/>
        </p:nvSpPr>
        <p:spPr>
          <a:xfrm>
            <a:off x="904639" y="2674468"/>
            <a:ext cx="3138944" cy="2229949"/>
          </a:xfrm>
          <a:prstGeom prst="rect">
            <a:avLst/>
          </a:prstGeom>
        </p:spPr>
        <p:txBody>
          <a:bodyPr vert="horz" wrap="square" lIns="91440" tIns="45720" rIns="91440" bIns="45720" rtlCol="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 ICS have an active end of life care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Otherwise, there a wide range of conditions with a shared digital care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more pathways planned, based on local clinical need</a:t>
            </a:r>
          </a:p>
        </p:txBody>
      </p:sp>
      <p:cxnSp>
        <p:nvCxnSpPr>
          <p:cNvPr id="12" name="Straight Connector 11">
            <a:extLst>
              <a:ext uri="{FF2B5EF4-FFF2-40B4-BE49-F238E27FC236}">
                <a16:creationId xmlns:a16="http://schemas.microsoft.com/office/drawing/2014/main" id="{B287AB2E-7848-BC4F-010F-53A9582C289B}"/>
              </a:ext>
            </a:extLst>
          </p:cNvPr>
          <p:cNvCxnSpPr>
            <a:cxnSpLocks/>
          </p:cNvCxnSpPr>
          <p:nvPr/>
        </p:nvCxnSpPr>
        <p:spPr>
          <a:xfrm>
            <a:off x="4679886" y="2375578"/>
            <a:ext cx="0" cy="269875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7302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A168B6-4DF8-7040-271C-B9C2090176E8}"/>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7AA3F24-5A75-36F7-CEA9-744CD2A8DB1B}"/>
              </a:ext>
            </a:extLst>
          </p:cNvPr>
          <p:cNvSpPr/>
          <p:nvPr/>
        </p:nvSpPr>
        <p:spPr>
          <a:xfrm>
            <a:off x="0" y="180000"/>
            <a:ext cx="1032523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ICS Engagement: Care Plan Access</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CEAF4F5-F8C5-D5BB-B3A9-86B220BD8054}"/>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9" name="Rectangle 8">
            <a:extLst>
              <a:ext uri="{FF2B5EF4-FFF2-40B4-BE49-F238E27FC236}">
                <a16:creationId xmlns:a16="http://schemas.microsoft.com/office/drawing/2014/main" id="{39E4C628-F64A-AF05-B585-C190C883EAE4}"/>
              </a:ext>
            </a:extLst>
          </p:cNvPr>
          <p:cNvSpPr/>
          <p:nvPr/>
        </p:nvSpPr>
        <p:spPr>
          <a:xfrm>
            <a:off x="328200" y="1466100"/>
            <a:ext cx="11695044" cy="4646686"/>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E2DB258-3CF2-0CBB-0D71-268E2EE9EC67}"/>
              </a:ext>
            </a:extLst>
          </p:cNvPr>
          <p:cNvPicPr>
            <a:picLocks noChangeAspect="1"/>
          </p:cNvPicPr>
          <p:nvPr/>
        </p:nvPicPr>
        <p:blipFill>
          <a:blip r:embed="rId3"/>
          <a:stretch>
            <a:fillRect/>
          </a:stretch>
        </p:blipFill>
        <p:spPr>
          <a:xfrm>
            <a:off x="426008" y="1538587"/>
            <a:ext cx="8396908" cy="4363748"/>
          </a:xfrm>
          <a:prstGeom prst="rect">
            <a:avLst/>
          </a:prstGeom>
        </p:spPr>
      </p:pic>
      <p:sp>
        <p:nvSpPr>
          <p:cNvPr id="8" name="TextBox 7">
            <a:extLst>
              <a:ext uri="{FF2B5EF4-FFF2-40B4-BE49-F238E27FC236}">
                <a16:creationId xmlns:a16="http://schemas.microsoft.com/office/drawing/2014/main" id="{4071747D-A396-F27A-E874-2E767EE97AB3}"/>
              </a:ext>
            </a:extLst>
          </p:cNvPr>
          <p:cNvSpPr txBox="1"/>
          <p:nvPr/>
        </p:nvSpPr>
        <p:spPr>
          <a:xfrm>
            <a:off x="8822916" y="1749036"/>
            <a:ext cx="3040884" cy="4363749"/>
          </a:xfrm>
          <a:prstGeom prst="rect">
            <a:avLst/>
          </a:prstGeom>
        </p:spPr>
        <p:txBody>
          <a:bodyPr vert="horz" wrap="square" lIns="91440" tIns="45720" rIns="91440" bIns="45720" rtlCol="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88%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ICSs are sharing digital care plans with their provider trusts – acute, mental health and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65%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ICSs are sharing digital care plans with ambulance trusts through in-context launch in the ambulance trust EPR.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ICSs are planning to integrate with the NRLS to surface care plans to ambulance trusts.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ICSs have the capability to surface care plans to patients, but the provision is very limited.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6455092"/>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9F8EB85763C444AAC68312A5032961" ma:contentTypeVersion="15" ma:contentTypeDescription="Create a new document." ma:contentTypeScope="" ma:versionID="3617390bde7aeb30f5738a81a3ab6e59">
  <xsd:schema xmlns:xsd="http://www.w3.org/2001/XMLSchema" xmlns:xs="http://www.w3.org/2001/XMLSchema" xmlns:p="http://schemas.microsoft.com/office/2006/metadata/properties" xmlns:ns2="07aa35f8-4ca4-46ab-9e1b-a4e465f24b74" xmlns:ns3="42f0a427-9df2-45d7-aa81-e964de6ddee5" targetNamespace="http://schemas.microsoft.com/office/2006/metadata/properties" ma:root="true" ma:fieldsID="666cf530cefdfd4db7b812e1228f4c31" ns2:_="" ns3:_="">
    <xsd:import namespace="07aa35f8-4ca4-46ab-9e1b-a4e465f24b74"/>
    <xsd:import namespace="42f0a427-9df2-45d7-aa81-e964de6ddee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element ref="ns2:JohnFarend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a35f8-4ca4-46ab-9e1b-a4e465f24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JohnFarenden" ma:index="21" nillable="true" ma:displayName="Workstream Host" ma:format="Dropdown" ma:list="UserInfo" ma:SharePointGroup="0" ma:internalName="JohnFarende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f0a427-9df2-45d7-aa81-e964de6ddee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b543c0c-a518-46b0-9a12-4792eebd6a0a}" ma:internalName="TaxCatchAll" ma:showField="CatchAllData" ma:web="42f0a427-9df2-45d7-aa81-e964de6ddee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7aa35f8-4ca4-46ab-9e1b-a4e465f24b74">
      <Terms xmlns="http://schemas.microsoft.com/office/infopath/2007/PartnerControls"/>
    </lcf76f155ced4ddcb4097134ff3c332f>
    <JohnFarenden xmlns="07aa35f8-4ca4-46ab-9e1b-a4e465f24b74">
      <UserInfo>
        <DisplayName/>
        <AccountId xsi:nil="true"/>
        <AccountType/>
      </UserInfo>
    </JohnFarenden>
    <TaxCatchAll xmlns="42f0a427-9df2-45d7-aa81-e964de6ddee5" xsi:nil="true"/>
  </documentManagement>
</p:properties>
</file>

<file path=customXml/itemProps1.xml><?xml version="1.0" encoding="utf-8"?>
<ds:datastoreItem xmlns:ds="http://schemas.openxmlformats.org/officeDocument/2006/customXml" ds:itemID="{6E81C31F-1BFF-4C61-9B62-30DF3BCE38E8}">
  <ds:schemaRefs>
    <ds:schemaRef ds:uri="http://schemas.microsoft.com/sharepoint/v3/contenttype/forms"/>
  </ds:schemaRefs>
</ds:datastoreItem>
</file>

<file path=customXml/itemProps2.xml><?xml version="1.0" encoding="utf-8"?>
<ds:datastoreItem xmlns:ds="http://schemas.openxmlformats.org/officeDocument/2006/customXml" ds:itemID="{D9D724A9-C4E8-4667-AE33-64E48568A6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a35f8-4ca4-46ab-9e1b-a4e465f24b74"/>
    <ds:schemaRef ds:uri="42f0a427-9df2-45d7-aa81-e964de6dde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B5F6FB-0ACA-44C0-BA0A-9453667C30BB}">
  <ds:schemaRefs>
    <ds:schemaRef ds:uri="http://schemas.microsoft.com/office/infopath/2007/PartnerControls"/>
    <ds:schemaRef ds:uri="http://www.w3.org/XML/1998/namespace"/>
    <ds:schemaRef ds:uri="8b4ab2fc-b5f7-4d13-956b-0883a4ab9170"/>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715706fd-6c67-43d5-8a20-e4c4f82d1a10"/>
    <ds:schemaRef ds:uri="http://purl.org/dc/terms/"/>
    <ds:schemaRef ds:uri="07aa35f8-4ca4-46ab-9e1b-a4e465f24b74"/>
    <ds:schemaRef ds:uri="42f0a427-9df2-45d7-aa81-e964de6ddee5"/>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54</TotalTime>
  <Words>3861</Words>
  <Application>Microsoft Macintosh PowerPoint</Application>
  <PresentationFormat>Widescreen</PresentationFormat>
  <Paragraphs>395</Paragraphs>
  <Slides>35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IBM Plex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Digital Care Plans - NHS App Discovery  Steven Dodd Head of Digital Transformation - NHS England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John Farenden</cp:lastModifiedBy>
  <cp:revision>42</cp:revision>
  <dcterms:created xsi:type="dcterms:W3CDTF">2022-04-12T19:39:15Z</dcterms:created>
  <dcterms:modified xsi:type="dcterms:W3CDTF">2024-04-19T15:53:16Z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0x010100D49F8EB85763C444AAC68312A5032961</vt:lpwstr>
  </property>
  <property fmtid="{D5CDD505-2E9C-101B-9397-08002B2CF9AE}" pid="3" name="MediaServiceImageTags">
    <vt:lpwstr/>
  </property>
</Properties>
</file>