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sldIdLst>
    <p:sldId id="287" r:id="rId5"/>
    <p:sldId id="264" r:id="rId6"/>
    <p:sldId id="265" r:id="rId7"/>
    <p:sldId id="273" r:id="rId8"/>
    <p:sldId id="266" r:id="rId9"/>
    <p:sldId id="268" r:id="rId10"/>
    <p:sldId id="272" r:id="rId11"/>
    <p:sldId id="270" r:id="rId12"/>
    <p:sldId id="263" r:id="rId13"/>
    <p:sldId id="275"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063F"/>
    <a:srgbClr val="782283"/>
    <a:srgbClr val="833C9F"/>
    <a:srgbClr val="003853"/>
    <a:srgbClr val="D9458F"/>
    <a:srgbClr val="FFCE44"/>
    <a:srgbClr val="E94F35"/>
    <a:srgbClr val="3AADC7"/>
    <a:srgbClr val="4771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834"/>
    <p:restoredTop sz="94694"/>
  </p:normalViewPr>
  <p:slideViewPr>
    <p:cSldViewPr snapToGrid="0" snapToObjects="1">
      <p:cViewPr varScale="1">
        <p:scale>
          <a:sx n="121" d="100"/>
          <a:sy n="121" d="100"/>
        </p:scale>
        <p:origin x="1304" y="176"/>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5D12D7-DB39-43E0-80DC-5A09ED42313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6698B42-DE82-4764-8E66-F5264B038168}">
      <dgm:prSet/>
      <dgm:spPr/>
      <dgm:t>
        <a:bodyPr/>
        <a:lstStyle/>
        <a:p>
          <a:r>
            <a:rPr lang="en-GB" dirty="0">
              <a:latin typeface="Arial" panose="020B0604020202020204" pitchFamily="34" charset="0"/>
              <a:cs typeface="Arial" panose="020B0604020202020204" pitchFamily="34" charset="0"/>
            </a:rPr>
            <a:t>Easily accessible &amp; updatable technology (</a:t>
          </a:r>
          <a:r>
            <a:rPr lang="en-GB" dirty="0" err="1">
              <a:latin typeface="Arial" panose="020B0604020202020204" pitchFamily="34" charset="0"/>
              <a:cs typeface="Arial" panose="020B0604020202020204" pitchFamily="34" charset="0"/>
            </a:rPr>
            <a:t>OpenEHR</a:t>
          </a:r>
          <a:r>
            <a:rPr lang="en-GB" dirty="0">
              <a:latin typeface="Arial" panose="020B0604020202020204" pitchFamily="34" charset="0"/>
              <a:cs typeface="Arial" panose="020B0604020202020204" pitchFamily="34" charset="0"/>
            </a:rPr>
            <a:t> &amp; Better)</a:t>
          </a:r>
          <a:endParaRPr lang="en-US" dirty="0">
            <a:latin typeface="Arial" panose="020B0604020202020204" pitchFamily="34" charset="0"/>
            <a:cs typeface="Arial" panose="020B0604020202020204" pitchFamily="34" charset="0"/>
          </a:endParaRPr>
        </a:p>
      </dgm:t>
    </dgm:pt>
    <dgm:pt modelId="{38944D43-5DA9-4A74-95BA-BC422F74F336}" type="parTrans" cxnId="{3E4C5818-9848-417E-8140-0BC8B51E7F7B}">
      <dgm:prSet/>
      <dgm:spPr/>
      <dgm:t>
        <a:bodyPr/>
        <a:lstStyle/>
        <a:p>
          <a:endParaRPr lang="en-US"/>
        </a:p>
      </dgm:t>
    </dgm:pt>
    <dgm:pt modelId="{5EEED009-9BDD-467B-AFD8-93ADE69A9EAF}" type="sibTrans" cxnId="{3E4C5818-9848-417E-8140-0BC8B51E7F7B}">
      <dgm:prSet/>
      <dgm:spPr/>
      <dgm:t>
        <a:bodyPr/>
        <a:lstStyle/>
        <a:p>
          <a:pPr>
            <a:lnSpc>
              <a:spcPct val="100000"/>
            </a:lnSpc>
          </a:pPr>
          <a:endParaRPr lang="en-US"/>
        </a:p>
      </dgm:t>
    </dgm:pt>
    <dgm:pt modelId="{16AC5C5B-103B-4ACB-B9ED-D2FAC7DC26E2}">
      <dgm:prSet/>
      <dgm:spPr/>
      <dgm:t>
        <a:bodyPr/>
        <a:lstStyle/>
        <a:p>
          <a:r>
            <a:rPr lang="en-GB" dirty="0">
              <a:latin typeface="Arial" panose="020B0604020202020204" pitchFamily="34" charset="0"/>
              <a:cs typeface="Arial" panose="020B0604020202020204" pitchFamily="34" charset="0"/>
            </a:rPr>
            <a:t>If we make it easy to use, people will use it </a:t>
          </a:r>
          <a:endParaRPr lang="en-US" dirty="0">
            <a:latin typeface="Arial" panose="020B0604020202020204" pitchFamily="34" charset="0"/>
            <a:cs typeface="Arial" panose="020B0604020202020204" pitchFamily="34" charset="0"/>
          </a:endParaRPr>
        </a:p>
      </dgm:t>
    </dgm:pt>
    <dgm:pt modelId="{E853962A-AFF3-4AB5-B929-9CD42D6055BF}" type="parTrans" cxnId="{3C35BA19-F356-4B3B-9F14-EFB2338F98E2}">
      <dgm:prSet/>
      <dgm:spPr/>
      <dgm:t>
        <a:bodyPr/>
        <a:lstStyle/>
        <a:p>
          <a:endParaRPr lang="en-US"/>
        </a:p>
      </dgm:t>
    </dgm:pt>
    <dgm:pt modelId="{FBA3C26A-56D5-4531-9528-73BD2E9EF687}" type="sibTrans" cxnId="{3C35BA19-F356-4B3B-9F14-EFB2338F98E2}">
      <dgm:prSet/>
      <dgm:spPr/>
      <dgm:t>
        <a:bodyPr/>
        <a:lstStyle/>
        <a:p>
          <a:pPr>
            <a:lnSpc>
              <a:spcPct val="100000"/>
            </a:lnSpc>
          </a:pPr>
          <a:endParaRPr lang="en-US"/>
        </a:p>
      </dgm:t>
    </dgm:pt>
    <dgm:pt modelId="{AA3BCAAD-24C8-4212-B9E8-939FF509BDC9}">
      <dgm:prSet/>
      <dgm:spPr/>
      <dgm:t>
        <a:bodyPr/>
        <a:lstStyle/>
        <a:p>
          <a:r>
            <a:rPr lang="en-GB" dirty="0">
              <a:latin typeface="Arial" panose="020B0604020202020204" pitchFamily="34" charset="0"/>
              <a:cs typeface="Arial" panose="020B0604020202020204" pitchFamily="34" charset="0"/>
            </a:rPr>
            <a:t>If you think you’ve communicated enough…. you haven’t!</a:t>
          </a:r>
          <a:endParaRPr lang="en-US" dirty="0">
            <a:latin typeface="Arial" panose="020B0604020202020204" pitchFamily="34" charset="0"/>
            <a:cs typeface="Arial" panose="020B0604020202020204" pitchFamily="34" charset="0"/>
          </a:endParaRPr>
        </a:p>
      </dgm:t>
    </dgm:pt>
    <dgm:pt modelId="{6467D597-0740-4067-B7F4-DA72AE4162DB}" type="parTrans" cxnId="{28D2F1D7-3EDF-44CD-807A-2504EA0EC3C3}">
      <dgm:prSet/>
      <dgm:spPr/>
      <dgm:t>
        <a:bodyPr/>
        <a:lstStyle/>
        <a:p>
          <a:endParaRPr lang="en-US"/>
        </a:p>
      </dgm:t>
    </dgm:pt>
    <dgm:pt modelId="{39C5CD40-E83F-4B7D-9908-2F0D11629DEC}" type="sibTrans" cxnId="{28D2F1D7-3EDF-44CD-807A-2504EA0EC3C3}">
      <dgm:prSet/>
      <dgm:spPr/>
      <dgm:t>
        <a:bodyPr/>
        <a:lstStyle/>
        <a:p>
          <a:pPr>
            <a:lnSpc>
              <a:spcPct val="100000"/>
            </a:lnSpc>
          </a:pPr>
          <a:endParaRPr lang="en-US"/>
        </a:p>
      </dgm:t>
    </dgm:pt>
    <dgm:pt modelId="{16EFD57A-7435-4C06-A05C-7FFED6FFCB60}">
      <dgm:prSet/>
      <dgm:spPr/>
      <dgm:t>
        <a:bodyPr/>
        <a:lstStyle/>
        <a:p>
          <a:r>
            <a:rPr lang="en-GB" dirty="0">
              <a:latin typeface="Arial" panose="020B0604020202020204" pitchFamily="34" charset="0"/>
              <a:cs typeface="Arial" panose="020B0604020202020204" pitchFamily="34" charset="0"/>
            </a:rPr>
            <a:t>User led design is essential </a:t>
          </a:r>
          <a:endParaRPr lang="en-US" dirty="0">
            <a:latin typeface="Arial" panose="020B0604020202020204" pitchFamily="34" charset="0"/>
            <a:cs typeface="Arial" panose="020B0604020202020204" pitchFamily="34" charset="0"/>
          </a:endParaRPr>
        </a:p>
      </dgm:t>
    </dgm:pt>
    <dgm:pt modelId="{666C1A1F-7512-4BC2-83E2-ECF35DA44D05}" type="parTrans" cxnId="{E50DCA35-7D58-4753-AF92-A57923FFCD7F}">
      <dgm:prSet/>
      <dgm:spPr/>
      <dgm:t>
        <a:bodyPr/>
        <a:lstStyle/>
        <a:p>
          <a:endParaRPr lang="en-US"/>
        </a:p>
      </dgm:t>
    </dgm:pt>
    <dgm:pt modelId="{EAB7D530-5765-48BA-B8F1-F28C54A7BF96}" type="sibTrans" cxnId="{E50DCA35-7D58-4753-AF92-A57923FFCD7F}">
      <dgm:prSet/>
      <dgm:spPr/>
      <dgm:t>
        <a:bodyPr/>
        <a:lstStyle/>
        <a:p>
          <a:endParaRPr lang="en-US"/>
        </a:p>
      </dgm:t>
    </dgm:pt>
    <dgm:pt modelId="{B8F8E40F-2282-4D1F-958D-A0DD940094E9}" type="pres">
      <dgm:prSet presAssocID="{515D12D7-DB39-43E0-80DC-5A09ED42313E}" presName="vert0" presStyleCnt="0">
        <dgm:presLayoutVars>
          <dgm:dir/>
          <dgm:animOne val="branch"/>
          <dgm:animLvl val="lvl"/>
        </dgm:presLayoutVars>
      </dgm:prSet>
      <dgm:spPr/>
    </dgm:pt>
    <dgm:pt modelId="{D2C29E99-DB70-4AC3-94E3-7387DCA8505E}" type="pres">
      <dgm:prSet presAssocID="{B6698B42-DE82-4764-8E66-F5264B038168}" presName="thickLine" presStyleLbl="alignNode1" presStyleIdx="0" presStyleCnt="4"/>
      <dgm:spPr/>
    </dgm:pt>
    <dgm:pt modelId="{D570E39D-435C-400D-B830-0745D994CBA3}" type="pres">
      <dgm:prSet presAssocID="{B6698B42-DE82-4764-8E66-F5264B038168}" presName="horz1" presStyleCnt="0"/>
      <dgm:spPr/>
    </dgm:pt>
    <dgm:pt modelId="{158644F4-A8C9-4CEF-BE05-990466CFB092}" type="pres">
      <dgm:prSet presAssocID="{B6698B42-DE82-4764-8E66-F5264B038168}" presName="tx1" presStyleLbl="revTx" presStyleIdx="0" presStyleCnt="4"/>
      <dgm:spPr/>
    </dgm:pt>
    <dgm:pt modelId="{6F62FBC9-4DD8-4D2F-84A4-D6A948540695}" type="pres">
      <dgm:prSet presAssocID="{B6698B42-DE82-4764-8E66-F5264B038168}" presName="vert1" presStyleCnt="0"/>
      <dgm:spPr/>
    </dgm:pt>
    <dgm:pt modelId="{011CA36C-CFD5-4812-84D0-4867B6330FBF}" type="pres">
      <dgm:prSet presAssocID="{16AC5C5B-103B-4ACB-B9ED-D2FAC7DC26E2}" presName="thickLine" presStyleLbl="alignNode1" presStyleIdx="1" presStyleCnt="4"/>
      <dgm:spPr/>
    </dgm:pt>
    <dgm:pt modelId="{C06EF397-F67C-408A-B71C-8CFE4E48315B}" type="pres">
      <dgm:prSet presAssocID="{16AC5C5B-103B-4ACB-B9ED-D2FAC7DC26E2}" presName="horz1" presStyleCnt="0"/>
      <dgm:spPr/>
    </dgm:pt>
    <dgm:pt modelId="{D07C7C6C-BEAD-4B35-A200-AA209C894C69}" type="pres">
      <dgm:prSet presAssocID="{16AC5C5B-103B-4ACB-B9ED-D2FAC7DC26E2}" presName="tx1" presStyleLbl="revTx" presStyleIdx="1" presStyleCnt="4"/>
      <dgm:spPr/>
    </dgm:pt>
    <dgm:pt modelId="{1E3E5F7F-77A7-43B5-B88C-F77C9CFCDC1E}" type="pres">
      <dgm:prSet presAssocID="{16AC5C5B-103B-4ACB-B9ED-D2FAC7DC26E2}" presName="vert1" presStyleCnt="0"/>
      <dgm:spPr/>
    </dgm:pt>
    <dgm:pt modelId="{47C9AD98-2649-46FC-B2EF-8E3068996AE5}" type="pres">
      <dgm:prSet presAssocID="{AA3BCAAD-24C8-4212-B9E8-939FF509BDC9}" presName="thickLine" presStyleLbl="alignNode1" presStyleIdx="2" presStyleCnt="4"/>
      <dgm:spPr/>
    </dgm:pt>
    <dgm:pt modelId="{F0AE4CA4-3E0D-42E2-84C7-F19B0195B599}" type="pres">
      <dgm:prSet presAssocID="{AA3BCAAD-24C8-4212-B9E8-939FF509BDC9}" presName="horz1" presStyleCnt="0"/>
      <dgm:spPr/>
    </dgm:pt>
    <dgm:pt modelId="{1B5CBA4F-88BB-4E4E-9355-B2DFB5E1605D}" type="pres">
      <dgm:prSet presAssocID="{AA3BCAAD-24C8-4212-B9E8-939FF509BDC9}" presName="tx1" presStyleLbl="revTx" presStyleIdx="2" presStyleCnt="4"/>
      <dgm:spPr/>
    </dgm:pt>
    <dgm:pt modelId="{3E4151C1-2F0F-4684-99E0-F0DA47FAD931}" type="pres">
      <dgm:prSet presAssocID="{AA3BCAAD-24C8-4212-B9E8-939FF509BDC9}" presName="vert1" presStyleCnt="0"/>
      <dgm:spPr/>
    </dgm:pt>
    <dgm:pt modelId="{83C27B5D-3ADA-4DCB-BF66-2E578958B3CA}" type="pres">
      <dgm:prSet presAssocID="{16EFD57A-7435-4C06-A05C-7FFED6FFCB60}" presName="thickLine" presStyleLbl="alignNode1" presStyleIdx="3" presStyleCnt="4"/>
      <dgm:spPr/>
    </dgm:pt>
    <dgm:pt modelId="{6D9943A9-E0B7-4B28-BCC8-09B9D707711F}" type="pres">
      <dgm:prSet presAssocID="{16EFD57A-7435-4C06-A05C-7FFED6FFCB60}" presName="horz1" presStyleCnt="0"/>
      <dgm:spPr/>
    </dgm:pt>
    <dgm:pt modelId="{C884294C-5F94-4B98-B47A-03A968F076AD}" type="pres">
      <dgm:prSet presAssocID="{16EFD57A-7435-4C06-A05C-7FFED6FFCB60}" presName="tx1" presStyleLbl="revTx" presStyleIdx="3" presStyleCnt="4"/>
      <dgm:spPr/>
    </dgm:pt>
    <dgm:pt modelId="{43FAC748-ED32-421C-9C21-379A7B261991}" type="pres">
      <dgm:prSet presAssocID="{16EFD57A-7435-4C06-A05C-7FFED6FFCB60}" presName="vert1" presStyleCnt="0"/>
      <dgm:spPr/>
    </dgm:pt>
  </dgm:ptLst>
  <dgm:cxnLst>
    <dgm:cxn modelId="{50E6140E-57A9-42F7-B0DE-8822FCE29608}" type="presOf" srcId="{AA3BCAAD-24C8-4212-B9E8-939FF509BDC9}" destId="{1B5CBA4F-88BB-4E4E-9355-B2DFB5E1605D}" srcOrd="0" destOrd="0" presId="urn:microsoft.com/office/officeart/2008/layout/LinedList"/>
    <dgm:cxn modelId="{3E4C5818-9848-417E-8140-0BC8B51E7F7B}" srcId="{515D12D7-DB39-43E0-80DC-5A09ED42313E}" destId="{B6698B42-DE82-4764-8E66-F5264B038168}" srcOrd="0" destOrd="0" parTransId="{38944D43-5DA9-4A74-95BA-BC422F74F336}" sibTransId="{5EEED009-9BDD-467B-AFD8-93ADE69A9EAF}"/>
    <dgm:cxn modelId="{3C35BA19-F356-4B3B-9F14-EFB2338F98E2}" srcId="{515D12D7-DB39-43E0-80DC-5A09ED42313E}" destId="{16AC5C5B-103B-4ACB-B9ED-D2FAC7DC26E2}" srcOrd="1" destOrd="0" parTransId="{E853962A-AFF3-4AB5-B929-9CD42D6055BF}" sibTransId="{FBA3C26A-56D5-4531-9528-73BD2E9EF687}"/>
    <dgm:cxn modelId="{5664D133-2952-49E7-8AA7-D00C0A61EDDD}" type="presOf" srcId="{16AC5C5B-103B-4ACB-B9ED-D2FAC7DC26E2}" destId="{D07C7C6C-BEAD-4B35-A200-AA209C894C69}" srcOrd="0" destOrd="0" presId="urn:microsoft.com/office/officeart/2008/layout/LinedList"/>
    <dgm:cxn modelId="{E50DCA35-7D58-4753-AF92-A57923FFCD7F}" srcId="{515D12D7-DB39-43E0-80DC-5A09ED42313E}" destId="{16EFD57A-7435-4C06-A05C-7FFED6FFCB60}" srcOrd="3" destOrd="0" parTransId="{666C1A1F-7512-4BC2-83E2-ECF35DA44D05}" sibTransId="{EAB7D530-5765-48BA-B8F1-F28C54A7BF96}"/>
    <dgm:cxn modelId="{55CF9682-3FDF-422C-AD8C-C19EC789F02C}" type="presOf" srcId="{B6698B42-DE82-4764-8E66-F5264B038168}" destId="{158644F4-A8C9-4CEF-BE05-990466CFB092}" srcOrd="0" destOrd="0" presId="urn:microsoft.com/office/officeart/2008/layout/LinedList"/>
    <dgm:cxn modelId="{83BF6B8F-34C2-4F7C-94FE-9AAE4F93C198}" type="presOf" srcId="{515D12D7-DB39-43E0-80DC-5A09ED42313E}" destId="{B8F8E40F-2282-4D1F-958D-A0DD940094E9}" srcOrd="0" destOrd="0" presId="urn:microsoft.com/office/officeart/2008/layout/LinedList"/>
    <dgm:cxn modelId="{0468B797-EC9F-45B5-B32D-A677031BAFF9}" type="presOf" srcId="{16EFD57A-7435-4C06-A05C-7FFED6FFCB60}" destId="{C884294C-5F94-4B98-B47A-03A968F076AD}" srcOrd="0" destOrd="0" presId="urn:microsoft.com/office/officeart/2008/layout/LinedList"/>
    <dgm:cxn modelId="{28D2F1D7-3EDF-44CD-807A-2504EA0EC3C3}" srcId="{515D12D7-DB39-43E0-80DC-5A09ED42313E}" destId="{AA3BCAAD-24C8-4212-B9E8-939FF509BDC9}" srcOrd="2" destOrd="0" parTransId="{6467D597-0740-4067-B7F4-DA72AE4162DB}" sibTransId="{39C5CD40-E83F-4B7D-9908-2F0D11629DEC}"/>
    <dgm:cxn modelId="{EF7C9937-22C5-49B3-A2D9-F1672BE6309B}" type="presParOf" srcId="{B8F8E40F-2282-4D1F-958D-A0DD940094E9}" destId="{D2C29E99-DB70-4AC3-94E3-7387DCA8505E}" srcOrd="0" destOrd="0" presId="urn:microsoft.com/office/officeart/2008/layout/LinedList"/>
    <dgm:cxn modelId="{76AF4065-EB27-40F5-B524-AD18E40A19B9}" type="presParOf" srcId="{B8F8E40F-2282-4D1F-958D-A0DD940094E9}" destId="{D570E39D-435C-400D-B830-0745D994CBA3}" srcOrd="1" destOrd="0" presId="urn:microsoft.com/office/officeart/2008/layout/LinedList"/>
    <dgm:cxn modelId="{97DC8E11-B4E6-421E-91D8-E035E39878A1}" type="presParOf" srcId="{D570E39D-435C-400D-B830-0745D994CBA3}" destId="{158644F4-A8C9-4CEF-BE05-990466CFB092}" srcOrd="0" destOrd="0" presId="urn:microsoft.com/office/officeart/2008/layout/LinedList"/>
    <dgm:cxn modelId="{BC469622-1DE9-431D-BE28-35B867784016}" type="presParOf" srcId="{D570E39D-435C-400D-B830-0745D994CBA3}" destId="{6F62FBC9-4DD8-4D2F-84A4-D6A948540695}" srcOrd="1" destOrd="0" presId="urn:microsoft.com/office/officeart/2008/layout/LinedList"/>
    <dgm:cxn modelId="{1371C868-2D69-4F58-96AA-423866506D55}" type="presParOf" srcId="{B8F8E40F-2282-4D1F-958D-A0DD940094E9}" destId="{011CA36C-CFD5-4812-84D0-4867B6330FBF}" srcOrd="2" destOrd="0" presId="urn:microsoft.com/office/officeart/2008/layout/LinedList"/>
    <dgm:cxn modelId="{0ECC99E3-2871-4D8B-BD54-3BAC5F9B7207}" type="presParOf" srcId="{B8F8E40F-2282-4D1F-958D-A0DD940094E9}" destId="{C06EF397-F67C-408A-B71C-8CFE4E48315B}" srcOrd="3" destOrd="0" presId="urn:microsoft.com/office/officeart/2008/layout/LinedList"/>
    <dgm:cxn modelId="{9B0DBCD6-2CDA-42B2-8D3A-50CC8E85AB32}" type="presParOf" srcId="{C06EF397-F67C-408A-B71C-8CFE4E48315B}" destId="{D07C7C6C-BEAD-4B35-A200-AA209C894C69}" srcOrd="0" destOrd="0" presId="urn:microsoft.com/office/officeart/2008/layout/LinedList"/>
    <dgm:cxn modelId="{B23C093D-CBEE-4E75-9FB0-2018AFA9441D}" type="presParOf" srcId="{C06EF397-F67C-408A-B71C-8CFE4E48315B}" destId="{1E3E5F7F-77A7-43B5-B88C-F77C9CFCDC1E}" srcOrd="1" destOrd="0" presId="urn:microsoft.com/office/officeart/2008/layout/LinedList"/>
    <dgm:cxn modelId="{4A00EF68-25BA-4C1C-81E8-A1C268DCD4D8}" type="presParOf" srcId="{B8F8E40F-2282-4D1F-958D-A0DD940094E9}" destId="{47C9AD98-2649-46FC-B2EF-8E3068996AE5}" srcOrd="4" destOrd="0" presId="urn:microsoft.com/office/officeart/2008/layout/LinedList"/>
    <dgm:cxn modelId="{B0E042E2-8EB6-4D2A-B5C6-4B031D36762B}" type="presParOf" srcId="{B8F8E40F-2282-4D1F-958D-A0DD940094E9}" destId="{F0AE4CA4-3E0D-42E2-84C7-F19B0195B599}" srcOrd="5" destOrd="0" presId="urn:microsoft.com/office/officeart/2008/layout/LinedList"/>
    <dgm:cxn modelId="{463098E3-406C-4548-A2E7-754EF3EE6D00}" type="presParOf" srcId="{F0AE4CA4-3E0D-42E2-84C7-F19B0195B599}" destId="{1B5CBA4F-88BB-4E4E-9355-B2DFB5E1605D}" srcOrd="0" destOrd="0" presId="urn:microsoft.com/office/officeart/2008/layout/LinedList"/>
    <dgm:cxn modelId="{194E6092-8850-4591-B2A0-EC8442A5157E}" type="presParOf" srcId="{F0AE4CA4-3E0D-42E2-84C7-F19B0195B599}" destId="{3E4151C1-2F0F-4684-99E0-F0DA47FAD931}" srcOrd="1" destOrd="0" presId="urn:microsoft.com/office/officeart/2008/layout/LinedList"/>
    <dgm:cxn modelId="{8D962C41-1951-41B4-800C-438A21253191}" type="presParOf" srcId="{B8F8E40F-2282-4D1F-958D-A0DD940094E9}" destId="{83C27B5D-3ADA-4DCB-BF66-2E578958B3CA}" srcOrd="6" destOrd="0" presId="urn:microsoft.com/office/officeart/2008/layout/LinedList"/>
    <dgm:cxn modelId="{A6F3AF4B-008D-4F47-8FEF-4272151049F7}" type="presParOf" srcId="{B8F8E40F-2282-4D1F-958D-A0DD940094E9}" destId="{6D9943A9-E0B7-4B28-BCC8-09B9D707711F}" srcOrd="7" destOrd="0" presId="urn:microsoft.com/office/officeart/2008/layout/LinedList"/>
    <dgm:cxn modelId="{1870D11A-2309-4F25-A72D-7511EC3DD85C}" type="presParOf" srcId="{6D9943A9-E0B7-4B28-BCC8-09B9D707711F}" destId="{C884294C-5F94-4B98-B47A-03A968F076AD}" srcOrd="0" destOrd="0" presId="urn:microsoft.com/office/officeart/2008/layout/LinedList"/>
    <dgm:cxn modelId="{83763C71-1FE6-482E-8544-878BA6D808BF}" type="presParOf" srcId="{6D9943A9-E0B7-4B28-BCC8-09B9D707711F}" destId="{43FAC748-ED32-421C-9C21-379A7B261991}"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C29E99-DB70-4AC3-94E3-7387DCA8505E}">
      <dsp:nvSpPr>
        <dsp:cNvPr id="0" name=""/>
        <dsp:cNvSpPr/>
      </dsp:nvSpPr>
      <dsp:spPr>
        <a:xfrm>
          <a:off x="0" y="0"/>
          <a:ext cx="60348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8644F4-A8C9-4CEF-BE05-990466CFB092}">
      <dsp:nvSpPr>
        <dsp:cNvPr id="0" name=""/>
        <dsp:cNvSpPr/>
      </dsp:nvSpPr>
      <dsp:spPr>
        <a:xfrm>
          <a:off x="0" y="0"/>
          <a:ext cx="6034847" cy="1483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dirty="0">
              <a:latin typeface="Arial" panose="020B0604020202020204" pitchFamily="34" charset="0"/>
              <a:cs typeface="Arial" panose="020B0604020202020204" pitchFamily="34" charset="0"/>
            </a:rPr>
            <a:t>Easily accessible &amp; updatable technology (</a:t>
          </a:r>
          <a:r>
            <a:rPr lang="en-GB" sz="3100" kern="1200" dirty="0" err="1">
              <a:latin typeface="Arial" panose="020B0604020202020204" pitchFamily="34" charset="0"/>
              <a:cs typeface="Arial" panose="020B0604020202020204" pitchFamily="34" charset="0"/>
            </a:rPr>
            <a:t>OpenEHR</a:t>
          </a:r>
          <a:r>
            <a:rPr lang="en-GB" sz="3100" kern="1200" dirty="0">
              <a:latin typeface="Arial" panose="020B0604020202020204" pitchFamily="34" charset="0"/>
              <a:cs typeface="Arial" panose="020B0604020202020204" pitchFamily="34" charset="0"/>
            </a:rPr>
            <a:t> &amp; Better)</a:t>
          </a:r>
          <a:endParaRPr lang="en-US" sz="3100" kern="1200" dirty="0">
            <a:latin typeface="Arial" panose="020B0604020202020204" pitchFamily="34" charset="0"/>
            <a:cs typeface="Arial" panose="020B0604020202020204" pitchFamily="34" charset="0"/>
          </a:endParaRPr>
        </a:p>
      </dsp:txBody>
      <dsp:txXfrm>
        <a:off x="0" y="0"/>
        <a:ext cx="6034847" cy="1483318"/>
      </dsp:txXfrm>
    </dsp:sp>
    <dsp:sp modelId="{011CA36C-CFD5-4812-84D0-4867B6330FBF}">
      <dsp:nvSpPr>
        <dsp:cNvPr id="0" name=""/>
        <dsp:cNvSpPr/>
      </dsp:nvSpPr>
      <dsp:spPr>
        <a:xfrm>
          <a:off x="0" y="1483318"/>
          <a:ext cx="60348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7C7C6C-BEAD-4B35-A200-AA209C894C69}">
      <dsp:nvSpPr>
        <dsp:cNvPr id="0" name=""/>
        <dsp:cNvSpPr/>
      </dsp:nvSpPr>
      <dsp:spPr>
        <a:xfrm>
          <a:off x="0" y="1483318"/>
          <a:ext cx="6034847" cy="1483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dirty="0">
              <a:latin typeface="Arial" panose="020B0604020202020204" pitchFamily="34" charset="0"/>
              <a:cs typeface="Arial" panose="020B0604020202020204" pitchFamily="34" charset="0"/>
            </a:rPr>
            <a:t>If we make it easy to use, people will use it </a:t>
          </a:r>
          <a:endParaRPr lang="en-US" sz="3100" kern="1200" dirty="0">
            <a:latin typeface="Arial" panose="020B0604020202020204" pitchFamily="34" charset="0"/>
            <a:cs typeface="Arial" panose="020B0604020202020204" pitchFamily="34" charset="0"/>
          </a:endParaRPr>
        </a:p>
      </dsp:txBody>
      <dsp:txXfrm>
        <a:off x="0" y="1483318"/>
        <a:ext cx="6034847" cy="1483318"/>
      </dsp:txXfrm>
    </dsp:sp>
    <dsp:sp modelId="{47C9AD98-2649-46FC-B2EF-8E3068996AE5}">
      <dsp:nvSpPr>
        <dsp:cNvPr id="0" name=""/>
        <dsp:cNvSpPr/>
      </dsp:nvSpPr>
      <dsp:spPr>
        <a:xfrm>
          <a:off x="0" y="2966637"/>
          <a:ext cx="60348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5CBA4F-88BB-4E4E-9355-B2DFB5E1605D}">
      <dsp:nvSpPr>
        <dsp:cNvPr id="0" name=""/>
        <dsp:cNvSpPr/>
      </dsp:nvSpPr>
      <dsp:spPr>
        <a:xfrm>
          <a:off x="0" y="2966637"/>
          <a:ext cx="6034847" cy="1483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dirty="0">
              <a:latin typeface="Arial" panose="020B0604020202020204" pitchFamily="34" charset="0"/>
              <a:cs typeface="Arial" panose="020B0604020202020204" pitchFamily="34" charset="0"/>
            </a:rPr>
            <a:t>If you think you’ve communicated enough…. you haven’t!</a:t>
          </a:r>
          <a:endParaRPr lang="en-US" sz="3100" kern="1200" dirty="0">
            <a:latin typeface="Arial" panose="020B0604020202020204" pitchFamily="34" charset="0"/>
            <a:cs typeface="Arial" panose="020B0604020202020204" pitchFamily="34" charset="0"/>
          </a:endParaRPr>
        </a:p>
      </dsp:txBody>
      <dsp:txXfrm>
        <a:off x="0" y="2966637"/>
        <a:ext cx="6034847" cy="1483318"/>
      </dsp:txXfrm>
    </dsp:sp>
    <dsp:sp modelId="{83C27B5D-3ADA-4DCB-BF66-2E578958B3CA}">
      <dsp:nvSpPr>
        <dsp:cNvPr id="0" name=""/>
        <dsp:cNvSpPr/>
      </dsp:nvSpPr>
      <dsp:spPr>
        <a:xfrm>
          <a:off x="0" y="4449957"/>
          <a:ext cx="60348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84294C-5F94-4B98-B47A-03A968F076AD}">
      <dsp:nvSpPr>
        <dsp:cNvPr id="0" name=""/>
        <dsp:cNvSpPr/>
      </dsp:nvSpPr>
      <dsp:spPr>
        <a:xfrm>
          <a:off x="0" y="4449957"/>
          <a:ext cx="6034847" cy="1483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GB" sz="3100" kern="1200" dirty="0">
              <a:latin typeface="Arial" panose="020B0604020202020204" pitchFamily="34" charset="0"/>
              <a:cs typeface="Arial" panose="020B0604020202020204" pitchFamily="34" charset="0"/>
            </a:rPr>
            <a:t>User led design is essential </a:t>
          </a:r>
          <a:endParaRPr lang="en-US" sz="3100" kern="1200" dirty="0">
            <a:latin typeface="Arial" panose="020B0604020202020204" pitchFamily="34" charset="0"/>
            <a:cs typeface="Arial" panose="020B0604020202020204" pitchFamily="34" charset="0"/>
          </a:endParaRPr>
        </a:p>
      </dsp:txBody>
      <dsp:txXfrm>
        <a:off x="0" y="4449957"/>
        <a:ext cx="6034847" cy="14833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2F95E6-8ED5-4FEC-8796-7DFD18C602DB}" type="datetimeFigureOut">
              <a:rPr lang="en-GB" smtClean="0"/>
              <a:t>19/04/2024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CA0AB-A201-42EA-9E34-00D9AE00BDD5}" type="slidenum">
              <a:rPr lang="en-GB" smtClean="0"/>
              <a:t>‹#›</a:t>
            </a:fld>
            <a:endParaRPr lang="en-GB"/>
          </a:p>
        </p:txBody>
      </p:sp>
    </p:spTree>
    <p:extLst>
      <p:ext uri="{BB962C8B-B14F-4D97-AF65-F5344CB8AC3E}">
        <p14:creationId xmlns:p14="http://schemas.microsoft.com/office/powerpoint/2010/main" val="283300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Scenario 1</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I’d like to you imagine you’re a paramedic. It’s 3am on a cold January night. Its raining. Not heavy rain, but uno that light drizzle that we all hate.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999 call comes through for a 77 year old lady in cardiac arrest. You are the closest ambulance. You know nothing further about the patient.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get there and they aren’t in cardiac arrest, but she looks very unwell and in a hospital bed. She has an elderly husband in a hospital bed next to each other. The son reports that they’ve been sleeping next to each other for 50 years and they weren’t going to stop now they’re in hospital beds. There are multiple family members there in distress. No DNCPR and no UCP. It is very challenging to take a history from the family, so you search for letter to try and identify her PMH and current issues.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are now multi tasking, gathering history from distressed family, sieving through multiple discharge letters, calling the OOO GP, at the same time assessing and caring for the patient &amp; supporting their family. From letters on scene I ascertain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Hx</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MS, delirium, recurrent UTI and chest infections, a recent discharge letter stated a referral to a dietitian for swallowing. The lady had deteriorated over the last 3/7becoming less responsive.</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You're worried errors happen / stormy seas. Prepared the family that we believe their mum was now dying. Ask what mums wishes were. You encourage them to call other family members they felt should be here.</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Was this the time to be asking these questions?</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Had there been missed opportunities for these conversations to have occurred before today?</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You are left coming away feeling that there was more you could have been done. Riding those waves with the family </a:t>
            </a: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Scenario 2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That very same wintery night you are called to attend an 80yr old lady who is reported to be having a seizure.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However this time, a flag is highlighted on your cleric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ipad</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that this lady has a UCP. You’re not driving so you can read it before you get to the persons address. She has a history of dementia and is under palliative care.  You could see the history and an updated treatment plan.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you get there you were able to be guided by this information, there was no scrambling, calmer for the patients, the family and you. You were able to provide direct care and a better all round experience. You felt that you provided a professional service and you felt better about your job.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Don’t need to repeat their story. Makes the patient important, puts them at the centre of care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Feeling good – longevity of careers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These scenarios very much happened and are real. They come from Jodie Grace, a paramedic working in LAS today.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UCP is a platform accessible to patients and all health and care professionals across. It provides a platform for care planning and patients wishes so people don’t need to repeat their story.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rtl="0"/>
            <a:endParaRPr lang="en-GB" dirty="0">
              <a:effectLst/>
              <a:latin typeface="-apple-system"/>
            </a:endParaRPr>
          </a:p>
          <a:p>
            <a:pPr rtl="0"/>
            <a:endParaRPr lang="en-GB" dirty="0">
              <a:effectLst/>
              <a:latin typeface="-apple-system"/>
            </a:endParaRPr>
          </a:p>
          <a:p>
            <a:pPr rtl="0"/>
            <a:endParaRPr lang="en-GB" dirty="0">
              <a:effectLst/>
              <a:latin typeface="-apple-system"/>
            </a:endParaRPr>
          </a:p>
          <a:p>
            <a:pPr rtl="0"/>
            <a:endParaRPr lang="en-GB" dirty="0">
              <a:effectLst/>
              <a:latin typeface="-apple-system"/>
            </a:endParaRPr>
          </a:p>
          <a:p>
            <a:pPr rtl="0"/>
            <a:endParaRPr lang="en-GB" dirty="0">
              <a:effectLst/>
              <a:latin typeface="-apple-system"/>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4355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has </a:t>
            </a:r>
            <a:r>
              <a:rPr lang="en-GB" b="0" dirty="0"/>
              <a:t>been an </a:t>
            </a:r>
            <a:r>
              <a:rPr lang="en-GB" b="0" i="0" dirty="0">
                <a:solidFill>
                  <a:srgbClr val="202A30"/>
                </a:solidFill>
                <a:effectLst/>
                <a:latin typeface="-apple-system"/>
              </a:rPr>
              <a:t>Electronic Palliative Care Coordinating System in London for 10 years. This is where the UCP started, as an </a:t>
            </a:r>
            <a:r>
              <a:rPr lang="en-GB" dirty="0"/>
              <a:t>advanced care planning solution, ensuring patient's wishes and preferences for care are documented and shared with everyone who cares for them, whether that be urgent care, secondary care or community focused care, like GP’s, palliative care services and care homes. It's been going well, and we are approximately capturing 70% of the expected end of life population in London.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UCP uses </a:t>
            </a:r>
            <a:r>
              <a:rPr lang="en-GB" dirty="0" err="1"/>
              <a:t>openEHR</a:t>
            </a:r>
            <a:r>
              <a:rPr lang="en-GB" dirty="0"/>
              <a:t> technology through our software provider Better, which enables us to reshape the form to meet our users needs. This would enable the UCP to benefit citizens across many use cases potentially. </a:t>
            </a:r>
            <a:r>
              <a:rPr lang="en-GB" dirty="0" err="1"/>
              <a:t>Im</a:t>
            </a:r>
            <a:r>
              <a:rPr lang="en-GB" dirty="0"/>
              <a:t> pleased to say our board agreed with this approach.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Following lots of engagement with pan </a:t>
            </a:r>
            <a:r>
              <a:rPr lang="en-GB" dirty="0" err="1"/>
              <a:t>london</a:t>
            </a:r>
            <a:r>
              <a:rPr lang="en-GB" dirty="0"/>
              <a:t> networks, 7 groups came forwards to come on the journey with us. But how to start shaping a care planning solution that meets all 7 use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we develop a care planning solution that has a care plan for each condition, with the possibility of a shared summary screen highlighting the important elements of a person. OR do we think about developing a blended template that encompasses all those data fields, but use some clever age, business and conditional logic to ensure only the relevant data fields show for that citizen.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users choose a blended form approach. (no right or wrong approach)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One care plan for one person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Personalised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GP / </a:t>
            </a:r>
            <a:r>
              <a:rPr lang="en-GB" dirty="0" err="1"/>
              <a:t>clinicans</a:t>
            </a:r>
            <a:r>
              <a:rPr lang="en-GB" dirty="0"/>
              <a:t> across more than one use can don’t want to fill in multiple care plans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Minimise data duplication and discrepancy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Ease the burden of data modelling – mobility for one use case may need to be more detailed compared with another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Developing a blended care planning solution has been tough. An acknowledgement from stakeholders that their paper form will not automatically transfer to the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Blah blah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Developed a prototype and specification – We are now in the build phase with a planned launch in the summer.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8697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all well and good, clinicians having access to your wishes, preferences and what matters to you but what about the citizen. Don’t they own their care plan? They are the experts. </a:t>
            </a:r>
          </a:p>
          <a:p>
            <a:endParaRPr lang="en-GB" dirty="0"/>
          </a:p>
          <a:p>
            <a:r>
              <a:rPr lang="en-GB" dirty="0"/>
              <a:t>As a patient myself I want to be more involved and work in partnership with their health and social care providers so they can achieve the best possible outcomes for themselves. We think so. </a:t>
            </a:r>
          </a:p>
          <a:p>
            <a:endParaRPr lang="en-GB" dirty="0"/>
          </a:p>
          <a:p>
            <a:r>
              <a:rPr lang="en-GB" dirty="0"/>
              <a:t>Three quarters of adults in England are signed up to the NHS app. For us this seemed like the most logical place for the citizens of London to access their UCP.</a:t>
            </a:r>
          </a:p>
          <a:p>
            <a:endParaRPr lang="en-GB" dirty="0"/>
          </a:p>
          <a:p>
            <a:pPr marL="171450" indent="-171450">
              <a:buFontTx/>
              <a:buChar char="-"/>
            </a:pPr>
            <a:r>
              <a:rPr lang="en-GB" dirty="0"/>
              <a:t>Over the past year with have work with the regional NHS app team to integrate. </a:t>
            </a:r>
          </a:p>
          <a:p>
            <a:pPr marL="171450" indent="-171450">
              <a:buFontTx/>
              <a:buChar char="-"/>
            </a:pPr>
            <a:r>
              <a:rPr lang="en-GB" dirty="0"/>
              <a:t>Since January we have been live in the NHS app, providing citizens with viewable access to their care plans. We have some controls on what information is viewable. </a:t>
            </a:r>
          </a:p>
          <a:p>
            <a:pPr marL="171450" indent="-171450">
              <a:buFontTx/>
              <a:buChar char="-"/>
            </a:pPr>
            <a:r>
              <a:rPr lang="en-GB" dirty="0"/>
              <a:t>Since go live we are getting about 16000 jump offs a month, however not all of these people actually have a UCP. </a:t>
            </a:r>
          </a:p>
          <a:p>
            <a:pPr marL="171450" indent="-171450">
              <a:buFontTx/>
              <a:buChar char="-"/>
            </a:pPr>
            <a:endParaRPr lang="en-GB" dirty="0"/>
          </a:p>
          <a:p>
            <a:pPr marL="0" indent="0">
              <a:buFontTx/>
              <a:buNone/>
            </a:pPr>
            <a:r>
              <a:rPr lang="en-GB" dirty="0"/>
              <a:t>What if patients were able to not only read their care plans, but also contribute to them via the NHS app. That would be truly collaboration. </a:t>
            </a:r>
          </a:p>
          <a:p>
            <a:pPr marL="0" indent="0">
              <a:buFontTx/>
              <a:buNone/>
            </a:pPr>
            <a:endParaRPr lang="en-GB" dirty="0"/>
          </a:p>
          <a:p>
            <a:pPr marL="171450" indent="-171450">
              <a:buFontTx/>
              <a:buChar char="-"/>
            </a:pPr>
            <a:r>
              <a:rPr lang="en-GB" dirty="0"/>
              <a:t>We are now starting work with the regional team to deliver read/write access into the NHS app and hope to have a specification by the summer and a launch before the end of the year. </a:t>
            </a:r>
          </a:p>
          <a:p>
            <a:pPr marL="0" indent="0">
              <a:buFontTx/>
              <a:buNone/>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5257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UCP uses </a:t>
            </a:r>
            <a:r>
              <a:rPr lang="en-GB" dirty="0" err="1"/>
              <a:t>OpenEHR</a:t>
            </a:r>
            <a:r>
              <a:rPr lang="en-GB" dirty="0"/>
              <a:t> technology utilising the Better platform. They have a stand here so go check them out. </a:t>
            </a:r>
          </a:p>
          <a:p>
            <a:endParaRPr lang="en-GB" dirty="0"/>
          </a:p>
          <a:p>
            <a:r>
              <a:rPr lang="en-GB" dirty="0"/>
              <a:t>The UCP platform has over 1400 integrations and if you are interested in this detail, I have added it to the appendix of this presentation. On the left hand side we have access points and some integrations and on the left hand side we have integrations only.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London care record is our shared care record platform, which the UCP integrated with. The LCR is built on oracle </a:t>
            </a:r>
            <a:r>
              <a:rPr lang="en-GB" dirty="0" err="1"/>
              <a:t>cerna</a:t>
            </a:r>
            <a:r>
              <a:rPr lang="en-GB" dirty="0"/>
              <a:t> HEI which doesn’t support read / write access which is why they are separated. </a:t>
            </a:r>
          </a:p>
          <a:p>
            <a:endParaRPr lang="en-GB" dirty="0"/>
          </a:p>
          <a:p>
            <a:endParaRPr lang="en-GB" dirty="0"/>
          </a:p>
          <a:p>
            <a:r>
              <a:rPr lang="en-GB" dirty="0"/>
              <a:t>3 integrations </a:t>
            </a:r>
          </a:p>
          <a:p>
            <a:r>
              <a:rPr lang="en-GB" dirty="0"/>
              <a:t>General availability service – query whether there is a </a:t>
            </a:r>
            <a:r>
              <a:rPr lang="en-GB" dirty="0" err="1"/>
              <a:t>careplan</a:t>
            </a:r>
            <a:r>
              <a:rPr lang="en-GB" dirty="0"/>
              <a:t> to flag a UCP. Makes it easy to identify who does / doesn’t have a UCP</a:t>
            </a:r>
          </a:p>
          <a:p>
            <a:r>
              <a:rPr lang="en-GB" dirty="0"/>
              <a:t>In context launch – separate, launch the UCP within your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Bi-directional information exchange – reduce data entry - SNOMED terms </a:t>
            </a:r>
          </a:p>
          <a:p>
            <a:endParaRPr lang="en-GB" dirty="0"/>
          </a:p>
          <a:p>
            <a:endParaRPr lang="en-GB" dirty="0"/>
          </a:p>
          <a:p>
            <a:endParaRPr lang="en-GB" dirty="0"/>
          </a:p>
          <a:p>
            <a:endParaRPr lang="en-GB" dirty="0"/>
          </a:p>
          <a:p>
            <a:endParaRPr lang="en-GB" dirty="0"/>
          </a:p>
          <a:p>
            <a:endParaRPr lang="en-GB" dirty="0"/>
          </a:p>
          <a:p>
            <a:r>
              <a:rPr lang="en-GB" dirty="0"/>
              <a:t>OneLondon – LYCRA born independently of Co-ordinate my care. Q for Phil/Joss </a:t>
            </a:r>
          </a:p>
          <a:p>
            <a:endParaRPr lang="en-GB" dirty="0"/>
          </a:p>
          <a:p>
            <a:endParaRPr lang="en-GB" dirty="0"/>
          </a:p>
          <a:p>
            <a:endParaRPr lang="en-GB" dirty="0"/>
          </a:p>
          <a:p>
            <a:r>
              <a:rPr lang="en-GB" dirty="0"/>
              <a:t>General availability service – query whether there is a </a:t>
            </a:r>
            <a:r>
              <a:rPr lang="en-GB" dirty="0" err="1"/>
              <a:t>careplan</a:t>
            </a:r>
            <a:r>
              <a:rPr lang="en-GB" dirty="0"/>
              <a:t> to flag a UCP. Makes it easy to identify who does / doesn’t have a UCP</a:t>
            </a:r>
          </a:p>
          <a:p>
            <a:r>
              <a:rPr lang="en-GB" dirty="0"/>
              <a:t>In context launch – separate, launch the UCP within your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Bi-directional information exchange – reduce data entry - SNOMED terms </a:t>
            </a:r>
          </a:p>
          <a:p>
            <a:endParaRPr lang="en-GB" dirty="0"/>
          </a:p>
          <a:p>
            <a:r>
              <a:rPr lang="en-GB" dirty="0"/>
              <a:t>SNOMED terms </a:t>
            </a:r>
          </a:p>
          <a:p>
            <a:endParaRPr lang="en-GB" dirty="0"/>
          </a:p>
          <a:p>
            <a:endParaRPr lang="en-GB" dirty="0"/>
          </a:p>
          <a:p>
            <a:r>
              <a:rPr lang="en-GB" dirty="0"/>
              <a:t>The UCP has multiple access routes </a:t>
            </a:r>
          </a:p>
          <a:p>
            <a:r>
              <a:rPr lang="en-GB" dirty="0"/>
              <a:t>- </a:t>
            </a:r>
          </a:p>
          <a:p>
            <a:endParaRPr lang="en-GB" dirty="0"/>
          </a:p>
          <a:p>
            <a:endParaRPr lang="en-GB" dirty="0"/>
          </a:p>
          <a:p>
            <a:endParaRPr lang="en-GB" dirty="0"/>
          </a:p>
          <a:p>
            <a:endParaRPr lang="en-GB" dirty="0"/>
          </a:p>
          <a:p>
            <a:r>
              <a:rPr lang="en-GB" dirty="0"/>
              <a:t>Technical integrations</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03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I’d like to show you how the UCP appeared in our shared care record. </a:t>
            </a:r>
          </a:p>
          <a:p>
            <a:endParaRPr lang="en-GB" dirty="0"/>
          </a:p>
          <a:p>
            <a:r>
              <a:rPr lang="en-GB" dirty="0"/>
              <a:t>How you see care planning in contrast to a shared care record. </a:t>
            </a:r>
          </a:p>
          <a:p>
            <a:pPr marL="0" indent="0">
              <a:buFontTx/>
              <a:buNone/>
            </a:pPr>
            <a:r>
              <a:rPr lang="en-GB" dirty="0"/>
              <a:t>Wanted care plan that was read / write (LCR built on oracle </a:t>
            </a:r>
            <a:r>
              <a:rPr lang="en-GB" dirty="0" err="1"/>
              <a:t>cerna</a:t>
            </a:r>
            <a:r>
              <a:rPr lang="en-GB" dirty="0"/>
              <a:t> HEI which doesn’t support read / write access) </a:t>
            </a:r>
          </a:p>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952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key feature is the BI dashboard.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0981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UCP’s progress has not been linear, but even through there are hurdles we continue to move forwards. </a:t>
            </a:r>
          </a:p>
          <a:p>
            <a:endParaRPr lang="en-GB" dirty="0"/>
          </a:p>
          <a:p>
            <a:r>
              <a:rPr lang="en-GB" dirty="0"/>
              <a:t>- On reflection.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13732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3369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81C3C-45D5-4043-BEE4-126B16437BA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507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A0B6-1121-5A4F-A9E5-C1109A67E91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010B07B-9C86-D94A-9A6D-C25DD2348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5B0EBE2-8C89-3D46-9F39-E61224518296}"/>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B7532CEC-A2F2-8F40-B370-7DD1ED15E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71C006-20ED-2048-AD08-E1AA4E108258}"/>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056016568"/>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8D34-09BF-1147-A822-30A710EAFC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DB7C88-2041-0F4C-9CB2-033A350B14D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EAB9516-6057-E046-B3E0-59802BA340F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50682922-BD86-EF4B-A76C-3FDD665C2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FCEB0-A74D-1742-9E98-90E52CCDB7C0}"/>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41411494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B3D1F6-81D6-1D4D-B59E-8BC3D366A25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28EA0BC-C8D2-C64A-A14D-268613844D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41D60-5381-934B-8E95-90938EEAE8DA}"/>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088AE05C-F4BA-0D47-AE92-E0CFB4ACB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2A8B-B043-4E4F-8622-A44989BE499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08510168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D9483-299F-7844-AF90-31791D9F633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9D2CA7C-55A6-794D-9D08-0474B89645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0DAEF5-2048-5442-8EEC-B3E7CBCEFC8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48F46D2B-32F6-9043-B1C6-9B63511179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E4A01-6E9C-424C-A13C-F04BD71BC987}"/>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144502913"/>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223F-5167-BF49-B7A5-9A20B74E8F8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7ABF161-E384-894F-8CEF-F54371BBF6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C480C3-D0D1-4E4D-9F78-98CFDDBAFE7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AA97826A-6DF5-CD4F-B5D0-85F601B7EA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A5BFAC-05F5-3347-9B34-5803B349BE9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60361429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4C62B-3F37-8347-BD7A-155988B27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0F007E9-C26B-5440-A4A0-0CC5914A243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9498BE2-A856-134D-B17A-5DAD97DDCF1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8697B1-9116-6E49-8710-69F7246DCB74}"/>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476BA064-0D23-B447-A093-21CD4666C5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4D95A-4286-214D-AFDC-DF88B65E6EC6}"/>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69964415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945E3-9B78-FA4D-A6CB-2B8E112EF4F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B1D343-4F3B-5A48-9CA0-9232B6362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D435E5-6C34-7648-96DB-BCCD01F4F06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D81EA4C-8D79-8342-B5A8-F70547351A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AE8DA1-3568-2848-B2B6-C41448FD396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906A5E2-7DED-BE4D-8E43-1A9975BFEEA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8" name="Footer Placeholder 7">
            <a:extLst>
              <a:ext uri="{FF2B5EF4-FFF2-40B4-BE49-F238E27FC236}">
                <a16:creationId xmlns:a16="http://schemas.microsoft.com/office/drawing/2014/main" id="{CD8456DC-ADB5-EE4E-8E3A-7C2E0C8C7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C7A1EB-8C3D-9840-8D2A-0599328E77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714429938"/>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79DA7-A946-B44D-912B-1CEB6805FBB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370918D-ECC7-B44F-BEBB-8C2AD21DB741}"/>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4" name="Footer Placeholder 3">
            <a:extLst>
              <a:ext uri="{FF2B5EF4-FFF2-40B4-BE49-F238E27FC236}">
                <a16:creationId xmlns:a16="http://schemas.microsoft.com/office/drawing/2014/main" id="{09126158-212F-0545-9FDE-F342B2CC9E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8FDC3C-1E94-AB47-94D4-903D917AB513}"/>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419636389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21A4D-2954-3443-B696-92A89B25EDBD}"/>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3" name="Footer Placeholder 2">
            <a:extLst>
              <a:ext uri="{FF2B5EF4-FFF2-40B4-BE49-F238E27FC236}">
                <a16:creationId xmlns:a16="http://schemas.microsoft.com/office/drawing/2014/main" id="{FB0AB7E3-AC26-0749-8132-9C6935811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32BBEF-4970-E64F-B4ED-368373468182}"/>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140513682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ACCDB-273A-D24C-A5E8-377C1C1C04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E938ED9-2DD2-BD4F-ACC9-0FEB9E3FC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0DB7286-9740-384F-824B-A5585CF7C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ECDA9-BEAE-754C-AA36-331D6A5606EF}"/>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23A4016B-325D-EB40-87E6-0327AC95E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AC85A-498B-E14A-9DBE-E6283B3E171D}"/>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235420529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469B3-4B53-8A4C-925E-1FF5718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2693FC1-C711-3940-B813-54594AB4A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B43C81-7FA1-B04B-84FF-34BD63BD4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AF249D-E16F-424A-8110-93359B2BAFE0}"/>
              </a:ext>
            </a:extLst>
          </p:cNvPr>
          <p:cNvSpPr>
            <a:spLocks noGrp="1"/>
          </p:cNvSpPr>
          <p:nvPr>
            <p:ph type="dt" sz="half" idx="10"/>
          </p:nvPr>
        </p:nvSpPr>
        <p:spPr/>
        <p:txBody>
          <a:bodyPr/>
          <a:lstStyle/>
          <a:p>
            <a:fld id="{0C225E06-2D28-6044-A754-78574865E02E}" type="datetimeFigureOut">
              <a:rPr lang="en-US" smtClean="0"/>
              <a:t>4/19/24</a:t>
            </a:fld>
            <a:endParaRPr lang="en-US"/>
          </a:p>
        </p:txBody>
      </p:sp>
      <p:sp>
        <p:nvSpPr>
          <p:cNvPr id="6" name="Footer Placeholder 5">
            <a:extLst>
              <a:ext uri="{FF2B5EF4-FFF2-40B4-BE49-F238E27FC236}">
                <a16:creationId xmlns:a16="http://schemas.microsoft.com/office/drawing/2014/main" id="{D091CC0B-70EC-334E-A4AF-6615044BC0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A21C5-750B-C945-B7CC-507A846A55C5}"/>
              </a:ext>
            </a:extLst>
          </p:cNvPr>
          <p:cNvSpPr>
            <a:spLocks noGrp="1"/>
          </p:cNvSpPr>
          <p:nvPr>
            <p:ph type="sldNum" sz="quarter" idx="12"/>
          </p:nvPr>
        </p:nvSpPr>
        <p:spPr/>
        <p:txBody>
          <a:bodyPr/>
          <a:lstStyle/>
          <a:p>
            <a:fld id="{F418F0A1-952F-D043-9020-DF8406D5167E}" type="slidenum">
              <a:rPr lang="en-US" smtClean="0"/>
              <a:t>‹#›</a:t>
            </a:fld>
            <a:endParaRPr lang="en-US"/>
          </a:p>
        </p:txBody>
      </p:sp>
    </p:spTree>
    <p:extLst>
      <p:ext uri="{BB962C8B-B14F-4D97-AF65-F5344CB8AC3E}">
        <p14:creationId xmlns:p14="http://schemas.microsoft.com/office/powerpoint/2010/main" val="3321917429"/>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A3E70-C5D9-6644-9917-8047A1B307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56758AE-403E-014B-BA93-15C2B64DA5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C73C38-9B26-E347-88EE-F24E3748C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225E06-2D28-6044-A754-78574865E02E}" type="datetimeFigureOut">
              <a:rPr lang="en-US" smtClean="0"/>
              <a:t>4/19/24</a:t>
            </a:fld>
            <a:endParaRPr lang="en-US"/>
          </a:p>
        </p:txBody>
      </p:sp>
      <p:sp>
        <p:nvSpPr>
          <p:cNvPr id="5" name="Footer Placeholder 4">
            <a:extLst>
              <a:ext uri="{FF2B5EF4-FFF2-40B4-BE49-F238E27FC236}">
                <a16:creationId xmlns:a16="http://schemas.microsoft.com/office/drawing/2014/main" id="{718235A2-2C56-3C4F-AA70-F43D28374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D4A857-16EE-FF4D-B4FD-F9FE4903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F0A1-952F-D043-9020-DF8406D5167E}" type="slidenum">
              <a:rPr lang="en-US" smtClean="0"/>
              <a:t>‹#›</a:t>
            </a:fld>
            <a:endParaRPr lang="en-US"/>
          </a:p>
        </p:txBody>
      </p:sp>
    </p:spTree>
    <p:extLst>
      <p:ext uri="{BB962C8B-B14F-4D97-AF65-F5344CB8AC3E}">
        <p14:creationId xmlns:p14="http://schemas.microsoft.com/office/powerpoint/2010/main" val="1505247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4" r:id="rId6"/>
    <p:sldLayoutId id="2147483655" r:id="rId7"/>
    <p:sldLayoutId id="2147483656" r:id="rId8"/>
    <p:sldLayoutId id="2147483657" r:id="rId9"/>
    <p:sldLayoutId id="2147483658" r:id="rId10"/>
    <p:sldLayoutId id="2147483659" r:id="rId11"/>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3.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hyperlink" Target="https://ucp.onelondon.online/" TargetMode="External"/><Relationship Id="rId2" Type="http://schemas.openxmlformats.org/officeDocument/2006/relationships/hyperlink" Target="mailto:Tomas.ince@swlondon.nhs.uk" TargetMode="External"/><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12BDDB-F2F6-D5C5-B510-408D1883FA26}"/>
              </a:ext>
            </a:extLst>
          </p:cNvPr>
          <p:cNvSpPr/>
          <p:nvPr/>
        </p:nvSpPr>
        <p:spPr>
          <a:xfrm>
            <a:off x="0" y="2239166"/>
            <a:ext cx="12192000" cy="4618834"/>
          </a:xfrm>
          <a:prstGeom prst="rect">
            <a:avLst/>
          </a:prstGeom>
          <a:solidFill>
            <a:srgbClr val="833C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C7E068-7DDB-7340-B0EF-1785D5915A2F}"/>
              </a:ext>
            </a:extLst>
          </p:cNvPr>
          <p:cNvSpPr>
            <a:spLocks noGrp="1"/>
          </p:cNvSpPr>
          <p:nvPr>
            <p:ph type="ctrTitle"/>
          </p:nvPr>
        </p:nvSpPr>
        <p:spPr>
          <a:xfrm>
            <a:off x="743190" y="3589698"/>
            <a:ext cx="11100486" cy="1166371"/>
          </a:xfrm>
        </p:spPr>
        <p:txBody>
          <a:bodyPr>
            <a:noAutofit/>
          </a:bodyPr>
          <a:lstStyle/>
          <a:p>
            <a:pPr algn="l"/>
            <a:r>
              <a:rPr lang="en-US" sz="4000" b="1" dirty="0">
                <a:solidFill>
                  <a:schemeClr val="bg1"/>
                </a:solidFill>
                <a:latin typeface="Arial"/>
                <a:cs typeface="Arial"/>
              </a:rPr>
              <a:t>B5.1 Universal Care Plan (UCP) </a:t>
            </a:r>
            <a:r>
              <a:rPr lang="en-US" sz="4000" b="1" dirty="0" err="1">
                <a:solidFill>
                  <a:schemeClr val="bg1"/>
                </a:solidFill>
                <a:latin typeface="Arial"/>
                <a:cs typeface="Arial"/>
              </a:rPr>
              <a:t>Programme</a:t>
            </a:r>
            <a:br>
              <a:rPr lang="en-US" sz="4000" b="1" dirty="0">
                <a:latin typeface="Arial" panose="020B0604020202020204" pitchFamily="34" charset="0"/>
                <a:cs typeface="Arial" panose="020B0604020202020204" pitchFamily="34" charset="0"/>
              </a:rPr>
            </a:br>
            <a:r>
              <a:rPr lang="en-US" sz="4000" b="1" dirty="0">
                <a:solidFill>
                  <a:schemeClr val="bg1"/>
                </a:solidFill>
                <a:latin typeface="Arial"/>
                <a:cs typeface="Arial"/>
              </a:rPr>
              <a:t> </a:t>
            </a:r>
            <a:br>
              <a:rPr lang="en-US" sz="4000" b="1" dirty="0">
                <a:latin typeface="Arial" panose="020B0604020202020204" pitchFamily="34" charset="0"/>
                <a:cs typeface="Arial" panose="020B0604020202020204" pitchFamily="34" charset="0"/>
              </a:rPr>
            </a:br>
            <a:r>
              <a:rPr lang="en-US" sz="4000" b="1" dirty="0">
                <a:solidFill>
                  <a:schemeClr val="bg1"/>
                </a:solidFill>
                <a:latin typeface="Arial"/>
                <a:cs typeface="Arial"/>
              </a:rPr>
              <a:t>Tomas Ince, </a:t>
            </a:r>
            <a:r>
              <a:rPr lang="en-US" sz="4000" b="1" dirty="0" err="1">
                <a:solidFill>
                  <a:schemeClr val="bg1"/>
                </a:solidFill>
                <a:latin typeface="Arial"/>
                <a:cs typeface="Arial"/>
              </a:rPr>
              <a:t>OneLondon</a:t>
            </a:r>
            <a:endParaRPr lang="en-US" sz="4000" b="1" dirty="0">
              <a:solidFill>
                <a:schemeClr val="bg1"/>
              </a:solidFill>
              <a:latin typeface="Arial"/>
              <a:cs typeface="Arial"/>
            </a:endParaRPr>
          </a:p>
        </p:txBody>
      </p:sp>
      <p:pic>
        <p:nvPicPr>
          <p:cNvPr id="11" name="Picture 10" descr="Graphical user interface&#10;&#10;Description automatically generated">
            <a:extLst>
              <a:ext uri="{FF2B5EF4-FFF2-40B4-BE49-F238E27FC236}">
                <a16:creationId xmlns:a16="http://schemas.microsoft.com/office/drawing/2014/main" id="{9D8E7B27-345A-1AD1-F0BD-21AB96DABD32}"/>
              </a:ext>
            </a:extLst>
          </p:cNvPr>
          <p:cNvPicPr>
            <a:picLocks noChangeAspect="1"/>
          </p:cNvPicPr>
          <p:nvPr/>
        </p:nvPicPr>
        <p:blipFill rotWithShape="1">
          <a:blip r:embed="rId2"/>
          <a:srcRect t="60718"/>
          <a:stretch/>
        </p:blipFill>
        <p:spPr>
          <a:xfrm>
            <a:off x="6041968" y="752647"/>
            <a:ext cx="4375422" cy="727652"/>
          </a:xfrm>
          <a:prstGeom prst="rect">
            <a:avLst/>
          </a:prstGeom>
        </p:spPr>
      </p:pic>
      <p:pic>
        <p:nvPicPr>
          <p:cNvPr id="13" name="Picture 12" descr="A picture containing shape&#10;&#10;Description automatically generated">
            <a:extLst>
              <a:ext uri="{FF2B5EF4-FFF2-40B4-BE49-F238E27FC236}">
                <a16:creationId xmlns:a16="http://schemas.microsoft.com/office/drawing/2014/main" id="{5726FAE8-5F22-BE59-7CC8-BB0FC1314B90}"/>
              </a:ext>
            </a:extLst>
          </p:cNvPr>
          <p:cNvPicPr>
            <a:picLocks noChangeAspect="1"/>
          </p:cNvPicPr>
          <p:nvPr/>
        </p:nvPicPr>
        <p:blipFill>
          <a:blip r:embed="rId3"/>
          <a:stretch>
            <a:fillRect/>
          </a:stretch>
        </p:blipFill>
        <p:spPr>
          <a:xfrm>
            <a:off x="743190" y="621328"/>
            <a:ext cx="4360475" cy="990291"/>
          </a:xfrm>
          <a:prstGeom prst="rect">
            <a:avLst/>
          </a:prstGeom>
        </p:spPr>
      </p:pic>
      <p:pic>
        <p:nvPicPr>
          <p:cNvPr id="5" name="Graphic 4">
            <a:extLst>
              <a:ext uri="{FF2B5EF4-FFF2-40B4-BE49-F238E27FC236}">
                <a16:creationId xmlns:a16="http://schemas.microsoft.com/office/drawing/2014/main" id="{28710BF2-F55A-19BE-FDA4-10298E2CE5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7398" y="820473"/>
            <a:ext cx="1738749" cy="592000"/>
          </a:xfrm>
          <a:prstGeom prst="rect">
            <a:avLst/>
          </a:prstGeom>
        </p:spPr>
      </p:pic>
      <p:sp>
        <p:nvSpPr>
          <p:cNvPr id="4" name="Rectangle 3">
            <a:extLst>
              <a:ext uri="{FF2B5EF4-FFF2-40B4-BE49-F238E27FC236}">
                <a16:creationId xmlns:a16="http://schemas.microsoft.com/office/drawing/2014/main" id="{9A733000-B572-9D58-83EA-6C0DB09B5299}"/>
              </a:ext>
            </a:extLst>
          </p:cNvPr>
          <p:cNvSpPr/>
          <p:nvPr/>
        </p:nvSpPr>
        <p:spPr>
          <a:xfrm>
            <a:off x="8681545" y="5318234"/>
            <a:ext cx="3058510" cy="9184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Home - OneLondon">
            <a:extLst>
              <a:ext uri="{FF2B5EF4-FFF2-40B4-BE49-F238E27FC236}">
                <a16:creationId xmlns:a16="http://schemas.microsoft.com/office/drawing/2014/main" id="{4C12C90D-2263-3392-22AF-11BC1F9A79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8070" y="5360274"/>
            <a:ext cx="2752185" cy="811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886445"/>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E4305A5-9CE3-9D9A-1CF0-821C7D7FC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263" y="2912883"/>
            <a:ext cx="3322948" cy="3322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5DCBD0-7346-217C-2194-4B483E483E13}"/>
              </a:ext>
            </a:extLst>
          </p:cNvPr>
          <p:cNvPicPr>
            <a:picLocks noChangeAspect="1"/>
          </p:cNvPicPr>
          <p:nvPr/>
        </p:nvPicPr>
        <p:blipFill rotWithShape="1">
          <a:blip r:embed="rId4"/>
          <a:srcRect l="4640" t="9593" r="66714" b="74706"/>
          <a:stretch/>
        </p:blipFill>
        <p:spPr>
          <a:xfrm>
            <a:off x="1144774" y="761214"/>
            <a:ext cx="9902452" cy="2271859"/>
          </a:xfrm>
          <a:prstGeom prst="rect">
            <a:avLst/>
          </a:prstGeom>
        </p:spPr>
      </p:pic>
    </p:spTree>
    <p:extLst>
      <p:ext uri="{BB962C8B-B14F-4D97-AF65-F5344CB8AC3E}">
        <p14:creationId xmlns:p14="http://schemas.microsoft.com/office/powerpoint/2010/main" val="2710173069"/>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B80EAC-4836-46EE-2C1D-86636AB0596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Appendix 1 – Integrations map</a:t>
            </a:r>
          </a:p>
        </p:txBody>
      </p:sp>
      <p:pic>
        <p:nvPicPr>
          <p:cNvPr id="5" name="Content Placeholder 4" descr="A diagram of a system&#10;&#10;Description automatically generated">
            <a:extLst>
              <a:ext uri="{FF2B5EF4-FFF2-40B4-BE49-F238E27FC236}">
                <a16:creationId xmlns:a16="http://schemas.microsoft.com/office/drawing/2014/main" id="{834BB4B9-15E5-330F-9D9B-62A4F1543FA6}"/>
              </a:ext>
            </a:extLst>
          </p:cNvPr>
          <p:cNvPicPr>
            <a:picLocks noGrp="1" noChangeAspect="1"/>
          </p:cNvPicPr>
          <p:nvPr>
            <p:ph idx="1"/>
          </p:nvPr>
        </p:nvPicPr>
        <p:blipFill>
          <a:blip r:embed="rId3"/>
          <a:stretch>
            <a:fillRect/>
          </a:stretch>
        </p:blipFill>
        <p:spPr>
          <a:xfrm>
            <a:off x="4382600" y="632368"/>
            <a:ext cx="7592040" cy="5542189"/>
          </a:xfrm>
          <a:prstGeom prst="rect">
            <a:avLst/>
          </a:prstGeom>
        </p:spPr>
      </p:pic>
    </p:spTree>
    <p:extLst>
      <p:ext uri="{BB962C8B-B14F-4D97-AF65-F5344CB8AC3E}">
        <p14:creationId xmlns:p14="http://schemas.microsoft.com/office/powerpoint/2010/main" val="4037560636"/>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Premium Vector | Cartoon illustration of bed-transformer and bedside table  in hospital isolated on white.">
            <a:extLst>
              <a:ext uri="{FF2B5EF4-FFF2-40B4-BE49-F238E27FC236}">
                <a16:creationId xmlns:a16="http://schemas.microsoft.com/office/drawing/2014/main" id="{C89EFAC5-2267-0DBB-DD58-4949D173EA7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09144" y="343103"/>
            <a:ext cx="3400481" cy="2550360"/>
          </a:xfrm>
          <a:prstGeom prst="rect">
            <a:avLst/>
          </a:prstGeom>
          <a:noFill/>
          <a:extLst>
            <a:ext uri="{909E8E84-426E-40DD-AFC4-6F175D3DCCD1}">
              <a14:hiddenFill xmlns:a14="http://schemas.microsoft.com/office/drawing/2010/main">
                <a:solidFill>
                  <a:srgbClr val="FFFFFF"/>
                </a:solidFill>
              </a14:hiddenFill>
            </a:ext>
          </a:extLst>
        </p:spPr>
      </p:pic>
      <p:sp>
        <p:nvSpPr>
          <p:cNvPr id="1067" name="Rectangle 1066">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UK Ambulance - Cartoon SVG Cut file by Creative Fabrica Crafts · Creative  Fabrica">
            <a:extLst>
              <a:ext uri="{FF2B5EF4-FFF2-40B4-BE49-F238E27FC236}">
                <a16:creationId xmlns:a16="http://schemas.microsoft.com/office/drawing/2014/main" id="{EEBD9972-2396-AC8F-0D9C-33330E3F8C6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95216" y="565192"/>
            <a:ext cx="3401568" cy="2262042"/>
          </a:xfrm>
          <a:prstGeom prst="rect">
            <a:avLst/>
          </a:prstGeom>
          <a:noFill/>
          <a:extLst>
            <a:ext uri="{909E8E84-426E-40DD-AFC4-6F175D3DCCD1}">
              <a14:hiddenFill xmlns:a14="http://schemas.microsoft.com/office/drawing/2010/main">
                <a:solidFill>
                  <a:srgbClr val="FFFFFF"/>
                </a:solidFill>
              </a14:hiddenFill>
            </a:ext>
          </a:extLst>
        </p:spPr>
      </p:pic>
      <p:sp>
        <p:nvSpPr>
          <p:cNvPr id="1068" name="Rectangle 1067">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6" name="Picture 22" descr="Father embracing son shoulders semi flat color vector characters. Sitting  figures. Full body people on white. Family support isolated modern cartoon  style illustration for graphic design and animation 4560627 Vector Art at">
            <a:extLst>
              <a:ext uri="{FF2B5EF4-FFF2-40B4-BE49-F238E27FC236}">
                <a16:creationId xmlns:a16="http://schemas.microsoft.com/office/drawing/2014/main" id="{FAC3582A-B69C-41B1-509F-4C77A5F08F0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1433" y="3783923"/>
            <a:ext cx="2002330" cy="2752344"/>
          </a:xfrm>
          <a:prstGeom prst="rect">
            <a:avLst/>
          </a:prstGeom>
          <a:noFill/>
          <a:extLst>
            <a:ext uri="{909E8E84-426E-40DD-AFC4-6F175D3DCCD1}">
              <a14:hiddenFill xmlns:a14="http://schemas.microsoft.com/office/drawing/2010/main">
                <a:solidFill>
                  <a:srgbClr val="FFFFFF"/>
                </a:solidFill>
              </a14:hiddenFill>
            </a:ext>
          </a:extLst>
        </p:spPr>
      </p:pic>
      <p:sp>
        <p:nvSpPr>
          <p:cNvPr id="1069" name="Rectangle 1068">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Cloud Rain Cartoon Images – Browse 64,494 Stock Photos, Vectors, and Video  | Adobe Stock">
            <a:extLst>
              <a:ext uri="{FF2B5EF4-FFF2-40B4-BE49-F238E27FC236}">
                <a16:creationId xmlns:a16="http://schemas.microsoft.com/office/drawing/2014/main" id="{9B7FA8A0-1622-2D3D-F3D8-B374F4D6B4B6}"/>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41944" y="173216"/>
            <a:ext cx="2752344" cy="275234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me Cartoon Images - Free Download on Freepik">
            <a:extLst>
              <a:ext uri="{FF2B5EF4-FFF2-40B4-BE49-F238E27FC236}">
                <a16:creationId xmlns:a16="http://schemas.microsoft.com/office/drawing/2014/main" id="{32091734-D6DE-B05D-C615-4DBAF8D0545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63828" y="3783923"/>
            <a:ext cx="3058160" cy="27523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0" descr="Universal Care Plan – NHS South West London CCG">
            <a:extLst>
              <a:ext uri="{FF2B5EF4-FFF2-40B4-BE49-F238E27FC236}">
                <a16:creationId xmlns:a16="http://schemas.microsoft.com/office/drawing/2014/main" id="{8A7878B2-3175-69D9-0977-6C52036F54F6}"/>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648679" y="3783923"/>
            <a:ext cx="2738582" cy="275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0780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0"/>
                                        </p:tgtEl>
                                        <p:attrNameLst>
                                          <p:attrName>style.visibility</p:attrName>
                                        </p:attrNameLst>
                                      </p:cBhvr>
                                      <p:to>
                                        <p:strVal val="visible"/>
                                      </p:to>
                                    </p:set>
                                    <p:animEffect transition="in" filter="fade">
                                      <p:cBhvr>
                                        <p:cTn id="17" dur="500"/>
                                        <p:tgtEl>
                                          <p:spTgt spid="10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6"/>
                                        </p:tgtEl>
                                        <p:attrNameLst>
                                          <p:attrName>style.visibility</p:attrName>
                                        </p:attrNameLst>
                                      </p:cBhvr>
                                      <p:to>
                                        <p:strVal val="visible"/>
                                      </p:to>
                                    </p:set>
                                    <p:animEffect transition="in" filter="fade">
                                      <p:cBhvr>
                                        <p:cTn id="22" dur="500"/>
                                        <p:tgtEl>
                                          <p:spTgt spid="10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8"/>
                                        </p:tgtEl>
                                        <p:attrNameLst>
                                          <p:attrName>style.visibility</p:attrName>
                                        </p:attrNameLst>
                                      </p:cBhvr>
                                      <p:to>
                                        <p:strVal val="visible"/>
                                      </p:to>
                                    </p:set>
                                    <p:animEffect transition="in" filter="fade">
                                      <p:cBhvr>
                                        <p:cTn id="27" dur="500"/>
                                        <p:tgtEl>
                                          <p:spTgt spid="10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per power tools cartoon | Clipart Panda - Free Clipart Images">
            <a:extLst>
              <a:ext uri="{FF2B5EF4-FFF2-40B4-BE49-F238E27FC236}">
                <a16:creationId xmlns:a16="http://schemas.microsoft.com/office/drawing/2014/main" id="{013AB054-AE88-9090-DFF3-6E0C27C4A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272" y="423120"/>
            <a:ext cx="1271456" cy="12714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per power tools cartoon | Clipart Panda - Free Clipart Images">
            <a:extLst>
              <a:ext uri="{FF2B5EF4-FFF2-40B4-BE49-F238E27FC236}">
                <a16:creationId xmlns:a16="http://schemas.microsoft.com/office/drawing/2014/main" id="{A7D7C6B9-1A41-4883-A07D-2703FDB17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638" y="4553300"/>
            <a:ext cx="1271456" cy="12714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aper power tools cartoon | Clipart Panda - Free Clipart Images">
            <a:extLst>
              <a:ext uri="{FF2B5EF4-FFF2-40B4-BE49-F238E27FC236}">
                <a16:creationId xmlns:a16="http://schemas.microsoft.com/office/drawing/2014/main" id="{9C8C1BFD-5675-8B87-CD7D-9D721D199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82" y="4553300"/>
            <a:ext cx="1271456" cy="1271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per power tools cartoon | Clipart Panda - Free Clipart Images">
            <a:extLst>
              <a:ext uri="{FF2B5EF4-FFF2-40B4-BE49-F238E27FC236}">
                <a16:creationId xmlns:a16="http://schemas.microsoft.com/office/drawing/2014/main" id="{8E121273-7819-4C83-E275-26235742C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094" y="2980364"/>
            <a:ext cx="1271456" cy="1271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per power tools cartoon | Clipart Panda - Free Clipart Images">
            <a:extLst>
              <a:ext uri="{FF2B5EF4-FFF2-40B4-BE49-F238E27FC236}">
                <a16:creationId xmlns:a16="http://schemas.microsoft.com/office/drawing/2014/main" id="{C2EB837D-2FCE-EA0C-12A7-BD7EE763A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492" y="2980364"/>
            <a:ext cx="1271456" cy="1271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per power tools cartoon | Clipart Panda - Free Clipart Images">
            <a:extLst>
              <a:ext uri="{FF2B5EF4-FFF2-40B4-BE49-F238E27FC236}">
                <a16:creationId xmlns:a16="http://schemas.microsoft.com/office/drawing/2014/main" id="{9278478B-DCA2-E0EC-CC2F-F8000C6B9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36" y="2980364"/>
            <a:ext cx="1271456" cy="1271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paper power tools cartoon | Clipart Panda - Free Clipart Images">
            <a:extLst>
              <a:ext uri="{FF2B5EF4-FFF2-40B4-BE49-F238E27FC236}">
                <a16:creationId xmlns:a16="http://schemas.microsoft.com/office/drawing/2014/main" id="{704AB05C-7C32-F48A-8CF2-288F4EFC8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6240" y="4553300"/>
            <a:ext cx="1271456" cy="12714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aper power tools cartoon | Clipart Panda - Free Clipart Images">
            <a:extLst>
              <a:ext uri="{FF2B5EF4-FFF2-40B4-BE49-F238E27FC236}">
                <a16:creationId xmlns:a16="http://schemas.microsoft.com/office/drawing/2014/main" id="{EFB3EF53-9E7F-4E51-586C-DF157FB5D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086" y="2860646"/>
            <a:ext cx="3028427" cy="302842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B765D53D-643D-D67D-0B6F-42ABDA5F0C78}"/>
              </a:ext>
            </a:extLst>
          </p:cNvPr>
          <p:cNvCxnSpPr>
            <a:cxnSpLocks/>
          </p:cNvCxnSpPr>
          <p:nvPr/>
        </p:nvCxnSpPr>
        <p:spPr>
          <a:xfrm flipH="1">
            <a:off x="3917686" y="1325324"/>
            <a:ext cx="1373921" cy="8735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9CC700-6695-E979-74C1-CC508896B8F5}"/>
              </a:ext>
            </a:extLst>
          </p:cNvPr>
          <p:cNvCxnSpPr>
            <a:cxnSpLocks/>
          </p:cNvCxnSpPr>
          <p:nvPr/>
        </p:nvCxnSpPr>
        <p:spPr>
          <a:xfrm>
            <a:off x="6974047" y="1337994"/>
            <a:ext cx="1433105" cy="8976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8F54A6B-D545-2CCC-CD62-A0AD6CB7B4D3}"/>
              </a:ext>
            </a:extLst>
          </p:cNvPr>
          <p:cNvSpPr txBox="1"/>
          <p:nvPr/>
        </p:nvSpPr>
        <p:spPr>
          <a:xfrm>
            <a:off x="1762886" y="2601177"/>
            <a:ext cx="1419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D9458F"/>
                </a:solidFill>
                <a:effectLst/>
                <a:uLnTx/>
                <a:uFillTx/>
                <a:latin typeface="Arial" panose="020B0604020202020204" pitchFamily="34" charset="0"/>
                <a:ea typeface="+mn-ea"/>
                <a:cs typeface="Arial" panose="020B0604020202020204" pitchFamily="34" charset="0"/>
              </a:rPr>
              <a:t>Dementia</a:t>
            </a:r>
          </a:p>
        </p:txBody>
      </p:sp>
      <p:sp>
        <p:nvSpPr>
          <p:cNvPr id="18" name="TextBox 17">
            <a:extLst>
              <a:ext uri="{FF2B5EF4-FFF2-40B4-BE49-F238E27FC236}">
                <a16:creationId xmlns:a16="http://schemas.microsoft.com/office/drawing/2014/main" id="{DB3A49D2-072A-B359-4635-7F16340B2282}"/>
              </a:ext>
            </a:extLst>
          </p:cNvPr>
          <p:cNvSpPr txBox="1"/>
          <p:nvPr/>
        </p:nvSpPr>
        <p:spPr>
          <a:xfrm>
            <a:off x="3530152" y="4188850"/>
            <a:ext cx="1419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94F35"/>
                </a:solidFill>
                <a:effectLst/>
                <a:uLnTx/>
                <a:uFillTx/>
                <a:latin typeface="Arial" panose="020B0604020202020204" pitchFamily="34" charset="0"/>
                <a:ea typeface="+mn-ea"/>
                <a:cs typeface="Arial" panose="020B0604020202020204" pitchFamily="34" charset="0"/>
              </a:rPr>
              <a:t>Sickle Cell</a:t>
            </a:r>
          </a:p>
        </p:txBody>
      </p:sp>
      <p:sp>
        <p:nvSpPr>
          <p:cNvPr id="19" name="TextBox 18">
            <a:extLst>
              <a:ext uri="{FF2B5EF4-FFF2-40B4-BE49-F238E27FC236}">
                <a16:creationId xmlns:a16="http://schemas.microsoft.com/office/drawing/2014/main" id="{833D74A0-7B4F-7E3C-0283-13CE0422E31E}"/>
              </a:ext>
            </a:extLst>
          </p:cNvPr>
          <p:cNvSpPr txBox="1"/>
          <p:nvPr/>
        </p:nvSpPr>
        <p:spPr>
          <a:xfrm>
            <a:off x="3026240" y="2365980"/>
            <a:ext cx="1923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Learning Disabilities</a:t>
            </a:r>
          </a:p>
        </p:txBody>
      </p:sp>
      <p:sp>
        <p:nvSpPr>
          <p:cNvPr id="20" name="TextBox 19">
            <a:extLst>
              <a:ext uri="{FF2B5EF4-FFF2-40B4-BE49-F238E27FC236}">
                <a16:creationId xmlns:a16="http://schemas.microsoft.com/office/drawing/2014/main" id="{70555C4F-C2EF-D748-7612-81794AA9B24C}"/>
              </a:ext>
            </a:extLst>
          </p:cNvPr>
          <p:cNvSpPr txBox="1"/>
          <p:nvPr/>
        </p:nvSpPr>
        <p:spPr>
          <a:xfrm>
            <a:off x="537362" y="4180775"/>
            <a:ext cx="1419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Frailty</a:t>
            </a:r>
          </a:p>
        </p:txBody>
      </p:sp>
      <p:sp>
        <p:nvSpPr>
          <p:cNvPr id="21" name="TextBox 20">
            <a:extLst>
              <a:ext uri="{FF2B5EF4-FFF2-40B4-BE49-F238E27FC236}">
                <a16:creationId xmlns:a16="http://schemas.microsoft.com/office/drawing/2014/main" id="{47896A62-DAC3-4AFD-6D64-CE9DB01DADC2}"/>
              </a:ext>
            </a:extLst>
          </p:cNvPr>
          <p:cNvSpPr txBox="1"/>
          <p:nvPr/>
        </p:nvSpPr>
        <p:spPr>
          <a:xfrm>
            <a:off x="1415938" y="4178226"/>
            <a:ext cx="25722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Carer Contingency</a:t>
            </a:r>
          </a:p>
        </p:txBody>
      </p:sp>
      <p:sp>
        <p:nvSpPr>
          <p:cNvPr id="22" name="TextBox 21">
            <a:extLst>
              <a:ext uri="{FF2B5EF4-FFF2-40B4-BE49-F238E27FC236}">
                <a16:creationId xmlns:a16="http://schemas.microsoft.com/office/drawing/2014/main" id="{931BF0B4-130E-822C-23ED-33156D68A9F2}"/>
              </a:ext>
            </a:extLst>
          </p:cNvPr>
          <p:cNvSpPr txBox="1"/>
          <p:nvPr/>
        </p:nvSpPr>
        <p:spPr>
          <a:xfrm>
            <a:off x="267531" y="2591322"/>
            <a:ext cx="240539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Respiratory</a:t>
            </a:r>
          </a:p>
        </p:txBody>
      </p:sp>
      <p:sp>
        <p:nvSpPr>
          <p:cNvPr id="23" name="TextBox 22">
            <a:extLst>
              <a:ext uri="{FF2B5EF4-FFF2-40B4-BE49-F238E27FC236}">
                <a16:creationId xmlns:a16="http://schemas.microsoft.com/office/drawing/2014/main" id="{D17666F4-2657-4D94-215D-44127DC75C3F}"/>
              </a:ext>
            </a:extLst>
          </p:cNvPr>
          <p:cNvSpPr txBox="1"/>
          <p:nvPr/>
        </p:nvSpPr>
        <p:spPr>
          <a:xfrm>
            <a:off x="7690600" y="5898944"/>
            <a:ext cx="3766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CE44"/>
                </a:solidFill>
                <a:effectLst/>
                <a:uLnTx/>
                <a:uFillTx/>
                <a:latin typeface="Arial" panose="020B0604020202020204" pitchFamily="34" charset="0"/>
                <a:ea typeface="+mn-ea"/>
                <a:cs typeface="Arial" panose="020B0604020202020204" pitchFamily="34" charset="0"/>
              </a:rPr>
              <a:t>Per</a:t>
            </a:r>
            <a:r>
              <a:rPr kumimoji="0" lang="en-GB" sz="3200" b="1" i="0" u="none" strike="noStrike" kern="1200" cap="none" spc="0" normalizeH="0" baseline="0" noProof="0" dirty="0">
                <a:ln>
                  <a:noFill/>
                </a:ln>
                <a:solidFill>
                  <a:srgbClr val="D9458F"/>
                </a:solidFill>
                <a:effectLst/>
                <a:uLnTx/>
                <a:uFillTx/>
                <a:latin typeface="Arial" panose="020B0604020202020204" pitchFamily="34" charset="0"/>
                <a:ea typeface="+mn-ea"/>
                <a:cs typeface="Arial" panose="020B0604020202020204" pitchFamily="34" charset="0"/>
              </a:rPr>
              <a:t>son</a:t>
            </a:r>
            <a:r>
              <a:rPr kumimoji="0" lang="en-GB" sz="3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ali</a:t>
            </a:r>
            <a:r>
              <a:rPr kumimoji="0" lang="en-GB" sz="3200" b="1" i="0" u="none" strike="noStrike" kern="1200" cap="none" spc="0" normalizeH="0" baseline="0" noProof="0" dirty="0">
                <a:ln>
                  <a:noFill/>
                </a:ln>
                <a:solidFill>
                  <a:srgbClr val="833C9F"/>
                </a:solidFill>
                <a:effectLst/>
                <a:uLnTx/>
                <a:uFillTx/>
                <a:latin typeface="Arial" panose="020B0604020202020204" pitchFamily="34" charset="0"/>
                <a:ea typeface="+mn-ea"/>
                <a:cs typeface="Arial" panose="020B0604020202020204" pitchFamily="34" charset="0"/>
              </a:rPr>
              <a:t>sed </a:t>
            </a:r>
            <a:r>
              <a:rPr kumimoji="0" lang="en-GB" sz="3200" b="1" i="0" u="none" strike="noStrike" kern="1200" cap="none" spc="0" normalizeH="0" baseline="0" noProof="0" dirty="0">
                <a:ln>
                  <a:noFill/>
                </a:ln>
                <a:solidFill>
                  <a:srgbClr val="4771B7"/>
                </a:solidFill>
                <a:effectLst/>
                <a:uLnTx/>
                <a:uFillTx/>
                <a:latin typeface="Arial" panose="020B0604020202020204" pitchFamily="34" charset="0"/>
                <a:ea typeface="+mn-ea"/>
                <a:cs typeface="Arial" panose="020B0604020202020204" pitchFamily="34" charset="0"/>
              </a:rPr>
              <a:t>Ca</a:t>
            </a:r>
            <a:r>
              <a:rPr kumimoji="0" lang="en-GB" sz="3200" b="1" i="0" u="none" strike="noStrike" kern="1200" cap="none" spc="0" normalizeH="0" baseline="0" noProof="0" dirty="0">
                <a:ln>
                  <a:noFill/>
                </a:ln>
                <a:solidFill>
                  <a:srgbClr val="E94F35"/>
                </a:solidFill>
                <a:effectLst/>
                <a:uLnTx/>
                <a:uFillTx/>
                <a:latin typeface="Arial" panose="020B0604020202020204" pitchFamily="34" charset="0"/>
                <a:ea typeface="+mn-ea"/>
                <a:cs typeface="Arial" panose="020B0604020202020204" pitchFamily="34" charset="0"/>
              </a:rPr>
              <a:t>re</a:t>
            </a:r>
          </a:p>
        </p:txBody>
      </p:sp>
      <p:sp>
        <p:nvSpPr>
          <p:cNvPr id="24" name="Rectangle: Rounded Corners 23">
            <a:extLst>
              <a:ext uri="{FF2B5EF4-FFF2-40B4-BE49-F238E27FC236}">
                <a16:creationId xmlns:a16="http://schemas.microsoft.com/office/drawing/2014/main" id="{F4A049AC-D161-EBA7-4EF3-7A251DB78C6B}"/>
              </a:ext>
            </a:extLst>
          </p:cNvPr>
          <p:cNvSpPr/>
          <p:nvPr/>
        </p:nvSpPr>
        <p:spPr>
          <a:xfrm>
            <a:off x="6731728" y="2427130"/>
            <a:ext cx="5316837" cy="4170285"/>
          </a:xfrm>
          <a:prstGeom prst="roundRect">
            <a:avLst/>
          </a:prstGeom>
          <a:noFill/>
          <a:ln w="76200">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1849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plan&#10;&#10;Description automatically generated">
            <a:extLst>
              <a:ext uri="{FF2B5EF4-FFF2-40B4-BE49-F238E27FC236}">
                <a16:creationId xmlns:a16="http://schemas.microsoft.com/office/drawing/2014/main" id="{594DF43A-FB39-8F4C-4E3E-D07266E03EE4}"/>
              </a:ext>
            </a:extLst>
          </p:cNvPr>
          <p:cNvPicPr>
            <a:picLocks noChangeAspect="1"/>
          </p:cNvPicPr>
          <p:nvPr/>
        </p:nvPicPr>
        <p:blipFill rotWithShape="1">
          <a:blip r:embed="rId3"/>
          <a:srcRect r="2" b="1539"/>
          <a:stretch/>
        </p:blipFill>
        <p:spPr>
          <a:xfrm>
            <a:off x="4625806" y="514033"/>
            <a:ext cx="2940387" cy="6095118"/>
          </a:xfrm>
          <a:prstGeom prst="rect">
            <a:avLst/>
          </a:prstGeom>
        </p:spPr>
      </p:pic>
      <p:pic>
        <p:nvPicPr>
          <p:cNvPr id="2050" name="Picture 2" descr="Group of people cartoon characters 1503533 Vector Art at Vecteezy">
            <a:extLst>
              <a:ext uri="{FF2B5EF4-FFF2-40B4-BE49-F238E27FC236}">
                <a16:creationId xmlns:a16="http://schemas.microsoft.com/office/drawing/2014/main" id="{B1F6F403-F097-83A8-8C16-5071F3E639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895" y="2277398"/>
            <a:ext cx="2568388" cy="25683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etition · Provide Mental health therapy for NHS Staff · Change.org">
            <a:extLst>
              <a:ext uri="{FF2B5EF4-FFF2-40B4-BE49-F238E27FC236}">
                <a16:creationId xmlns:a16="http://schemas.microsoft.com/office/drawing/2014/main" id="{C20B68BF-F02A-5E5C-C57C-B43073FA25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333" r="16432"/>
          <a:stretch/>
        </p:blipFill>
        <p:spPr bwMode="auto">
          <a:xfrm>
            <a:off x="8014447" y="1824037"/>
            <a:ext cx="3899647" cy="3209925"/>
          </a:xfrm>
          <a:prstGeom prst="rect">
            <a:avLst/>
          </a:prstGeom>
          <a:noFill/>
          <a:extLst>
            <a:ext uri="{909E8E84-426E-40DD-AFC4-6F175D3DCCD1}">
              <a14:hiddenFill xmlns:a14="http://schemas.microsoft.com/office/drawing/2010/main">
                <a:solidFill>
                  <a:srgbClr val="FFFFFF"/>
                </a:solidFill>
              </a14:hiddenFill>
            </a:ext>
          </a:extLst>
        </p:spPr>
      </p:pic>
      <p:sp>
        <p:nvSpPr>
          <p:cNvPr id="9" name="Arrow: Left-Right 8">
            <a:extLst>
              <a:ext uri="{FF2B5EF4-FFF2-40B4-BE49-F238E27FC236}">
                <a16:creationId xmlns:a16="http://schemas.microsoft.com/office/drawing/2014/main" id="{2C6B208B-A544-DB32-F58C-8AE3AE987C93}"/>
              </a:ext>
            </a:extLst>
          </p:cNvPr>
          <p:cNvSpPr/>
          <p:nvPr/>
        </p:nvSpPr>
        <p:spPr>
          <a:xfrm>
            <a:off x="3953435" y="3178350"/>
            <a:ext cx="4007224" cy="766483"/>
          </a:xfrm>
          <a:prstGeom prst="leftRightArrow">
            <a:avLst/>
          </a:prstGeom>
          <a:solidFill>
            <a:srgbClr val="FFCE44"/>
          </a:solidFill>
          <a:ln>
            <a:solidFill>
              <a:srgbClr val="FFCE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2224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7769937-6161-72FE-FB92-4A8DC0F0AAD1}"/>
              </a:ext>
            </a:extLst>
          </p:cNvPr>
          <p:cNvSpPr txBox="1">
            <a:spLocks/>
          </p:cNvSpPr>
          <p:nvPr/>
        </p:nvSpPr>
        <p:spPr>
          <a:xfrm>
            <a:off x="348683" y="352964"/>
            <a:ext cx="10509439" cy="1504368"/>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j-ea"/>
                <a:cs typeface="Arial" panose="020B0604020202020204" pitchFamily="34" charset="0"/>
              </a:rPr>
              <a:t>Access and Integrations </a:t>
            </a:r>
            <a:b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j-ea"/>
                <a:cs typeface="Arial" panose="020B0604020202020204" pitchFamily="34" charset="0"/>
              </a:rPr>
            </a:br>
            <a:b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j-ea"/>
                <a:cs typeface="Arial" panose="020B0604020202020204" pitchFamily="34" charset="0"/>
              </a:rPr>
            </a:b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2" name="Picture 20" descr="Universal Care Plan – NHS South West London CCG">
            <a:extLst>
              <a:ext uri="{FF2B5EF4-FFF2-40B4-BE49-F238E27FC236}">
                <a16:creationId xmlns:a16="http://schemas.microsoft.com/office/drawing/2014/main" id="{E104A737-363E-7057-F099-ABA5A00A62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1872" y="2804072"/>
            <a:ext cx="1834027" cy="1843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ndon Care Record - OneLondon">
            <a:extLst>
              <a:ext uri="{FF2B5EF4-FFF2-40B4-BE49-F238E27FC236}">
                <a16:creationId xmlns:a16="http://schemas.microsoft.com/office/drawing/2014/main" id="{4F0717B4-3451-BB26-49ED-0DB95F0585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78" y="1405368"/>
            <a:ext cx="2655875" cy="565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ystem One Interface | HCE">
            <a:extLst>
              <a:ext uri="{FF2B5EF4-FFF2-40B4-BE49-F238E27FC236}">
                <a16:creationId xmlns:a16="http://schemas.microsoft.com/office/drawing/2014/main" id="{F59F0617-4E68-CB00-EC07-E1A79F63F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667" y="6069065"/>
            <a:ext cx="2882563" cy="5083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o we are | What we do | EMIS Group">
            <a:extLst>
              <a:ext uri="{FF2B5EF4-FFF2-40B4-BE49-F238E27FC236}">
                <a16:creationId xmlns:a16="http://schemas.microsoft.com/office/drawing/2014/main" id="{0877F51E-49FC-5939-B793-DC39BD8BDE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83" y="5525651"/>
            <a:ext cx="3089032" cy="5083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rah Fischer - Universal Care Plan | LinkedIn">
            <a:extLst>
              <a:ext uri="{FF2B5EF4-FFF2-40B4-BE49-F238E27FC236}">
                <a16:creationId xmlns:a16="http://schemas.microsoft.com/office/drawing/2014/main" id="{0976A2CC-1062-427B-BA6D-A29360A3A8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58" t="15966" r="17774" b="39138"/>
          <a:stretch/>
        </p:blipFill>
        <p:spPr bwMode="auto">
          <a:xfrm>
            <a:off x="591983" y="2944445"/>
            <a:ext cx="2380256" cy="6800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1877439-7A16-B8ED-F89B-74BF31ED6B73}"/>
              </a:ext>
            </a:extLst>
          </p:cNvPr>
          <p:cNvCxnSpPr>
            <a:cxnSpLocks/>
          </p:cNvCxnSpPr>
          <p:nvPr/>
        </p:nvCxnSpPr>
        <p:spPr>
          <a:xfrm flipH="1">
            <a:off x="3564313" y="4644709"/>
            <a:ext cx="1614673" cy="1424356"/>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4BFEE0-A9FF-FD4B-DF77-7AF7F81C8F05}"/>
              </a:ext>
            </a:extLst>
          </p:cNvPr>
          <p:cNvCxnSpPr>
            <a:cxnSpLocks/>
          </p:cNvCxnSpPr>
          <p:nvPr/>
        </p:nvCxnSpPr>
        <p:spPr>
          <a:xfrm>
            <a:off x="3063209" y="2695636"/>
            <a:ext cx="1803189" cy="58884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768A99E-C64C-3BEA-9ADF-89FB9F02FFCC}"/>
              </a:ext>
            </a:extLst>
          </p:cNvPr>
          <p:cNvSpPr txBox="1"/>
          <p:nvPr/>
        </p:nvSpPr>
        <p:spPr>
          <a:xfrm>
            <a:off x="1492901" y="3510935"/>
            <a:ext cx="17366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Web Portal</a:t>
            </a:r>
          </a:p>
        </p:txBody>
      </p:sp>
      <p:pic>
        <p:nvPicPr>
          <p:cNvPr id="17" name="Picture 16">
            <a:extLst>
              <a:ext uri="{FF2B5EF4-FFF2-40B4-BE49-F238E27FC236}">
                <a16:creationId xmlns:a16="http://schemas.microsoft.com/office/drawing/2014/main" id="{EE2360DB-47D4-86DE-0831-16F77EAADD6B}"/>
              </a:ext>
            </a:extLst>
          </p:cNvPr>
          <p:cNvPicPr>
            <a:picLocks noChangeAspect="1"/>
          </p:cNvPicPr>
          <p:nvPr/>
        </p:nvPicPr>
        <p:blipFill rotWithShape="1">
          <a:blip r:embed="rId8"/>
          <a:srcRect l="2860" t="41589" r="61538" b="50000"/>
          <a:stretch/>
        </p:blipFill>
        <p:spPr>
          <a:xfrm>
            <a:off x="7158366" y="1708679"/>
            <a:ext cx="4340548" cy="369332"/>
          </a:xfrm>
          <a:prstGeom prst="rect">
            <a:avLst/>
          </a:prstGeom>
        </p:spPr>
      </p:pic>
      <p:pic>
        <p:nvPicPr>
          <p:cNvPr id="41" name="Picture 40">
            <a:extLst>
              <a:ext uri="{FF2B5EF4-FFF2-40B4-BE49-F238E27FC236}">
                <a16:creationId xmlns:a16="http://schemas.microsoft.com/office/drawing/2014/main" id="{A879ABD8-6CAF-AE40-C25D-5822F2D0B003}"/>
              </a:ext>
            </a:extLst>
          </p:cNvPr>
          <p:cNvPicPr>
            <a:picLocks noChangeAspect="1"/>
          </p:cNvPicPr>
          <p:nvPr/>
        </p:nvPicPr>
        <p:blipFill rotWithShape="1">
          <a:blip r:embed="rId9"/>
          <a:srcRect l="2860" t="41335" r="72884" b="50000"/>
          <a:stretch/>
        </p:blipFill>
        <p:spPr>
          <a:xfrm>
            <a:off x="7849974" y="2793671"/>
            <a:ext cx="2957331" cy="380492"/>
          </a:xfrm>
          <a:prstGeom prst="rect">
            <a:avLst/>
          </a:prstGeom>
        </p:spPr>
      </p:pic>
      <p:pic>
        <p:nvPicPr>
          <p:cNvPr id="43" name="Picture 42">
            <a:extLst>
              <a:ext uri="{FF2B5EF4-FFF2-40B4-BE49-F238E27FC236}">
                <a16:creationId xmlns:a16="http://schemas.microsoft.com/office/drawing/2014/main" id="{DDDFF36D-F089-C91A-50CB-929F4E851799}"/>
              </a:ext>
            </a:extLst>
          </p:cNvPr>
          <p:cNvPicPr>
            <a:picLocks noChangeAspect="1"/>
          </p:cNvPicPr>
          <p:nvPr/>
        </p:nvPicPr>
        <p:blipFill rotWithShape="1">
          <a:blip r:embed="rId10"/>
          <a:srcRect l="3557" t="38865" r="71106" b="52724"/>
          <a:stretch/>
        </p:blipFill>
        <p:spPr>
          <a:xfrm>
            <a:off x="7784123" y="3925431"/>
            <a:ext cx="3089032" cy="369333"/>
          </a:xfrm>
          <a:prstGeom prst="rect">
            <a:avLst/>
          </a:prstGeom>
        </p:spPr>
      </p:pic>
      <p:pic>
        <p:nvPicPr>
          <p:cNvPr id="1040" name="Picture 16" descr="Cerner launches cloud EPR for NHS trusts | Digital Health">
            <a:extLst>
              <a:ext uri="{FF2B5EF4-FFF2-40B4-BE49-F238E27FC236}">
                <a16:creationId xmlns:a16="http://schemas.microsoft.com/office/drawing/2014/main" id="{A7B9B244-C072-61DD-BB69-4E3E57EB2D9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3465" b="40909"/>
          <a:stretch/>
        </p:blipFill>
        <p:spPr bwMode="auto">
          <a:xfrm>
            <a:off x="762178" y="2198148"/>
            <a:ext cx="2205234" cy="5651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GGING IN AND OUT OF ADASTRA">
            <a:extLst>
              <a:ext uri="{FF2B5EF4-FFF2-40B4-BE49-F238E27FC236}">
                <a16:creationId xmlns:a16="http://schemas.microsoft.com/office/drawing/2014/main" id="{2271B69D-2588-2CF0-B6D3-877DB6877D1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41321" b="6455"/>
          <a:stretch/>
        </p:blipFill>
        <p:spPr bwMode="auto">
          <a:xfrm>
            <a:off x="928355" y="4037331"/>
            <a:ext cx="2043884" cy="60737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me - Cleric Computer Services">
            <a:extLst>
              <a:ext uri="{FF2B5EF4-FFF2-40B4-BE49-F238E27FC236}">
                <a16:creationId xmlns:a16="http://schemas.microsoft.com/office/drawing/2014/main" id="{D8AF13E1-B39A-76D8-599F-CD7A812E736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61355" y="4851355"/>
            <a:ext cx="1263688" cy="40438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F23B10DF-38B9-6396-A917-57E32D2DCD80}"/>
              </a:ext>
            </a:extLst>
          </p:cNvPr>
          <p:cNvPicPr>
            <a:picLocks noChangeAspect="1"/>
          </p:cNvPicPr>
          <p:nvPr/>
        </p:nvPicPr>
        <p:blipFill rotWithShape="1">
          <a:blip r:embed="rId14"/>
          <a:srcRect l="2745" t="42465" r="85756" b="50119"/>
          <a:stretch/>
        </p:blipFill>
        <p:spPr>
          <a:xfrm>
            <a:off x="8627688" y="5197959"/>
            <a:ext cx="1401901" cy="325664"/>
          </a:xfrm>
          <a:prstGeom prst="rect">
            <a:avLst/>
          </a:prstGeom>
        </p:spPr>
      </p:pic>
      <p:cxnSp>
        <p:nvCxnSpPr>
          <p:cNvPr id="48" name="Straight Arrow Connector 47">
            <a:extLst>
              <a:ext uri="{FF2B5EF4-FFF2-40B4-BE49-F238E27FC236}">
                <a16:creationId xmlns:a16="http://schemas.microsoft.com/office/drawing/2014/main" id="{8DA05785-E381-5227-017F-98E475B177AC}"/>
              </a:ext>
            </a:extLst>
          </p:cNvPr>
          <p:cNvCxnSpPr>
            <a:cxnSpLocks/>
          </p:cNvCxnSpPr>
          <p:nvPr/>
        </p:nvCxnSpPr>
        <p:spPr>
          <a:xfrm>
            <a:off x="3063209" y="3654487"/>
            <a:ext cx="185850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C6B7F97-3015-4D6C-CD0D-E2AECF89504E}"/>
              </a:ext>
            </a:extLst>
          </p:cNvPr>
          <p:cNvCxnSpPr>
            <a:cxnSpLocks/>
          </p:cNvCxnSpPr>
          <p:nvPr/>
        </p:nvCxnSpPr>
        <p:spPr>
          <a:xfrm flipV="1">
            <a:off x="3129194" y="4037331"/>
            <a:ext cx="1792519" cy="3135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C05B144-0F35-89FD-AC80-42A2E0E43C5E}"/>
              </a:ext>
            </a:extLst>
          </p:cNvPr>
          <p:cNvCxnSpPr>
            <a:cxnSpLocks/>
          </p:cNvCxnSpPr>
          <p:nvPr/>
        </p:nvCxnSpPr>
        <p:spPr>
          <a:xfrm flipV="1">
            <a:off x="3179353" y="4350871"/>
            <a:ext cx="1842678" cy="83303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2ED1148-86BC-00D8-799C-EB83BC6DE79F}"/>
              </a:ext>
            </a:extLst>
          </p:cNvPr>
          <p:cNvCxnSpPr>
            <a:cxnSpLocks/>
          </p:cNvCxnSpPr>
          <p:nvPr/>
        </p:nvCxnSpPr>
        <p:spPr>
          <a:xfrm flipH="1">
            <a:off x="6809692" y="2321451"/>
            <a:ext cx="569979" cy="48262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FFDFFD4-4C85-4834-072E-1810A628332A}"/>
              </a:ext>
            </a:extLst>
          </p:cNvPr>
          <p:cNvCxnSpPr>
            <a:cxnSpLocks/>
          </p:cNvCxnSpPr>
          <p:nvPr/>
        </p:nvCxnSpPr>
        <p:spPr>
          <a:xfrm flipH="1" flipV="1">
            <a:off x="6901893" y="4502609"/>
            <a:ext cx="1397244" cy="82091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F232C96D-083B-DB74-A527-CC0621EF913F}"/>
              </a:ext>
            </a:extLst>
          </p:cNvPr>
          <p:cNvCxnSpPr>
            <a:cxnSpLocks/>
          </p:cNvCxnSpPr>
          <p:nvPr/>
        </p:nvCxnSpPr>
        <p:spPr>
          <a:xfrm flipV="1">
            <a:off x="7066044" y="3072967"/>
            <a:ext cx="616244" cy="2389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76AC8A5A-A8BB-45C3-52D1-4C171C8C1EBF}"/>
              </a:ext>
            </a:extLst>
          </p:cNvPr>
          <p:cNvCxnSpPr>
            <a:cxnSpLocks/>
          </p:cNvCxnSpPr>
          <p:nvPr/>
        </p:nvCxnSpPr>
        <p:spPr>
          <a:xfrm flipH="1" flipV="1">
            <a:off x="7066044" y="4037331"/>
            <a:ext cx="534471" cy="7276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033" name="Picture 1032">
            <a:extLst>
              <a:ext uri="{FF2B5EF4-FFF2-40B4-BE49-F238E27FC236}">
                <a16:creationId xmlns:a16="http://schemas.microsoft.com/office/drawing/2014/main" id="{657DD8A9-FA3F-5780-01D2-439E5EDA13DD}"/>
              </a:ext>
            </a:extLst>
          </p:cNvPr>
          <p:cNvPicPr>
            <a:picLocks noChangeAspect="1"/>
          </p:cNvPicPr>
          <p:nvPr/>
        </p:nvPicPr>
        <p:blipFill rotWithShape="1">
          <a:blip r:embed="rId15"/>
          <a:srcRect l="3341" t="7951" r="92386" b="83808"/>
          <a:stretch/>
        </p:blipFill>
        <p:spPr>
          <a:xfrm>
            <a:off x="8134586" y="204776"/>
            <a:ext cx="1847614" cy="1283224"/>
          </a:xfrm>
          <a:prstGeom prst="rect">
            <a:avLst/>
          </a:prstGeom>
        </p:spPr>
      </p:pic>
      <p:cxnSp>
        <p:nvCxnSpPr>
          <p:cNvPr id="14" name="Straight Arrow Connector 13">
            <a:extLst>
              <a:ext uri="{FF2B5EF4-FFF2-40B4-BE49-F238E27FC236}">
                <a16:creationId xmlns:a16="http://schemas.microsoft.com/office/drawing/2014/main" id="{53C8430B-337E-9098-F52E-04AC9DA31F3E}"/>
              </a:ext>
            </a:extLst>
          </p:cNvPr>
          <p:cNvCxnSpPr>
            <a:cxnSpLocks/>
          </p:cNvCxnSpPr>
          <p:nvPr/>
        </p:nvCxnSpPr>
        <p:spPr>
          <a:xfrm flipH="1" flipV="1">
            <a:off x="3320482" y="1892424"/>
            <a:ext cx="1731906" cy="906333"/>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33762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nodeType="withEffect">
                                  <p:stCondLst>
                                    <p:cond delay="0"/>
                                  </p:stCondLst>
                                  <p:childTnLst>
                                    <p:set>
                                      <p:cBhvr>
                                        <p:cTn id="12" dur="1" fill="hold">
                                          <p:stCondLst>
                                            <p:cond delay="0"/>
                                          </p:stCondLst>
                                        </p:cTn>
                                        <p:tgtEl>
                                          <p:spTgt spid="1032"/>
                                        </p:tgtEl>
                                        <p:attrNameLst>
                                          <p:attrName>style.visibility</p:attrName>
                                        </p:attrNameLst>
                                      </p:cBhvr>
                                      <p:to>
                                        <p:strVal val="visible"/>
                                      </p:to>
                                    </p:set>
                                    <p:animEffect transition="in" filter="fade">
                                      <p:cBhvr>
                                        <p:cTn id="13" dur="500"/>
                                        <p:tgtEl>
                                          <p:spTgt spid="1032"/>
                                        </p:tgtEl>
                                      </p:cBhvr>
                                    </p:animEffect>
                                  </p:childTnLst>
                                </p:cTn>
                              </p:par>
                              <p:par>
                                <p:cTn id="14" presetID="10" presetClass="entr" presetSubtype="0" fill="hold"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500"/>
                                        <p:tgtEl>
                                          <p:spTgt spid="1034"/>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040"/>
                                        </p:tgtEl>
                                        <p:attrNameLst>
                                          <p:attrName>style.visibility</p:attrName>
                                        </p:attrNameLst>
                                      </p:cBhvr>
                                      <p:to>
                                        <p:strVal val="visible"/>
                                      </p:to>
                                    </p:set>
                                    <p:animEffect transition="in" filter="fade">
                                      <p:cBhvr>
                                        <p:cTn id="28" dur="500"/>
                                        <p:tgtEl>
                                          <p:spTgt spid="1040"/>
                                        </p:tgtEl>
                                      </p:cBhvr>
                                    </p:animEffect>
                                  </p:childTnLst>
                                </p:cTn>
                              </p:par>
                              <p:par>
                                <p:cTn id="29" presetID="10" presetClass="entr" presetSubtype="0" fill="hold" nodeType="withEffect">
                                  <p:stCondLst>
                                    <p:cond delay="0"/>
                                  </p:stCondLst>
                                  <p:childTnLst>
                                    <p:set>
                                      <p:cBhvr>
                                        <p:cTn id="30" dur="1" fill="hold">
                                          <p:stCondLst>
                                            <p:cond delay="0"/>
                                          </p:stCondLst>
                                        </p:cTn>
                                        <p:tgtEl>
                                          <p:spTgt spid="1042"/>
                                        </p:tgtEl>
                                        <p:attrNameLst>
                                          <p:attrName>style.visibility</p:attrName>
                                        </p:attrNameLst>
                                      </p:cBhvr>
                                      <p:to>
                                        <p:strVal val="visible"/>
                                      </p:to>
                                    </p:set>
                                    <p:animEffect transition="in" filter="fade">
                                      <p:cBhvr>
                                        <p:cTn id="31" dur="500"/>
                                        <p:tgtEl>
                                          <p:spTgt spid="1042"/>
                                        </p:tgtEl>
                                      </p:cBhvr>
                                    </p:animEffect>
                                  </p:childTnLst>
                                </p:cTn>
                              </p:par>
                              <p:par>
                                <p:cTn id="32" presetID="10" presetClass="entr" presetSubtype="0" fill="hold" nodeType="withEffect">
                                  <p:stCondLst>
                                    <p:cond delay="0"/>
                                  </p:stCondLst>
                                  <p:childTnLst>
                                    <p:set>
                                      <p:cBhvr>
                                        <p:cTn id="33" dur="1" fill="hold">
                                          <p:stCondLst>
                                            <p:cond delay="0"/>
                                          </p:stCondLst>
                                        </p:cTn>
                                        <p:tgtEl>
                                          <p:spTgt spid="1044"/>
                                        </p:tgtEl>
                                        <p:attrNameLst>
                                          <p:attrName>style.visibility</p:attrName>
                                        </p:attrNameLst>
                                      </p:cBhvr>
                                      <p:to>
                                        <p:strVal val="visible"/>
                                      </p:to>
                                    </p:set>
                                    <p:animEffect transition="in" filter="fade">
                                      <p:cBhvr>
                                        <p:cTn id="34" dur="500"/>
                                        <p:tgtEl>
                                          <p:spTgt spid="1044"/>
                                        </p:tgtEl>
                                      </p:cBhvr>
                                    </p:animEffect>
                                  </p:childTnLst>
                                </p:cTn>
                              </p:par>
                              <p:par>
                                <p:cTn id="35" presetID="10"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fade">
                                      <p:cBhvr>
                                        <p:cTn id="57" dur="500"/>
                                        <p:tgtEl>
                                          <p:spTgt spid="45"/>
                                        </p:tgtEl>
                                      </p:cBhvr>
                                    </p:animEffect>
                                  </p:childTnLst>
                                </p:cTn>
                              </p:par>
                              <p:par>
                                <p:cTn id="58" presetID="10" presetClass="entr" presetSubtype="0" fill="hold" nodeType="with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fade">
                                      <p:cBhvr>
                                        <p:cTn id="60" dur="500"/>
                                        <p:tgtEl>
                                          <p:spTgt spid="57"/>
                                        </p:tgtEl>
                                      </p:cBhvr>
                                    </p:animEffect>
                                  </p:childTnLst>
                                </p:cTn>
                              </p:par>
                              <p:par>
                                <p:cTn id="61" presetID="10" presetClass="entr" presetSubtype="0"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par>
                                <p:cTn id="64" presetID="10" presetClass="entr" presetSubtype="0"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par>
                                <p:cTn id="67" presetID="10" presetClass="entr" presetSubtype="0" fill="hold" nodeType="withEffect">
                                  <p:stCondLst>
                                    <p:cond delay="0"/>
                                  </p:stCondLst>
                                  <p:childTnLst>
                                    <p:set>
                                      <p:cBhvr>
                                        <p:cTn id="68" dur="1" fill="hold">
                                          <p:stCondLst>
                                            <p:cond delay="0"/>
                                          </p:stCondLst>
                                        </p:cTn>
                                        <p:tgtEl>
                                          <p:spTgt spid="61"/>
                                        </p:tgtEl>
                                        <p:attrNameLst>
                                          <p:attrName>style.visibility</p:attrName>
                                        </p:attrNameLst>
                                      </p:cBhvr>
                                      <p:to>
                                        <p:strVal val="visible"/>
                                      </p:to>
                                    </p:set>
                                    <p:animEffect transition="in" filter="fade">
                                      <p:cBhvr>
                                        <p:cTn id="69" dur="500"/>
                                        <p:tgtEl>
                                          <p:spTgt spid="61"/>
                                        </p:tgtEl>
                                      </p:cBhvr>
                                    </p:animEffect>
                                  </p:childTnLst>
                                </p:cTn>
                              </p:par>
                              <p:par>
                                <p:cTn id="70" presetID="10" presetClass="entr" presetSubtype="0" fill="hold" nodeType="withEffect">
                                  <p:stCondLst>
                                    <p:cond delay="0"/>
                                  </p:stCondLst>
                                  <p:childTnLst>
                                    <p:set>
                                      <p:cBhvr>
                                        <p:cTn id="71" dur="1" fill="hold">
                                          <p:stCondLst>
                                            <p:cond delay="0"/>
                                          </p:stCondLst>
                                        </p:cTn>
                                        <p:tgtEl>
                                          <p:spTgt spid="1033"/>
                                        </p:tgtEl>
                                        <p:attrNameLst>
                                          <p:attrName>style.visibility</p:attrName>
                                        </p:attrNameLst>
                                      </p:cBhvr>
                                      <p:to>
                                        <p:strVal val="visible"/>
                                      </p:to>
                                    </p:set>
                                    <p:animEffect transition="in" filter="fade">
                                      <p:cBhvr>
                                        <p:cTn id="72" dur="500"/>
                                        <p:tgtEl>
                                          <p:spTgt spid="1033"/>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0DA39D-127B-B4D6-1EA1-90F27F7F6733}"/>
              </a:ext>
            </a:extLst>
          </p:cNvPr>
          <p:cNvSpPr txBox="1">
            <a:spLocks/>
          </p:cNvSpPr>
          <p:nvPr/>
        </p:nvSpPr>
        <p:spPr>
          <a:xfrm>
            <a:off x="369576" y="146930"/>
            <a:ext cx="10509439" cy="1504368"/>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Universal Care Plan Programme </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j-ea"/>
                <a:cs typeface="Arial" panose="020B0604020202020204" pitchFamily="34" charset="0"/>
              </a:rPr>
              <a:t>The London Care Record – How do we integrate? </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Email: tomas.ince@swlondon.nhs.uk</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7" name="Picture 6">
            <a:extLst>
              <a:ext uri="{FF2B5EF4-FFF2-40B4-BE49-F238E27FC236}">
                <a16:creationId xmlns:a16="http://schemas.microsoft.com/office/drawing/2014/main" id="{1AB663B7-C963-EB2C-2C6E-4D05AE5099FE}"/>
              </a:ext>
            </a:extLst>
          </p:cNvPr>
          <p:cNvPicPr>
            <a:picLocks noChangeAspect="1"/>
          </p:cNvPicPr>
          <p:nvPr/>
        </p:nvPicPr>
        <p:blipFill rotWithShape="1">
          <a:blip r:embed="rId3"/>
          <a:srcRect t="9323"/>
          <a:stretch/>
        </p:blipFill>
        <p:spPr>
          <a:xfrm>
            <a:off x="1439386" y="899114"/>
            <a:ext cx="9334122" cy="5878625"/>
          </a:xfrm>
          <a:prstGeom prst="rect">
            <a:avLst/>
          </a:prstGeom>
        </p:spPr>
      </p:pic>
    </p:spTree>
    <p:extLst>
      <p:ext uri="{BB962C8B-B14F-4D97-AF65-F5344CB8AC3E}">
        <p14:creationId xmlns:p14="http://schemas.microsoft.com/office/powerpoint/2010/main" val="255025419"/>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4E1E-F69A-FD56-4D5C-93D3B4A38CB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1EC098A-4355-9C35-5E8C-0DC3E931BE3A}"/>
              </a:ext>
            </a:extLst>
          </p:cNvPr>
          <p:cNvSpPr txBox="1">
            <a:spLocks/>
          </p:cNvSpPr>
          <p:nvPr/>
        </p:nvSpPr>
        <p:spPr>
          <a:xfrm>
            <a:off x="571421" y="352964"/>
            <a:ext cx="10509439" cy="150436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4400" b="1" i="0" u="none" strike="noStrike" kern="1200" cap="none" spc="0" normalizeH="0" baseline="0" noProof="0" dirty="0">
                <a:ln>
                  <a:noFill/>
                </a:ln>
                <a:solidFill>
                  <a:srgbClr val="833C9F"/>
                </a:solidFill>
                <a:effectLst/>
                <a:uLnTx/>
                <a:uFillTx/>
                <a:latin typeface="Arial" panose="020B0604020202020204" pitchFamily="34" charset="0"/>
                <a:ea typeface="+mj-ea"/>
                <a:cs typeface="Arial" panose="020B0604020202020204" pitchFamily="34" charset="0"/>
              </a:rPr>
            </a:b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t>
            </a:r>
          </a:p>
        </p:txBody>
      </p:sp>
      <p:pic>
        <p:nvPicPr>
          <p:cNvPr id="5" name="Picture 4">
            <a:extLst>
              <a:ext uri="{FF2B5EF4-FFF2-40B4-BE49-F238E27FC236}">
                <a16:creationId xmlns:a16="http://schemas.microsoft.com/office/drawing/2014/main" id="{453CC163-FAFD-834D-5676-E95022018EB1}"/>
              </a:ext>
            </a:extLst>
          </p:cNvPr>
          <p:cNvPicPr>
            <a:picLocks noChangeAspect="1"/>
          </p:cNvPicPr>
          <p:nvPr/>
        </p:nvPicPr>
        <p:blipFill rotWithShape="1">
          <a:blip r:embed="rId3"/>
          <a:srcRect l="478" t="13483" r="79535" b="65801"/>
          <a:stretch/>
        </p:blipFill>
        <p:spPr>
          <a:xfrm>
            <a:off x="155448" y="236567"/>
            <a:ext cx="5837869" cy="2532888"/>
          </a:xfrm>
          <a:prstGeom prst="rect">
            <a:avLst/>
          </a:prstGeom>
        </p:spPr>
      </p:pic>
      <p:pic>
        <p:nvPicPr>
          <p:cNvPr id="8" name="Picture 7">
            <a:extLst>
              <a:ext uri="{FF2B5EF4-FFF2-40B4-BE49-F238E27FC236}">
                <a16:creationId xmlns:a16="http://schemas.microsoft.com/office/drawing/2014/main" id="{09AF83DC-4613-F305-4B8C-FDB63BC4ED06}"/>
              </a:ext>
            </a:extLst>
          </p:cNvPr>
          <p:cNvPicPr>
            <a:picLocks noChangeAspect="1"/>
          </p:cNvPicPr>
          <p:nvPr/>
        </p:nvPicPr>
        <p:blipFill rotWithShape="1">
          <a:blip r:embed="rId4"/>
          <a:srcRect l="20523" t="13282" r="59593" b="66772"/>
          <a:stretch/>
        </p:blipFill>
        <p:spPr>
          <a:xfrm>
            <a:off x="6409290" y="707285"/>
            <a:ext cx="5477679" cy="2300094"/>
          </a:xfrm>
          <a:prstGeom prst="rect">
            <a:avLst/>
          </a:prstGeom>
        </p:spPr>
      </p:pic>
      <p:pic>
        <p:nvPicPr>
          <p:cNvPr id="10" name="Picture 9">
            <a:extLst>
              <a:ext uri="{FF2B5EF4-FFF2-40B4-BE49-F238E27FC236}">
                <a16:creationId xmlns:a16="http://schemas.microsoft.com/office/drawing/2014/main" id="{5E69396F-441B-3001-5ED8-D8E7A29D32B7}"/>
              </a:ext>
            </a:extLst>
          </p:cNvPr>
          <p:cNvPicPr>
            <a:picLocks noChangeAspect="1"/>
          </p:cNvPicPr>
          <p:nvPr/>
        </p:nvPicPr>
        <p:blipFill rotWithShape="1">
          <a:blip r:embed="rId5"/>
          <a:srcRect t="14882" r="80650" b="42549"/>
          <a:stretch/>
        </p:blipFill>
        <p:spPr>
          <a:xfrm>
            <a:off x="1569608" y="2989422"/>
            <a:ext cx="4105656" cy="3780789"/>
          </a:xfrm>
          <a:prstGeom prst="rect">
            <a:avLst/>
          </a:prstGeom>
        </p:spPr>
      </p:pic>
      <p:pic>
        <p:nvPicPr>
          <p:cNvPr id="12" name="Picture 11">
            <a:extLst>
              <a:ext uri="{FF2B5EF4-FFF2-40B4-BE49-F238E27FC236}">
                <a16:creationId xmlns:a16="http://schemas.microsoft.com/office/drawing/2014/main" id="{5D43A1D3-AB45-A21B-ADAB-46E10B4AE2B3}"/>
              </a:ext>
            </a:extLst>
          </p:cNvPr>
          <p:cNvPicPr>
            <a:picLocks noChangeAspect="1"/>
          </p:cNvPicPr>
          <p:nvPr/>
        </p:nvPicPr>
        <p:blipFill rotWithShape="1">
          <a:blip r:embed="rId6"/>
          <a:srcRect l="39975" t="8072" r="54775" b="72039"/>
          <a:stretch/>
        </p:blipFill>
        <p:spPr>
          <a:xfrm>
            <a:off x="7607857" y="3154015"/>
            <a:ext cx="2049825" cy="3250437"/>
          </a:xfrm>
          <a:prstGeom prst="rect">
            <a:avLst/>
          </a:prstGeom>
        </p:spPr>
      </p:pic>
    </p:spTree>
    <p:extLst>
      <p:ext uri="{BB962C8B-B14F-4D97-AF65-F5344CB8AC3E}">
        <p14:creationId xmlns:p14="http://schemas.microsoft.com/office/powerpoint/2010/main" val="3099343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vector illustration of young woman looks on her reflection in  mirror with love. Cartoon flat style flat isolated 4947470 Vector Art at  Vecteezy">
            <a:extLst>
              <a:ext uri="{FF2B5EF4-FFF2-40B4-BE49-F238E27FC236}">
                <a16:creationId xmlns:a16="http://schemas.microsoft.com/office/drawing/2014/main" id="{810C5A3F-DCEF-C293-1BB3-D27CEE81D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6324" y="328246"/>
            <a:ext cx="5140569" cy="51405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30" name="TextBox 1">
            <a:extLst>
              <a:ext uri="{FF2B5EF4-FFF2-40B4-BE49-F238E27FC236}">
                <a16:creationId xmlns:a16="http://schemas.microsoft.com/office/drawing/2014/main" id="{6731E819-EC51-9C7D-A647-F0EC84A8FF0E}"/>
              </a:ext>
            </a:extLst>
          </p:cNvPr>
          <p:cNvGraphicFramePr/>
          <p:nvPr/>
        </p:nvGraphicFramePr>
        <p:xfrm>
          <a:off x="406895" y="703035"/>
          <a:ext cx="6034847" cy="5933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99216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3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C06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C9AC02-E713-694C-B5FD-60358555068B}"/>
              </a:ext>
            </a:extLst>
          </p:cNvPr>
          <p:cNvSpPr txBox="1"/>
          <p:nvPr/>
        </p:nvSpPr>
        <p:spPr>
          <a:xfrm>
            <a:off x="664039" y="4142980"/>
            <a:ext cx="6346361"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Tomas Ince</a:t>
            </a:r>
            <a:br>
              <a:rPr kumimoji="0" lang="en-GB" sz="1800" b="1"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br>
            <a:r>
              <a:rPr kumimoji="0" lang="en-GB" sz="1800" b="1"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UCP Transformation Lead</a:t>
            </a:r>
            <a:endPar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South West London ICB (on behalf on all London ICB’s)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hlinkClick r:id="rId2"/>
              </a:rPr>
              <a:t>Tomas.ince@swlondon.nhs.uk</a:t>
            </a:r>
            <a:r>
              <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hlinkClick r:id="rId3"/>
              </a:rPr>
              <a:t>https://ucp.onelondon.online/</a:t>
            </a:r>
            <a:endParaRPr kumimoji="0" lang="en-GB" sz="18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X: @LondonUCP </a:t>
            </a:r>
            <a:br>
              <a:rPr kumimoji="0" lang="en-GB" sz="18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b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AE3D58BC-0D12-6178-CA02-A60B87E37219}"/>
              </a:ext>
            </a:extLst>
          </p:cNvPr>
          <p:cNvPicPr>
            <a:picLocks noChangeAspect="1"/>
          </p:cNvPicPr>
          <p:nvPr/>
        </p:nvPicPr>
        <p:blipFill>
          <a:blip r:embed="rId4"/>
          <a:stretch>
            <a:fillRect/>
          </a:stretch>
        </p:blipFill>
        <p:spPr>
          <a:xfrm>
            <a:off x="8020265" y="5061857"/>
            <a:ext cx="3420227" cy="789283"/>
          </a:xfrm>
          <a:prstGeom prst="rect">
            <a:avLst/>
          </a:prstGeom>
        </p:spPr>
      </p:pic>
      <p:sp>
        <p:nvSpPr>
          <p:cNvPr id="4" name="TextBox 3">
            <a:extLst>
              <a:ext uri="{FF2B5EF4-FFF2-40B4-BE49-F238E27FC236}">
                <a16:creationId xmlns:a16="http://schemas.microsoft.com/office/drawing/2014/main" id="{A30989EA-E5F2-AB4D-4B5A-BD4C36C409EA}"/>
              </a:ext>
            </a:extLst>
          </p:cNvPr>
          <p:cNvSpPr txBox="1"/>
          <p:nvPr/>
        </p:nvSpPr>
        <p:spPr>
          <a:xfrm>
            <a:off x="2801815" y="2467432"/>
            <a:ext cx="6096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9857"/>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9F8EB85763C444AAC68312A5032961" ma:contentTypeVersion="15" ma:contentTypeDescription="Create a new document." ma:contentTypeScope="" ma:versionID="3617390bde7aeb30f5738a81a3ab6e59">
  <xsd:schema xmlns:xsd="http://www.w3.org/2001/XMLSchema" xmlns:xs="http://www.w3.org/2001/XMLSchema" xmlns:p="http://schemas.microsoft.com/office/2006/metadata/properties" xmlns:ns2="07aa35f8-4ca4-46ab-9e1b-a4e465f24b74" xmlns:ns3="42f0a427-9df2-45d7-aa81-e964de6ddee5" targetNamespace="http://schemas.microsoft.com/office/2006/metadata/properties" ma:root="true" ma:fieldsID="666cf530cefdfd4db7b812e1228f4c31" ns2:_="" ns3:_="">
    <xsd:import namespace="07aa35f8-4ca4-46ab-9e1b-a4e465f24b74"/>
    <xsd:import namespace="42f0a427-9df2-45d7-aa81-e964de6ddee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ObjectDetectorVersions" minOccurs="0"/>
                <xsd:element ref="ns2:JohnFarend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aa35f8-4ca4-46ab-9e1b-a4e465f24b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JohnFarenden" ma:index="21" nillable="true" ma:displayName="Workstream Host" ma:format="Dropdown" ma:list="UserInfo" ma:SharePointGroup="0" ma:internalName="JohnFarende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2f0a427-9df2-45d7-aa81-e964de6ddee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b543c0c-a518-46b0-9a12-4792eebd6a0a}" ma:internalName="TaxCatchAll" ma:showField="CatchAllData" ma:web="42f0a427-9df2-45d7-aa81-e964de6ddee5">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aa35f8-4ca4-46ab-9e1b-a4e465f24b74">
      <Terms xmlns="http://schemas.microsoft.com/office/infopath/2007/PartnerControls"/>
    </lcf76f155ced4ddcb4097134ff3c332f>
    <JohnFarenden xmlns="07aa35f8-4ca4-46ab-9e1b-a4e465f24b74">
      <UserInfo>
        <DisplayName/>
        <AccountId xsi:nil="true"/>
        <AccountType/>
      </UserInfo>
    </JohnFarenden>
    <TaxCatchAll xmlns="42f0a427-9df2-45d7-aa81-e964de6ddee5" xsi:nil="true"/>
  </documentManagement>
</p:properties>
</file>

<file path=customXml/itemProps1.xml><?xml version="1.0" encoding="utf-8"?>
<ds:datastoreItem xmlns:ds="http://schemas.openxmlformats.org/officeDocument/2006/customXml" ds:itemID="{6E81C31F-1BFF-4C61-9B62-30DF3BCE38E8}">
  <ds:schemaRefs>
    <ds:schemaRef ds:uri="http://schemas.microsoft.com/sharepoint/v3/contenttype/forms"/>
  </ds:schemaRefs>
</ds:datastoreItem>
</file>

<file path=customXml/itemProps2.xml><?xml version="1.0" encoding="utf-8"?>
<ds:datastoreItem xmlns:ds="http://schemas.openxmlformats.org/officeDocument/2006/customXml" ds:itemID="{D9D724A9-C4E8-4667-AE33-64E48568A6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aa35f8-4ca4-46ab-9e1b-a4e465f24b74"/>
    <ds:schemaRef ds:uri="42f0a427-9df2-45d7-aa81-e964de6dde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B5F6FB-0ACA-44C0-BA0A-9453667C30BB}">
  <ds:schemaRefs>
    <ds:schemaRef ds:uri="http://schemas.microsoft.com/office/infopath/2007/PartnerControls"/>
    <ds:schemaRef ds:uri="http://www.w3.org/XML/1998/namespace"/>
    <ds:schemaRef ds:uri="8b4ab2fc-b5f7-4d13-956b-0883a4ab9170"/>
    <ds:schemaRef ds:uri="http://purl.org/dc/dcmitype/"/>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715706fd-6c67-43d5-8a20-e4c4f82d1a10"/>
    <ds:schemaRef ds:uri="http://purl.org/dc/terms/"/>
    <ds:schemaRef ds:uri="07aa35f8-4ca4-46ab-9e1b-a4e465f24b74"/>
    <ds:schemaRef ds:uri="42f0a427-9df2-45d7-aa81-e964de6ddee5"/>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64</TotalTime>
  <Words>1651</Words>
  <Application>Microsoft Macintosh PowerPoint</Application>
  <PresentationFormat>Widescreen</PresentationFormat>
  <Paragraphs>141</Paragraphs>
  <Slides>11</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-apple-system</vt:lpstr>
      <vt:lpstr>Aptos</vt:lpstr>
      <vt:lpstr>Arial</vt:lpstr>
      <vt:lpstr>Arial Nova</vt:lpstr>
      <vt:lpstr>Calibri</vt:lpstr>
      <vt:lpstr>Calibri Light</vt:lpstr>
      <vt:lpstr>Office Theme</vt:lpstr>
      <vt:lpstr>B5.1 Universal Care Plan (UCP) Programme   Tomas Ince, OneLondon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1 – Integrations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 Text Text Text</dc:title>
  <dc:creator>Microsoft Office User</dc:creator>
  <cp:lastModifiedBy>John Farenden</cp:lastModifiedBy>
  <cp:revision>41</cp:revision>
  <dcterms:created xsi:type="dcterms:W3CDTF">2022-04-12T19:39:15Z</dcterms:created>
  <dcterms:modified xsi:type="dcterms:W3CDTF">2024-04-19T16:04:16Z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0x010100D49F8EB85763C444AAC68312A5032961</vt:lpwstr>
  </property>
  <property fmtid="{D5CDD505-2E9C-101B-9397-08002B2CF9AE}" pid="3" name="MediaServiceImageTags">
    <vt:lpwstr/>
  </property>
</Properties>
</file>