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6"/>
  </p:notesMasterIdLst>
  <p:sldIdLst>
    <p:sldId id="2147473394" r:id="rId6"/>
    <p:sldId id="2147473395" r:id="rId7"/>
    <p:sldId id="2147473396" r:id="rId8"/>
    <p:sldId id="2147473397" r:id="rId9"/>
    <p:sldId id="2147473398" r:id="rId10"/>
    <p:sldId id="2147473399" r:id="rId11"/>
    <p:sldId id="2147473400" r:id="rId12"/>
    <p:sldId id="2147473401" r:id="rId13"/>
    <p:sldId id="2147473402" r:id="rId14"/>
    <p:sldId id="2147473403" r:id="rId15"/>
    <p:sldId id="2147473404" r:id="rId16"/>
    <p:sldId id="259" r:id="rId17"/>
    <p:sldId id="2147473405" r:id="rId18"/>
    <p:sldId id="2147473406" r:id="rId19"/>
    <p:sldId id="2147473407" r:id="rId20"/>
    <p:sldId id="2147473408" r:id="rId21"/>
    <p:sldId id="2147473409" r:id="rId22"/>
    <p:sldId id="6915" r:id="rId23"/>
    <p:sldId id="6919" r:id="rId24"/>
    <p:sldId id="2147473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34"/>
    <p:restoredTop sz="94694"/>
  </p:normalViewPr>
  <p:slideViewPr>
    <p:cSldViewPr snapToGrid="0" snapToObjects="1">
      <p:cViewPr varScale="1">
        <p:scale>
          <a:sx n="121" d="100"/>
          <a:sy n="121" d="100"/>
        </p:scale>
        <p:origin x="1304"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70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9C19-638E-16FC-790A-EB8766565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F40A4-61DC-54A1-D91E-E7D2B2897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C502A-F688-0814-A449-4767D2247E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B4FE21-3C9C-32F8-C679-3B51C8162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11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2666-1AC7-2288-0E1C-67E8C6F35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B0420-B830-5F87-57B7-0CD645EEF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F052-1DE8-C07A-CEE6-091862EEE7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AB3A6A-341D-91A8-E1F6-B8844E7D3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39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623D-499C-28AF-7176-CD17C5580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C7DEC-3FE3-B5B5-4E0C-0F94C9F43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9D860-B243-38DC-9C08-445ACB65B1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9471CA-DB14-3BD0-E3E5-92AC1A04D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9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92DB2-F2B6-674B-B7ED-162DEAAD2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94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A75-5C0C-4184-A226-BD56A5FDDEE1}"/>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92ABD2F-CC22-4537-8356-A976C7B77D2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C0B8A9-957F-4335-84A5-C4B80A0F07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0B2D2E72-0FA6-4B33-83E3-8CEFDEE84AA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73FFD68-7007-4B26-A659-D873A495A6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8136152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34AC-2937-4EF5-AFA9-3ECA85970275}"/>
              </a:ext>
            </a:extLst>
          </p:cNvPr>
          <p:cNvSpPr>
            <a:spLocks noGrp="1"/>
          </p:cNvSpPr>
          <p:nvPr>
            <p:ph type="title"/>
          </p:nvPr>
        </p:nvSpPr>
        <p:spPr>
          <a:xfrm>
            <a:off x="838200" y="681037"/>
            <a:ext cx="10515600" cy="1009651"/>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8EEA06-C0DE-49F4-A1F2-0AE16E3D870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72DCD-2FB0-487F-91BE-2183F59AD61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92F53D79-6415-4E1D-A014-09A15564B5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0B14B46-F88A-4435-8E3A-420A4A863AA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42051827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67F-3DBA-4A4F-B312-AD7DBEC964F4}"/>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1975D-6340-4F8E-BC8A-B4A91174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E063C-52A5-4278-BE75-68BD4AD9EB5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D6CCE9F1-F06F-400F-8F48-0DF9F9D5227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1A82827-6550-4B64-A366-F69754BD1A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81972503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DA3-2054-4AFD-B9DE-CC336A4628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FFE3-44BF-48CE-A770-A7EC535D278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72159-FCF1-424F-8D47-0F8A4031837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D339C-51B4-4AFC-BFDE-3FAA011F6EF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BE86C58C-4007-4F6A-8CEC-B0ACD4B63A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F15B9C9F-5149-4AF3-A905-5800569281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92157041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C2E-290E-42B1-9588-F44E861A30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E18E56-2471-4A6D-807B-4FDFEEB1EA8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EB355-6781-4AFE-BAA4-F26C8EE8155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E21623-DFE5-44A5-B426-564C95095B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5BC1-E608-43E6-AA0C-56E14AA1368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76584-2EF7-4DB4-BDB6-DCEF31BBEFB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8" name="Footer Placeholder 7">
            <a:extLst>
              <a:ext uri="{FF2B5EF4-FFF2-40B4-BE49-F238E27FC236}">
                <a16:creationId xmlns:a16="http://schemas.microsoft.com/office/drawing/2014/main" id="{2F0BF5CE-C37F-48B2-89EE-FF7ADF818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EABC7600-99E7-4E3E-B545-F087255BC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68602632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F7F-A4B5-4F28-8287-035D1BD8865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81FE894-AC6B-4B02-B32B-11ADCA35DDB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4" name="Footer Placeholder 3">
            <a:extLst>
              <a:ext uri="{FF2B5EF4-FFF2-40B4-BE49-F238E27FC236}">
                <a16:creationId xmlns:a16="http://schemas.microsoft.com/office/drawing/2014/main" id="{C4B58084-43FE-41EB-A66D-74125945990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D88BADB5-82B8-41BA-B93F-F7D912DA0EA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4290002688"/>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F560E-813A-4F83-A832-D79D522588C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3" name="Footer Placeholder 2">
            <a:extLst>
              <a:ext uri="{FF2B5EF4-FFF2-40B4-BE49-F238E27FC236}">
                <a16:creationId xmlns:a16="http://schemas.microsoft.com/office/drawing/2014/main" id="{48F0C6A4-964C-467B-B856-8D06E1F470B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E71E6528-43A0-44E4-BA27-63B8F14CC7A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455815968"/>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68-7F13-4979-965A-1A8C86FD9F9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7E337-6262-422C-92D6-85657D82739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32A10C-54A1-45AE-B3A8-05BB88846A4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EA00B-EE48-411D-B94A-B297805B78A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F349EB8B-030A-47FB-A075-43BDC4156AF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4518A490-C955-4F6F-8FFF-2E06D46BC02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82232683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49AC-2E61-45A2-AE6A-17B06312D9D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83885-F29A-4720-8D6B-0D6A61113962}"/>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F5EE983-C8F3-47DB-8462-78B215B1438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5F0C-B1FA-4035-AFC9-064FC1A0D6B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F35DE4EE-2538-4ED8-98D7-67BCBCB7215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D43F1744-3E63-47CC-8CDC-57C2CC02836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111290021"/>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E33-6095-45B3-9DAB-AB4A0F2C43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3088A-3849-41CB-95F9-58FC8A934A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C8A6A-C874-435C-ADDF-FA7C292BBA5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E0DDB143-B810-47B2-A2E4-DECB81EAC3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57147BBF-0691-4506-BB21-56F39CEB51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977293843"/>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223-CCBD-40C8-B945-E60A154ED55B}"/>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57F96-8C24-44F1-A448-FCEB717B54BA}"/>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8626-C233-491F-A2DC-FA42A08C24B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30C0704E-1FF2-42C9-8471-F14C101A474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CEFCC291-501B-4F5B-A2F1-A8D3066A22B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703122652"/>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GB" noProof="0"/>
              <a:t>Click to edit Master title style</a:t>
            </a:r>
            <a:endParaRPr lang="en-GB"/>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102641954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amp; 1 column text">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chemeClr val="bg1"/>
                </a:solidFill>
              </a:defRPr>
            </a:lvl1pPr>
          </a:lstStyle>
          <a:p>
            <a:pPr lvl="0"/>
            <a:r>
              <a:rPr lang="en-GB"/>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solidFill>
                  <a:schemeClr val="bg1"/>
                </a:solidFill>
              </a:defRPr>
            </a:lvl1pPr>
          </a:lstStyle>
          <a:p>
            <a:r>
              <a:rPr lang="en-GB" noProof="0"/>
              <a:t>Click to edit Master title style</a:t>
            </a:r>
            <a:endParaRPr lang="en-GB"/>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05BE989B-C09B-4026-9E62-E689E5CE0890}"/>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893579"/>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827641"/>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GB"/>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47108549"/>
      </p:ext>
    </p:extLst>
  </p:cSld>
  <p:clrMapOvr>
    <a:masterClrMapping/>
  </p:clrMapOvr>
  <p:transition spd="slow">
    <p:wipe dir="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966813186"/>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GB"/>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124361850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GB"/>
              <a:t>Click to add title</a:t>
            </a:r>
          </a:p>
        </p:txBody>
      </p:sp>
    </p:spTree>
    <p:extLst>
      <p:ext uri="{BB962C8B-B14F-4D97-AF65-F5344CB8AC3E}">
        <p14:creationId xmlns:p14="http://schemas.microsoft.com/office/powerpoint/2010/main" val="3163082036"/>
      </p:ext>
    </p:extLst>
  </p:cSld>
  <p:clrMapOvr>
    <a:masterClrMapping/>
  </p:clrMapOvr>
  <p:transition spd="slow">
    <p:wipe dir="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Text Placeholder 2"/>
          <p:cNvSpPr>
            <a:spLocks noGrp="1"/>
          </p:cNvSpPr>
          <p:nvPr>
            <p:ph type="body" sz="quarter" idx="10" hasCustomPrompt="1"/>
          </p:nvPr>
        </p:nvSpPr>
        <p:spPr>
          <a:xfrm>
            <a:off x="482329" y="912893"/>
            <a:ext cx="11066569" cy="196143"/>
          </a:xfrm>
          <a:prstGeom prst="rect">
            <a:avLst/>
          </a:prstGeom>
        </p:spPr>
        <p:txBody>
          <a:bodyPr lIns="0" tIns="46800" rIns="0"/>
          <a:lstStyle>
            <a:lvl1pPr>
              <a:defRPr sz="1120" b="1" baseline="0">
                <a:latin typeface="AtlasGrotesk-Black"/>
              </a:defRPr>
            </a:lvl1pPr>
          </a:lstStyle>
          <a:p>
            <a:pPr lvl="0"/>
            <a:r>
              <a:rPr lang="en-GB"/>
              <a:t>Sub title</a:t>
            </a:r>
          </a:p>
        </p:txBody>
      </p:sp>
      <p:sp>
        <p:nvSpPr>
          <p:cNvPr id="20" name="Text Placeholder 2"/>
          <p:cNvSpPr>
            <a:spLocks noGrp="1"/>
          </p:cNvSpPr>
          <p:nvPr>
            <p:ph type="body" sz="quarter" idx="11" hasCustomPrompt="1"/>
          </p:nvPr>
        </p:nvSpPr>
        <p:spPr>
          <a:xfrm>
            <a:off x="482329" y="1340083"/>
            <a:ext cx="11066569" cy="217937"/>
          </a:xfrm>
          <a:prstGeom prst="rect">
            <a:avLst/>
          </a:prstGeom>
        </p:spPr>
        <p:txBody>
          <a:bodyPr lIns="0" tIns="46800" rIns="0"/>
          <a:lstStyle>
            <a:lvl1pPr>
              <a:defRPr sz="1023" b="0" baseline="0">
                <a:latin typeface="AtlasGrotesk-Black"/>
              </a:defRPr>
            </a:lvl1pPr>
          </a:lstStyle>
          <a:p>
            <a:pPr lvl="0"/>
            <a:r>
              <a:rPr lang="en-GB"/>
              <a:t>Body copy goes here…</a:t>
            </a:r>
          </a:p>
        </p:txBody>
      </p:sp>
      <p:sp>
        <p:nvSpPr>
          <p:cNvPr id="22" name="Text Placeholder 2"/>
          <p:cNvSpPr>
            <a:spLocks noGrp="1"/>
          </p:cNvSpPr>
          <p:nvPr>
            <p:ph type="body" sz="quarter" idx="12" hasCustomPrompt="1"/>
          </p:nvPr>
        </p:nvSpPr>
        <p:spPr>
          <a:xfrm>
            <a:off x="482329" y="329143"/>
            <a:ext cx="11066569" cy="470444"/>
          </a:xfrm>
          <a:prstGeom prst="rect">
            <a:avLst/>
          </a:prstGeom>
        </p:spPr>
        <p:txBody>
          <a:bodyPr lIns="0" tIns="46800" rIns="0"/>
          <a:lstStyle>
            <a:lvl1pPr>
              <a:defRPr sz="2089" b="0" baseline="0">
                <a:latin typeface="AtlasGrotesk-Black"/>
              </a:defRPr>
            </a:lvl1pPr>
          </a:lstStyle>
          <a:p>
            <a:pPr lvl="0"/>
            <a:r>
              <a:rPr lang="en-GB"/>
              <a:t>Title</a:t>
            </a:r>
          </a:p>
        </p:txBody>
      </p:sp>
    </p:spTree>
    <p:extLst>
      <p:ext uri="{BB962C8B-B14F-4D97-AF65-F5344CB8AC3E}">
        <p14:creationId xmlns:p14="http://schemas.microsoft.com/office/powerpoint/2010/main" val="1445413462"/>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endParaRPr lang="en-GB"/>
          </a:p>
        </p:txBody>
      </p:sp>
    </p:spTree>
    <p:extLst>
      <p:ext uri="{BB962C8B-B14F-4D97-AF65-F5344CB8AC3E}">
        <p14:creationId xmlns:p14="http://schemas.microsoft.com/office/powerpoint/2010/main" val="27670250"/>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907EE-B4D0-405F-8280-0078FD7A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FBEB-9B40-4759-92CA-0CD70FC5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F3081-43B9-4F38-A764-42D4D50C0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F128F-A268-4394-B121-16B06B629BC0}" type="datetimeFigureOut">
              <a:rPr lang="en-GB" smtClean="0"/>
              <a:t>19/04/2024</a:t>
            </a:fld>
            <a:endParaRPr lang="en-GB"/>
          </a:p>
        </p:txBody>
      </p:sp>
      <p:sp>
        <p:nvSpPr>
          <p:cNvPr id="5" name="Footer Placeholder 4">
            <a:extLst>
              <a:ext uri="{FF2B5EF4-FFF2-40B4-BE49-F238E27FC236}">
                <a16:creationId xmlns:a16="http://schemas.microsoft.com/office/drawing/2014/main" id="{ABED2039-6CC0-4938-9FB0-81896E797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54EFA5-DD67-4891-B53C-20EC9351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37E8-03F2-4A2A-B1E5-E6479DDAD58D}" type="slidenum">
              <a:rPr lang="en-GB" smtClean="0"/>
              <a:t>‹#›</a:t>
            </a:fld>
            <a:endParaRPr lang="en-GB"/>
          </a:p>
        </p:txBody>
      </p:sp>
    </p:spTree>
    <p:extLst>
      <p:ext uri="{BB962C8B-B14F-4D97-AF65-F5344CB8AC3E}">
        <p14:creationId xmlns:p14="http://schemas.microsoft.com/office/powerpoint/2010/main" val="31465205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16.png"/><Relationship Id="rId21" Type="http://schemas.openxmlformats.org/officeDocument/2006/relationships/image" Target="../media/image28.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2.svg"/><Relationship Id="rId2" Type="http://schemas.openxmlformats.org/officeDocument/2006/relationships/image" Target="../media/image14.png"/><Relationship Id="rId16" Type="http://schemas.openxmlformats.org/officeDocument/2006/relationships/image" Target="../media/image45.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1.png"/><Relationship Id="rId5" Type="http://schemas.openxmlformats.org/officeDocument/2006/relationships/image" Target="../media/image34.svg"/><Relationship Id="rId15" Type="http://schemas.openxmlformats.org/officeDocument/2006/relationships/image" Target="../media/image44.png"/><Relationship Id="rId23" Type="http://schemas.openxmlformats.org/officeDocument/2006/relationships/image" Target="../media/image50.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svg"/><Relationship Id="rId22"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931494" y="3429000"/>
            <a:ext cx="10589946" cy="2843992"/>
          </a:xfrm>
        </p:spPr>
        <p:txBody>
          <a:bodyPr>
            <a:normAutofit fontScale="90000"/>
          </a:bodyPr>
          <a:lstStyle/>
          <a:p>
            <a:pPr algn="l"/>
            <a:r>
              <a:rPr lang="en-US" altLang="en-US" dirty="0">
                <a:solidFill>
                  <a:schemeClr val="bg1"/>
                </a:solidFill>
                <a:latin typeface="Raleway SemiBold" panose="020B0703030101060003" pitchFamily="34" charset="0"/>
              </a:rPr>
              <a:t>The Challenges of Ownership</a:t>
            </a:r>
            <a:br>
              <a:rPr lang="en-US" altLang="en-US" dirty="0">
                <a:solidFill>
                  <a:schemeClr val="bg1"/>
                </a:solidFill>
                <a:latin typeface="Raleway SemiBold" panose="020B0703030101060003" pitchFamily="34" charset="0"/>
              </a:rPr>
            </a:br>
            <a:r>
              <a:rPr lang="en-US" altLang="en-US" sz="4000" dirty="0">
                <a:solidFill>
                  <a:schemeClr val="bg1"/>
                </a:solidFill>
                <a:latin typeface="Raleway SemiBold" panose="020B0703030101060003" pitchFamily="34" charset="0"/>
              </a:rPr>
              <a:t>Understanding the Benefits through change</a:t>
            </a:r>
            <a:br>
              <a:rPr lang="en-US" sz="4400" b="1" dirty="0">
                <a:solidFill>
                  <a:schemeClr val="bg1"/>
                </a:solidFill>
                <a:latin typeface="Arial" panose="020B0604020202020204" pitchFamily="34" charset="0"/>
                <a:cs typeface="Arial" panose="020B0604020202020204" pitchFamily="34" charset="0"/>
              </a:rPr>
            </a:b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John Mitchell</a:t>
            </a:r>
            <a:br>
              <a:rPr lang="en-US" sz="44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Associate Director of Digital</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Humber and North Yorkshire ICB</a:t>
            </a:r>
            <a:endParaRPr lang="en-US" sz="4400" b="1" dirty="0">
              <a:solidFill>
                <a:schemeClr val="bg1"/>
              </a:solidFill>
              <a:latin typeface="Arial" panose="020B0604020202020204" pitchFamily="34" charset="0"/>
              <a:cs typeface="Arial" panose="020B060402020202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198027493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5B96-61AC-30EF-C929-10AD0E6AD0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0AB240-A91D-003A-424B-E9A72EE702AF}"/>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7741B7AE-72D3-0683-9C06-51300F9E0D3E}"/>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12" name="TextBox 11">
            <a:extLst>
              <a:ext uri="{FF2B5EF4-FFF2-40B4-BE49-F238E27FC236}">
                <a16:creationId xmlns:a16="http://schemas.microsoft.com/office/drawing/2014/main" id="{055F2CF4-51D2-5464-5476-C5FE65E83579}"/>
              </a:ext>
            </a:extLst>
          </p:cNvPr>
          <p:cNvSpPr txBox="1"/>
          <p:nvPr/>
        </p:nvSpPr>
        <p:spPr>
          <a:xfrm>
            <a:off x="426638" y="1368292"/>
            <a:ext cx="8843092"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Further Questions to Ponder as a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Who Benefits?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Who Owns?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Who Pays?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So What?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How does a System Manage these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Questions as a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Arial" panose="020B0604020202020204" pitchFamily="34" charset="0"/>
                <a:ea typeface="+mn-ea"/>
                <a:cs typeface="Arial" panose="020B0604020202020204" pitchFamily="34" charset="0"/>
              </a:rPr>
              <a:t>An Example Our Shared Care Record……</a:t>
            </a:r>
          </a:p>
        </p:txBody>
      </p:sp>
      <p:pic>
        <p:nvPicPr>
          <p:cNvPr id="13" name="Picture 12">
            <a:extLst>
              <a:ext uri="{FF2B5EF4-FFF2-40B4-BE49-F238E27FC236}">
                <a16:creationId xmlns:a16="http://schemas.microsoft.com/office/drawing/2014/main" id="{541BFFE1-281D-E1BE-0427-AB52C19CE3BD}"/>
              </a:ext>
            </a:extLst>
          </p:cNvPr>
          <p:cNvPicPr>
            <a:picLocks noChangeAspect="1"/>
          </p:cNvPicPr>
          <p:nvPr/>
        </p:nvPicPr>
        <p:blipFill>
          <a:blip r:embed="rId4"/>
          <a:stretch>
            <a:fillRect/>
          </a:stretch>
        </p:blipFill>
        <p:spPr>
          <a:xfrm>
            <a:off x="7622941" y="-1"/>
            <a:ext cx="7198771" cy="6858000"/>
          </a:xfrm>
          <a:prstGeom prst="rect">
            <a:avLst/>
          </a:prstGeom>
        </p:spPr>
      </p:pic>
    </p:spTree>
    <p:extLst>
      <p:ext uri="{BB962C8B-B14F-4D97-AF65-F5344CB8AC3E}">
        <p14:creationId xmlns:p14="http://schemas.microsoft.com/office/powerpoint/2010/main" val="228881250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344968" y="4512645"/>
            <a:ext cx="4060541" cy="1390678"/>
            <a:chOff x="0" y="-47625"/>
            <a:chExt cx="1549703" cy="549403"/>
          </a:xfrm>
        </p:grpSpPr>
        <p:sp>
          <p:nvSpPr>
            <p:cNvPr id="20" name="Freeform 20"/>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1"/>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8" name="TextBox 17">
            <a:extLst>
              <a:ext uri="{FF2B5EF4-FFF2-40B4-BE49-F238E27FC236}">
                <a16:creationId xmlns:a16="http://schemas.microsoft.com/office/drawing/2014/main" id="{74271178-C093-508F-6EBF-E721654BECCB}"/>
              </a:ext>
            </a:extLst>
          </p:cNvPr>
          <p:cNvSpPr txBox="1"/>
          <p:nvPr/>
        </p:nvSpPr>
        <p:spPr>
          <a:xfrm>
            <a:off x="1708600" y="4765660"/>
            <a:ext cx="2596455" cy="938527"/>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Black"/>
                <a:ea typeface="+mn-ea"/>
                <a:cs typeface="+mn-cs"/>
              </a:rPr>
              <a:t>FHIR resources live across Provider </a:t>
            </a:r>
            <a:r>
              <a:rPr kumimoji="0" lang="en-US" sz="1600" b="0" i="0" u="none" strike="noStrike" kern="1200" cap="none" spc="0" normalizeH="0" baseline="0" noProof="0" err="1">
                <a:ln>
                  <a:noFill/>
                </a:ln>
                <a:solidFill>
                  <a:prstClr val="white"/>
                </a:solidFill>
                <a:effectLst/>
                <a:uLnTx/>
                <a:uFillTx/>
                <a:latin typeface="Aptos Black"/>
                <a:ea typeface="+mn-ea"/>
                <a:cs typeface="+mn-cs"/>
              </a:rPr>
              <a:t>organisations</a:t>
            </a:r>
            <a:r>
              <a:rPr kumimoji="0" lang="en-US" sz="1600" b="0" i="0" u="none" strike="noStrike" kern="1200" cap="none" spc="0" normalizeH="0" baseline="0" noProof="0">
                <a:ln>
                  <a:noFill/>
                </a:ln>
                <a:solidFill>
                  <a:prstClr val="white"/>
                </a:solidFill>
                <a:effectLst/>
                <a:uLnTx/>
                <a:uFillTx/>
                <a:latin typeface="Aptos Black"/>
                <a:ea typeface="+mn-ea"/>
                <a:cs typeface="+mn-cs"/>
              </a:rPr>
              <a:t> since April 21</a:t>
            </a:r>
            <a:endParaRPr kumimoji="0" lang="en-US" sz="1800" b="0" i="0" u="none" strike="noStrike" kern="1200" cap="none" spc="0" normalizeH="0" baseline="0" noProof="0">
              <a:ln>
                <a:noFill/>
              </a:ln>
              <a:solidFill>
                <a:prstClr val="white"/>
              </a:solidFill>
              <a:effectLst/>
              <a:uLnTx/>
              <a:uFillTx/>
              <a:latin typeface="Aptos Black"/>
              <a:ea typeface="+mn-ea"/>
              <a:cs typeface="+mn-cs"/>
            </a:endParaRPr>
          </a:p>
        </p:txBody>
      </p:sp>
      <p:sp>
        <p:nvSpPr>
          <p:cNvPr id="118" name="TextBox 17">
            <a:extLst>
              <a:ext uri="{FF2B5EF4-FFF2-40B4-BE49-F238E27FC236}">
                <a16:creationId xmlns:a16="http://schemas.microsoft.com/office/drawing/2014/main" id="{73F6A5A8-BA0A-9E0E-1A47-7BC7F3D95A94}"/>
              </a:ext>
            </a:extLst>
          </p:cNvPr>
          <p:cNvSpPr txBox="1"/>
          <p:nvPr/>
        </p:nvSpPr>
        <p:spPr>
          <a:xfrm>
            <a:off x="482922" y="5358181"/>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50" b="0" i="0" u="none" strike="noStrike" kern="1200" cap="none" spc="0" normalizeH="0" baseline="0" noProof="0">
                <a:ln>
                  <a:noFill/>
                </a:ln>
                <a:solidFill>
                  <a:prstClr val="white"/>
                </a:solidFill>
                <a:effectLst/>
                <a:uLnTx/>
                <a:uFillTx/>
                <a:latin typeface="Aptos Black"/>
                <a:ea typeface="+mn-ea"/>
                <a:cs typeface="+mn-cs"/>
              </a:rPr>
              <a:t>30</a:t>
            </a:r>
            <a:endPar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sp>
        <p:nvSpPr>
          <p:cNvPr id="2" name="Freeform 2"/>
          <p:cNvSpPr/>
          <p:nvPr/>
        </p:nvSpPr>
        <p:spPr>
          <a:xfrm>
            <a:off x="294411" y="6119951"/>
            <a:ext cx="2918265" cy="555133"/>
          </a:xfrm>
          <a:custGeom>
            <a:avLst/>
            <a:gdLst/>
            <a:ahLst/>
            <a:cxnLst/>
            <a:rect l="l" t="t" r="r" b="b"/>
            <a:pathLst>
              <a:path w="4377397" h="832699">
                <a:moveTo>
                  <a:pt x="0" y="0"/>
                </a:moveTo>
                <a:lnTo>
                  <a:pt x="4377397" y="0"/>
                </a:lnTo>
                <a:lnTo>
                  <a:pt x="4377397" y="832698"/>
                </a:lnTo>
                <a:lnTo>
                  <a:pt x="0" y="8326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0239037" y="208362"/>
            <a:ext cx="1684363" cy="1044093"/>
          </a:xfrm>
          <a:custGeom>
            <a:avLst/>
            <a:gdLst/>
            <a:ahLst/>
            <a:cxnLst/>
            <a:rect l="l" t="t" r="r" b="b"/>
            <a:pathLst>
              <a:path w="2526544" h="1566139">
                <a:moveTo>
                  <a:pt x="0" y="0"/>
                </a:moveTo>
                <a:lnTo>
                  <a:pt x="2526544" y="0"/>
                </a:lnTo>
                <a:lnTo>
                  <a:pt x="2526544" y="1566139"/>
                </a:lnTo>
                <a:lnTo>
                  <a:pt x="0" y="156613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9892603" y="6022447"/>
            <a:ext cx="2025727" cy="582786"/>
          </a:xfrm>
          <a:custGeom>
            <a:avLst/>
            <a:gdLst/>
            <a:ahLst/>
            <a:cxnLst/>
            <a:rect l="l" t="t" r="r" b="b"/>
            <a:pathLst>
              <a:path w="3038591" h="874179">
                <a:moveTo>
                  <a:pt x="0" y="0"/>
                </a:moveTo>
                <a:lnTo>
                  <a:pt x="3038591" y="0"/>
                </a:lnTo>
                <a:lnTo>
                  <a:pt x="3038591" y="874179"/>
                </a:lnTo>
                <a:lnTo>
                  <a:pt x="0" y="87417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431004" y="-777596"/>
            <a:ext cx="3786741" cy="3906679"/>
          </a:xfrm>
          <a:custGeom>
            <a:avLst/>
            <a:gdLst/>
            <a:ahLst/>
            <a:cxnLst/>
            <a:rect l="l" t="t" r="r" b="b"/>
            <a:pathLst>
              <a:path w="5680112" h="5860018">
                <a:moveTo>
                  <a:pt x="0" y="0"/>
                </a:moveTo>
                <a:lnTo>
                  <a:pt x="5680112" y="0"/>
                </a:lnTo>
                <a:lnTo>
                  <a:pt x="5680112" y="5860018"/>
                </a:lnTo>
                <a:lnTo>
                  <a:pt x="0" y="5860018"/>
                </a:lnTo>
                <a:lnTo>
                  <a:pt x="0" y="0"/>
                </a:lnTo>
                <a:close/>
              </a:path>
            </a:pathLst>
          </a:custGeom>
          <a:blipFill>
            <a:blip r:embed="rId4">
              <a:alphaModFix amt="2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5167397" y="5044718"/>
            <a:ext cx="3025213" cy="3121030"/>
          </a:xfrm>
          <a:custGeom>
            <a:avLst/>
            <a:gdLst/>
            <a:ahLst/>
            <a:cxnLst/>
            <a:rect l="l" t="t" r="r" b="b"/>
            <a:pathLst>
              <a:path w="4537819" h="4681545">
                <a:moveTo>
                  <a:pt x="0" y="0"/>
                </a:moveTo>
                <a:lnTo>
                  <a:pt x="4537819" y="0"/>
                </a:lnTo>
                <a:lnTo>
                  <a:pt x="4537819" y="4681545"/>
                </a:lnTo>
                <a:lnTo>
                  <a:pt x="0" y="4681545"/>
                </a:lnTo>
                <a:lnTo>
                  <a:pt x="0" y="0"/>
                </a:lnTo>
                <a:close/>
              </a:path>
            </a:pathLst>
          </a:custGeom>
          <a:blipFill>
            <a:blip r:embed="rId4">
              <a:alphaModFix amt="1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7"/>
          <p:cNvGrpSpPr/>
          <p:nvPr/>
        </p:nvGrpSpPr>
        <p:grpSpPr>
          <a:xfrm>
            <a:off x="453093" y="1876206"/>
            <a:ext cx="3023020" cy="1270127"/>
            <a:chOff x="0" y="0"/>
            <a:chExt cx="1549703" cy="501778"/>
          </a:xfrm>
        </p:grpSpPr>
        <p:sp>
          <p:nvSpPr>
            <p:cNvPr id="8" name="Freeform 8"/>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9"/>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3589966" y="1846482"/>
            <a:ext cx="2179525" cy="1270127"/>
            <a:chOff x="0" y="0"/>
            <a:chExt cx="993265" cy="501778"/>
          </a:xfrm>
        </p:grpSpPr>
        <p:sp>
          <p:nvSpPr>
            <p:cNvPr id="11" name="Freeform 11"/>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8306601" y="1855782"/>
            <a:ext cx="3644323" cy="1270127"/>
            <a:chOff x="0" y="0"/>
            <a:chExt cx="1887792" cy="501778"/>
          </a:xfrm>
        </p:grpSpPr>
        <p:sp>
          <p:nvSpPr>
            <p:cNvPr id="14" name="Freeform 14"/>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6"/>
          <p:cNvGrpSpPr/>
          <p:nvPr/>
        </p:nvGrpSpPr>
        <p:grpSpPr>
          <a:xfrm>
            <a:off x="2603601" y="3218030"/>
            <a:ext cx="2335912" cy="1270127"/>
            <a:chOff x="0" y="0"/>
            <a:chExt cx="922830" cy="501778"/>
          </a:xfrm>
        </p:grpSpPr>
        <p:sp>
          <p:nvSpPr>
            <p:cNvPr id="17" name="Freeform 17"/>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8"/>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22"/>
          <p:cNvGrpSpPr/>
          <p:nvPr/>
        </p:nvGrpSpPr>
        <p:grpSpPr>
          <a:xfrm>
            <a:off x="404768" y="3125908"/>
            <a:ext cx="2149649" cy="1390678"/>
            <a:chOff x="0" y="-47625"/>
            <a:chExt cx="922830" cy="549403"/>
          </a:xfrm>
        </p:grpSpPr>
        <p:sp>
          <p:nvSpPr>
            <p:cNvPr id="23" name="Freeform 23"/>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25"/>
          <p:cNvGrpSpPr/>
          <p:nvPr/>
        </p:nvGrpSpPr>
        <p:grpSpPr>
          <a:xfrm>
            <a:off x="5017578" y="3227733"/>
            <a:ext cx="2198325" cy="1270127"/>
            <a:chOff x="0" y="0"/>
            <a:chExt cx="1887792" cy="501778"/>
          </a:xfrm>
        </p:grpSpPr>
        <p:sp>
          <p:nvSpPr>
            <p:cNvPr id="26" name="Freeform 26"/>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7"/>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oup 31"/>
          <p:cNvGrpSpPr/>
          <p:nvPr/>
        </p:nvGrpSpPr>
        <p:grpSpPr>
          <a:xfrm>
            <a:off x="4505007" y="4513469"/>
            <a:ext cx="2111064" cy="1390678"/>
            <a:chOff x="0" y="-47625"/>
            <a:chExt cx="993265" cy="549403"/>
          </a:xfrm>
        </p:grpSpPr>
        <p:sp>
          <p:nvSpPr>
            <p:cNvPr id="32" name="Freeform 32"/>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3"/>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Group 34"/>
          <p:cNvGrpSpPr/>
          <p:nvPr/>
        </p:nvGrpSpPr>
        <p:grpSpPr>
          <a:xfrm>
            <a:off x="8944864" y="4509189"/>
            <a:ext cx="2894808" cy="1390678"/>
            <a:chOff x="0" y="-47625"/>
            <a:chExt cx="1887792" cy="549403"/>
          </a:xfrm>
        </p:grpSpPr>
        <p:sp>
          <p:nvSpPr>
            <p:cNvPr id="35" name="Freeform 35"/>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37"/>
          <p:cNvSpPr/>
          <p:nvPr/>
        </p:nvSpPr>
        <p:spPr>
          <a:xfrm>
            <a:off x="2839857" y="1964218"/>
            <a:ext cx="587427" cy="458583"/>
          </a:xfrm>
          <a:custGeom>
            <a:avLst/>
            <a:gdLst/>
            <a:ahLst/>
            <a:cxnLst/>
            <a:rect l="l" t="t" r="r" b="b"/>
            <a:pathLst>
              <a:path w="1436338" h="1113162">
                <a:moveTo>
                  <a:pt x="0" y="0"/>
                </a:moveTo>
                <a:lnTo>
                  <a:pt x="1436338" y="0"/>
                </a:lnTo>
                <a:lnTo>
                  <a:pt x="1436338" y="1113162"/>
                </a:lnTo>
                <a:lnTo>
                  <a:pt x="0" y="1113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8"/>
          <p:cNvSpPr/>
          <p:nvPr/>
        </p:nvSpPr>
        <p:spPr>
          <a:xfrm rot="785910">
            <a:off x="4168326" y="3853089"/>
            <a:ext cx="552431" cy="606506"/>
          </a:xfrm>
          <a:custGeom>
            <a:avLst/>
            <a:gdLst/>
            <a:ahLst/>
            <a:cxnLst/>
            <a:rect l="l" t="t" r="r" b="b"/>
            <a:pathLst>
              <a:path w="1121674" h="1190105">
                <a:moveTo>
                  <a:pt x="0" y="0"/>
                </a:moveTo>
                <a:lnTo>
                  <a:pt x="1121675" y="0"/>
                </a:lnTo>
                <a:lnTo>
                  <a:pt x="1121675" y="1190105"/>
                </a:lnTo>
                <a:lnTo>
                  <a:pt x="0" y="11901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9"/>
          <p:cNvSpPr/>
          <p:nvPr/>
        </p:nvSpPr>
        <p:spPr>
          <a:xfrm>
            <a:off x="6010641" y="5416412"/>
            <a:ext cx="548957" cy="490083"/>
          </a:xfrm>
          <a:custGeom>
            <a:avLst/>
            <a:gdLst/>
            <a:ahLst/>
            <a:cxnLst/>
            <a:rect l="l" t="t" r="r" b="b"/>
            <a:pathLst>
              <a:path w="1372782" h="1173156">
                <a:moveTo>
                  <a:pt x="0" y="0"/>
                </a:moveTo>
                <a:lnTo>
                  <a:pt x="1372782" y="0"/>
                </a:lnTo>
                <a:lnTo>
                  <a:pt x="1372782" y="1173156"/>
                </a:lnTo>
                <a:lnTo>
                  <a:pt x="0" y="11731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3"/>
          <p:cNvSpPr txBox="1"/>
          <p:nvPr/>
        </p:nvSpPr>
        <p:spPr>
          <a:xfrm>
            <a:off x="453093" y="486225"/>
            <a:ext cx="7528007" cy="577081"/>
          </a:xfrm>
          <a:prstGeom prst="rect">
            <a:avLst/>
          </a:prstGeom>
        </p:spPr>
        <p:txBody>
          <a:bodyPr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3977" b="0" i="0" u="none" strike="noStrike" kern="1200" cap="none" spc="0" normalizeH="0" baseline="0" noProof="0">
                <a:ln>
                  <a:noFill/>
                </a:ln>
                <a:solidFill>
                  <a:srgbClr val="264653"/>
                </a:solidFill>
                <a:effectLst/>
                <a:uLnTx/>
                <a:uFillTx/>
                <a:latin typeface="Poppins Ultra-Bold"/>
                <a:ea typeface="+mn-ea"/>
                <a:cs typeface="+mn-cs"/>
              </a:rPr>
              <a:t>Humber and North Yorkshire</a:t>
            </a:r>
          </a:p>
        </p:txBody>
      </p:sp>
      <p:sp>
        <p:nvSpPr>
          <p:cNvPr id="44" name="TextBox 44"/>
          <p:cNvSpPr txBox="1"/>
          <p:nvPr/>
        </p:nvSpPr>
        <p:spPr>
          <a:xfrm>
            <a:off x="459443" y="1118595"/>
            <a:ext cx="7528007" cy="371897"/>
          </a:xfrm>
          <a:prstGeom prst="rect">
            <a:avLst/>
          </a:prstGeom>
        </p:spPr>
        <p:txBody>
          <a:bodyPr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510" b="0" i="0" u="none" strike="noStrike" kern="1200" cap="none" spc="0" normalizeH="0" baseline="0" noProof="0">
                <a:ln>
                  <a:noFill/>
                </a:ln>
                <a:solidFill>
                  <a:srgbClr val="264653"/>
                </a:solidFill>
                <a:effectLst/>
                <a:uLnTx/>
                <a:uFillTx/>
                <a:latin typeface="Poppins Bold"/>
                <a:ea typeface="+mn-ea"/>
                <a:cs typeface="+mn-cs"/>
              </a:rPr>
              <a:t>Shared Care Record Showcase</a:t>
            </a:r>
          </a:p>
        </p:txBody>
      </p:sp>
      <p:grpSp>
        <p:nvGrpSpPr>
          <p:cNvPr id="45" name="Group 45"/>
          <p:cNvGrpSpPr/>
          <p:nvPr/>
        </p:nvGrpSpPr>
        <p:grpSpPr>
          <a:xfrm>
            <a:off x="-16377" y="-77472"/>
            <a:ext cx="12208377" cy="1782373"/>
            <a:chOff x="0" y="0"/>
            <a:chExt cx="4823062" cy="704147"/>
          </a:xfrm>
        </p:grpSpPr>
        <p:sp>
          <p:nvSpPr>
            <p:cNvPr id="46" name="Freeform 46"/>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TextBox 47"/>
            <p:cNvSpPr txBox="1"/>
            <p:nvPr/>
          </p:nvSpPr>
          <p:spPr>
            <a:xfrm>
              <a:off x="0" y="28575"/>
              <a:ext cx="4823062" cy="675572"/>
            </a:xfrm>
            <a:prstGeom prst="rect">
              <a:avLst/>
            </a:prstGeom>
          </p:spPr>
          <p:txBody>
            <a:bodyPr lIns="33867" tIns="33867" rIns="33867" bIns="33867" rtlCol="0" anchor="ctr"/>
            <a:lstStyle/>
            <a:p>
              <a:pPr marL="0" marR="0" lvl="0" indent="0" algn="ctr" defTabSz="914400" rtl="0" eaLnBrk="1" fontAlgn="auto" latinLnBrk="0" hangingPunct="1">
                <a:lnSpc>
                  <a:spcPts val="96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TextBox 48"/>
          <p:cNvSpPr txBox="1"/>
          <p:nvPr/>
        </p:nvSpPr>
        <p:spPr>
          <a:xfrm>
            <a:off x="603811" y="219536"/>
            <a:ext cx="10373966" cy="624595"/>
          </a:xfrm>
          <a:prstGeom prst="rect">
            <a:avLst/>
          </a:prstGeom>
        </p:spPr>
        <p:txBody>
          <a:bodyPr wrap="square"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Aptos Black" panose="020B0004020202020204" pitchFamily="34" charset="0"/>
                <a:ea typeface="+mn-ea"/>
                <a:cs typeface="Poppins Bold" panose="020B0604020202020204" charset="0"/>
              </a:rPr>
              <a:t>Humber and North Yorkshire</a:t>
            </a:r>
          </a:p>
        </p:txBody>
      </p:sp>
      <p:sp>
        <p:nvSpPr>
          <p:cNvPr id="49" name="TextBox 49"/>
          <p:cNvSpPr txBox="1"/>
          <p:nvPr/>
        </p:nvSpPr>
        <p:spPr>
          <a:xfrm>
            <a:off x="619786" y="760240"/>
            <a:ext cx="10149279" cy="364139"/>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rPr>
              <a:t>Yorkshire and Humber Care Record MVS 2.0 Programme </a:t>
            </a:r>
            <a:endParaRPr kumimoji="0" lang="en-US" sz="2400" b="0" i="0" u="none" strike="noStrike" kern="1200" cap="none" spc="0" normalizeH="0" baseline="0" noProof="0">
              <a:ln>
                <a:noFill/>
              </a:ln>
              <a:solidFill>
                <a:srgbClr val="00B050"/>
              </a:solidFill>
              <a:effectLst/>
              <a:uLnTx/>
              <a:uFillTx/>
              <a:latin typeface="Aptos Black" panose="020B0004020202020204" pitchFamily="34" charset="0"/>
              <a:ea typeface="+mn-ea"/>
              <a:cs typeface="+mn-cs"/>
            </a:endParaRPr>
          </a:p>
        </p:txBody>
      </p:sp>
      <p:sp>
        <p:nvSpPr>
          <p:cNvPr id="50" name="Freeform 50"/>
          <p:cNvSpPr/>
          <p:nvPr/>
        </p:nvSpPr>
        <p:spPr>
          <a:xfrm>
            <a:off x="9754222" y="-197482"/>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4">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17">
            <a:extLst>
              <a:ext uri="{FF2B5EF4-FFF2-40B4-BE49-F238E27FC236}">
                <a16:creationId xmlns:a16="http://schemas.microsoft.com/office/drawing/2014/main" id="{A6DF55D1-564D-54B2-0DDA-68A6B6FDFB13}"/>
              </a:ext>
            </a:extLst>
          </p:cNvPr>
          <p:cNvSpPr txBox="1"/>
          <p:nvPr/>
        </p:nvSpPr>
        <p:spPr>
          <a:xfrm>
            <a:off x="4429002" y="2139347"/>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Local Authorities </a:t>
            </a:r>
          </a:p>
        </p:txBody>
      </p:sp>
      <p:sp>
        <p:nvSpPr>
          <p:cNvPr id="59" name="TextBox 17">
            <a:extLst>
              <a:ext uri="{FF2B5EF4-FFF2-40B4-BE49-F238E27FC236}">
                <a16:creationId xmlns:a16="http://schemas.microsoft.com/office/drawing/2014/main" id="{F1E3BF28-0306-0C11-055F-8862A88D5251}"/>
              </a:ext>
            </a:extLst>
          </p:cNvPr>
          <p:cNvSpPr txBox="1"/>
          <p:nvPr/>
        </p:nvSpPr>
        <p:spPr>
          <a:xfrm>
            <a:off x="3744602" y="2558564"/>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a:t>
            </a:r>
          </a:p>
        </p:txBody>
      </p:sp>
      <p:sp>
        <p:nvSpPr>
          <p:cNvPr id="69" name="TextBox 17">
            <a:extLst>
              <a:ext uri="{FF2B5EF4-FFF2-40B4-BE49-F238E27FC236}">
                <a16:creationId xmlns:a16="http://schemas.microsoft.com/office/drawing/2014/main" id="{476F123B-993B-7924-57DF-2E0CD37E50A7}"/>
              </a:ext>
            </a:extLst>
          </p:cNvPr>
          <p:cNvSpPr txBox="1"/>
          <p:nvPr/>
        </p:nvSpPr>
        <p:spPr>
          <a:xfrm>
            <a:off x="10492555" y="3378200"/>
            <a:ext cx="1394645" cy="916726"/>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Poppins Bold"/>
                <a:ea typeface="+mn-ea"/>
                <a:cs typeface="+mn-cs"/>
              </a:rPr>
              <a:t>Organisations</a:t>
            </a:r>
            <a:r>
              <a:rPr kumimoji="0" lang="en-US" sz="1200" b="0" i="0" u="none" strike="noStrike" kern="1200" cap="none" spc="0" normalizeH="0" baseline="0" noProof="0">
                <a:ln>
                  <a:noFill/>
                </a:ln>
                <a:solidFill>
                  <a:prstClr val="white"/>
                </a:solidFill>
                <a:effectLst/>
                <a:uLnTx/>
                <a:uFillTx/>
                <a:latin typeface="Poppins Bold"/>
                <a:ea typeface="+mn-ea"/>
                <a:cs typeface="+mn-cs"/>
              </a:rPr>
              <a:t> interacting with the YHCR</a:t>
            </a:r>
          </a:p>
        </p:txBody>
      </p:sp>
      <p:grpSp>
        <p:nvGrpSpPr>
          <p:cNvPr id="51" name="Group 22">
            <a:extLst>
              <a:ext uri="{FF2B5EF4-FFF2-40B4-BE49-F238E27FC236}">
                <a16:creationId xmlns:a16="http://schemas.microsoft.com/office/drawing/2014/main" id="{6E8B9AE0-EB65-C575-5944-FCA9441AC334}"/>
              </a:ext>
            </a:extLst>
          </p:cNvPr>
          <p:cNvGrpSpPr/>
          <p:nvPr/>
        </p:nvGrpSpPr>
        <p:grpSpPr>
          <a:xfrm>
            <a:off x="5883344" y="1830085"/>
            <a:ext cx="2335912" cy="1270127"/>
            <a:chOff x="0" y="0"/>
            <a:chExt cx="922830" cy="501778"/>
          </a:xfrm>
        </p:grpSpPr>
        <p:sp>
          <p:nvSpPr>
            <p:cNvPr id="55" name="Freeform 23">
              <a:extLst>
                <a:ext uri="{FF2B5EF4-FFF2-40B4-BE49-F238E27FC236}">
                  <a16:creationId xmlns:a16="http://schemas.microsoft.com/office/drawing/2014/main" id="{DB9E4D57-5060-1C6A-3305-EA43251F6E47}"/>
                </a:ext>
              </a:extLst>
            </p:cNvPr>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24">
              <a:extLst>
                <a:ext uri="{FF2B5EF4-FFF2-40B4-BE49-F238E27FC236}">
                  <a16:creationId xmlns:a16="http://schemas.microsoft.com/office/drawing/2014/main" id="{AF54A835-67AB-33E8-6CE5-4DEA9B9861F8}"/>
                </a:ext>
              </a:extLst>
            </p:cNvPr>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oup 16">
            <a:extLst>
              <a:ext uri="{FF2B5EF4-FFF2-40B4-BE49-F238E27FC236}">
                <a16:creationId xmlns:a16="http://schemas.microsoft.com/office/drawing/2014/main" id="{42305EFC-AE1D-73E6-8A74-E370B0BC68C7}"/>
              </a:ext>
            </a:extLst>
          </p:cNvPr>
          <p:cNvGrpSpPr/>
          <p:nvPr/>
        </p:nvGrpSpPr>
        <p:grpSpPr>
          <a:xfrm>
            <a:off x="6695962" y="4529662"/>
            <a:ext cx="2152817" cy="1390678"/>
            <a:chOff x="0" y="-47625"/>
            <a:chExt cx="922830" cy="549403"/>
          </a:xfrm>
        </p:grpSpPr>
        <p:sp>
          <p:nvSpPr>
            <p:cNvPr id="72" name="Freeform 17">
              <a:extLst>
                <a:ext uri="{FF2B5EF4-FFF2-40B4-BE49-F238E27FC236}">
                  <a16:creationId xmlns:a16="http://schemas.microsoft.com/office/drawing/2014/main" id="{1D58EE5E-DA11-3745-E47F-DD7392DE9E3C}"/>
                </a:ext>
              </a:extLst>
            </p:cNvPr>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Box 18">
              <a:extLst>
                <a:ext uri="{FF2B5EF4-FFF2-40B4-BE49-F238E27FC236}">
                  <a16:creationId xmlns:a16="http://schemas.microsoft.com/office/drawing/2014/main" id="{3DCE6F3E-E596-8A3B-BE16-96525C76EE7E}"/>
                </a:ext>
              </a:extLst>
            </p:cNvPr>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oup 7">
            <a:extLst>
              <a:ext uri="{FF2B5EF4-FFF2-40B4-BE49-F238E27FC236}">
                <a16:creationId xmlns:a16="http://schemas.microsoft.com/office/drawing/2014/main" id="{70AFECB8-2742-6BDC-A9DC-E1CF82A26DBD}"/>
              </a:ext>
            </a:extLst>
          </p:cNvPr>
          <p:cNvGrpSpPr/>
          <p:nvPr/>
        </p:nvGrpSpPr>
        <p:grpSpPr>
          <a:xfrm>
            <a:off x="9963401" y="3237033"/>
            <a:ext cx="1903619" cy="1270127"/>
            <a:chOff x="0" y="0"/>
            <a:chExt cx="1549703" cy="501778"/>
          </a:xfrm>
        </p:grpSpPr>
        <p:sp>
          <p:nvSpPr>
            <p:cNvPr id="78" name="Freeform 8">
              <a:extLst>
                <a:ext uri="{FF2B5EF4-FFF2-40B4-BE49-F238E27FC236}">
                  <a16:creationId xmlns:a16="http://schemas.microsoft.com/office/drawing/2014/main" id="{D59A47BF-6463-2D7C-45CC-0600188C68A9}"/>
                </a:ext>
              </a:extLst>
            </p:cNvPr>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9">
              <a:extLst>
                <a:ext uri="{FF2B5EF4-FFF2-40B4-BE49-F238E27FC236}">
                  <a16:creationId xmlns:a16="http://schemas.microsoft.com/office/drawing/2014/main" id="{26B68239-987D-5C4F-2535-A93809C1BE1A}"/>
                </a:ext>
              </a:extLst>
            </p:cNvPr>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1">
            <a:extLst>
              <a:ext uri="{FF2B5EF4-FFF2-40B4-BE49-F238E27FC236}">
                <a16:creationId xmlns:a16="http://schemas.microsoft.com/office/drawing/2014/main" id="{2DBE8630-8CFB-750D-F95C-CC1C58F0F983}"/>
              </a:ext>
            </a:extLst>
          </p:cNvPr>
          <p:cNvGrpSpPr/>
          <p:nvPr/>
        </p:nvGrpSpPr>
        <p:grpSpPr>
          <a:xfrm>
            <a:off x="7303554" y="3237033"/>
            <a:ext cx="2577731" cy="1270127"/>
            <a:chOff x="0" y="0"/>
            <a:chExt cx="993265" cy="501778"/>
          </a:xfrm>
        </p:grpSpPr>
        <p:sp>
          <p:nvSpPr>
            <p:cNvPr id="81" name="Freeform 32">
              <a:extLst>
                <a:ext uri="{FF2B5EF4-FFF2-40B4-BE49-F238E27FC236}">
                  <a16:creationId xmlns:a16="http://schemas.microsoft.com/office/drawing/2014/main" id="{C5A50660-9704-BEA8-EADD-16D05899E3A9}"/>
                </a:ext>
              </a:extLst>
            </p:cNvPr>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TextBox 33">
              <a:extLst>
                <a:ext uri="{FF2B5EF4-FFF2-40B4-BE49-F238E27FC236}">
                  <a16:creationId xmlns:a16="http://schemas.microsoft.com/office/drawing/2014/main" id="{ADCE13FC-54A8-2508-7D6F-E19EEA5D7C56}"/>
                </a:ext>
              </a:extLst>
            </p:cNvPr>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4" name="TextBox 17">
            <a:extLst>
              <a:ext uri="{FF2B5EF4-FFF2-40B4-BE49-F238E27FC236}">
                <a16:creationId xmlns:a16="http://schemas.microsoft.com/office/drawing/2014/main" id="{EC81ABE7-1A25-6A93-399D-7816335B1C1C}"/>
              </a:ext>
            </a:extLst>
          </p:cNvPr>
          <p:cNvSpPr txBox="1"/>
          <p:nvPr/>
        </p:nvSpPr>
        <p:spPr>
          <a:xfrm>
            <a:off x="6746794" y="2123251"/>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Acute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Trusts</a:t>
            </a:r>
          </a:p>
        </p:txBody>
      </p:sp>
      <p:sp>
        <p:nvSpPr>
          <p:cNvPr id="85" name="TextBox 17">
            <a:extLst>
              <a:ext uri="{FF2B5EF4-FFF2-40B4-BE49-F238E27FC236}">
                <a16:creationId xmlns:a16="http://schemas.microsoft.com/office/drawing/2014/main" id="{E1166BA4-A8A8-E636-7947-B4CF563B814E}"/>
              </a:ext>
            </a:extLst>
          </p:cNvPr>
          <p:cNvSpPr txBox="1"/>
          <p:nvPr/>
        </p:nvSpPr>
        <p:spPr>
          <a:xfrm>
            <a:off x="6062394" y="252520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4</a:t>
            </a:r>
          </a:p>
        </p:txBody>
      </p:sp>
      <p:sp>
        <p:nvSpPr>
          <p:cNvPr id="87" name="TextBox 17">
            <a:extLst>
              <a:ext uri="{FF2B5EF4-FFF2-40B4-BE49-F238E27FC236}">
                <a16:creationId xmlns:a16="http://schemas.microsoft.com/office/drawing/2014/main" id="{5C8FAF97-B2AD-3E19-46A4-686B18015BD1}"/>
              </a:ext>
            </a:extLst>
          </p:cNvPr>
          <p:cNvSpPr txBox="1"/>
          <p:nvPr/>
        </p:nvSpPr>
        <p:spPr>
          <a:xfrm>
            <a:off x="9674426" y="1978799"/>
            <a:ext cx="2341869" cy="938527"/>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Consumer Projects successfully delivered since April 21</a:t>
            </a:r>
          </a:p>
        </p:txBody>
      </p:sp>
      <p:sp>
        <p:nvSpPr>
          <p:cNvPr id="89" name="TextBox 17">
            <a:extLst>
              <a:ext uri="{FF2B5EF4-FFF2-40B4-BE49-F238E27FC236}">
                <a16:creationId xmlns:a16="http://schemas.microsoft.com/office/drawing/2014/main" id="{F487B8FB-833E-73F0-F47A-6DFE518658C3}"/>
              </a:ext>
            </a:extLst>
          </p:cNvPr>
          <p:cNvSpPr txBox="1"/>
          <p:nvPr/>
        </p:nvSpPr>
        <p:spPr>
          <a:xfrm>
            <a:off x="2303004" y="2214429"/>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GP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Practices</a:t>
            </a:r>
          </a:p>
        </p:txBody>
      </p:sp>
      <p:pic>
        <p:nvPicPr>
          <p:cNvPr id="91" name="Graphic 90" descr="Ambulance with solid fill">
            <a:extLst>
              <a:ext uri="{FF2B5EF4-FFF2-40B4-BE49-F238E27FC236}">
                <a16:creationId xmlns:a16="http://schemas.microsoft.com/office/drawing/2014/main" id="{3561F1A2-954C-4408-9012-82F55AFA7B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90878" y="5127841"/>
            <a:ext cx="914400" cy="914400"/>
          </a:xfrm>
          <a:prstGeom prst="rect">
            <a:avLst/>
          </a:prstGeom>
        </p:spPr>
      </p:pic>
      <p:sp>
        <p:nvSpPr>
          <p:cNvPr id="93" name="TextBox 17">
            <a:extLst>
              <a:ext uri="{FF2B5EF4-FFF2-40B4-BE49-F238E27FC236}">
                <a16:creationId xmlns:a16="http://schemas.microsoft.com/office/drawing/2014/main" id="{F70DB2A9-DADB-F5C2-F207-70FE22B4DAF0}"/>
              </a:ext>
            </a:extLst>
          </p:cNvPr>
          <p:cNvSpPr txBox="1"/>
          <p:nvPr/>
        </p:nvSpPr>
        <p:spPr>
          <a:xfrm>
            <a:off x="9824303" y="4921651"/>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Ambulance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Services</a:t>
            </a:r>
          </a:p>
        </p:txBody>
      </p:sp>
      <p:sp>
        <p:nvSpPr>
          <p:cNvPr id="94" name="TextBox 17">
            <a:extLst>
              <a:ext uri="{FF2B5EF4-FFF2-40B4-BE49-F238E27FC236}">
                <a16:creationId xmlns:a16="http://schemas.microsoft.com/office/drawing/2014/main" id="{CB6EAA37-FCB4-CC8B-E7C8-A460905EABC3}"/>
              </a:ext>
            </a:extLst>
          </p:cNvPr>
          <p:cNvSpPr txBox="1"/>
          <p:nvPr/>
        </p:nvSpPr>
        <p:spPr>
          <a:xfrm>
            <a:off x="9075901" y="5285276"/>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95" name="TextBox 17">
            <a:extLst>
              <a:ext uri="{FF2B5EF4-FFF2-40B4-BE49-F238E27FC236}">
                <a16:creationId xmlns:a16="http://schemas.microsoft.com/office/drawing/2014/main" id="{D62C4278-A824-121F-7908-CC06670860DA}"/>
              </a:ext>
            </a:extLst>
          </p:cNvPr>
          <p:cNvSpPr txBox="1"/>
          <p:nvPr/>
        </p:nvSpPr>
        <p:spPr>
          <a:xfrm>
            <a:off x="4579967" y="5328000"/>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96" name="TextBox 17">
            <a:extLst>
              <a:ext uri="{FF2B5EF4-FFF2-40B4-BE49-F238E27FC236}">
                <a16:creationId xmlns:a16="http://schemas.microsoft.com/office/drawing/2014/main" id="{1421644B-A194-02C6-339F-E12BD3A65DE0}"/>
              </a:ext>
            </a:extLst>
          </p:cNvPr>
          <p:cNvSpPr txBox="1"/>
          <p:nvPr/>
        </p:nvSpPr>
        <p:spPr>
          <a:xfrm>
            <a:off x="5149802" y="4767935"/>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Community</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 Care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Service</a:t>
            </a:r>
          </a:p>
        </p:txBody>
      </p:sp>
      <p:sp>
        <p:nvSpPr>
          <p:cNvPr id="97" name="TextBox 17">
            <a:extLst>
              <a:ext uri="{FF2B5EF4-FFF2-40B4-BE49-F238E27FC236}">
                <a16:creationId xmlns:a16="http://schemas.microsoft.com/office/drawing/2014/main" id="{A4A3AAE6-C0BF-B339-72E0-5C272296487A}"/>
              </a:ext>
            </a:extLst>
          </p:cNvPr>
          <p:cNvSpPr txBox="1"/>
          <p:nvPr/>
        </p:nvSpPr>
        <p:spPr>
          <a:xfrm>
            <a:off x="10204540" y="391462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98" name="TextBox 17">
            <a:extLst>
              <a:ext uri="{FF2B5EF4-FFF2-40B4-BE49-F238E27FC236}">
                <a16:creationId xmlns:a16="http://schemas.microsoft.com/office/drawing/2014/main" id="{DC6A7B42-8E96-470A-BBB5-D9183A3BF276}"/>
              </a:ext>
            </a:extLst>
          </p:cNvPr>
          <p:cNvSpPr txBox="1"/>
          <p:nvPr/>
        </p:nvSpPr>
        <p:spPr>
          <a:xfrm>
            <a:off x="10915210" y="3556125"/>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Care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Home</a:t>
            </a:r>
          </a:p>
        </p:txBody>
      </p:sp>
      <p:sp>
        <p:nvSpPr>
          <p:cNvPr id="99" name="TextBox 17">
            <a:extLst>
              <a:ext uri="{FF2B5EF4-FFF2-40B4-BE49-F238E27FC236}">
                <a16:creationId xmlns:a16="http://schemas.microsoft.com/office/drawing/2014/main" id="{0EDE68E6-2AEF-7FB9-71BB-28D19BDC4446}"/>
              </a:ext>
            </a:extLst>
          </p:cNvPr>
          <p:cNvSpPr txBox="1"/>
          <p:nvPr/>
        </p:nvSpPr>
        <p:spPr>
          <a:xfrm>
            <a:off x="7534208" y="394644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a:t>
            </a:r>
          </a:p>
        </p:txBody>
      </p:sp>
      <p:sp>
        <p:nvSpPr>
          <p:cNvPr id="100" name="TextBox 17">
            <a:extLst>
              <a:ext uri="{FF2B5EF4-FFF2-40B4-BE49-F238E27FC236}">
                <a16:creationId xmlns:a16="http://schemas.microsoft.com/office/drawing/2014/main" id="{6FF3395B-2C55-F304-7F65-D7F7ED8CBAD8}"/>
              </a:ext>
            </a:extLst>
          </p:cNvPr>
          <p:cNvSpPr txBox="1"/>
          <p:nvPr/>
        </p:nvSpPr>
        <p:spPr>
          <a:xfrm>
            <a:off x="8239066" y="3386248"/>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Police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Custody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Suites</a:t>
            </a:r>
          </a:p>
        </p:txBody>
      </p:sp>
      <p:sp>
        <p:nvSpPr>
          <p:cNvPr id="101" name="TextBox 17">
            <a:extLst>
              <a:ext uri="{FF2B5EF4-FFF2-40B4-BE49-F238E27FC236}">
                <a16:creationId xmlns:a16="http://schemas.microsoft.com/office/drawing/2014/main" id="{44DBE352-219F-F502-4FB5-4115CA773A0D}"/>
              </a:ext>
            </a:extLst>
          </p:cNvPr>
          <p:cNvSpPr txBox="1"/>
          <p:nvPr/>
        </p:nvSpPr>
        <p:spPr>
          <a:xfrm>
            <a:off x="5269386" y="392765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102" name="TextBox 17">
            <a:extLst>
              <a:ext uri="{FF2B5EF4-FFF2-40B4-BE49-F238E27FC236}">
                <a16:creationId xmlns:a16="http://schemas.microsoft.com/office/drawing/2014/main" id="{41566393-859E-3C66-F29F-07396EB4B803}"/>
              </a:ext>
            </a:extLst>
          </p:cNvPr>
          <p:cNvSpPr txBox="1"/>
          <p:nvPr/>
        </p:nvSpPr>
        <p:spPr>
          <a:xfrm>
            <a:off x="5948693" y="3545605"/>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Private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Hospitals</a:t>
            </a:r>
          </a:p>
        </p:txBody>
      </p:sp>
      <p:sp>
        <p:nvSpPr>
          <p:cNvPr id="103" name="TextBox 17">
            <a:extLst>
              <a:ext uri="{FF2B5EF4-FFF2-40B4-BE49-F238E27FC236}">
                <a16:creationId xmlns:a16="http://schemas.microsoft.com/office/drawing/2014/main" id="{9AAE3325-8835-16AF-DF6A-34994FD6DB0D}"/>
              </a:ext>
            </a:extLst>
          </p:cNvPr>
          <p:cNvSpPr txBox="1"/>
          <p:nvPr/>
        </p:nvSpPr>
        <p:spPr>
          <a:xfrm>
            <a:off x="2733561" y="393162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105" name="TextBox 17">
            <a:extLst>
              <a:ext uri="{FF2B5EF4-FFF2-40B4-BE49-F238E27FC236}">
                <a16:creationId xmlns:a16="http://schemas.microsoft.com/office/drawing/2014/main" id="{F8D6D230-709A-7B7C-6A36-8A32FFB14589}"/>
              </a:ext>
            </a:extLst>
          </p:cNvPr>
          <p:cNvSpPr txBox="1"/>
          <p:nvPr/>
        </p:nvSpPr>
        <p:spPr>
          <a:xfrm>
            <a:off x="3314355" y="3564123"/>
            <a:ext cx="1666216"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Safeguarding</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Team</a:t>
            </a:r>
          </a:p>
        </p:txBody>
      </p:sp>
      <p:sp>
        <p:nvSpPr>
          <p:cNvPr id="106" name="TextBox 17">
            <a:extLst>
              <a:ext uri="{FF2B5EF4-FFF2-40B4-BE49-F238E27FC236}">
                <a16:creationId xmlns:a16="http://schemas.microsoft.com/office/drawing/2014/main" id="{C5CFF2F9-AE87-E7A3-F5DA-4DC5F1FB3ABB}"/>
              </a:ext>
            </a:extLst>
          </p:cNvPr>
          <p:cNvSpPr txBox="1"/>
          <p:nvPr/>
        </p:nvSpPr>
        <p:spPr>
          <a:xfrm>
            <a:off x="625260" y="3938293"/>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3</a:t>
            </a:r>
          </a:p>
        </p:txBody>
      </p:sp>
      <p:sp>
        <p:nvSpPr>
          <p:cNvPr id="107" name="TextBox 17">
            <a:extLst>
              <a:ext uri="{FF2B5EF4-FFF2-40B4-BE49-F238E27FC236}">
                <a16:creationId xmlns:a16="http://schemas.microsoft.com/office/drawing/2014/main" id="{8CE7ED79-396A-6040-85D9-2BECC9F6D095}"/>
              </a:ext>
            </a:extLst>
          </p:cNvPr>
          <p:cNvSpPr txBox="1"/>
          <p:nvPr/>
        </p:nvSpPr>
        <p:spPr>
          <a:xfrm>
            <a:off x="1268687" y="3696571"/>
            <a:ext cx="1666216" cy="3043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Hospices</a:t>
            </a:r>
          </a:p>
        </p:txBody>
      </p:sp>
      <p:sp>
        <p:nvSpPr>
          <p:cNvPr id="108" name="TextBox 17">
            <a:extLst>
              <a:ext uri="{FF2B5EF4-FFF2-40B4-BE49-F238E27FC236}">
                <a16:creationId xmlns:a16="http://schemas.microsoft.com/office/drawing/2014/main" id="{F4649136-C4CF-98B4-6662-ACE0167D4B89}"/>
              </a:ext>
            </a:extLst>
          </p:cNvPr>
          <p:cNvSpPr txBox="1"/>
          <p:nvPr/>
        </p:nvSpPr>
        <p:spPr>
          <a:xfrm>
            <a:off x="6982415" y="529646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109" name="TextBox 17">
            <a:extLst>
              <a:ext uri="{FF2B5EF4-FFF2-40B4-BE49-F238E27FC236}">
                <a16:creationId xmlns:a16="http://schemas.microsoft.com/office/drawing/2014/main" id="{848CCC65-A1A4-C35D-6E11-9A75B7F4753A}"/>
              </a:ext>
            </a:extLst>
          </p:cNvPr>
          <p:cNvSpPr txBox="1"/>
          <p:nvPr/>
        </p:nvSpPr>
        <p:spPr>
          <a:xfrm>
            <a:off x="7734669" y="4762179"/>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Mental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Trusts</a:t>
            </a:r>
          </a:p>
        </p:txBody>
      </p:sp>
      <p:sp>
        <p:nvSpPr>
          <p:cNvPr id="42" name="Freeform 42"/>
          <p:cNvSpPr/>
          <p:nvPr/>
        </p:nvSpPr>
        <p:spPr>
          <a:xfrm>
            <a:off x="7483911" y="2135672"/>
            <a:ext cx="672882" cy="610313"/>
          </a:xfrm>
          <a:custGeom>
            <a:avLst/>
            <a:gdLst/>
            <a:ahLst/>
            <a:cxnLst/>
            <a:rect l="l" t="t" r="r" b="b"/>
            <a:pathLst>
              <a:path w="1217913" h="1206749">
                <a:moveTo>
                  <a:pt x="0" y="0"/>
                </a:moveTo>
                <a:lnTo>
                  <a:pt x="1217913" y="0"/>
                </a:lnTo>
                <a:lnTo>
                  <a:pt x="1217913" y="1206749"/>
                </a:lnTo>
                <a:lnTo>
                  <a:pt x="0" y="120674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40"/>
          <p:cNvSpPr/>
          <p:nvPr/>
        </p:nvSpPr>
        <p:spPr>
          <a:xfrm>
            <a:off x="9229576" y="3948505"/>
            <a:ext cx="572027" cy="512769"/>
          </a:xfrm>
          <a:custGeom>
            <a:avLst/>
            <a:gdLst/>
            <a:ahLst/>
            <a:cxnLst/>
            <a:rect l="l" t="t" r="r" b="b"/>
            <a:pathLst>
              <a:path w="1308720" h="1206749">
                <a:moveTo>
                  <a:pt x="0" y="0"/>
                </a:moveTo>
                <a:lnTo>
                  <a:pt x="1308720" y="0"/>
                </a:lnTo>
                <a:lnTo>
                  <a:pt x="1308720" y="1206749"/>
                </a:lnTo>
                <a:lnTo>
                  <a:pt x="0" y="12067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 name="Graphic 112" descr="Research with solid fill">
            <a:extLst>
              <a:ext uri="{FF2B5EF4-FFF2-40B4-BE49-F238E27FC236}">
                <a16:creationId xmlns:a16="http://schemas.microsoft.com/office/drawing/2014/main" id="{AA406C77-7FB1-02D6-C28A-5C9CF7BD89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771147">
            <a:off x="3752998" y="5259092"/>
            <a:ext cx="650585" cy="650585"/>
          </a:xfrm>
          <a:prstGeom prst="rect">
            <a:avLst/>
          </a:prstGeom>
        </p:spPr>
      </p:pic>
      <p:pic>
        <p:nvPicPr>
          <p:cNvPr id="115" name="Graphic 114" descr="Badge Tick with solid fill">
            <a:extLst>
              <a:ext uri="{FF2B5EF4-FFF2-40B4-BE49-F238E27FC236}">
                <a16:creationId xmlns:a16="http://schemas.microsoft.com/office/drawing/2014/main" id="{6FC75891-C02D-BF90-370C-EB81D295395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321555" y="2523642"/>
            <a:ext cx="637106" cy="637106"/>
          </a:xfrm>
          <a:prstGeom prst="rect">
            <a:avLst/>
          </a:prstGeom>
        </p:spPr>
      </p:pic>
      <p:sp>
        <p:nvSpPr>
          <p:cNvPr id="116" name="TextBox 17">
            <a:extLst>
              <a:ext uri="{FF2B5EF4-FFF2-40B4-BE49-F238E27FC236}">
                <a16:creationId xmlns:a16="http://schemas.microsoft.com/office/drawing/2014/main" id="{0A0A05AD-217D-5148-6ED8-990C2A586BA1}"/>
              </a:ext>
            </a:extLst>
          </p:cNvPr>
          <p:cNvSpPr txBox="1"/>
          <p:nvPr/>
        </p:nvSpPr>
        <p:spPr>
          <a:xfrm>
            <a:off x="562083" y="2594405"/>
            <a:ext cx="2295730"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157</a:t>
            </a:r>
          </a:p>
        </p:txBody>
      </p:sp>
      <p:sp>
        <p:nvSpPr>
          <p:cNvPr id="117" name="TextBox 17">
            <a:extLst>
              <a:ext uri="{FF2B5EF4-FFF2-40B4-BE49-F238E27FC236}">
                <a16:creationId xmlns:a16="http://schemas.microsoft.com/office/drawing/2014/main" id="{F5D87D2C-E89E-A36C-9BD8-33C84A65AB33}"/>
              </a:ext>
            </a:extLst>
          </p:cNvPr>
          <p:cNvSpPr txBox="1"/>
          <p:nvPr/>
        </p:nvSpPr>
        <p:spPr>
          <a:xfrm>
            <a:off x="8426753" y="253244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26</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34">
            <a:extLst>
              <a:ext uri="{FF2B5EF4-FFF2-40B4-BE49-F238E27FC236}">
                <a16:creationId xmlns:a16="http://schemas.microsoft.com/office/drawing/2014/main" id="{F62750C8-22D6-4B94-8A87-CD10B0FCD749}"/>
              </a:ext>
            </a:extLst>
          </p:cNvPr>
          <p:cNvGrpSpPr/>
          <p:nvPr/>
        </p:nvGrpSpPr>
        <p:grpSpPr>
          <a:xfrm>
            <a:off x="8607657" y="2004646"/>
            <a:ext cx="3106444" cy="1053650"/>
            <a:chOff x="0" y="0"/>
            <a:chExt cx="1887792" cy="501778"/>
          </a:xfrm>
        </p:grpSpPr>
        <p:sp>
          <p:nvSpPr>
            <p:cNvPr id="66" name="Freeform 35">
              <a:extLst>
                <a:ext uri="{FF2B5EF4-FFF2-40B4-BE49-F238E27FC236}">
                  <a16:creationId xmlns:a16="http://schemas.microsoft.com/office/drawing/2014/main" id="{F0AD5E73-6FEB-B0A3-FDDB-1A7CEBB474E6}"/>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TextBox 36">
              <a:extLst>
                <a:ext uri="{FF2B5EF4-FFF2-40B4-BE49-F238E27FC236}">
                  <a16:creationId xmlns:a16="http://schemas.microsoft.com/office/drawing/2014/main" id="{6589B488-F6DE-5689-EC97-4B8A645C403E}"/>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Freeform 2"/>
          <p:cNvSpPr/>
          <p:nvPr/>
        </p:nvSpPr>
        <p:spPr>
          <a:xfrm>
            <a:off x="294411" y="6119951"/>
            <a:ext cx="2918265" cy="555133"/>
          </a:xfrm>
          <a:custGeom>
            <a:avLst/>
            <a:gdLst/>
            <a:ahLst/>
            <a:cxnLst/>
            <a:rect l="l" t="t" r="r" b="b"/>
            <a:pathLst>
              <a:path w="4377397" h="832699">
                <a:moveTo>
                  <a:pt x="0" y="0"/>
                </a:moveTo>
                <a:lnTo>
                  <a:pt x="4377397" y="0"/>
                </a:lnTo>
                <a:lnTo>
                  <a:pt x="4377397" y="832698"/>
                </a:lnTo>
                <a:lnTo>
                  <a:pt x="0" y="8326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reeform 3"/>
          <p:cNvSpPr/>
          <p:nvPr/>
        </p:nvSpPr>
        <p:spPr>
          <a:xfrm>
            <a:off x="9892603" y="6022447"/>
            <a:ext cx="2025727" cy="582786"/>
          </a:xfrm>
          <a:custGeom>
            <a:avLst/>
            <a:gdLst/>
            <a:ahLst/>
            <a:cxnLst/>
            <a:rect l="l" t="t" r="r" b="b"/>
            <a:pathLst>
              <a:path w="3038591" h="874179">
                <a:moveTo>
                  <a:pt x="0" y="0"/>
                </a:moveTo>
                <a:lnTo>
                  <a:pt x="3038591" y="0"/>
                </a:lnTo>
                <a:lnTo>
                  <a:pt x="3038591" y="874179"/>
                </a:lnTo>
                <a:lnTo>
                  <a:pt x="0" y="87417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reeform 4"/>
          <p:cNvSpPr/>
          <p:nvPr/>
        </p:nvSpPr>
        <p:spPr>
          <a:xfrm>
            <a:off x="5167397" y="5044718"/>
            <a:ext cx="3025213" cy="3121030"/>
          </a:xfrm>
          <a:custGeom>
            <a:avLst/>
            <a:gdLst/>
            <a:ahLst/>
            <a:cxnLst/>
            <a:rect l="l" t="t" r="r" b="b"/>
            <a:pathLst>
              <a:path w="4537819" h="4681545">
                <a:moveTo>
                  <a:pt x="0" y="0"/>
                </a:moveTo>
                <a:lnTo>
                  <a:pt x="4537819" y="0"/>
                </a:lnTo>
                <a:lnTo>
                  <a:pt x="4537819" y="4681545"/>
                </a:lnTo>
                <a:lnTo>
                  <a:pt x="0" y="4681545"/>
                </a:lnTo>
                <a:lnTo>
                  <a:pt x="0" y="0"/>
                </a:lnTo>
                <a:close/>
              </a:path>
            </a:pathLst>
          </a:custGeom>
          <a:blipFill>
            <a:blip r:embed="rId3">
              <a:alphaModFix amt="1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5"/>
          <p:cNvSpPr txBox="1"/>
          <p:nvPr/>
        </p:nvSpPr>
        <p:spPr>
          <a:xfrm>
            <a:off x="664603" y="632275"/>
            <a:ext cx="7528007" cy="577081"/>
          </a:xfrm>
          <a:prstGeom prst="rect">
            <a:avLst/>
          </a:prstGeom>
        </p:spPr>
        <p:txBody>
          <a:bodyPr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3977" b="0" i="0" u="none" strike="noStrike" kern="1200" cap="none" spc="0" normalizeH="0" baseline="0" noProof="0">
                <a:ln>
                  <a:noFill/>
                </a:ln>
                <a:solidFill>
                  <a:srgbClr val="264653"/>
                </a:solidFill>
                <a:effectLst/>
                <a:uLnTx/>
                <a:uFillTx/>
                <a:latin typeface="Poppins Ultra-Bold"/>
                <a:ea typeface="+mn-ea"/>
                <a:cs typeface="+mn-cs"/>
              </a:rPr>
              <a:t>Humber and North Yorkshire</a:t>
            </a:r>
          </a:p>
        </p:txBody>
      </p:sp>
      <p:sp>
        <p:nvSpPr>
          <p:cNvPr id="6" name="TextBox 6"/>
          <p:cNvSpPr txBox="1"/>
          <p:nvPr/>
        </p:nvSpPr>
        <p:spPr>
          <a:xfrm>
            <a:off x="685800" y="1246105"/>
            <a:ext cx="7528007" cy="371897"/>
          </a:xfrm>
          <a:prstGeom prst="rect">
            <a:avLst/>
          </a:prstGeom>
        </p:spPr>
        <p:txBody>
          <a:bodyPr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510" b="0" i="0" u="none" strike="noStrike" kern="1200" cap="none" spc="0" normalizeH="0" baseline="0" noProof="0">
                <a:ln>
                  <a:noFill/>
                </a:ln>
                <a:solidFill>
                  <a:srgbClr val="264653"/>
                </a:solidFill>
                <a:effectLst/>
                <a:uLnTx/>
                <a:uFillTx/>
                <a:latin typeface="Poppins Bold"/>
                <a:ea typeface="+mn-ea"/>
                <a:cs typeface="+mn-cs"/>
              </a:rPr>
              <a:t>Shared Care Record Showcase</a:t>
            </a:r>
          </a:p>
        </p:txBody>
      </p:sp>
      <p:grpSp>
        <p:nvGrpSpPr>
          <p:cNvPr id="7" name="Group 7"/>
          <p:cNvGrpSpPr/>
          <p:nvPr/>
        </p:nvGrpSpPr>
        <p:grpSpPr>
          <a:xfrm>
            <a:off x="-16377" y="-77472"/>
            <a:ext cx="12208377" cy="1782373"/>
            <a:chOff x="0" y="0"/>
            <a:chExt cx="4823062" cy="704147"/>
          </a:xfrm>
        </p:grpSpPr>
        <p:sp>
          <p:nvSpPr>
            <p:cNvPr id="8" name="Freeform 8"/>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9"/>
            <p:cNvSpPr txBox="1"/>
            <p:nvPr/>
          </p:nvSpPr>
          <p:spPr>
            <a:xfrm>
              <a:off x="0" y="28575"/>
              <a:ext cx="4823062" cy="675572"/>
            </a:xfrm>
            <a:prstGeom prst="rect">
              <a:avLst/>
            </a:prstGeom>
          </p:spPr>
          <p:txBody>
            <a:bodyPr lIns="33867" tIns="33867" rIns="33867" bIns="33867" rtlCol="0" anchor="ctr"/>
            <a:lstStyle/>
            <a:p>
              <a:pPr marL="0" marR="0" lvl="0" indent="0" algn="ctr" defTabSz="914400" rtl="0" eaLnBrk="1" fontAlgn="auto" latinLnBrk="0" hangingPunct="1">
                <a:lnSpc>
                  <a:spcPts val="96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0" name="Freeform 10"/>
          <p:cNvSpPr/>
          <p:nvPr/>
        </p:nvSpPr>
        <p:spPr>
          <a:xfrm>
            <a:off x="9754222" y="-197482"/>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3">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9" name="Group 19"/>
          <p:cNvGrpSpPr/>
          <p:nvPr/>
        </p:nvGrpSpPr>
        <p:grpSpPr>
          <a:xfrm>
            <a:off x="317742" y="2370410"/>
            <a:ext cx="4712847" cy="1429068"/>
            <a:chOff x="0" y="0"/>
            <a:chExt cx="1887792" cy="501778"/>
          </a:xfrm>
        </p:grpSpPr>
        <p:sp>
          <p:nvSpPr>
            <p:cNvPr id="20" name="Freeform 20"/>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1"/>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5" name="Freeform 25"/>
          <p:cNvSpPr/>
          <p:nvPr/>
        </p:nvSpPr>
        <p:spPr>
          <a:xfrm>
            <a:off x="6989825" y="2074465"/>
            <a:ext cx="1482386" cy="1347119"/>
          </a:xfrm>
          <a:custGeom>
            <a:avLst/>
            <a:gdLst/>
            <a:ahLst/>
            <a:cxnLst/>
            <a:rect l="l" t="t" r="r" b="b"/>
            <a:pathLst>
              <a:path w="2223579" h="2020678">
                <a:moveTo>
                  <a:pt x="0" y="0"/>
                </a:moveTo>
                <a:lnTo>
                  <a:pt x="2223579" y="0"/>
                </a:lnTo>
                <a:lnTo>
                  <a:pt x="2223579" y="2020677"/>
                </a:lnTo>
                <a:lnTo>
                  <a:pt x="0" y="2020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6" name="Group 26"/>
          <p:cNvGrpSpPr/>
          <p:nvPr/>
        </p:nvGrpSpPr>
        <p:grpSpPr>
          <a:xfrm>
            <a:off x="2510054" y="3788383"/>
            <a:ext cx="2448626" cy="1387442"/>
            <a:chOff x="0" y="-47625"/>
            <a:chExt cx="2003128" cy="549403"/>
          </a:xfrm>
        </p:grpSpPr>
        <p:sp>
          <p:nvSpPr>
            <p:cNvPr id="27" name="Freeform 27"/>
            <p:cNvSpPr/>
            <p:nvPr/>
          </p:nvSpPr>
          <p:spPr>
            <a:xfrm>
              <a:off x="0" y="0"/>
              <a:ext cx="2003128" cy="501778"/>
            </a:xfrm>
            <a:custGeom>
              <a:avLst/>
              <a:gdLst/>
              <a:ahLst/>
              <a:cxnLst/>
              <a:rect l="l" t="t" r="r" b="b"/>
              <a:pathLst>
                <a:path w="2003128" h="501778">
                  <a:moveTo>
                    <a:pt x="51914" y="0"/>
                  </a:moveTo>
                  <a:lnTo>
                    <a:pt x="1951214" y="0"/>
                  </a:lnTo>
                  <a:cubicBezTo>
                    <a:pt x="1979886" y="0"/>
                    <a:pt x="2003128" y="23243"/>
                    <a:pt x="2003128" y="51914"/>
                  </a:cubicBezTo>
                  <a:lnTo>
                    <a:pt x="2003128" y="449865"/>
                  </a:lnTo>
                  <a:cubicBezTo>
                    <a:pt x="2003128" y="463633"/>
                    <a:pt x="1997659" y="476838"/>
                    <a:pt x="1987923" y="486573"/>
                  </a:cubicBezTo>
                  <a:cubicBezTo>
                    <a:pt x="1978187" y="496309"/>
                    <a:pt x="1964983" y="501778"/>
                    <a:pt x="1951214" y="501778"/>
                  </a:cubicBezTo>
                  <a:lnTo>
                    <a:pt x="51914" y="501778"/>
                  </a:lnTo>
                  <a:cubicBezTo>
                    <a:pt x="23243" y="501778"/>
                    <a:pt x="0" y="478536"/>
                    <a:pt x="0" y="449865"/>
                  </a:cubicBezTo>
                  <a:lnTo>
                    <a:pt x="0" y="51914"/>
                  </a:lnTo>
                  <a:cubicBezTo>
                    <a:pt x="0" y="38145"/>
                    <a:pt x="5469" y="24941"/>
                    <a:pt x="15205" y="15205"/>
                  </a:cubicBezTo>
                  <a:cubicBezTo>
                    <a:pt x="24941" y="5469"/>
                    <a:pt x="38145" y="0"/>
                    <a:pt x="51914"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TextBox 28"/>
            <p:cNvSpPr txBox="1"/>
            <p:nvPr/>
          </p:nvSpPr>
          <p:spPr>
            <a:xfrm>
              <a:off x="0" y="-47625"/>
              <a:ext cx="2003128"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9" name="Group 29"/>
          <p:cNvGrpSpPr/>
          <p:nvPr/>
        </p:nvGrpSpPr>
        <p:grpSpPr>
          <a:xfrm>
            <a:off x="5068862" y="3759887"/>
            <a:ext cx="3025213" cy="1451485"/>
            <a:chOff x="0" y="-47625"/>
            <a:chExt cx="1470179" cy="549403"/>
          </a:xfrm>
        </p:grpSpPr>
        <p:sp>
          <p:nvSpPr>
            <p:cNvPr id="30" name="Freeform 30"/>
            <p:cNvSpPr/>
            <p:nvPr/>
          </p:nvSpPr>
          <p:spPr>
            <a:xfrm>
              <a:off x="0" y="0"/>
              <a:ext cx="1470179" cy="501778"/>
            </a:xfrm>
            <a:custGeom>
              <a:avLst/>
              <a:gdLst/>
              <a:ahLst/>
              <a:cxnLst/>
              <a:rect l="l" t="t" r="r" b="b"/>
              <a:pathLst>
                <a:path w="1470179" h="501778">
                  <a:moveTo>
                    <a:pt x="70733" y="0"/>
                  </a:moveTo>
                  <a:lnTo>
                    <a:pt x="1399446" y="0"/>
                  </a:lnTo>
                  <a:cubicBezTo>
                    <a:pt x="1418206" y="0"/>
                    <a:pt x="1436197" y="7452"/>
                    <a:pt x="1449462" y="20717"/>
                  </a:cubicBezTo>
                  <a:cubicBezTo>
                    <a:pt x="1462727" y="33982"/>
                    <a:pt x="1470179" y="51973"/>
                    <a:pt x="1470179" y="70733"/>
                  </a:cubicBezTo>
                  <a:lnTo>
                    <a:pt x="1470179" y="431045"/>
                  </a:lnTo>
                  <a:cubicBezTo>
                    <a:pt x="1470179" y="470110"/>
                    <a:pt x="1438511" y="501778"/>
                    <a:pt x="1399446" y="501778"/>
                  </a:cubicBezTo>
                  <a:lnTo>
                    <a:pt x="70733" y="501778"/>
                  </a:lnTo>
                  <a:cubicBezTo>
                    <a:pt x="31668" y="501778"/>
                    <a:pt x="0" y="470110"/>
                    <a:pt x="0" y="431045"/>
                  </a:cubicBezTo>
                  <a:lnTo>
                    <a:pt x="0" y="70733"/>
                  </a:lnTo>
                  <a:cubicBezTo>
                    <a:pt x="0" y="31668"/>
                    <a:pt x="31668" y="0"/>
                    <a:pt x="70733" y="0"/>
                  </a:cubicBezTo>
                  <a:close/>
                </a:path>
              </a:pathLst>
            </a:custGeom>
            <a:solidFill>
              <a:srgbClr val="8C72B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TextBox 31"/>
            <p:cNvSpPr txBox="1"/>
            <p:nvPr/>
          </p:nvSpPr>
          <p:spPr>
            <a:xfrm>
              <a:off x="0" y="-47625"/>
              <a:ext cx="1470179"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8" name="TextBox 48">
            <a:extLst>
              <a:ext uri="{FF2B5EF4-FFF2-40B4-BE49-F238E27FC236}">
                <a16:creationId xmlns:a16="http://schemas.microsoft.com/office/drawing/2014/main" id="{377702C2-5550-C743-51FA-23E3AF872F2B}"/>
              </a:ext>
            </a:extLst>
          </p:cNvPr>
          <p:cNvSpPr txBox="1"/>
          <p:nvPr/>
        </p:nvSpPr>
        <p:spPr>
          <a:xfrm>
            <a:off x="603811" y="277286"/>
            <a:ext cx="10373966" cy="624595"/>
          </a:xfrm>
          <a:prstGeom prst="rect">
            <a:avLst/>
          </a:prstGeom>
        </p:spPr>
        <p:txBody>
          <a:bodyPr wrap="square"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Aptos Black" panose="020B0004020202020204" pitchFamily="34" charset="0"/>
                <a:ea typeface="+mn-ea"/>
                <a:cs typeface="Poppins Bold" panose="020B0604020202020204" charset="0"/>
              </a:rPr>
              <a:t>Humber and North Yorkshire</a:t>
            </a:r>
          </a:p>
        </p:txBody>
      </p:sp>
      <p:sp>
        <p:nvSpPr>
          <p:cNvPr id="39" name="TextBox 49">
            <a:extLst>
              <a:ext uri="{FF2B5EF4-FFF2-40B4-BE49-F238E27FC236}">
                <a16:creationId xmlns:a16="http://schemas.microsoft.com/office/drawing/2014/main" id="{4070D953-4807-651B-FE29-E6D1E9EA945C}"/>
              </a:ext>
            </a:extLst>
          </p:cNvPr>
          <p:cNvSpPr txBox="1"/>
          <p:nvPr/>
        </p:nvSpPr>
        <p:spPr>
          <a:xfrm>
            <a:off x="610161" y="960223"/>
            <a:ext cx="10149279" cy="736035"/>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rPr>
              <a:t>Yorkshire and Humber Care Record MVS 2.0 </a:t>
            </a:r>
            <a:r>
              <a:rPr kumimoji="0" lang="en-US" sz="24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Programme</a:t>
            </a:r>
          </a:p>
          <a:p>
            <a:pPr marL="0" marR="0" lvl="0" indent="0" algn="l" defTabSz="914400" rtl="0" eaLnBrk="1" fontAlgn="auto" latinLnBrk="0" hangingPunct="1">
              <a:lnSpc>
                <a:spcPts val="2861"/>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endParaRPr>
          </a:p>
        </p:txBody>
      </p:sp>
      <p:sp>
        <p:nvSpPr>
          <p:cNvPr id="41" name="TextBox 49">
            <a:extLst>
              <a:ext uri="{FF2B5EF4-FFF2-40B4-BE49-F238E27FC236}">
                <a16:creationId xmlns:a16="http://schemas.microsoft.com/office/drawing/2014/main" id="{5AC81845-405F-A76B-D0ED-F14CAEE00E86}"/>
              </a:ext>
            </a:extLst>
          </p:cNvPr>
          <p:cNvSpPr txBox="1"/>
          <p:nvPr/>
        </p:nvSpPr>
        <p:spPr>
          <a:xfrm>
            <a:off x="359420" y="1964442"/>
            <a:ext cx="10149279" cy="392608"/>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3200" b="0" i="0" u="none" strike="noStrike" kern="1200" cap="none" spc="0" normalizeH="0" baseline="0" noProof="0">
                <a:ln>
                  <a:noFill/>
                </a:ln>
                <a:solidFill>
                  <a:srgbClr val="A15693"/>
                </a:solidFill>
                <a:effectLst/>
                <a:uLnTx/>
                <a:uFillTx/>
                <a:latin typeface="Aptos Black" panose="020B0004020202020204" pitchFamily="34" charset="0"/>
                <a:ea typeface="+mn-ea"/>
                <a:cs typeface="+mn-cs"/>
              </a:rPr>
              <a:t>Usage Stats</a:t>
            </a:r>
          </a:p>
        </p:txBody>
      </p:sp>
      <p:sp>
        <p:nvSpPr>
          <p:cNvPr id="45" name="TextBox 17">
            <a:extLst>
              <a:ext uri="{FF2B5EF4-FFF2-40B4-BE49-F238E27FC236}">
                <a16:creationId xmlns:a16="http://schemas.microsoft.com/office/drawing/2014/main" id="{6F33AA30-EC8D-1A0C-63C9-C6A7AEEAFA5C}"/>
              </a:ext>
            </a:extLst>
          </p:cNvPr>
          <p:cNvSpPr txBox="1"/>
          <p:nvPr/>
        </p:nvSpPr>
        <p:spPr>
          <a:xfrm>
            <a:off x="5152469" y="2580320"/>
            <a:ext cx="1992513" cy="93140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1" i="0" u="none" strike="noStrike" kern="1200" cap="none" spc="0" normalizeH="0" baseline="0" noProof="0">
                <a:ln>
                  <a:noFill/>
                </a:ln>
                <a:solidFill>
                  <a:srgbClr val="A15693"/>
                </a:solidFill>
                <a:effectLst/>
                <a:uLnTx/>
                <a:uFillTx/>
                <a:latin typeface="Aptos Black" panose="020B0004020202020204" pitchFamily="34" charset="0"/>
                <a:ea typeface="+mn-ea"/>
                <a:cs typeface="+mn-cs"/>
              </a:rPr>
              <a:t>Month on month increase in Shared Care Record usage</a:t>
            </a:r>
          </a:p>
        </p:txBody>
      </p:sp>
      <p:sp>
        <p:nvSpPr>
          <p:cNvPr id="46" name="TextBox 17">
            <a:extLst>
              <a:ext uri="{FF2B5EF4-FFF2-40B4-BE49-F238E27FC236}">
                <a16:creationId xmlns:a16="http://schemas.microsoft.com/office/drawing/2014/main" id="{E114DF7A-4F16-3371-39B4-2D70120ABC2C}"/>
              </a:ext>
            </a:extLst>
          </p:cNvPr>
          <p:cNvSpPr txBox="1"/>
          <p:nvPr/>
        </p:nvSpPr>
        <p:spPr>
          <a:xfrm>
            <a:off x="2731307" y="2687407"/>
            <a:ext cx="2226560" cy="8309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Patients benefitting from enhanced sharing across HNY </a:t>
            </a:r>
          </a:p>
        </p:txBody>
      </p:sp>
      <p:sp>
        <p:nvSpPr>
          <p:cNvPr id="47" name="TextBox 17">
            <a:extLst>
              <a:ext uri="{FF2B5EF4-FFF2-40B4-BE49-F238E27FC236}">
                <a16:creationId xmlns:a16="http://schemas.microsoft.com/office/drawing/2014/main" id="{814FB36D-4415-9D6B-C847-4D7E15F83CB1}"/>
              </a:ext>
            </a:extLst>
          </p:cNvPr>
          <p:cNvSpPr txBox="1"/>
          <p:nvPr/>
        </p:nvSpPr>
        <p:spPr>
          <a:xfrm>
            <a:off x="431970" y="3123228"/>
            <a:ext cx="2643145" cy="49616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1.7m</a:t>
            </a:r>
          </a:p>
        </p:txBody>
      </p:sp>
      <p:sp>
        <p:nvSpPr>
          <p:cNvPr id="52" name="TextBox 17">
            <a:extLst>
              <a:ext uri="{FF2B5EF4-FFF2-40B4-BE49-F238E27FC236}">
                <a16:creationId xmlns:a16="http://schemas.microsoft.com/office/drawing/2014/main" id="{FD52C41C-22E2-0CA5-EFA5-4E9CB395664D}"/>
              </a:ext>
            </a:extLst>
          </p:cNvPr>
          <p:cNvSpPr txBox="1"/>
          <p:nvPr/>
        </p:nvSpPr>
        <p:spPr>
          <a:xfrm>
            <a:off x="2675853" y="4248767"/>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5000</a:t>
            </a:r>
          </a:p>
        </p:txBody>
      </p:sp>
      <p:sp>
        <p:nvSpPr>
          <p:cNvPr id="53" name="TextBox 17">
            <a:extLst>
              <a:ext uri="{FF2B5EF4-FFF2-40B4-BE49-F238E27FC236}">
                <a16:creationId xmlns:a16="http://schemas.microsoft.com/office/drawing/2014/main" id="{06721210-AC35-0B4C-EB2B-74CFFDF3DDBD}"/>
              </a:ext>
            </a:extLst>
          </p:cNvPr>
          <p:cNvSpPr txBox="1"/>
          <p:nvPr/>
        </p:nvSpPr>
        <p:spPr>
          <a:xfrm>
            <a:off x="8793135" y="2339499"/>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200-300</a:t>
            </a:r>
          </a:p>
        </p:txBody>
      </p:sp>
      <p:sp>
        <p:nvSpPr>
          <p:cNvPr id="54" name="TextBox 17">
            <a:extLst>
              <a:ext uri="{FF2B5EF4-FFF2-40B4-BE49-F238E27FC236}">
                <a16:creationId xmlns:a16="http://schemas.microsoft.com/office/drawing/2014/main" id="{77C8C65E-B9A4-2B7E-9356-8B7F8BD15957}"/>
              </a:ext>
            </a:extLst>
          </p:cNvPr>
          <p:cNvSpPr txBox="1"/>
          <p:nvPr/>
        </p:nvSpPr>
        <p:spPr>
          <a:xfrm>
            <a:off x="2684504" y="4568375"/>
            <a:ext cx="2327920" cy="4308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User logins per month via the Interweave Portal</a:t>
            </a:r>
          </a:p>
        </p:txBody>
      </p:sp>
      <p:sp>
        <p:nvSpPr>
          <p:cNvPr id="55" name="TextBox 17">
            <a:extLst>
              <a:ext uri="{FF2B5EF4-FFF2-40B4-BE49-F238E27FC236}">
                <a16:creationId xmlns:a16="http://schemas.microsoft.com/office/drawing/2014/main" id="{D0E2AE87-8C05-9680-660D-BD36276E83D5}"/>
              </a:ext>
            </a:extLst>
          </p:cNvPr>
          <p:cNvSpPr txBox="1"/>
          <p:nvPr/>
        </p:nvSpPr>
        <p:spPr>
          <a:xfrm>
            <a:off x="6130818" y="4193657"/>
            <a:ext cx="194434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 and Care IT systems interacting with the YHCR</a:t>
            </a:r>
          </a:p>
        </p:txBody>
      </p:sp>
      <p:sp>
        <p:nvSpPr>
          <p:cNvPr id="56" name="TextBox 17">
            <a:extLst>
              <a:ext uri="{FF2B5EF4-FFF2-40B4-BE49-F238E27FC236}">
                <a16:creationId xmlns:a16="http://schemas.microsoft.com/office/drawing/2014/main" id="{E85DABE6-4427-C243-A4F9-56085DE5DC4B}"/>
              </a:ext>
            </a:extLst>
          </p:cNvPr>
          <p:cNvSpPr txBox="1"/>
          <p:nvPr/>
        </p:nvSpPr>
        <p:spPr>
          <a:xfrm>
            <a:off x="5097226" y="4570236"/>
            <a:ext cx="2643145" cy="474874"/>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Aptos Black"/>
                <a:ea typeface="+mn-ea"/>
                <a:cs typeface="+mn-cs"/>
              </a:rPr>
              <a:t>13</a:t>
            </a:r>
            <a:endParaRPr kumimoji="0" lang="en-US" sz="6600" b="0"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grpSp>
        <p:nvGrpSpPr>
          <p:cNvPr id="57" name="Group 19">
            <a:extLst>
              <a:ext uri="{FF2B5EF4-FFF2-40B4-BE49-F238E27FC236}">
                <a16:creationId xmlns:a16="http://schemas.microsoft.com/office/drawing/2014/main" id="{64EACC51-1353-CAA1-49F0-848874A11210}"/>
              </a:ext>
            </a:extLst>
          </p:cNvPr>
          <p:cNvGrpSpPr/>
          <p:nvPr/>
        </p:nvGrpSpPr>
        <p:grpSpPr>
          <a:xfrm>
            <a:off x="8213807" y="3156765"/>
            <a:ext cx="3562694" cy="2164436"/>
            <a:chOff x="0" y="-47625"/>
            <a:chExt cx="1887792" cy="549403"/>
          </a:xfrm>
        </p:grpSpPr>
        <p:sp>
          <p:nvSpPr>
            <p:cNvPr id="58" name="Freeform 20">
              <a:extLst>
                <a:ext uri="{FF2B5EF4-FFF2-40B4-BE49-F238E27FC236}">
                  <a16:creationId xmlns:a16="http://schemas.microsoft.com/office/drawing/2014/main" id="{FD315FC6-572D-1B44-6177-063F0D6DD237}"/>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21">
              <a:extLst>
                <a:ext uri="{FF2B5EF4-FFF2-40B4-BE49-F238E27FC236}">
                  <a16:creationId xmlns:a16="http://schemas.microsoft.com/office/drawing/2014/main" id="{343F15A0-5EF5-D302-327C-14A5FA78056E}"/>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60" name="TextBox 17">
            <a:extLst>
              <a:ext uri="{FF2B5EF4-FFF2-40B4-BE49-F238E27FC236}">
                <a16:creationId xmlns:a16="http://schemas.microsoft.com/office/drawing/2014/main" id="{1CF0A6A1-139D-F1D2-4EC9-C4CD68083FAF}"/>
              </a:ext>
            </a:extLst>
          </p:cNvPr>
          <p:cNvSpPr txBox="1"/>
          <p:nvPr/>
        </p:nvSpPr>
        <p:spPr>
          <a:xfrm>
            <a:off x="8296263" y="3588571"/>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103,595</a:t>
            </a:r>
          </a:p>
        </p:txBody>
      </p:sp>
      <p:sp>
        <p:nvSpPr>
          <p:cNvPr id="61" name="TextBox 17">
            <a:extLst>
              <a:ext uri="{FF2B5EF4-FFF2-40B4-BE49-F238E27FC236}">
                <a16:creationId xmlns:a16="http://schemas.microsoft.com/office/drawing/2014/main" id="{0C91A415-D365-AB92-8B1D-8EBB57BB9308}"/>
              </a:ext>
            </a:extLst>
          </p:cNvPr>
          <p:cNvSpPr txBox="1"/>
          <p:nvPr/>
        </p:nvSpPr>
        <p:spPr>
          <a:xfrm>
            <a:off x="8331118" y="3934240"/>
            <a:ext cx="3415458" cy="129266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GP Connect views per month via </a:t>
            </a:r>
            <a:r>
              <a:rPr kumimoji="0" lang="en-GB" sz="1400" b="0" i="0" u="none" strike="noStrike" kern="1200" cap="none" spc="0" normalizeH="0" baseline="0" noProof="0">
                <a:ln>
                  <a:noFill/>
                </a:ln>
                <a:solidFill>
                  <a:prstClr val="white"/>
                </a:solidFill>
                <a:effectLst/>
                <a:uLnTx/>
                <a:uFillTx/>
                <a:latin typeface="Aptos Black" panose="020B0004020202020204" pitchFamily="34" charset="0"/>
                <a:ea typeface="Calibri" panose="020F0502020204030204" pitchFamily="34" charset="0"/>
                <a:cs typeface="+mn-cs"/>
              </a:rPr>
              <a:t>York &amp; Scarborough Teaching Hospital, Harrogate District Foundation Trust, Northern Lincolnshire and Goole NHS Foundation Trust and Humber Teaching Hospital </a:t>
            </a:r>
            <a:endPar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grpSp>
        <p:nvGrpSpPr>
          <p:cNvPr id="11" name="Group 11"/>
          <p:cNvGrpSpPr/>
          <p:nvPr/>
        </p:nvGrpSpPr>
        <p:grpSpPr>
          <a:xfrm>
            <a:off x="374117" y="3692055"/>
            <a:ext cx="2233562" cy="1859355"/>
            <a:chOff x="0" y="0"/>
            <a:chExt cx="5151270" cy="3450367"/>
          </a:xfrm>
        </p:grpSpPr>
        <p:sp>
          <p:nvSpPr>
            <p:cNvPr id="12" name="Freeform 12"/>
            <p:cNvSpPr/>
            <p:nvPr/>
          </p:nvSpPr>
          <p:spPr>
            <a:xfrm flipH="1">
              <a:off x="1163027" y="0"/>
              <a:ext cx="3009007" cy="3450367"/>
            </a:xfrm>
            <a:custGeom>
              <a:avLst/>
              <a:gdLst/>
              <a:ahLst/>
              <a:cxnLst/>
              <a:rect l="l" t="t" r="r" b="b"/>
              <a:pathLst>
                <a:path w="3009007" h="3450367">
                  <a:moveTo>
                    <a:pt x="3009007" y="0"/>
                  </a:moveTo>
                  <a:lnTo>
                    <a:pt x="0" y="0"/>
                  </a:lnTo>
                  <a:lnTo>
                    <a:pt x="0" y="3450367"/>
                  </a:lnTo>
                  <a:lnTo>
                    <a:pt x="3009007" y="3450367"/>
                  </a:lnTo>
                  <a:lnTo>
                    <a:pt x="300900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13"/>
            <p:cNvSpPr/>
            <p:nvPr/>
          </p:nvSpPr>
          <p:spPr>
            <a:xfrm>
              <a:off x="589175" y="1847091"/>
              <a:ext cx="423715" cy="869160"/>
            </a:xfrm>
            <a:custGeom>
              <a:avLst/>
              <a:gdLst/>
              <a:ahLst/>
              <a:cxnLst/>
              <a:rect l="l" t="t" r="r" b="b"/>
              <a:pathLst>
                <a:path w="423715" h="869160">
                  <a:moveTo>
                    <a:pt x="0" y="0"/>
                  </a:moveTo>
                  <a:lnTo>
                    <a:pt x="423716" y="0"/>
                  </a:lnTo>
                  <a:lnTo>
                    <a:pt x="423716" y="869159"/>
                  </a:lnTo>
                  <a:lnTo>
                    <a:pt x="0" y="869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14"/>
            <p:cNvSpPr/>
            <p:nvPr/>
          </p:nvSpPr>
          <p:spPr>
            <a:xfrm flipH="1">
              <a:off x="2511884" y="1616175"/>
              <a:ext cx="630405" cy="694661"/>
            </a:xfrm>
            <a:custGeom>
              <a:avLst/>
              <a:gdLst/>
              <a:ahLst/>
              <a:cxnLst/>
              <a:rect l="l" t="t" r="r" b="b"/>
              <a:pathLst>
                <a:path w="630405" h="694661">
                  <a:moveTo>
                    <a:pt x="630404" y="0"/>
                  </a:moveTo>
                  <a:lnTo>
                    <a:pt x="0" y="0"/>
                  </a:lnTo>
                  <a:lnTo>
                    <a:pt x="0" y="694661"/>
                  </a:lnTo>
                  <a:lnTo>
                    <a:pt x="630404" y="694661"/>
                  </a:lnTo>
                  <a:lnTo>
                    <a:pt x="63040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5"/>
            <p:cNvSpPr/>
            <p:nvPr/>
          </p:nvSpPr>
          <p:spPr>
            <a:xfrm>
              <a:off x="4873467" y="2041402"/>
              <a:ext cx="277803" cy="967675"/>
            </a:xfrm>
            <a:custGeom>
              <a:avLst/>
              <a:gdLst/>
              <a:ahLst/>
              <a:cxnLst/>
              <a:rect l="l" t="t" r="r" b="b"/>
              <a:pathLst>
                <a:path w="277803" h="967675">
                  <a:moveTo>
                    <a:pt x="0" y="0"/>
                  </a:moveTo>
                  <a:lnTo>
                    <a:pt x="277803" y="0"/>
                  </a:lnTo>
                  <a:lnTo>
                    <a:pt x="277803" y="967675"/>
                  </a:lnTo>
                  <a:lnTo>
                    <a:pt x="0" y="967675"/>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16"/>
            <p:cNvSpPr/>
            <p:nvPr/>
          </p:nvSpPr>
          <p:spPr>
            <a:xfrm>
              <a:off x="4452377" y="2025987"/>
              <a:ext cx="421090" cy="983090"/>
            </a:xfrm>
            <a:custGeom>
              <a:avLst/>
              <a:gdLst/>
              <a:ahLst/>
              <a:cxnLst/>
              <a:rect l="l" t="t" r="r" b="b"/>
              <a:pathLst>
                <a:path w="421090" h="983090">
                  <a:moveTo>
                    <a:pt x="0" y="0"/>
                  </a:moveTo>
                  <a:lnTo>
                    <a:pt x="421090" y="0"/>
                  </a:lnTo>
                  <a:lnTo>
                    <a:pt x="421090" y="983090"/>
                  </a:lnTo>
                  <a:lnTo>
                    <a:pt x="0" y="983090"/>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7"/>
            <p:cNvSpPr/>
            <p:nvPr/>
          </p:nvSpPr>
          <p:spPr>
            <a:xfrm flipH="1">
              <a:off x="0" y="1963975"/>
              <a:ext cx="492582" cy="783431"/>
            </a:xfrm>
            <a:custGeom>
              <a:avLst/>
              <a:gdLst/>
              <a:ahLst/>
              <a:cxnLst/>
              <a:rect l="l" t="t" r="r" b="b"/>
              <a:pathLst>
                <a:path w="492582" h="783431">
                  <a:moveTo>
                    <a:pt x="492582" y="0"/>
                  </a:moveTo>
                  <a:lnTo>
                    <a:pt x="0" y="0"/>
                  </a:lnTo>
                  <a:lnTo>
                    <a:pt x="0" y="783431"/>
                  </a:lnTo>
                  <a:lnTo>
                    <a:pt x="492582" y="783431"/>
                  </a:lnTo>
                  <a:lnTo>
                    <a:pt x="492582"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8"/>
            <p:cNvSpPr/>
            <p:nvPr/>
          </p:nvSpPr>
          <p:spPr>
            <a:xfrm>
              <a:off x="438775" y="2086550"/>
              <a:ext cx="53807" cy="107614"/>
            </a:xfrm>
            <a:custGeom>
              <a:avLst/>
              <a:gdLst/>
              <a:ahLst/>
              <a:cxnLst/>
              <a:rect l="l" t="t" r="r" b="b"/>
              <a:pathLst>
                <a:path w="53807" h="107614">
                  <a:moveTo>
                    <a:pt x="0" y="0"/>
                  </a:moveTo>
                  <a:lnTo>
                    <a:pt x="53807" y="0"/>
                  </a:lnTo>
                  <a:lnTo>
                    <a:pt x="53807" y="107614"/>
                  </a:lnTo>
                  <a:lnTo>
                    <a:pt x="0" y="107614"/>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69" name="Graphic 68" descr="Two Hearts with solid fill">
            <a:extLst>
              <a:ext uri="{FF2B5EF4-FFF2-40B4-BE49-F238E27FC236}">
                <a16:creationId xmlns:a16="http://schemas.microsoft.com/office/drawing/2014/main" id="{437DA9A2-5F80-8C98-3DA9-71A9080D49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8148" y="2043825"/>
            <a:ext cx="653578" cy="653578"/>
          </a:xfrm>
          <a:prstGeom prst="rect">
            <a:avLst/>
          </a:prstGeom>
        </p:spPr>
      </p:pic>
      <p:pic>
        <p:nvPicPr>
          <p:cNvPr id="71" name="Graphic 70" descr="Heartbeat with solid fill">
            <a:extLst>
              <a:ext uri="{FF2B5EF4-FFF2-40B4-BE49-F238E27FC236}">
                <a16:creationId xmlns:a16="http://schemas.microsoft.com/office/drawing/2014/main" id="{342CBD26-F30D-DC49-1A4B-D4DFF0F4385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68263" y="3226394"/>
            <a:ext cx="914400" cy="914400"/>
          </a:xfrm>
          <a:prstGeom prst="rect">
            <a:avLst/>
          </a:prstGeom>
        </p:spPr>
      </p:pic>
      <p:sp>
        <p:nvSpPr>
          <p:cNvPr id="74" name="Freeform 40">
            <a:extLst>
              <a:ext uri="{FF2B5EF4-FFF2-40B4-BE49-F238E27FC236}">
                <a16:creationId xmlns:a16="http://schemas.microsoft.com/office/drawing/2014/main" id="{41C2925D-0D43-C590-C239-A5196BE681F9}"/>
              </a:ext>
            </a:extLst>
          </p:cNvPr>
          <p:cNvSpPr/>
          <p:nvPr/>
        </p:nvSpPr>
        <p:spPr>
          <a:xfrm>
            <a:off x="7572143" y="4874460"/>
            <a:ext cx="433938" cy="353045"/>
          </a:xfrm>
          <a:custGeom>
            <a:avLst/>
            <a:gdLst/>
            <a:ahLst/>
            <a:cxnLst/>
            <a:rect l="l" t="t" r="r" b="b"/>
            <a:pathLst>
              <a:path w="1308720" h="1206749">
                <a:moveTo>
                  <a:pt x="0" y="0"/>
                </a:moveTo>
                <a:lnTo>
                  <a:pt x="1308720" y="0"/>
                </a:lnTo>
                <a:lnTo>
                  <a:pt x="1308720" y="1206749"/>
                </a:lnTo>
                <a:lnTo>
                  <a:pt x="0" y="120674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6" name="Graphic 75" descr="Cursor with solid fill">
            <a:extLst>
              <a:ext uri="{FF2B5EF4-FFF2-40B4-BE49-F238E27FC236}">
                <a16:creationId xmlns:a16="http://schemas.microsoft.com/office/drawing/2014/main" id="{AFD9B1B1-A3E0-32B2-B0E7-308D686E8D3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315968" y="3943191"/>
            <a:ext cx="534840" cy="534840"/>
          </a:xfrm>
          <a:prstGeom prst="rect">
            <a:avLst/>
          </a:prstGeom>
        </p:spPr>
      </p:pic>
      <p:sp>
        <p:nvSpPr>
          <p:cNvPr id="24" name="TextBox 17">
            <a:extLst>
              <a:ext uri="{FF2B5EF4-FFF2-40B4-BE49-F238E27FC236}">
                <a16:creationId xmlns:a16="http://schemas.microsoft.com/office/drawing/2014/main" id="{97831FAC-2015-2274-651C-E4430CF5D1F0}"/>
              </a:ext>
            </a:extLst>
          </p:cNvPr>
          <p:cNvSpPr txBox="1"/>
          <p:nvPr/>
        </p:nvSpPr>
        <p:spPr>
          <a:xfrm>
            <a:off x="8770632" y="2691262"/>
            <a:ext cx="3644846" cy="21544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New </a:t>
            </a:r>
            <a:r>
              <a:rPr kumimoji="0" lang="en-US" sz="1400" b="1" i="0" u="none" strike="noStrike" kern="1200" cap="none" spc="0" normalizeH="0" baseline="0" noProof="0" err="1">
                <a:ln>
                  <a:noFill/>
                </a:ln>
                <a:solidFill>
                  <a:prstClr val="white"/>
                </a:solidFill>
                <a:effectLst/>
                <a:uLnTx/>
                <a:uFillTx/>
                <a:latin typeface="Aptos Black" panose="020B0004020202020204" pitchFamily="34" charset="0"/>
                <a:ea typeface="+mn-ea"/>
                <a:cs typeface="+mn-cs"/>
              </a:rPr>
              <a:t>EPaCCs</a:t>
            </a: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 created each month</a:t>
            </a:r>
          </a:p>
        </p:txBody>
      </p:sp>
      <p:grpSp>
        <p:nvGrpSpPr>
          <p:cNvPr id="32" name="Group 34">
            <a:extLst>
              <a:ext uri="{FF2B5EF4-FFF2-40B4-BE49-F238E27FC236}">
                <a16:creationId xmlns:a16="http://schemas.microsoft.com/office/drawing/2014/main" id="{1A40B208-B67F-DA03-B7B7-904956006F3D}"/>
              </a:ext>
            </a:extLst>
          </p:cNvPr>
          <p:cNvGrpSpPr/>
          <p:nvPr/>
        </p:nvGrpSpPr>
        <p:grpSpPr>
          <a:xfrm>
            <a:off x="4125229" y="5245910"/>
            <a:ext cx="4024384" cy="956857"/>
            <a:chOff x="0" y="-47625"/>
            <a:chExt cx="1887792" cy="549403"/>
          </a:xfrm>
        </p:grpSpPr>
        <p:sp>
          <p:nvSpPr>
            <p:cNvPr id="33" name="Freeform 35">
              <a:extLst>
                <a:ext uri="{FF2B5EF4-FFF2-40B4-BE49-F238E27FC236}">
                  <a16:creationId xmlns:a16="http://schemas.microsoft.com/office/drawing/2014/main" id="{51DCA915-E2FF-82EF-E8B5-46A64D4CB2E7}"/>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TextBox 36">
              <a:extLst>
                <a:ext uri="{FF2B5EF4-FFF2-40B4-BE49-F238E27FC236}">
                  <a16:creationId xmlns:a16="http://schemas.microsoft.com/office/drawing/2014/main" id="{07E4E124-6477-8C64-EDC6-C40F29664621}"/>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5" name="TextBox 17">
            <a:extLst>
              <a:ext uri="{FF2B5EF4-FFF2-40B4-BE49-F238E27FC236}">
                <a16:creationId xmlns:a16="http://schemas.microsoft.com/office/drawing/2014/main" id="{35D4C680-1532-F47D-92E9-8E84690CC74B}"/>
              </a:ext>
            </a:extLst>
          </p:cNvPr>
          <p:cNvSpPr txBox="1"/>
          <p:nvPr/>
        </p:nvSpPr>
        <p:spPr>
          <a:xfrm>
            <a:off x="5239520" y="5412700"/>
            <a:ext cx="2910093" cy="64633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Patients dying in their preferred place of death increasing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1/3 to over 1/2 </a:t>
            </a:r>
          </a:p>
        </p:txBody>
      </p:sp>
      <p:pic>
        <p:nvPicPr>
          <p:cNvPr id="49" name="Graphic 48" descr="Home1 with solid fill">
            <a:extLst>
              <a:ext uri="{FF2B5EF4-FFF2-40B4-BE49-F238E27FC236}">
                <a16:creationId xmlns:a16="http://schemas.microsoft.com/office/drawing/2014/main" id="{4D1D52D4-8787-B4CA-D709-DF6B9A62B92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18703" y="5308621"/>
            <a:ext cx="848694" cy="848694"/>
          </a:xfrm>
          <a:prstGeom prst="rect">
            <a:avLst/>
          </a:prstGeom>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C5CF86-5F56-9BD8-1EC5-0D71FE204A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BF7496-56FB-7042-A81A-D3CA11AB787F}"/>
              </a:ext>
            </a:extLst>
          </p:cNvPr>
          <p:cNvSpPr txBox="1">
            <a:spLocks/>
          </p:cNvSpPr>
          <p:nvPr/>
        </p:nvSpPr>
        <p:spPr>
          <a:xfrm>
            <a:off x="0" y="210535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Understand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Benefits to </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Support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Discussion</a:t>
            </a:r>
          </a:p>
        </p:txBody>
      </p:sp>
      <p:pic>
        <p:nvPicPr>
          <p:cNvPr id="3" name="Picture 2" descr="A picture containing logo&#10;&#10;Description automatically generated">
            <a:extLst>
              <a:ext uri="{FF2B5EF4-FFF2-40B4-BE49-F238E27FC236}">
                <a16:creationId xmlns:a16="http://schemas.microsoft.com/office/drawing/2014/main" id="{FEE17911-5708-D12D-8E1C-2A4F616D40F3}"/>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67441635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AA28-4919-6342-EC30-39F3981B10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7A496B-D5C8-19F1-C3DB-BF2A9299DF7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BE2C076-34AE-D0E0-8A6C-C7A4FC9DD264}"/>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sans-serif"/>
                <a:ea typeface="+mn-ea"/>
                <a:cs typeface="+mn-cs"/>
              </a:rPr>
              <a:t>Analysis Shows that Patients with </a:t>
            </a:r>
            <a:r>
              <a:rPr kumimoji="0" lang="en-GB" sz="2400" b="1" i="0" u="none" strike="noStrike" kern="1200" cap="none" spc="0" normalizeH="0" baseline="0" noProof="0" dirty="0" err="1">
                <a:ln>
                  <a:noFill/>
                </a:ln>
                <a:solidFill>
                  <a:prstClr val="white"/>
                </a:solidFill>
                <a:effectLst/>
                <a:uLnTx/>
                <a:uFillTx/>
                <a:latin typeface="Calibri,sans-serif"/>
                <a:ea typeface="+mn-ea"/>
                <a:cs typeface="+mn-cs"/>
              </a:rPr>
              <a:t>EPaCCS</a:t>
            </a:r>
            <a:r>
              <a:rPr kumimoji="0" lang="en-GB" sz="2400" b="1" i="0" u="none" strike="noStrike" kern="1200" cap="none" spc="0" normalizeH="0" baseline="0" noProof="0" dirty="0">
                <a:ln>
                  <a:noFill/>
                </a:ln>
                <a:solidFill>
                  <a:prstClr val="white"/>
                </a:solidFill>
                <a:effectLst/>
                <a:uLnTx/>
                <a:uFillTx/>
                <a:latin typeface="Calibri,sans-serif"/>
                <a:ea typeface="+mn-ea"/>
                <a:cs typeface="+mn-cs"/>
              </a:rPr>
              <a:t> More Likely to Die Out of Hospital</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65FB7B32-129F-0528-DDCF-AA476580AEE9}"/>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5" name="Content Placeholder 2">
            <a:extLst>
              <a:ext uri="{FF2B5EF4-FFF2-40B4-BE49-F238E27FC236}">
                <a16:creationId xmlns:a16="http://schemas.microsoft.com/office/drawing/2014/main" id="{9D2890E9-B3C5-93BB-D553-211D596A3E4C}"/>
              </a:ext>
            </a:extLst>
          </p:cNvPr>
          <p:cNvSpPr>
            <a:spLocks noGrp="1"/>
          </p:cNvSpPr>
          <p:nvPr>
            <p:ph idx="1"/>
          </p:nvPr>
        </p:nvSpPr>
        <p:spPr>
          <a:xfrm>
            <a:off x="761070" y="1642213"/>
            <a:ext cx="10669859" cy="4351338"/>
          </a:xfrm>
          <a:solidFill>
            <a:schemeClr val="bg2">
              <a:lumMod val="90000"/>
            </a:schemeClr>
          </a:solidFill>
          <a:ln>
            <a:solidFill>
              <a:schemeClr val="tx1"/>
            </a:solidFill>
          </a:ln>
        </p:spPr>
        <p:txBody>
          <a:bodyPr/>
          <a:lstStyle/>
          <a:p>
            <a:pPr marL="0" indent="0" algn="l">
              <a:buNone/>
            </a:pPr>
            <a:r>
              <a:rPr lang="en-GB" sz="1800" b="0" i="0" dirty="0">
                <a:solidFill>
                  <a:srgbClr val="242424"/>
                </a:solidFill>
                <a:effectLst/>
                <a:latin typeface="+mn-lt"/>
              </a:rPr>
              <a:t>'Early data gathered in Northern Lincolnshire from closed </a:t>
            </a:r>
            <a:r>
              <a:rPr lang="en-GB" sz="1800" b="0" i="0" dirty="0" err="1">
                <a:solidFill>
                  <a:srgbClr val="242424"/>
                </a:solidFill>
                <a:effectLst/>
                <a:latin typeface="+mn-lt"/>
              </a:rPr>
              <a:t>EPaCCS</a:t>
            </a:r>
            <a:r>
              <a:rPr lang="en-GB" sz="1800" b="0" i="0" dirty="0">
                <a:solidFill>
                  <a:srgbClr val="242424"/>
                </a:solidFill>
                <a:effectLst/>
                <a:latin typeface="+mn-lt"/>
              </a:rPr>
              <a:t> records is encouraging as it shows that </a:t>
            </a:r>
            <a:r>
              <a:rPr lang="en-GB" sz="1800" b="1" i="0" u="sng" dirty="0">
                <a:solidFill>
                  <a:srgbClr val="242424"/>
                </a:solidFill>
                <a:effectLst/>
                <a:latin typeface="+mn-lt"/>
              </a:rPr>
              <a:t>only 14% of this cohort of patients die in hospital compared to a national average of 42-45% </a:t>
            </a:r>
            <a:r>
              <a:rPr lang="en-GB" sz="1800" b="0" i="0" dirty="0">
                <a:solidFill>
                  <a:srgbClr val="242424"/>
                </a:solidFill>
                <a:effectLst/>
                <a:latin typeface="+mn-lt"/>
              </a:rPr>
              <a:t>and a previous northern Lincolnshire average of between 36-40%. It suggests that the whole process of advance care planning and subsequently recording a patients wished and preferences in a </a:t>
            </a:r>
            <a:r>
              <a:rPr lang="en-GB" sz="1800" b="0" i="0" dirty="0" err="1">
                <a:solidFill>
                  <a:srgbClr val="242424"/>
                </a:solidFill>
                <a:effectLst/>
                <a:latin typeface="+mn-lt"/>
              </a:rPr>
              <a:t>EPaCCS</a:t>
            </a:r>
            <a:r>
              <a:rPr lang="en-GB" sz="1800" b="0" i="0" dirty="0">
                <a:solidFill>
                  <a:srgbClr val="242424"/>
                </a:solidFill>
                <a:effectLst/>
                <a:latin typeface="+mn-lt"/>
              </a:rPr>
              <a:t> record in combination makes a significant difference to a patients end of life care journey and ultimately where they die.</a:t>
            </a:r>
            <a:br>
              <a:rPr lang="en-GB" sz="1800" b="0" i="0" dirty="0">
                <a:solidFill>
                  <a:srgbClr val="000000"/>
                </a:solidFill>
                <a:effectLst/>
                <a:latin typeface="+mn-lt"/>
              </a:rPr>
            </a:br>
            <a:endParaRPr lang="en-GB" sz="1800" b="0" i="0" dirty="0">
              <a:solidFill>
                <a:srgbClr val="323130"/>
              </a:solidFill>
              <a:effectLst/>
              <a:latin typeface="+mn-lt"/>
            </a:endParaRPr>
          </a:p>
          <a:p>
            <a:pPr marL="0" indent="0" algn="l">
              <a:buNone/>
            </a:pPr>
            <a:r>
              <a:rPr lang="en-GB" sz="1800" b="0" i="0" dirty="0">
                <a:solidFill>
                  <a:srgbClr val="242424"/>
                </a:solidFill>
                <a:effectLst/>
                <a:latin typeface="+mn-lt"/>
              </a:rPr>
              <a:t>We are aware that although take up and use of </a:t>
            </a:r>
            <a:r>
              <a:rPr lang="en-GB" sz="1800" b="0" i="0" dirty="0" err="1">
                <a:solidFill>
                  <a:srgbClr val="242424"/>
                </a:solidFill>
                <a:effectLst/>
                <a:latin typeface="+mn-lt"/>
              </a:rPr>
              <a:t>EPaCCS</a:t>
            </a:r>
            <a:r>
              <a:rPr lang="en-GB" sz="1800" b="0" i="0" dirty="0">
                <a:solidFill>
                  <a:srgbClr val="242424"/>
                </a:solidFill>
                <a:effectLst/>
                <a:latin typeface="+mn-lt"/>
              </a:rPr>
              <a:t> records is gradually increasing, closing down a patients </a:t>
            </a:r>
            <a:r>
              <a:rPr lang="en-GB" sz="1800" b="0" i="0" dirty="0" err="1">
                <a:solidFill>
                  <a:srgbClr val="242424"/>
                </a:solidFill>
                <a:effectLst/>
                <a:latin typeface="+mn-lt"/>
              </a:rPr>
              <a:t>EPaCCS</a:t>
            </a:r>
            <a:r>
              <a:rPr lang="en-GB" sz="1800" b="0" i="0" dirty="0">
                <a:solidFill>
                  <a:srgbClr val="242424"/>
                </a:solidFill>
                <a:effectLst/>
                <a:latin typeface="+mn-lt"/>
              </a:rPr>
              <a:t> record when a patient dies is very inconsistent. To give us greater confidence in the data and impact that this process is having we need all patients who have died with an </a:t>
            </a:r>
            <a:r>
              <a:rPr lang="en-GB" sz="1800" b="0" i="0" dirty="0" err="1">
                <a:solidFill>
                  <a:srgbClr val="242424"/>
                </a:solidFill>
                <a:effectLst/>
                <a:latin typeface="+mn-lt"/>
              </a:rPr>
              <a:t>EPaCCS</a:t>
            </a:r>
            <a:r>
              <a:rPr lang="en-GB" sz="1800" b="0" i="0" dirty="0">
                <a:solidFill>
                  <a:srgbClr val="242424"/>
                </a:solidFill>
                <a:effectLst/>
                <a:latin typeface="+mn-lt"/>
              </a:rPr>
              <a:t> record in place to have their records closed down so that we are capturing the outcomes for all of these patients.’</a:t>
            </a:r>
            <a:br>
              <a:rPr lang="en-GB" sz="1800" b="0" i="0" dirty="0">
                <a:solidFill>
                  <a:srgbClr val="242424"/>
                </a:solidFill>
                <a:effectLst/>
                <a:latin typeface="+mn-lt"/>
              </a:rPr>
            </a:br>
            <a:endParaRPr lang="en-GB" sz="1800" b="0" i="0" dirty="0">
              <a:solidFill>
                <a:srgbClr val="323130"/>
              </a:solidFill>
              <a:effectLst/>
              <a:latin typeface="+mn-lt"/>
            </a:endParaRPr>
          </a:p>
          <a:p>
            <a:pPr marL="0" indent="0" algn="l">
              <a:buNone/>
            </a:pPr>
            <a:r>
              <a:rPr lang="en-GB" sz="1800" b="1" i="0" dirty="0">
                <a:solidFill>
                  <a:srgbClr val="000000"/>
                </a:solidFill>
                <a:effectLst/>
                <a:latin typeface="+mn-lt"/>
              </a:rPr>
              <a:t>Dr Yousef Adcock, Consultant in Palliative Medicine at Northern Lincolnshire and Goole NHS FT </a:t>
            </a:r>
            <a:endParaRPr lang="en-GB" sz="1800" b="0" i="0" dirty="0">
              <a:solidFill>
                <a:srgbClr val="323130"/>
              </a:solidFill>
              <a:effectLst/>
              <a:latin typeface="+mn-lt"/>
            </a:endParaRPr>
          </a:p>
          <a:p>
            <a:pPr marL="0" indent="0">
              <a:buNone/>
            </a:pPr>
            <a:endParaRPr lang="en-US" dirty="0"/>
          </a:p>
        </p:txBody>
      </p:sp>
    </p:spTree>
    <p:extLst>
      <p:ext uri="{BB962C8B-B14F-4D97-AF65-F5344CB8AC3E}">
        <p14:creationId xmlns:p14="http://schemas.microsoft.com/office/powerpoint/2010/main" val="228371213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332A-B9E8-5069-8520-7D43849569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C265CA-DBFF-F8C7-7AAF-4669AE89D5A0}"/>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CFAD659-098A-6994-3210-4977A5E120CE}"/>
              </a:ext>
            </a:extLst>
          </p:cNvPr>
          <p:cNvSpPr/>
          <p:nvPr/>
        </p:nvSpPr>
        <p:spPr>
          <a:xfrm>
            <a:off x="735248" y="223329"/>
            <a:ext cx="1032523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Calibri Light"/>
              </a:rPr>
              <a:t>Adult Social Care (ASC.01): Time savings by removing need to phone GPs and Trusts for Client Information</a:t>
            </a:r>
          </a:p>
        </p:txBody>
      </p:sp>
      <p:pic>
        <p:nvPicPr>
          <p:cNvPr id="4" name="Picture 3" descr="A picture containing shape&#10;&#10;Description automatically generated">
            <a:extLst>
              <a:ext uri="{FF2B5EF4-FFF2-40B4-BE49-F238E27FC236}">
                <a16:creationId xmlns:a16="http://schemas.microsoft.com/office/drawing/2014/main" id="{F454463C-E9BD-D5D8-C67F-F4801B39466D}"/>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5" name="Title 3">
            <a:extLst>
              <a:ext uri="{FF2B5EF4-FFF2-40B4-BE49-F238E27FC236}">
                <a16:creationId xmlns:a16="http://schemas.microsoft.com/office/drawing/2014/main" id="{EF312FFC-38DF-E6DF-82E6-71F076289A3A}"/>
              </a:ext>
            </a:extLst>
          </p:cNvPr>
          <p:cNvSpPr>
            <a:spLocks noGrp="1"/>
          </p:cNvSpPr>
          <p:nvPr>
            <p:ph type="title"/>
          </p:nvPr>
        </p:nvSpPr>
        <p:spPr>
          <a:xfrm>
            <a:off x="356592" y="1014152"/>
            <a:ext cx="11252200" cy="219911"/>
          </a:xfrm>
        </p:spPr>
        <p:txBody>
          <a:bodyPr>
            <a:normAutofit fontScale="90000"/>
          </a:bodyPr>
          <a:lstStyle/>
          <a:p>
            <a:pPr algn="ctr"/>
            <a:r>
              <a:rPr lang="en-GB" sz="1400" dirty="0">
                <a:solidFill>
                  <a:srgbClr val="3C063F"/>
                </a:solidFill>
                <a:latin typeface="Arial" panose="020B0604020202020204" pitchFamily="34" charset="0"/>
                <a:ea typeface="+mn-ea"/>
                <a:cs typeface="Arial" panose="020B0604020202020204" pitchFamily="34" charset="0"/>
              </a:rPr>
              <a:t>Benefit Personas with Projected Values: Validated by North Yorkshire Council, Hull City Council, &amp; North Lincs Council</a:t>
            </a:r>
          </a:p>
        </p:txBody>
      </p:sp>
      <p:pic>
        <p:nvPicPr>
          <p:cNvPr id="6" name="Picture 105" descr="Business Growth with solid fill">
            <a:extLst>
              <a:ext uri="{FF2B5EF4-FFF2-40B4-BE49-F238E27FC236}">
                <a16:creationId xmlns:a16="http://schemas.microsoft.com/office/drawing/2014/main" id="{A52D17E0-FB0B-44E2-DEC5-E53405DB00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66301" y="1342717"/>
            <a:ext cx="377305" cy="377305"/>
          </a:xfrm>
          <a:prstGeom prst="rect">
            <a:avLst/>
          </a:prstGeom>
        </p:spPr>
      </p:pic>
      <p:sp>
        <p:nvSpPr>
          <p:cNvPr id="8" name="Rectangle 7">
            <a:extLst>
              <a:ext uri="{FF2B5EF4-FFF2-40B4-BE49-F238E27FC236}">
                <a16:creationId xmlns:a16="http://schemas.microsoft.com/office/drawing/2014/main" id="{6D95F613-3598-6091-D70C-98AB0EE9B954}"/>
              </a:ext>
            </a:extLst>
          </p:cNvPr>
          <p:cNvSpPr/>
          <p:nvPr/>
        </p:nvSpPr>
        <p:spPr bwMode="gray">
          <a:xfrm>
            <a:off x="196572" y="1255338"/>
            <a:ext cx="2771222" cy="546786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87910C61-9567-37FA-FF74-058AD99E6729}"/>
              </a:ext>
            </a:extLst>
          </p:cNvPr>
          <p:cNvSpPr/>
          <p:nvPr/>
        </p:nvSpPr>
        <p:spPr>
          <a:xfrm>
            <a:off x="845344" y="1305802"/>
            <a:ext cx="1600885" cy="1600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0A0FA40-35E8-E367-0F7E-28592C95D0D3}"/>
              </a:ext>
            </a:extLst>
          </p:cNvPr>
          <p:cNvSpPr/>
          <p:nvPr/>
        </p:nvSpPr>
        <p:spPr bwMode="gray">
          <a:xfrm>
            <a:off x="454599" y="3662890"/>
            <a:ext cx="2533003" cy="99889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srgbClr val="2F5496"/>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1" u="none" strike="noStrike" kern="1200" cap="none" spc="0" normalizeH="0" baseline="0" noProof="0">
                <a:ln>
                  <a:noFill/>
                </a:ln>
                <a:solidFill>
                  <a:srgbClr val="2F5496"/>
                </a:solidFill>
                <a:effectLst/>
                <a:uLnTx/>
                <a:uFillTx/>
                <a:latin typeface="Arial"/>
                <a:ea typeface="+mn-lt"/>
                <a:cs typeface="Arial"/>
              </a:rPr>
              <a:t>‘'I had a safeguarding case whereby the person was suspected of having an insulin overdose. We could see from the YHCR how often the nurses attended, and they had regular input, it also has the history of insulin abuse from the client in the past. Although a meeting had to be held and further conversations needed about this incident, access to the YHCR cut call times down as the information was readily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rPr>
              <a:t>Eleanor </a:t>
            </a:r>
            <a:r>
              <a:rPr kumimoji="0" lang="en-GB" sz="1250" b="1" i="1" u="none" strike="noStrike" kern="1200" cap="none" spc="0" normalizeH="0" baseline="0" noProof="0" err="1">
                <a:ln>
                  <a:noFill/>
                </a:ln>
                <a:solidFill>
                  <a:srgbClr val="4472C4">
                    <a:lumMod val="75000"/>
                  </a:srgbClr>
                </a:solidFill>
                <a:effectLst/>
                <a:uLnTx/>
                <a:uFillTx/>
                <a:latin typeface="Arial"/>
                <a:ea typeface="+mn-ea"/>
                <a:cs typeface="Calibri"/>
              </a:rPr>
              <a:t>Namih</a:t>
            </a:r>
            <a:r>
              <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rPr>
              <a:t> - Team Manager – North Lincolnshire Council</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CD93CE3F-2C94-2052-9264-62D90B4A18B9}"/>
              </a:ext>
            </a:extLst>
          </p:cNvPr>
          <p:cNvSpPr txBox="1"/>
          <p:nvPr/>
        </p:nvSpPr>
        <p:spPr>
          <a:xfrm>
            <a:off x="5446349" y="2022516"/>
            <a:ext cx="3379456" cy="4893647"/>
          </a:xfrm>
          <a:prstGeom prst="rect">
            <a:avLst/>
          </a:prstGeom>
          <a:ln w="3175">
            <a:noFill/>
            <a:prstDash val="dash"/>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Data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average time spent on the phone each time information is required from a GP/Trust is 22.5 minutes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Arial"/>
              </a:rPr>
              <a:t>Two calls are made per day equals 45 minutes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Adult Social Care staff on Grade K average salary is £19.06 per hour</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Arial"/>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(calculated from a mid-point in the pay scale)</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An allowance has been made for Focus ASC to only apply 50% of the benefit to reflect existing </a:t>
            </a:r>
            <a:r>
              <a:rPr kumimoji="0" lang="en-GB" sz="1200" b="0" i="0" u="none" strike="noStrike" kern="1200" cap="none" spc="0" normalizeH="0" baseline="0" noProof="0" err="1">
                <a:ln>
                  <a:noFill/>
                </a:ln>
                <a:solidFill>
                  <a:prstClr val="black"/>
                </a:solidFill>
                <a:effectLst/>
                <a:uLnTx/>
                <a:uFillTx/>
                <a:latin typeface="Arial" panose="020B0604020202020204"/>
                <a:ea typeface="+mn-lt"/>
                <a:cs typeface="Arial" panose="020B0604020202020204"/>
              </a:rPr>
              <a:t>SystmOne</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 access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Assumptions:</a:t>
            </a:r>
            <a:endParaRPr kumimoji="0" lang="en-GB" sz="1200" b="1"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number of staff with access will start at 100 and increase</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every six months</a:t>
            </a:r>
            <a:r>
              <a:rPr kumimoji="0" lang="en-GB" sz="12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(capped at 1,000 users) this will apply for NYC</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For the remaining five ASC the number of staff with access will start at 100 and increase every six months</a:t>
            </a:r>
            <a:r>
              <a:rPr kumimoji="0" lang="en-GB" sz="12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(capped at 200 users)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percentage of staff who access the Interweave Portal twice daily will start at 10% and increase every six months by increments of 10% this will apply to all ASC</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3" name="Rectangle 12">
            <a:extLst>
              <a:ext uri="{FF2B5EF4-FFF2-40B4-BE49-F238E27FC236}">
                <a16:creationId xmlns:a16="http://schemas.microsoft.com/office/drawing/2014/main" id="{37E2D84B-1147-D70B-6C61-B8EEE8BBCBE8}"/>
              </a:ext>
            </a:extLst>
          </p:cNvPr>
          <p:cNvSpPr/>
          <p:nvPr/>
        </p:nvSpPr>
        <p:spPr bwMode="gray">
          <a:xfrm>
            <a:off x="3643606" y="1326759"/>
            <a:ext cx="2094211" cy="467666"/>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BENEFIT IN BRIEF</a:t>
            </a:r>
          </a:p>
        </p:txBody>
      </p:sp>
      <p:cxnSp>
        <p:nvCxnSpPr>
          <p:cNvPr id="14" name="Straight Connector 13">
            <a:extLst>
              <a:ext uri="{FF2B5EF4-FFF2-40B4-BE49-F238E27FC236}">
                <a16:creationId xmlns:a16="http://schemas.microsoft.com/office/drawing/2014/main" id="{195E8C98-85AD-E084-D748-908D0D9C587D}"/>
              </a:ext>
            </a:extLst>
          </p:cNvPr>
          <p:cNvCxnSpPr>
            <a:cxnSpLocks/>
          </p:cNvCxnSpPr>
          <p:nvPr/>
        </p:nvCxnSpPr>
        <p:spPr>
          <a:xfrm>
            <a:off x="3266301" y="1820673"/>
            <a:ext cx="2246085"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7432FE5-6AE6-836D-E19D-108457145E34}"/>
              </a:ext>
            </a:extLst>
          </p:cNvPr>
          <p:cNvSpPr txBox="1"/>
          <p:nvPr/>
        </p:nvSpPr>
        <p:spPr>
          <a:xfrm>
            <a:off x="8829676" y="2025239"/>
            <a:ext cx="2620893"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The</a:t>
            </a:r>
            <a:r>
              <a:rPr kumimoji="0" lang="en-GB" sz="1200" b="0" i="0" u="none" strike="noStrike" kern="1200" cap="none" spc="0" normalizeH="0" baseline="0" noProof="0">
                <a:ln>
                  <a:noFill/>
                </a:ln>
                <a:solidFill>
                  <a:srgbClr val="FF0000"/>
                </a:solidFill>
                <a:effectLst/>
                <a:uLnTx/>
                <a:uFillTx/>
                <a:latin typeface="Arial" panose="020B0604020202020204"/>
                <a:ea typeface="+mn-lt"/>
                <a:cs typeface="Arial" panose="020B0604020202020204"/>
              </a:rPr>
              <a:t> </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combined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projected annual benefits of all six </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ASC providers in HNY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based on </a:t>
            </a: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 phased roll-out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and </a:t>
            </a: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benefit start date</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 HCC, NYC, ERYC, NLC, </a:t>
            </a:r>
            <a:r>
              <a:rPr kumimoji="0" lang="en-GB" sz="1200" b="0" i="0" u="none" strike="noStrike" kern="1200" cap="none" spc="0" normalizeH="0" baseline="0" noProof="0" err="1">
                <a:ln>
                  <a:noFill/>
                </a:ln>
                <a:solidFill>
                  <a:prstClr val="black"/>
                </a:solidFill>
                <a:effectLst/>
                <a:uLnTx/>
                <a:uFillTx/>
                <a:latin typeface="Arial" panose="020B0604020202020204"/>
                <a:ea typeface="+mn-ea"/>
                <a:cs typeface="+mn-cs"/>
              </a:rPr>
              <a:t>CoYC</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 and Focus Adult Social Care:</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pic>
        <p:nvPicPr>
          <p:cNvPr id="16" name="Picture 80" descr="Piggy Bank with solid fill">
            <a:extLst>
              <a:ext uri="{FF2B5EF4-FFF2-40B4-BE49-F238E27FC236}">
                <a16:creationId xmlns:a16="http://schemas.microsoft.com/office/drawing/2014/main" id="{D4371926-C8CE-25E6-0D88-26FBB1110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32" r="832"/>
          <a:stretch/>
        </p:blipFill>
        <p:spPr>
          <a:xfrm>
            <a:off x="8561051" y="1342717"/>
            <a:ext cx="387278" cy="393835"/>
          </a:xfrm>
          <a:prstGeom prst="rect">
            <a:avLst/>
          </a:prstGeom>
        </p:spPr>
      </p:pic>
      <p:pic>
        <p:nvPicPr>
          <p:cNvPr id="17" name="Picture 83" descr="Circles with arrows with solid fill">
            <a:extLst>
              <a:ext uri="{FF2B5EF4-FFF2-40B4-BE49-F238E27FC236}">
                <a16:creationId xmlns:a16="http://schemas.microsoft.com/office/drawing/2014/main" id="{F28AB420-547F-D806-C42F-D6673004E6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90188" y="1342716"/>
            <a:ext cx="433115" cy="433115"/>
          </a:xfrm>
          <a:prstGeom prst="rect">
            <a:avLst/>
          </a:prstGeom>
        </p:spPr>
      </p:pic>
      <p:sp>
        <p:nvSpPr>
          <p:cNvPr id="18" name="Rectangle 17">
            <a:extLst>
              <a:ext uri="{FF2B5EF4-FFF2-40B4-BE49-F238E27FC236}">
                <a16:creationId xmlns:a16="http://schemas.microsoft.com/office/drawing/2014/main" id="{C342DF39-94A7-21BB-3B72-B6D3AC66BD4E}"/>
              </a:ext>
            </a:extLst>
          </p:cNvPr>
          <p:cNvSpPr/>
          <p:nvPr/>
        </p:nvSpPr>
        <p:spPr bwMode="gray">
          <a:xfrm>
            <a:off x="6216566" y="1347621"/>
            <a:ext cx="2094211" cy="318268"/>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BENEFIT METHODOLOGY</a:t>
            </a:r>
          </a:p>
        </p:txBody>
      </p:sp>
      <p:cxnSp>
        <p:nvCxnSpPr>
          <p:cNvPr id="19" name="Straight Connector 18">
            <a:extLst>
              <a:ext uri="{FF2B5EF4-FFF2-40B4-BE49-F238E27FC236}">
                <a16:creationId xmlns:a16="http://schemas.microsoft.com/office/drawing/2014/main" id="{2F4D2580-A5F2-7898-4A59-855019B870AE}"/>
              </a:ext>
            </a:extLst>
          </p:cNvPr>
          <p:cNvCxnSpPr>
            <a:cxnSpLocks/>
          </p:cNvCxnSpPr>
          <p:nvPr/>
        </p:nvCxnSpPr>
        <p:spPr>
          <a:xfrm>
            <a:off x="5768245" y="1820673"/>
            <a:ext cx="2610168"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E78B6D-7E93-F64F-6DE2-503C63A8F28B}"/>
              </a:ext>
            </a:extLst>
          </p:cNvPr>
          <p:cNvCxnSpPr>
            <a:cxnSpLocks/>
          </p:cNvCxnSpPr>
          <p:nvPr/>
        </p:nvCxnSpPr>
        <p:spPr>
          <a:xfrm>
            <a:off x="8632500" y="1820673"/>
            <a:ext cx="2620893"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23D012-33AC-E393-97A7-C1D9F29B9DFC}"/>
              </a:ext>
            </a:extLst>
          </p:cNvPr>
          <p:cNvCxnSpPr>
            <a:cxnSpLocks/>
          </p:cNvCxnSpPr>
          <p:nvPr/>
        </p:nvCxnSpPr>
        <p:spPr>
          <a:xfrm>
            <a:off x="3238584" y="1952842"/>
            <a:ext cx="8509182"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69793C-2D56-2D27-A70A-548243E359CC}"/>
              </a:ext>
            </a:extLst>
          </p:cNvPr>
          <p:cNvSpPr txBox="1"/>
          <p:nvPr/>
        </p:nvSpPr>
        <p:spPr>
          <a:xfrm>
            <a:off x="2974060" y="2102155"/>
            <a:ext cx="2413907" cy="36009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a:rPr>
              <a:t>Social Workers make an average of two telephone calls per day, to various health care settings, to obtain critical information about their clients.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For social workers, in ASC, access to the YHCR data via the Interweave Portal, removes the need to contact GP practices and NHS Trusts to find out important health information about the people in their care.</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An average of 22.5 minutes is saved every time this information is required by removing the need to make phone calls and spend time waiting in call queues.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3" name="Rectangle 22">
            <a:extLst>
              <a:ext uri="{FF2B5EF4-FFF2-40B4-BE49-F238E27FC236}">
                <a16:creationId xmlns:a16="http://schemas.microsoft.com/office/drawing/2014/main" id="{7D8B08F4-85BB-384F-3A22-D8B4B94D10DB}"/>
              </a:ext>
            </a:extLst>
          </p:cNvPr>
          <p:cNvSpPr/>
          <p:nvPr/>
        </p:nvSpPr>
        <p:spPr bwMode="gray">
          <a:xfrm>
            <a:off x="8961849" y="1318871"/>
            <a:ext cx="2384807" cy="318268"/>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PROJECTED BENEFIT VALUE</a:t>
            </a:r>
          </a:p>
        </p:txBody>
      </p:sp>
      <p:pic>
        <p:nvPicPr>
          <p:cNvPr id="24" name="Picture 23">
            <a:extLst>
              <a:ext uri="{FF2B5EF4-FFF2-40B4-BE49-F238E27FC236}">
                <a16:creationId xmlns:a16="http://schemas.microsoft.com/office/drawing/2014/main" id="{BDC6F024-FD9D-504A-A397-3D7A01CD54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7587" y="1568045"/>
            <a:ext cx="1076400" cy="1076400"/>
          </a:xfrm>
          <a:prstGeom prst="rect">
            <a:avLst/>
          </a:prstGeom>
        </p:spPr>
      </p:pic>
      <p:graphicFrame>
        <p:nvGraphicFramePr>
          <p:cNvPr id="25" name="Table 11">
            <a:extLst>
              <a:ext uri="{FF2B5EF4-FFF2-40B4-BE49-F238E27FC236}">
                <a16:creationId xmlns:a16="http://schemas.microsoft.com/office/drawing/2014/main" id="{E77E7C3C-80A4-A95C-0E42-243D79AA2DAC}"/>
              </a:ext>
            </a:extLst>
          </p:cNvPr>
          <p:cNvGraphicFramePr>
            <a:graphicFrameLocks noGrp="1"/>
          </p:cNvGraphicFramePr>
          <p:nvPr/>
        </p:nvGraphicFramePr>
        <p:xfrm>
          <a:off x="8873222" y="3411183"/>
          <a:ext cx="3041152" cy="2597096"/>
        </p:xfrm>
        <a:graphic>
          <a:graphicData uri="http://schemas.openxmlformats.org/drawingml/2006/table">
            <a:tbl>
              <a:tblPr firstRow="1" bandRow="1">
                <a:tableStyleId>{2D5ABB26-0587-4C30-8999-92F81FD0307C}</a:tableStyleId>
              </a:tblPr>
              <a:tblGrid>
                <a:gridCol w="982431">
                  <a:extLst>
                    <a:ext uri="{9D8B030D-6E8A-4147-A177-3AD203B41FA5}">
                      <a16:colId xmlns:a16="http://schemas.microsoft.com/office/drawing/2014/main" val="4259239067"/>
                    </a:ext>
                  </a:extLst>
                </a:gridCol>
                <a:gridCol w="1088572">
                  <a:extLst>
                    <a:ext uri="{9D8B030D-6E8A-4147-A177-3AD203B41FA5}">
                      <a16:colId xmlns:a16="http://schemas.microsoft.com/office/drawing/2014/main" val="1278965302"/>
                    </a:ext>
                  </a:extLst>
                </a:gridCol>
                <a:gridCol w="970149">
                  <a:extLst>
                    <a:ext uri="{9D8B030D-6E8A-4147-A177-3AD203B41FA5}">
                      <a16:colId xmlns:a16="http://schemas.microsoft.com/office/drawing/2014/main" val="2724172342"/>
                    </a:ext>
                  </a:extLst>
                </a:gridCol>
              </a:tblGrid>
              <a:tr h="370840">
                <a:tc>
                  <a:txBody>
                    <a:bodyPr/>
                    <a:lstStyle/>
                    <a:p>
                      <a:pPr lvl="0" algn="l">
                        <a:buNone/>
                      </a:pPr>
                      <a:r>
                        <a:rPr lang="en-US" sz="1200" b="1"/>
                        <a:t>Year</a:t>
                      </a:r>
                    </a:p>
                  </a:txBody>
                  <a:tcPr/>
                </a:tc>
                <a:tc>
                  <a:txBody>
                    <a:bodyPr/>
                    <a:lstStyle/>
                    <a:p>
                      <a:pPr lvl="0" algn="l">
                        <a:buNone/>
                      </a:pPr>
                      <a:r>
                        <a:rPr lang="en-US" sz="1200" b="1"/>
                        <a:t>Efficiency Savings</a:t>
                      </a:r>
                    </a:p>
                  </a:txBody>
                  <a:tcPr/>
                </a:tc>
                <a:tc>
                  <a:txBody>
                    <a:bodyPr/>
                    <a:lstStyle/>
                    <a:p>
                      <a:pPr lvl="0" algn="l">
                        <a:lnSpc>
                          <a:spcPct val="100000"/>
                        </a:lnSpc>
                        <a:spcBef>
                          <a:spcPts val="0"/>
                        </a:spcBef>
                        <a:spcAft>
                          <a:spcPts val="0"/>
                        </a:spcAft>
                        <a:buNone/>
                      </a:pPr>
                      <a:r>
                        <a:rPr lang="en-US" sz="1200" b="1" i="0" u="none" strike="noStrike" noProof="0">
                          <a:latin typeface="Arial"/>
                        </a:rPr>
                        <a:t>Time in days </a:t>
                      </a:r>
                      <a:endParaRPr lang="en-US" sz="1200" b="0" i="0" u="none" strike="noStrike" noProof="0">
                        <a:latin typeface="Arial"/>
                      </a:endParaRPr>
                    </a:p>
                  </a:txBody>
                  <a:tcPr/>
                </a:tc>
                <a:extLst>
                  <a:ext uri="{0D108BD9-81ED-4DB2-BD59-A6C34878D82A}">
                    <a16:rowId xmlns:a16="http://schemas.microsoft.com/office/drawing/2014/main" val="1337938092"/>
                  </a:ext>
                </a:extLst>
              </a:tr>
              <a:tr h="341667">
                <a:tc>
                  <a:txBody>
                    <a:bodyPr/>
                    <a:lstStyle/>
                    <a:p>
                      <a:pPr lvl="0">
                        <a:buNone/>
                      </a:pPr>
                      <a:r>
                        <a:rPr lang="en-GB" sz="1200" b="0" i="0" u="none" strike="noStrike" noProof="0">
                          <a:latin typeface="Arial"/>
                        </a:rPr>
                        <a:t>FY23/24</a:t>
                      </a:r>
                      <a:endParaRPr lang="en-US" sz="1200"/>
                    </a:p>
                  </a:txBody>
                  <a:tcPr/>
                </a:tc>
                <a:tc>
                  <a:txBody>
                    <a:bodyPr/>
                    <a:lstStyle/>
                    <a:p>
                      <a:pPr lvl="0">
                        <a:buNone/>
                      </a:pPr>
                      <a:r>
                        <a:rPr lang="en-GB" sz="1200" b="0" i="0" u="none" strike="noStrike" noProof="0">
                          <a:latin typeface="Arial"/>
                        </a:rPr>
                        <a:t>£685,920</a:t>
                      </a:r>
                      <a:endParaRPr lang="en-US" sz="1200"/>
                    </a:p>
                  </a:txBody>
                  <a:tcPr/>
                </a:tc>
                <a:tc>
                  <a:txBody>
                    <a:bodyPr/>
                    <a:lstStyle/>
                    <a:p>
                      <a:pPr lvl="0">
                        <a:buNone/>
                      </a:pPr>
                      <a:r>
                        <a:rPr lang="en-US" sz="1200"/>
                        <a:t>4,800</a:t>
                      </a:r>
                    </a:p>
                  </a:txBody>
                  <a:tcPr/>
                </a:tc>
                <a:extLst>
                  <a:ext uri="{0D108BD9-81ED-4DB2-BD59-A6C34878D82A}">
                    <a16:rowId xmlns:a16="http://schemas.microsoft.com/office/drawing/2014/main" val="2348408302"/>
                  </a:ext>
                </a:extLst>
              </a:tr>
              <a:tr h="342900">
                <a:tc>
                  <a:txBody>
                    <a:bodyPr/>
                    <a:lstStyle/>
                    <a:p>
                      <a:pPr lvl="0">
                        <a:buNone/>
                      </a:pPr>
                      <a:r>
                        <a:rPr lang="en-GB" sz="1200" b="0" i="0" u="none" strike="noStrike" noProof="0">
                          <a:latin typeface="Arial"/>
                        </a:rPr>
                        <a:t>FY24/25</a:t>
                      </a:r>
                      <a:endParaRPr lang="en-US" sz="1200"/>
                    </a:p>
                  </a:txBody>
                  <a:tcPr/>
                </a:tc>
                <a:tc>
                  <a:txBody>
                    <a:bodyPr/>
                    <a:lstStyle/>
                    <a:p>
                      <a:pPr lvl="0">
                        <a:buNone/>
                      </a:pPr>
                      <a:r>
                        <a:rPr lang="en-GB" sz="1200" b="0" i="0" u="none" strike="noStrike" noProof="0">
                          <a:latin typeface="Arial"/>
                        </a:rPr>
                        <a:t>£1,714,800</a:t>
                      </a:r>
                    </a:p>
                  </a:txBody>
                  <a:tcPr/>
                </a:tc>
                <a:tc>
                  <a:txBody>
                    <a:bodyPr/>
                    <a:lstStyle/>
                    <a:p>
                      <a:pPr lvl="0">
                        <a:buNone/>
                      </a:pPr>
                      <a:r>
                        <a:rPr lang="en-US" sz="1200"/>
                        <a:t>12,000</a:t>
                      </a:r>
                    </a:p>
                  </a:txBody>
                  <a:tcPr/>
                </a:tc>
                <a:extLst>
                  <a:ext uri="{0D108BD9-81ED-4DB2-BD59-A6C34878D82A}">
                    <a16:rowId xmlns:a16="http://schemas.microsoft.com/office/drawing/2014/main" val="2853736778"/>
                  </a:ext>
                </a:extLst>
              </a:tr>
              <a:tr h="333375">
                <a:tc>
                  <a:txBody>
                    <a:bodyPr/>
                    <a:lstStyle/>
                    <a:p>
                      <a:pPr lvl="0">
                        <a:buNone/>
                      </a:pPr>
                      <a:r>
                        <a:rPr lang="en-GB" sz="1200" b="0" i="0" u="none" strike="noStrike" noProof="0">
                          <a:latin typeface="Arial"/>
                        </a:rPr>
                        <a:t>FY25/26</a:t>
                      </a:r>
                      <a:endParaRPr lang="en-US" sz="1200"/>
                    </a:p>
                  </a:txBody>
                  <a:tcPr/>
                </a:tc>
                <a:tc>
                  <a:txBody>
                    <a:bodyPr/>
                    <a:lstStyle/>
                    <a:p>
                      <a:pPr lvl="0">
                        <a:buNone/>
                      </a:pPr>
                      <a:r>
                        <a:rPr lang="en-GB" sz="1200" b="0" i="0" u="none" strike="noStrike" noProof="0">
                          <a:latin typeface="Arial"/>
                        </a:rPr>
                        <a:t>£3,018,048</a:t>
                      </a:r>
                      <a:endParaRPr lang="en-US" sz="1200"/>
                    </a:p>
                  </a:txBody>
                  <a:tcPr/>
                </a:tc>
                <a:tc>
                  <a:txBody>
                    <a:bodyPr/>
                    <a:lstStyle/>
                    <a:p>
                      <a:pPr lvl="0">
                        <a:buNone/>
                      </a:pPr>
                      <a:r>
                        <a:rPr lang="en-US" sz="1200"/>
                        <a:t>21,120</a:t>
                      </a:r>
                    </a:p>
                  </a:txBody>
                  <a:tcPr/>
                </a:tc>
                <a:extLst>
                  <a:ext uri="{0D108BD9-81ED-4DB2-BD59-A6C34878D82A}">
                    <a16:rowId xmlns:a16="http://schemas.microsoft.com/office/drawing/2014/main" val="3075860152"/>
                  </a:ext>
                </a:extLst>
              </a:tr>
              <a:tr h="293914">
                <a:tc>
                  <a:txBody>
                    <a:bodyPr/>
                    <a:lstStyle/>
                    <a:p>
                      <a:pPr lvl="0">
                        <a:buNone/>
                      </a:pPr>
                      <a:r>
                        <a:rPr lang="en-GB" sz="1200" b="0" i="0" u="none" strike="noStrike" noProof="0">
                          <a:latin typeface="Arial"/>
                        </a:rPr>
                        <a:t>FY26/27</a:t>
                      </a:r>
                      <a:endParaRPr lang="en-US" sz="1200"/>
                    </a:p>
                  </a:txBody>
                  <a:tcPr/>
                </a:tc>
                <a:tc>
                  <a:txBody>
                    <a:bodyPr/>
                    <a:lstStyle/>
                    <a:p>
                      <a:pPr lvl="0">
                        <a:buNone/>
                      </a:pPr>
                      <a:r>
                        <a:rPr lang="en-GB" sz="1200" b="0" i="0" u="none" strike="noStrike" noProof="0">
                          <a:latin typeface="Arial"/>
                        </a:rPr>
                        <a:t>£4,595,664</a:t>
                      </a:r>
                    </a:p>
                  </a:txBody>
                  <a:tcPr/>
                </a:tc>
                <a:tc>
                  <a:txBody>
                    <a:bodyPr/>
                    <a:lstStyle/>
                    <a:p>
                      <a:pPr lvl="0">
                        <a:buNone/>
                      </a:pPr>
                      <a:r>
                        <a:rPr lang="en-US" sz="1200"/>
                        <a:t>32,160</a:t>
                      </a:r>
                    </a:p>
                  </a:txBody>
                  <a:tcPr/>
                </a:tc>
                <a:extLst>
                  <a:ext uri="{0D108BD9-81ED-4DB2-BD59-A6C34878D82A}">
                    <a16:rowId xmlns:a16="http://schemas.microsoft.com/office/drawing/2014/main" val="1883877475"/>
                  </a:ext>
                </a:extLst>
              </a:tr>
              <a:tr h="370840">
                <a:tc>
                  <a:txBody>
                    <a:bodyPr/>
                    <a:lstStyle/>
                    <a:p>
                      <a:pPr lvl="0">
                        <a:buNone/>
                      </a:pPr>
                      <a:r>
                        <a:rPr lang="en-GB" sz="1200" b="0" i="0" u="none" strike="noStrike" noProof="0">
                          <a:latin typeface="Arial"/>
                        </a:rPr>
                        <a:t>FY27/28</a:t>
                      </a:r>
                      <a:endParaRPr lang="en-US" sz="1200"/>
                    </a:p>
                  </a:txBody>
                  <a:tcPr/>
                </a:tc>
                <a:tc>
                  <a:txBody>
                    <a:bodyPr/>
                    <a:lstStyle/>
                    <a:p>
                      <a:r>
                        <a:rPr lang="en-GB" sz="1200" kern="1200">
                          <a:solidFill>
                            <a:schemeClr val="tx1"/>
                          </a:solidFill>
                          <a:latin typeface="+mn-lt"/>
                          <a:ea typeface="+mn-ea"/>
                          <a:cs typeface="+mn-cs"/>
                        </a:rPr>
                        <a:t>£6,447,648</a:t>
                      </a:r>
                    </a:p>
                  </a:txBody>
                  <a:tcPr/>
                </a:tc>
                <a:tc>
                  <a:txBody>
                    <a:bodyPr/>
                    <a:lstStyle/>
                    <a:p>
                      <a:r>
                        <a:rPr lang="en-GB" sz="1200" kern="1200">
                          <a:solidFill>
                            <a:schemeClr val="tx1"/>
                          </a:solidFill>
                          <a:latin typeface="+mn-lt"/>
                          <a:ea typeface="+mn-ea"/>
                          <a:cs typeface="+mn-cs"/>
                        </a:rPr>
                        <a:t>45,120</a:t>
                      </a:r>
                    </a:p>
                  </a:txBody>
                  <a:tcPr/>
                </a:tc>
                <a:extLst>
                  <a:ext uri="{0D108BD9-81ED-4DB2-BD59-A6C34878D82A}">
                    <a16:rowId xmlns:a16="http://schemas.microsoft.com/office/drawing/2014/main" val="694362908"/>
                  </a:ext>
                </a:extLst>
              </a:tr>
              <a:tr h="370840">
                <a:tc>
                  <a:txBody>
                    <a:bodyPr/>
                    <a:lstStyle/>
                    <a:p>
                      <a:pPr lvl="0">
                        <a:buNone/>
                      </a:pPr>
                      <a:r>
                        <a:rPr lang="en-GB" sz="1200" b="1" i="0" u="none" strike="noStrike" noProof="0">
                          <a:latin typeface="Arial"/>
                        </a:rPr>
                        <a:t>Total over 5 years</a:t>
                      </a:r>
                      <a:endParaRPr lang="en-US" sz="1200" b="1"/>
                    </a:p>
                  </a:txBody>
                  <a:tcPr/>
                </a:tc>
                <a:tc>
                  <a:txBody>
                    <a:bodyPr/>
                    <a:lstStyle/>
                    <a:p>
                      <a:r>
                        <a:rPr lang="en-GB" sz="1200" kern="1200">
                          <a:solidFill>
                            <a:schemeClr val="tx1"/>
                          </a:solidFill>
                          <a:latin typeface="+mn-lt"/>
                          <a:ea typeface="+mn-ea"/>
                          <a:cs typeface="+mn-cs"/>
                        </a:rPr>
                        <a:t>£16,462,080</a:t>
                      </a:r>
                    </a:p>
                  </a:txBody>
                  <a:tcPr/>
                </a:tc>
                <a:tc>
                  <a:txBody>
                    <a:bodyPr/>
                    <a:lstStyle/>
                    <a:p>
                      <a:pPr lvl="0">
                        <a:buNone/>
                      </a:pPr>
                      <a:r>
                        <a:rPr lang="en-GB" sz="1200" kern="1200">
                          <a:solidFill>
                            <a:schemeClr val="tx1"/>
                          </a:solidFill>
                          <a:latin typeface="+mn-lt"/>
                          <a:ea typeface="+mn-ea"/>
                          <a:cs typeface="+mn-cs"/>
                        </a:rPr>
                        <a:t>115,200</a:t>
                      </a:r>
                    </a:p>
                  </a:txBody>
                  <a:tcPr/>
                </a:tc>
                <a:extLst>
                  <a:ext uri="{0D108BD9-81ED-4DB2-BD59-A6C34878D82A}">
                    <a16:rowId xmlns:a16="http://schemas.microsoft.com/office/drawing/2014/main" val="2604511355"/>
                  </a:ext>
                </a:extLst>
              </a:tr>
            </a:tbl>
          </a:graphicData>
        </a:graphic>
      </p:graphicFrame>
    </p:spTree>
    <p:extLst>
      <p:ext uri="{BB962C8B-B14F-4D97-AF65-F5344CB8AC3E}">
        <p14:creationId xmlns:p14="http://schemas.microsoft.com/office/powerpoint/2010/main" val="324817526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1895-F1B2-8F32-494B-0E63288800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C6C962-1F32-8813-5521-D2741231AD3F}"/>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3A4DAD0D-7C00-6E21-7EF3-CAA9E30E314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0" name="Oval 9">
            <a:extLst>
              <a:ext uri="{FF2B5EF4-FFF2-40B4-BE49-F238E27FC236}">
                <a16:creationId xmlns:a16="http://schemas.microsoft.com/office/drawing/2014/main" id="{FDDD0FAE-BDA3-FA34-197F-9E1AAC3CED4A}"/>
              </a:ext>
            </a:extLst>
          </p:cNvPr>
          <p:cNvSpPr/>
          <p:nvPr/>
        </p:nvSpPr>
        <p:spPr>
          <a:xfrm>
            <a:off x="845344" y="1305802"/>
            <a:ext cx="1600885" cy="1600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FC3C7231-A961-F67B-9F59-FA9626D5F9B7}"/>
              </a:ext>
            </a:extLst>
          </p:cNvPr>
          <p:cNvSpPr>
            <a:spLocks noGrp="1"/>
          </p:cNvSpPr>
          <p:nvPr>
            <p:ph type="title"/>
          </p:nvPr>
        </p:nvSpPr>
        <p:spPr>
          <a:xfrm>
            <a:off x="845344" y="-171136"/>
            <a:ext cx="10515600" cy="1325563"/>
          </a:xfrm>
        </p:spPr>
        <p:txBody>
          <a:bodyPr>
            <a:normAutofit/>
          </a:bodyPr>
          <a:lstStyle/>
          <a:p>
            <a:pPr algn="ctr"/>
            <a:r>
              <a:rPr lang="en-GB" sz="3600" dirty="0">
                <a:solidFill>
                  <a:schemeClr val="bg1"/>
                </a:solidFill>
              </a:rPr>
              <a:t>Benefits Start to tell a Story </a:t>
            </a:r>
            <a:br>
              <a:rPr lang="en-GB" sz="3600" dirty="0">
                <a:solidFill>
                  <a:schemeClr val="bg1"/>
                </a:solidFill>
              </a:rPr>
            </a:br>
            <a:r>
              <a:rPr lang="en-GB" sz="3600" dirty="0">
                <a:solidFill>
                  <a:schemeClr val="bg1"/>
                </a:solidFill>
              </a:rPr>
              <a:t>Empowering Discussion and Decision making</a:t>
            </a:r>
          </a:p>
        </p:txBody>
      </p:sp>
      <p:graphicFrame>
        <p:nvGraphicFramePr>
          <p:cNvPr id="26" name="Table 6">
            <a:extLst>
              <a:ext uri="{FF2B5EF4-FFF2-40B4-BE49-F238E27FC236}">
                <a16:creationId xmlns:a16="http://schemas.microsoft.com/office/drawing/2014/main" id="{5ECB8E8A-7977-3DCE-FA3C-F5B9C7943088}"/>
              </a:ext>
            </a:extLst>
          </p:cNvPr>
          <p:cNvGraphicFramePr>
            <a:graphicFrameLocks noGrp="1"/>
          </p:cNvGraphicFramePr>
          <p:nvPr/>
        </p:nvGraphicFramePr>
        <p:xfrm>
          <a:off x="1379574" y="1354883"/>
          <a:ext cx="10005238" cy="4764178"/>
        </p:xfrm>
        <a:graphic>
          <a:graphicData uri="http://schemas.openxmlformats.org/drawingml/2006/table">
            <a:tbl>
              <a:tblPr firstRow="1" bandRow="1">
                <a:tableStyleId>{6E25E649-3F16-4E02-A733-19D2CDBF48F0}</a:tableStyleId>
              </a:tblPr>
              <a:tblGrid>
                <a:gridCol w="7485321">
                  <a:extLst>
                    <a:ext uri="{9D8B030D-6E8A-4147-A177-3AD203B41FA5}">
                      <a16:colId xmlns:a16="http://schemas.microsoft.com/office/drawing/2014/main" val="1409672256"/>
                    </a:ext>
                  </a:extLst>
                </a:gridCol>
                <a:gridCol w="2519917">
                  <a:extLst>
                    <a:ext uri="{9D8B030D-6E8A-4147-A177-3AD203B41FA5}">
                      <a16:colId xmlns:a16="http://schemas.microsoft.com/office/drawing/2014/main" val="2095200925"/>
                    </a:ext>
                  </a:extLst>
                </a:gridCol>
              </a:tblGrid>
              <a:tr h="624880">
                <a:tc>
                  <a:txBody>
                    <a:bodyPr/>
                    <a:lstStyle/>
                    <a:p>
                      <a:r>
                        <a:rPr lang="en-US" dirty="0"/>
                        <a:t>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Potential 5-Year Efficiency Saving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443648"/>
                  </a:ext>
                </a:extLst>
              </a:tr>
              <a:tr h="598714">
                <a:tc>
                  <a:txBody>
                    <a:bodyPr/>
                    <a:lstStyle/>
                    <a:p>
                      <a:r>
                        <a:rPr lang="en-US" sz="1600" b="1" i="0" u="none" strike="noStrike" kern="1200" dirty="0">
                          <a:solidFill>
                            <a:schemeClr val="dk1"/>
                          </a:solidFill>
                          <a:latin typeface="+mn-lt"/>
                          <a:ea typeface="+mn-ea"/>
                          <a:cs typeface="+mn-cs"/>
                        </a:rPr>
                        <a:t>Adult Social Care: </a:t>
                      </a:r>
                      <a:r>
                        <a:rPr lang="en-GB" sz="1600" b="0" i="0" u="none" strike="noStrike" kern="1200" noProof="0" dirty="0">
                          <a:solidFill>
                            <a:schemeClr val="dk1"/>
                          </a:solidFill>
                          <a:latin typeface="+mn-lt"/>
                          <a:ea typeface="+mn-ea"/>
                          <a:cs typeface="+mn-cs"/>
                        </a:rPr>
                        <a:t>Time savings by removing need to phone GPs and Trusts for Client Information</a:t>
                      </a:r>
                      <a:endParaRPr lang="en-US" sz="1600" b="0" i="0" u="none" strike="noStrike"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GB" sz="1600" b="0" i="0" u="none" strike="noStrike" kern="1200" noProof="0" dirty="0">
                          <a:solidFill>
                            <a:schemeClr val="dk1"/>
                          </a:solidFill>
                          <a:latin typeface="+mn-lt"/>
                          <a:ea typeface="+mn-ea"/>
                          <a:cs typeface="+mn-cs"/>
                        </a:rPr>
                        <a:t>£16,462,080</a:t>
                      </a:r>
                    </a:p>
                    <a:p>
                      <a:pPr defTabSz="914400">
                        <a:tabLst/>
                        <a:defRPr/>
                      </a:pPr>
                      <a:endParaRPr lang="en-US" sz="1600" b="0" i="0" u="none" strike="noStrike"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949478"/>
                  </a:ext>
                </a:extLst>
              </a:tr>
              <a:tr h="565368">
                <a:tc>
                  <a:txBody>
                    <a:bodyPr/>
                    <a:lstStyle/>
                    <a:p>
                      <a:r>
                        <a:rPr lang="en-US" sz="1600" b="1">
                          <a:solidFill>
                            <a:schemeClr val="tx1"/>
                          </a:solidFill>
                          <a:latin typeface="+mn-lt"/>
                        </a:rPr>
                        <a:t>Acute: </a:t>
                      </a:r>
                      <a:r>
                        <a:rPr lang="en-GB" sz="1600" b="0">
                          <a:solidFill>
                            <a:schemeClr val="tx1"/>
                          </a:solidFill>
                          <a:latin typeface="+mn-lt"/>
                          <a:cs typeface="Calibri"/>
                        </a:rPr>
                        <a:t>Transfer Of Care (TOC) data supports a reduction in Emergency Department (ED) administration time</a:t>
                      </a:r>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lt"/>
                          <a:cs typeface="+mn-lt"/>
                        </a:rPr>
                        <a:t>£488,370</a:t>
                      </a:r>
                      <a:endParaRPr lang="en-GB" sz="1600" b="0" kern="1200" dirty="0">
                        <a:solidFill>
                          <a:schemeClr val="tx1"/>
                        </a:solidFill>
                        <a:latin typeface="+mn-lt"/>
                        <a:ea typeface="+mn-lt"/>
                        <a:cs typeface="+mn-lt"/>
                      </a:endParaRPr>
                    </a:p>
                    <a:p>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88823"/>
                  </a:ext>
                </a:extLst>
              </a:tr>
              <a:tr h="565368">
                <a:tc>
                  <a:txBody>
                    <a:bodyPr/>
                    <a:lstStyle/>
                    <a:p>
                      <a:r>
                        <a:rPr lang="en-US" sz="1600" b="1">
                          <a:solidFill>
                            <a:schemeClr val="tx1"/>
                          </a:solidFill>
                          <a:latin typeface="+mn-lt"/>
                        </a:rPr>
                        <a:t>Acute: </a:t>
                      </a:r>
                      <a:r>
                        <a:rPr lang="en-GB" sz="1600" b="0">
                          <a:solidFill>
                            <a:schemeClr val="tx1"/>
                          </a:solidFill>
                          <a:latin typeface="+mn-lt"/>
                          <a:cs typeface="Calibri Light"/>
                        </a:rPr>
                        <a:t>Reduction in unnecessary admissions for palliative and end-of-life patients to acute trusts</a:t>
                      </a:r>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a:solidFill>
                            <a:schemeClr val="tx1"/>
                          </a:solidFill>
                          <a:latin typeface="+mn-lt"/>
                          <a:ea typeface="+mn-lt"/>
                          <a:cs typeface="+mn-lt"/>
                        </a:rPr>
                        <a:t>£6,723,118</a:t>
                      </a:r>
                    </a:p>
                    <a:p>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68635"/>
                  </a:ext>
                </a:extLst>
              </a:tr>
              <a:tr h="565368">
                <a:tc>
                  <a:txBody>
                    <a:bodyPr/>
                    <a:lstStyle/>
                    <a:p>
                      <a:r>
                        <a:rPr lang="en-US" sz="1600" b="1">
                          <a:solidFill>
                            <a:schemeClr val="tx1"/>
                          </a:solidFill>
                          <a:latin typeface="+mn-lt"/>
                        </a:rPr>
                        <a:t>Ambulance: </a:t>
                      </a:r>
                      <a:r>
                        <a:rPr lang="en-GB" sz="1600" b="0">
                          <a:solidFill>
                            <a:schemeClr val="tx1"/>
                          </a:solidFill>
                          <a:latin typeface="+mn-lt"/>
                          <a:ea typeface="+mn-lt"/>
                          <a:cs typeface="Calibri"/>
                        </a:rPr>
                        <a:t>Transfer of Care data supports a reduction in ambulance crew time spent in the handover to the Emergency Department </a:t>
                      </a:r>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a:solidFill>
                            <a:schemeClr val="tx1"/>
                          </a:solidFill>
                          <a:latin typeface="+mn-lt"/>
                          <a:ea typeface="+mn-lt"/>
                          <a:cs typeface="+mn-lt"/>
                        </a:rPr>
                        <a:t>£917,829</a:t>
                      </a:r>
                      <a:endParaRPr lang="en-US" sz="1600" b="0">
                        <a:solidFill>
                          <a:schemeClr val="tx1"/>
                        </a:solidFill>
                        <a:latin typeface="+mn-lt"/>
                      </a:endParaRPr>
                    </a:p>
                    <a:p>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32666"/>
                  </a:ext>
                </a:extLst>
              </a:tr>
              <a:tr h="436812">
                <a:tc>
                  <a:txBody>
                    <a:bodyPr/>
                    <a:lstStyle/>
                    <a:p>
                      <a:r>
                        <a:rPr lang="en-GB" sz="1600" b="1">
                          <a:solidFill>
                            <a:schemeClr val="tx1"/>
                          </a:solidFill>
                          <a:latin typeface="+mn-lt"/>
                          <a:cs typeface="Calibri Light"/>
                        </a:rPr>
                        <a:t>Ambulance: </a:t>
                      </a:r>
                      <a:r>
                        <a:rPr lang="en-GB" sz="1600" b="0">
                          <a:solidFill>
                            <a:schemeClr val="tx1"/>
                          </a:solidFill>
                          <a:latin typeface="+mn-lt"/>
                          <a:cs typeface="Calibri Light"/>
                        </a:rPr>
                        <a:t>Reduction in the number of unnecessary conveyances to hospital  </a:t>
                      </a:r>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lt"/>
                          <a:cs typeface="+mn-lt"/>
                        </a:rPr>
                        <a:t>£1,362,205</a:t>
                      </a:r>
                      <a:endParaRPr lang="en-GB" sz="1600" b="0" kern="1200" dirty="0">
                        <a:solidFill>
                          <a:schemeClr val="tx1"/>
                        </a:solidFill>
                        <a:latin typeface="+mn-lt"/>
                        <a:ea typeface="+mn-lt"/>
                        <a:cs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264791"/>
                  </a:ext>
                </a:extLst>
              </a:tr>
              <a:tr h="436812">
                <a:tc>
                  <a:txBody>
                    <a:bodyPr/>
                    <a:lstStyle/>
                    <a:p>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237455"/>
                  </a:ext>
                </a:extLst>
              </a:tr>
              <a:tr h="59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a:t>
                      </a:r>
                      <a:endParaRPr lang="en-GB" sz="1800" b="0" i="0" u="none" strike="noStrike" dirty="0">
                        <a:solidFill>
                          <a:srgbClr val="000000"/>
                        </a:solidFill>
                        <a:effectLst/>
                        <a:latin typeface="Calibri" panose="020F0502020204030204" pitchFamily="34" charset="0"/>
                      </a:endParaRP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GB" sz="1600" b="0" kern="1200" dirty="0">
                          <a:solidFill>
                            <a:schemeClr val="tx1"/>
                          </a:solidFill>
                          <a:latin typeface="+mn-lt"/>
                          <a:ea typeface="+mn-lt"/>
                          <a:cs typeface="+mn-lt"/>
                        </a:rPr>
                        <a:t>£25,953,602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83268801"/>
                  </a:ext>
                </a:extLst>
              </a:tr>
            </a:tbl>
          </a:graphicData>
        </a:graphic>
      </p:graphicFrame>
    </p:spTree>
    <p:extLst>
      <p:ext uri="{BB962C8B-B14F-4D97-AF65-F5344CB8AC3E}">
        <p14:creationId xmlns:p14="http://schemas.microsoft.com/office/powerpoint/2010/main" val="150323717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5887AB-0885-D541-A9D0-FD0FDB3E7B4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90572D-7FDC-0AFA-091C-C3DA770A9DE9}"/>
              </a:ext>
            </a:extLst>
          </p:cNvPr>
          <p:cNvSpPr txBox="1">
            <a:spLocks/>
          </p:cNvSpPr>
          <p:nvPr/>
        </p:nvSpPr>
        <p:spPr>
          <a:xfrm>
            <a:off x="0" y="210535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 Reflection on Delivery Across the System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By the Outgoing Team</a:t>
            </a:r>
          </a:p>
        </p:txBody>
      </p:sp>
      <p:pic>
        <p:nvPicPr>
          <p:cNvPr id="3" name="Picture 2" descr="A picture containing logo&#10;&#10;Description automatically generated">
            <a:extLst>
              <a:ext uri="{FF2B5EF4-FFF2-40B4-BE49-F238E27FC236}">
                <a16:creationId xmlns:a16="http://schemas.microsoft.com/office/drawing/2014/main" id="{4BF31DEE-5AB8-E027-A5D3-8D1C0EDB1A00}"/>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93161521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76CE7CF-06AE-B497-9A96-8F22C8DDE80F}"/>
              </a:ext>
            </a:extLst>
          </p:cNvPr>
          <p:cNvSpPr/>
          <p:nvPr/>
        </p:nvSpPr>
        <p:spPr>
          <a:xfrm>
            <a:off x="290463" y="2381414"/>
            <a:ext cx="2794847" cy="1915193"/>
          </a:xfrm>
          <a:prstGeom prst="roundRect">
            <a:avLst/>
          </a:prstGeom>
          <a:solidFill>
            <a:srgbClr val="EE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YSFT </a:t>
            </a:r>
            <a:r>
              <a:rPr kumimoji="0" lang="en-US" sz="1100" b="1" i="1" u="sng" strike="noStrike" kern="1200" cap="none" spc="0" normalizeH="0" baseline="0" noProof="0">
                <a:ln>
                  <a:noFill/>
                </a:ln>
                <a:solidFill>
                  <a:prstClr val="white"/>
                </a:solidFill>
                <a:effectLst/>
                <a:uLnTx/>
                <a:uFillTx/>
                <a:latin typeface="Calibri" panose="020F0502020204030204"/>
                <a:ea typeface="+mn-ea"/>
                <a:cs typeface="+mn-cs"/>
              </a:rPr>
              <a:t>1st</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EVER data provider live in the YHCR/Interweave (Nov 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The sheer volume of capability delivered by the HNY Shared Record Team since Apr 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Responding positively to critical feedback from practices about data richness and developing what is now the Interweave minimum valuable dataset</a:t>
            </a:r>
          </a:p>
        </p:txBody>
      </p:sp>
      <p:sp>
        <p:nvSpPr>
          <p:cNvPr id="3" name="Rounded Rectangle 2">
            <a:extLst>
              <a:ext uri="{FF2B5EF4-FFF2-40B4-BE49-F238E27FC236}">
                <a16:creationId xmlns:a16="http://schemas.microsoft.com/office/drawing/2014/main" id="{E7CE255F-7398-4765-384F-2D403A9760C3}"/>
              </a:ext>
            </a:extLst>
          </p:cNvPr>
          <p:cNvSpPr/>
          <p:nvPr/>
        </p:nvSpPr>
        <p:spPr>
          <a:xfrm>
            <a:off x="320003" y="4688012"/>
            <a:ext cx="2794847" cy="1915193"/>
          </a:xfrm>
          <a:prstGeom prst="roundRect">
            <a:avLst/>
          </a:prstGeom>
          <a:solidFill>
            <a:srgbClr val="8B6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The impact of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mn-cs"/>
              </a:rPr>
              <a:t>EPaCCS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on patients and professionals and recognition of the Blueprint.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Getting end-of-life data into the YHCR for ambulance trusts.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Pioneering benefits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HNY paving the way with first of types and the Five Point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Changing the conversation around 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Our Team! </a:t>
            </a:r>
          </a:p>
        </p:txBody>
      </p:sp>
      <p:sp>
        <p:nvSpPr>
          <p:cNvPr id="4" name="Rounded Rectangle 3">
            <a:extLst>
              <a:ext uri="{FF2B5EF4-FFF2-40B4-BE49-F238E27FC236}">
                <a16:creationId xmlns:a16="http://schemas.microsoft.com/office/drawing/2014/main" id="{154D8963-B7B8-0EAE-664D-7D48C5BDA2E5}"/>
              </a:ext>
            </a:extLst>
          </p:cNvPr>
          <p:cNvSpPr/>
          <p:nvPr/>
        </p:nvSpPr>
        <p:spPr>
          <a:xfrm>
            <a:off x="3279377" y="4688012"/>
            <a:ext cx="2794847" cy="1915193"/>
          </a:xfrm>
          <a:prstGeom prst="roundRect">
            <a:avLst/>
          </a:prstGeom>
          <a:solidFill>
            <a:srgbClr val="ACD07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First of type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to go live with YHCR – Care Homes, Private Hospitals, Hospices, Safeguarding Team, Police Custody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Value to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/teams &amp; the patients/clients they serve, who have had no data sharing previously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NHSE change of stance on Care Home access for clinical staff</a:t>
            </a:r>
          </a:p>
        </p:txBody>
      </p:sp>
      <p:sp>
        <p:nvSpPr>
          <p:cNvPr id="7" name="Rounded Rectangle 6">
            <a:extLst>
              <a:ext uri="{FF2B5EF4-FFF2-40B4-BE49-F238E27FC236}">
                <a16:creationId xmlns:a16="http://schemas.microsoft.com/office/drawing/2014/main" id="{3AC56857-254D-1C09-F7F2-AA3A7D4BC234}"/>
              </a:ext>
            </a:extLst>
          </p:cNvPr>
          <p:cNvSpPr/>
          <p:nvPr/>
        </p:nvSpPr>
        <p:spPr>
          <a:xfrm>
            <a:off x="3279378" y="2381413"/>
            <a:ext cx="2794847" cy="1915193"/>
          </a:xfrm>
          <a:prstGeom prst="roundRect">
            <a:avLst/>
          </a:prstGeom>
          <a:solidFill>
            <a:srgbClr val="57B9E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Speaking to clinicians, it's clear to see the benefits of the YHCR. The significant time savings to clinicians undoubtedly improves the level of patient care. There is an appetite to provide data from most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and the collaborative approach and interaction between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has been good to witness.</a:t>
            </a:r>
          </a:p>
        </p:txBody>
      </p:sp>
      <p:sp>
        <p:nvSpPr>
          <p:cNvPr id="8" name="Rounded Rectangle 7">
            <a:extLst>
              <a:ext uri="{FF2B5EF4-FFF2-40B4-BE49-F238E27FC236}">
                <a16:creationId xmlns:a16="http://schemas.microsoft.com/office/drawing/2014/main" id="{4DAD1B65-D095-A880-1A1E-5E3B132DBAE7}"/>
              </a:ext>
            </a:extLst>
          </p:cNvPr>
          <p:cNvSpPr/>
          <p:nvPr/>
        </p:nvSpPr>
        <p:spPr>
          <a:xfrm>
            <a:off x="9262522" y="2383871"/>
            <a:ext cx="2794847" cy="1915193"/>
          </a:xfrm>
          <a:prstGeom prst="roundRect">
            <a:avLst/>
          </a:prstGeom>
          <a:solidFill>
            <a:srgbClr val="8B69A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Liaising with users of the YHCR and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EPaCCS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and listening to their comments and observations has been rewarding as we have made a difference to the lives of the citizens of HNY.</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Proud to be part of the Team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rPr>
              <a: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211CF54C-2504-FF80-CF03-9CEA9D9D0BE8}"/>
              </a:ext>
            </a:extLst>
          </p:cNvPr>
          <p:cNvSpPr/>
          <p:nvPr/>
        </p:nvSpPr>
        <p:spPr>
          <a:xfrm>
            <a:off x="9198125" y="4724401"/>
            <a:ext cx="2794847" cy="1915193"/>
          </a:xfrm>
          <a:prstGeom prst="roundRect">
            <a:avLst/>
          </a:prstGeom>
          <a:solidFill>
            <a:srgbClr val="ACD07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rPr>
              <a:t>Creation of a streamlined process to support on-boarding of practices to obtain data that was 'new' to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Collaboration with partners to streamline and automate the process (contextual launch)  for practices making on-boarding process simple and less time consuming!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0" name="Rounded Rectangle 9">
            <a:extLst>
              <a:ext uri="{FF2B5EF4-FFF2-40B4-BE49-F238E27FC236}">
                <a16:creationId xmlns:a16="http://schemas.microsoft.com/office/drawing/2014/main" id="{65DD071D-3D0A-6622-98B1-3A8A1008370A}"/>
              </a:ext>
            </a:extLst>
          </p:cNvPr>
          <p:cNvSpPr/>
          <p:nvPr/>
        </p:nvSpPr>
        <p:spPr>
          <a:xfrm>
            <a:off x="6268297" y="4688013"/>
            <a:ext cx="2794847" cy="1915193"/>
          </a:xfrm>
          <a:prstGeom prst="roundRect">
            <a:avLst/>
          </a:prstGeom>
          <a:solidFill>
            <a:srgbClr val="F2BC3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rPr>
              <a:t>Getting context launch set-up in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Arial"/>
              </a:rPr>
              <a:t>Badgernet</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rPr>
              <a:t>, facilitating access to additional information for the Maternity teams.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rPr>
              <a:t>Getting maternity data provision live be a big achievement as this will be the first time data has been shared this way, and will pave the way for getting the data from other Trusts</a:t>
            </a:r>
          </a:p>
        </p:txBody>
      </p:sp>
      <p:sp>
        <p:nvSpPr>
          <p:cNvPr id="11" name="Rounded Rectangle 10">
            <a:extLst>
              <a:ext uri="{FF2B5EF4-FFF2-40B4-BE49-F238E27FC236}">
                <a16:creationId xmlns:a16="http://schemas.microsoft.com/office/drawing/2014/main" id="{BB05E815-1683-DB60-26D0-C12828CB927A}"/>
              </a:ext>
            </a:extLst>
          </p:cNvPr>
          <p:cNvSpPr/>
          <p:nvPr/>
        </p:nvSpPr>
        <p:spPr>
          <a:xfrm>
            <a:off x="6209212" y="2381413"/>
            <a:ext cx="2997403" cy="1924838"/>
          </a:xfrm>
          <a:prstGeom prst="roundRect">
            <a:avLst/>
          </a:prstGeom>
          <a:solidFill>
            <a:srgbClr val="B73B8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The YHCR has had such a  positive impact on the delivery of care being achieved.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Having real time clinical data available at a click of a button has enabled staff to make more informed decisions and reduced delays in having to wait for information to be returned.  Staff have been able to re-invest the time saved to deliver more care.</a:t>
            </a: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nvGrpSpPr>
          <p:cNvPr id="6" name="Group 45">
            <a:extLst>
              <a:ext uri="{FF2B5EF4-FFF2-40B4-BE49-F238E27FC236}">
                <a16:creationId xmlns:a16="http://schemas.microsoft.com/office/drawing/2014/main" id="{CAD66B10-CC2F-E9F2-8FEA-9BFE4E7ED6D2}"/>
              </a:ext>
            </a:extLst>
          </p:cNvPr>
          <p:cNvGrpSpPr/>
          <p:nvPr/>
        </p:nvGrpSpPr>
        <p:grpSpPr>
          <a:xfrm>
            <a:off x="0" y="-39590"/>
            <a:ext cx="12208377" cy="1782373"/>
            <a:chOff x="0" y="0"/>
            <a:chExt cx="4823062" cy="704147"/>
          </a:xfrm>
        </p:grpSpPr>
        <p:sp>
          <p:nvSpPr>
            <p:cNvPr id="12" name="Freeform 46">
              <a:extLst>
                <a:ext uri="{FF2B5EF4-FFF2-40B4-BE49-F238E27FC236}">
                  <a16:creationId xmlns:a16="http://schemas.microsoft.com/office/drawing/2014/main" id="{3D143D8C-5279-CE2F-F2DA-0952B721F17C}"/>
                </a:ext>
              </a:extLst>
            </p:cNvPr>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47">
              <a:extLst>
                <a:ext uri="{FF2B5EF4-FFF2-40B4-BE49-F238E27FC236}">
                  <a16:creationId xmlns:a16="http://schemas.microsoft.com/office/drawing/2014/main" id="{6AB3452C-2CC9-A9A6-2DC9-95206E3B80CD}"/>
                </a:ext>
              </a:extLst>
            </p:cNvPr>
            <p:cNvSpPr txBox="1"/>
            <p:nvPr/>
          </p:nvSpPr>
          <p:spPr>
            <a:xfrm>
              <a:off x="0" y="28575"/>
              <a:ext cx="4823062" cy="67557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11689"/>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a:endParaRPr>
            </a:p>
          </p:txBody>
        </p:sp>
      </p:grpSp>
      <p:sp>
        <p:nvSpPr>
          <p:cNvPr id="15" name="Freeform 50">
            <a:extLst>
              <a:ext uri="{FF2B5EF4-FFF2-40B4-BE49-F238E27FC236}">
                <a16:creationId xmlns:a16="http://schemas.microsoft.com/office/drawing/2014/main" id="{1E16C15E-A51D-9F1F-7DFC-EF4E784DF4B3}"/>
              </a:ext>
            </a:extLst>
          </p:cNvPr>
          <p:cNvSpPr/>
          <p:nvPr/>
        </p:nvSpPr>
        <p:spPr>
          <a:xfrm>
            <a:off x="9754222" y="-143052"/>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3">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ECB28B8-8756-D0B3-55B4-F9E9B2D60572}"/>
              </a:ext>
            </a:extLst>
          </p:cNvPr>
          <p:cNvSpPr>
            <a:spLocks noGrp="1"/>
          </p:cNvSpPr>
          <p:nvPr>
            <p:ph type="title"/>
          </p:nvPr>
        </p:nvSpPr>
        <p:spPr>
          <a:xfrm>
            <a:off x="-953502" y="212725"/>
            <a:ext cx="10515600" cy="1325563"/>
          </a:xfrm>
        </p:spPr>
        <p:txBody>
          <a:bodyPr>
            <a:normAutofit/>
          </a:bodyPr>
          <a:lstStyle/>
          <a:p>
            <a:pPr algn="ctr"/>
            <a:r>
              <a:rPr lang="en-US" sz="4000">
                <a:solidFill>
                  <a:schemeClr val="bg1"/>
                </a:solidFill>
                <a:latin typeface="Segoe UI Black" panose="020B0A02040204020203" pitchFamily="34" charset="0"/>
                <a:ea typeface="Segoe UI Black" panose="020B0A02040204020203" pitchFamily="34" charset="0"/>
              </a:rPr>
              <a:t>Our </a:t>
            </a:r>
            <a:r>
              <a:rPr lang="en-US" sz="4000" err="1">
                <a:solidFill>
                  <a:schemeClr val="bg1"/>
                </a:solidFill>
                <a:latin typeface="Segoe UI Black" panose="020B0A02040204020203" pitchFamily="34" charset="0"/>
                <a:ea typeface="Segoe UI Black" panose="020B0A02040204020203" pitchFamily="34" charset="0"/>
              </a:rPr>
              <a:t>Programme</a:t>
            </a:r>
            <a:r>
              <a:rPr lang="en-US" sz="4000">
                <a:solidFill>
                  <a:schemeClr val="bg1"/>
                </a:solidFill>
                <a:latin typeface="Segoe UI Black" panose="020B0A02040204020203" pitchFamily="34" charset="0"/>
                <a:ea typeface="Segoe UI Black" panose="020B0A02040204020203" pitchFamily="34" charset="0"/>
              </a:rPr>
              <a:t> Highlights</a:t>
            </a:r>
          </a:p>
        </p:txBody>
      </p:sp>
      <p:sp>
        <p:nvSpPr>
          <p:cNvPr id="17" name="Title 4">
            <a:extLst>
              <a:ext uri="{FF2B5EF4-FFF2-40B4-BE49-F238E27FC236}">
                <a16:creationId xmlns:a16="http://schemas.microsoft.com/office/drawing/2014/main" id="{41F06EA8-3E67-058F-5096-3F97A365AEDC}"/>
              </a:ext>
            </a:extLst>
          </p:cNvPr>
          <p:cNvSpPr txBox="1">
            <a:spLocks/>
          </p:cNvSpPr>
          <p:nvPr/>
        </p:nvSpPr>
        <p:spPr>
          <a:xfrm>
            <a:off x="1054553" y="2018375"/>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Debbie</a:t>
            </a:r>
          </a:p>
        </p:txBody>
      </p:sp>
      <p:sp>
        <p:nvSpPr>
          <p:cNvPr id="18" name="Title 4">
            <a:extLst>
              <a:ext uri="{FF2B5EF4-FFF2-40B4-BE49-F238E27FC236}">
                <a16:creationId xmlns:a16="http://schemas.microsoft.com/office/drawing/2014/main" id="{C118C40B-2B39-13CB-3598-B587E1BA4F19}"/>
              </a:ext>
            </a:extLst>
          </p:cNvPr>
          <p:cNvSpPr txBox="1">
            <a:spLocks/>
          </p:cNvSpPr>
          <p:nvPr/>
        </p:nvSpPr>
        <p:spPr>
          <a:xfrm>
            <a:off x="4043467" y="2003060"/>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Stuart</a:t>
            </a:r>
          </a:p>
        </p:txBody>
      </p:sp>
      <p:sp>
        <p:nvSpPr>
          <p:cNvPr id="19" name="Title 4">
            <a:extLst>
              <a:ext uri="{FF2B5EF4-FFF2-40B4-BE49-F238E27FC236}">
                <a16:creationId xmlns:a16="http://schemas.microsoft.com/office/drawing/2014/main" id="{A7AC1326-FBC0-26CA-F052-BBF14C52E05C}"/>
              </a:ext>
            </a:extLst>
          </p:cNvPr>
          <p:cNvSpPr txBox="1">
            <a:spLocks/>
          </p:cNvSpPr>
          <p:nvPr/>
        </p:nvSpPr>
        <p:spPr>
          <a:xfrm>
            <a:off x="6973301" y="2003060"/>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Sara</a:t>
            </a:r>
          </a:p>
        </p:txBody>
      </p:sp>
      <p:sp>
        <p:nvSpPr>
          <p:cNvPr id="20" name="Title 4">
            <a:extLst>
              <a:ext uri="{FF2B5EF4-FFF2-40B4-BE49-F238E27FC236}">
                <a16:creationId xmlns:a16="http://schemas.microsoft.com/office/drawing/2014/main" id="{E7B86EF1-3710-C06C-6BDA-22BF280AD351}"/>
              </a:ext>
            </a:extLst>
          </p:cNvPr>
          <p:cNvSpPr txBox="1">
            <a:spLocks/>
          </p:cNvSpPr>
          <p:nvPr/>
        </p:nvSpPr>
        <p:spPr>
          <a:xfrm>
            <a:off x="9931868" y="2018375"/>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Eula</a:t>
            </a:r>
          </a:p>
        </p:txBody>
      </p:sp>
      <p:sp>
        <p:nvSpPr>
          <p:cNvPr id="21" name="Title 4">
            <a:extLst>
              <a:ext uri="{FF2B5EF4-FFF2-40B4-BE49-F238E27FC236}">
                <a16:creationId xmlns:a16="http://schemas.microsoft.com/office/drawing/2014/main" id="{8F167680-8FF8-9FE9-505A-5C9B56C55806}"/>
              </a:ext>
            </a:extLst>
          </p:cNvPr>
          <p:cNvSpPr txBox="1">
            <a:spLocks/>
          </p:cNvSpPr>
          <p:nvPr/>
        </p:nvSpPr>
        <p:spPr>
          <a:xfrm>
            <a:off x="1084094" y="4361363"/>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Tara</a:t>
            </a:r>
          </a:p>
        </p:txBody>
      </p:sp>
      <p:sp>
        <p:nvSpPr>
          <p:cNvPr id="22" name="Title 4">
            <a:extLst>
              <a:ext uri="{FF2B5EF4-FFF2-40B4-BE49-F238E27FC236}">
                <a16:creationId xmlns:a16="http://schemas.microsoft.com/office/drawing/2014/main" id="{AC4FE6EC-5F95-C270-0FE8-3A962DD5A02B}"/>
              </a:ext>
            </a:extLst>
          </p:cNvPr>
          <p:cNvSpPr txBox="1">
            <a:spLocks/>
          </p:cNvSpPr>
          <p:nvPr/>
        </p:nvSpPr>
        <p:spPr>
          <a:xfrm>
            <a:off x="4043467" y="4361363"/>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Gayle</a:t>
            </a:r>
          </a:p>
        </p:txBody>
      </p:sp>
      <p:sp>
        <p:nvSpPr>
          <p:cNvPr id="23" name="Title 4">
            <a:extLst>
              <a:ext uri="{FF2B5EF4-FFF2-40B4-BE49-F238E27FC236}">
                <a16:creationId xmlns:a16="http://schemas.microsoft.com/office/drawing/2014/main" id="{864F906A-9CD1-E4AC-F4D0-47E06E29AB88}"/>
              </a:ext>
            </a:extLst>
          </p:cNvPr>
          <p:cNvSpPr txBox="1">
            <a:spLocks/>
          </p:cNvSpPr>
          <p:nvPr/>
        </p:nvSpPr>
        <p:spPr>
          <a:xfrm>
            <a:off x="6830133" y="4327223"/>
            <a:ext cx="1686164" cy="451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Catherine</a:t>
            </a:r>
          </a:p>
        </p:txBody>
      </p:sp>
      <p:sp>
        <p:nvSpPr>
          <p:cNvPr id="24" name="Title 4">
            <a:extLst>
              <a:ext uri="{FF2B5EF4-FFF2-40B4-BE49-F238E27FC236}">
                <a16:creationId xmlns:a16="http://schemas.microsoft.com/office/drawing/2014/main" id="{DE2D7A78-479D-A035-E5E0-B29D59F77F25}"/>
              </a:ext>
            </a:extLst>
          </p:cNvPr>
          <p:cNvSpPr txBox="1">
            <a:spLocks/>
          </p:cNvSpPr>
          <p:nvPr/>
        </p:nvSpPr>
        <p:spPr>
          <a:xfrm>
            <a:off x="9879951" y="4357840"/>
            <a:ext cx="1431193" cy="451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Rachael</a:t>
            </a:r>
          </a:p>
        </p:txBody>
      </p:sp>
    </p:spTree>
    <p:extLst>
      <p:ext uri="{BB962C8B-B14F-4D97-AF65-F5344CB8AC3E}">
        <p14:creationId xmlns:p14="http://schemas.microsoft.com/office/powerpoint/2010/main" val="164301211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B28B8-8756-D0B3-55B4-F9E9B2D60572}"/>
              </a:ext>
            </a:extLst>
          </p:cNvPr>
          <p:cNvSpPr>
            <a:spLocks noGrp="1"/>
          </p:cNvSpPr>
          <p:nvPr>
            <p:ph type="title"/>
          </p:nvPr>
        </p:nvSpPr>
        <p:spPr/>
        <p:txBody>
          <a:bodyPr>
            <a:normAutofit/>
          </a:bodyPr>
          <a:lstStyle/>
          <a:p>
            <a:pPr algn="ctr"/>
            <a:r>
              <a:rPr lang="en-US" sz="4000"/>
              <a:t>Our key learnings</a:t>
            </a:r>
          </a:p>
        </p:txBody>
      </p:sp>
      <p:sp>
        <p:nvSpPr>
          <p:cNvPr id="6" name="Rounded Rectangle 1">
            <a:extLst>
              <a:ext uri="{FF2B5EF4-FFF2-40B4-BE49-F238E27FC236}">
                <a16:creationId xmlns:a16="http://schemas.microsoft.com/office/drawing/2014/main" id="{DD36F2EA-5215-220B-B13B-EE8DF72390AA}"/>
              </a:ext>
            </a:extLst>
          </p:cNvPr>
          <p:cNvSpPr/>
          <p:nvPr/>
        </p:nvSpPr>
        <p:spPr>
          <a:xfrm>
            <a:off x="290463" y="2381414"/>
            <a:ext cx="2794847" cy="1915193"/>
          </a:xfrm>
          <a:prstGeom prst="roundRect">
            <a:avLst/>
          </a:prstGeom>
          <a:solidFill>
            <a:srgbClr val="EE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Having the right skills available to the delivery team in a timely way will keep progress moving.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Having clinical leadership always elevates your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mn-cs"/>
              </a:rPr>
              <a:t>programme</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Having exec and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mn-cs"/>
              </a:rPr>
              <a:t>organisation</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buy-in / support for the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mn-cs"/>
              </a:rPr>
              <a:t>programme</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is essential.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Good communication is successes secret weapon!</a:t>
            </a:r>
          </a:p>
        </p:txBody>
      </p:sp>
      <p:sp>
        <p:nvSpPr>
          <p:cNvPr id="12" name="Rounded Rectangle 2">
            <a:extLst>
              <a:ext uri="{FF2B5EF4-FFF2-40B4-BE49-F238E27FC236}">
                <a16:creationId xmlns:a16="http://schemas.microsoft.com/office/drawing/2014/main" id="{B7EFF731-C3B9-1D2A-59BD-0CC66B2D6901}"/>
              </a:ext>
            </a:extLst>
          </p:cNvPr>
          <p:cNvSpPr/>
          <p:nvPr/>
        </p:nvSpPr>
        <p:spPr>
          <a:xfrm>
            <a:off x="320003" y="4688012"/>
            <a:ext cx="2794847" cy="1915193"/>
          </a:xfrm>
          <a:prstGeom prst="roundRect">
            <a:avLst/>
          </a:prstGeom>
          <a:solidFill>
            <a:srgbClr val="8B6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Baseline the current position and identify benefits early.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Identify quick win opportunities and share successes.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Keep the patient impact front and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mn-cs"/>
              </a:rPr>
              <a:t>centre</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at all times.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Learn from and share with partners –don’t reinvent the wheel.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Things won’t always go to plan – we’ve learned and improved most when we take time to look at why.</a:t>
            </a:r>
          </a:p>
        </p:txBody>
      </p:sp>
      <p:sp>
        <p:nvSpPr>
          <p:cNvPr id="13" name="Rounded Rectangle 3">
            <a:extLst>
              <a:ext uri="{FF2B5EF4-FFF2-40B4-BE49-F238E27FC236}">
                <a16:creationId xmlns:a16="http://schemas.microsoft.com/office/drawing/2014/main" id="{75CD4318-8B14-3304-EFEE-A72B38591CC4}"/>
              </a:ext>
            </a:extLst>
          </p:cNvPr>
          <p:cNvSpPr/>
          <p:nvPr/>
        </p:nvSpPr>
        <p:spPr>
          <a:xfrm>
            <a:off x="3275286" y="4688012"/>
            <a:ext cx="2794847" cy="1915193"/>
          </a:xfrm>
          <a:prstGeom prst="roundRect">
            <a:avLst/>
          </a:prstGeom>
          <a:solidFill>
            <a:srgbClr val="ACD07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Early and consistent engagement &amp; comms with internal partners (Interweave,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Synanetics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IG) is essential part of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 types must be approached differently –understanding of the burden of work (e.g. smaller </a:t>
            </a:r>
            <a:r>
              <a:rPr kumimoji="0" lang="en-US" sz="1100" b="0" i="0" u="none" strike="noStrike" kern="1200" cap="none" spc="0" normalizeH="0" baseline="0" noProof="0" err="1">
                <a:ln>
                  <a:noFill/>
                </a:ln>
                <a:solidFill>
                  <a:prstClr val="white"/>
                </a:solidFill>
                <a:effectLst/>
                <a:uLnTx/>
                <a:uFillTx/>
                <a:latin typeface="Calibri" panose="020F0502020204030204"/>
                <a:ea typeface="+mn-ea"/>
                <a:cs typeface="Arial"/>
              </a:rPr>
              <a:t>organisations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a:t>
            </a:r>
          </a:p>
        </p:txBody>
      </p:sp>
      <p:sp>
        <p:nvSpPr>
          <p:cNvPr id="14" name="Rounded Rectangle 6">
            <a:extLst>
              <a:ext uri="{FF2B5EF4-FFF2-40B4-BE49-F238E27FC236}">
                <a16:creationId xmlns:a16="http://schemas.microsoft.com/office/drawing/2014/main" id="{EA790C69-99A0-1178-375E-9D90D431C4AB}"/>
              </a:ext>
            </a:extLst>
          </p:cNvPr>
          <p:cNvSpPr/>
          <p:nvPr/>
        </p:nvSpPr>
        <p:spPr>
          <a:xfrm>
            <a:off x="3279378" y="2381413"/>
            <a:ext cx="2794847" cy="1915193"/>
          </a:xfrm>
          <a:prstGeom prst="roundRect">
            <a:avLst/>
          </a:prstGeom>
          <a:solidFill>
            <a:srgbClr val="57B9E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Engagement with all appropriate teams from the outset is critical for the success of a provider project. Often, key workstreams are not involved in the initial discussions, which leads to delays to the delivery timelines. The ability to test connections to all environments at an early stage assists progress when developing resources.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7">
            <a:extLst>
              <a:ext uri="{FF2B5EF4-FFF2-40B4-BE49-F238E27FC236}">
                <a16:creationId xmlns:a16="http://schemas.microsoft.com/office/drawing/2014/main" id="{D816F1BB-BED7-A401-A174-E2A02F0768F4}"/>
              </a:ext>
            </a:extLst>
          </p:cNvPr>
          <p:cNvSpPr/>
          <p:nvPr/>
        </p:nvSpPr>
        <p:spPr>
          <a:xfrm>
            <a:off x="9167778" y="2412030"/>
            <a:ext cx="2794847" cy="1915193"/>
          </a:xfrm>
          <a:prstGeom prst="roundRect">
            <a:avLst/>
          </a:prstGeom>
          <a:solidFill>
            <a:srgbClr val="8B69A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Clinical leadership collaboration and communication is key</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6" name="Rounded Rectangle 8">
            <a:extLst>
              <a:ext uri="{FF2B5EF4-FFF2-40B4-BE49-F238E27FC236}">
                <a16:creationId xmlns:a16="http://schemas.microsoft.com/office/drawing/2014/main" id="{2DED2692-3AC8-5411-0054-C7813A89233F}"/>
              </a:ext>
            </a:extLst>
          </p:cNvPr>
          <p:cNvSpPr/>
          <p:nvPr/>
        </p:nvSpPr>
        <p:spPr>
          <a:xfrm>
            <a:off x="9198125" y="4724401"/>
            <a:ext cx="2794847" cy="1915193"/>
          </a:xfrm>
          <a:prstGeom prst="roundRect">
            <a:avLst/>
          </a:prstGeom>
          <a:solidFill>
            <a:srgbClr val="ACD07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Pilot practices played a huge part in setting the scene and allowed us to streamline the process further.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The provision of a dedicated delivery team that communicated regularly and provided the support wrap for not only each other but also the practices. </a:t>
            </a: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9">
            <a:extLst>
              <a:ext uri="{FF2B5EF4-FFF2-40B4-BE49-F238E27FC236}">
                <a16:creationId xmlns:a16="http://schemas.microsoft.com/office/drawing/2014/main" id="{C52910BE-8B91-0672-13A3-EAB4AB7EA82C}"/>
              </a:ext>
            </a:extLst>
          </p:cNvPr>
          <p:cNvSpPr/>
          <p:nvPr/>
        </p:nvSpPr>
        <p:spPr>
          <a:xfrm>
            <a:off x="6268297" y="4688013"/>
            <a:ext cx="2794847" cy="1915193"/>
          </a:xfrm>
          <a:prstGeom prst="roundRect">
            <a:avLst/>
          </a:prstGeom>
          <a:solidFill>
            <a:srgbClr val="F2BC3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Clarity on expectations for all parties at the outset, so plans and timelines can be understood.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Be prepared to adapt to change.</a:t>
            </a:r>
          </a:p>
        </p:txBody>
      </p:sp>
      <p:sp>
        <p:nvSpPr>
          <p:cNvPr id="18" name="Rounded Rectangle 10">
            <a:extLst>
              <a:ext uri="{FF2B5EF4-FFF2-40B4-BE49-F238E27FC236}">
                <a16:creationId xmlns:a16="http://schemas.microsoft.com/office/drawing/2014/main" id="{2B4B2917-237D-F279-D00D-D3863A7EF0F2}"/>
              </a:ext>
            </a:extLst>
          </p:cNvPr>
          <p:cNvSpPr/>
          <p:nvPr/>
        </p:nvSpPr>
        <p:spPr>
          <a:xfrm>
            <a:off x="6223578" y="2412030"/>
            <a:ext cx="2794847" cy="1915193"/>
          </a:xfrm>
          <a:prstGeom prst="roundRect">
            <a:avLst/>
          </a:prstGeom>
          <a:solidFill>
            <a:srgbClr val="B73B8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Adopting a collaborative approach to find solutions to challenges faced is invaluable.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Arial"/>
              </a:rPr>
              <a:t>Reflecting  on what we have learnt throughout the project, sharing  best practice and celebrating team success and achievement has enabled opportunities for growth</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rPr>
              <a:t>.</a:t>
            </a:r>
          </a:p>
        </p:txBody>
      </p:sp>
      <p:grpSp>
        <p:nvGrpSpPr>
          <p:cNvPr id="19" name="Group 45">
            <a:extLst>
              <a:ext uri="{FF2B5EF4-FFF2-40B4-BE49-F238E27FC236}">
                <a16:creationId xmlns:a16="http://schemas.microsoft.com/office/drawing/2014/main" id="{53F797D7-E647-BD17-ACBB-5D8BAA56BECE}"/>
              </a:ext>
            </a:extLst>
          </p:cNvPr>
          <p:cNvGrpSpPr/>
          <p:nvPr/>
        </p:nvGrpSpPr>
        <p:grpSpPr>
          <a:xfrm>
            <a:off x="0" y="-39590"/>
            <a:ext cx="12208377" cy="1782373"/>
            <a:chOff x="0" y="0"/>
            <a:chExt cx="4823062" cy="704147"/>
          </a:xfrm>
        </p:grpSpPr>
        <p:sp>
          <p:nvSpPr>
            <p:cNvPr id="20" name="Freeform 46">
              <a:extLst>
                <a:ext uri="{FF2B5EF4-FFF2-40B4-BE49-F238E27FC236}">
                  <a16:creationId xmlns:a16="http://schemas.microsoft.com/office/drawing/2014/main" id="{261004BA-0890-42BA-73F7-1875D5582E43}"/>
                </a:ext>
              </a:extLst>
            </p:cNvPr>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47">
              <a:extLst>
                <a:ext uri="{FF2B5EF4-FFF2-40B4-BE49-F238E27FC236}">
                  <a16:creationId xmlns:a16="http://schemas.microsoft.com/office/drawing/2014/main" id="{50E548E3-8E21-D207-1C89-029D3CBE1A3E}"/>
                </a:ext>
              </a:extLst>
            </p:cNvPr>
            <p:cNvSpPr txBox="1"/>
            <p:nvPr/>
          </p:nvSpPr>
          <p:spPr>
            <a:xfrm>
              <a:off x="0" y="28575"/>
              <a:ext cx="4823062" cy="67557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11689"/>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a:endParaRPr>
            </a:p>
          </p:txBody>
        </p:sp>
      </p:grpSp>
      <p:sp>
        <p:nvSpPr>
          <p:cNvPr id="22" name="Freeform 50">
            <a:extLst>
              <a:ext uri="{FF2B5EF4-FFF2-40B4-BE49-F238E27FC236}">
                <a16:creationId xmlns:a16="http://schemas.microsoft.com/office/drawing/2014/main" id="{727BEE53-E597-4EE1-74FD-D86AAD76CC8C}"/>
              </a:ext>
            </a:extLst>
          </p:cNvPr>
          <p:cNvSpPr/>
          <p:nvPr/>
        </p:nvSpPr>
        <p:spPr>
          <a:xfrm>
            <a:off x="9754219" y="128380"/>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2">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itle 4">
            <a:extLst>
              <a:ext uri="{FF2B5EF4-FFF2-40B4-BE49-F238E27FC236}">
                <a16:creationId xmlns:a16="http://schemas.microsoft.com/office/drawing/2014/main" id="{3DAC3132-E4B7-5F1F-44EB-B1E6F1F945B8}"/>
              </a:ext>
            </a:extLst>
          </p:cNvPr>
          <p:cNvSpPr txBox="1">
            <a:spLocks/>
          </p:cNvSpPr>
          <p:nvPr/>
        </p:nvSpPr>
        <p:spPr>
          <a:xfrm>
            <a:off x="645333" y="2011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Arial" panose="020B0604020202020204" pitchFamily="34" charset="0"/>
              </a:rPr>
              <a:t>Our Key Learning</a:t>
            </a:r>
          </a:p>
        </p:txBody>
      </p:sp>
      <p:sp>
        <p:nvSpPr>
          <p:cNvPr id="24" name="Title 4">
            <a:extLst>
              <a:ext uri="{FF2B5EF4-FFF2-40B4-BE49-F238E27FC236}">
                <a16:creationId xmlns:a16="http://schemas.microsoft.com/office/drawing/2014/main" id="{4F717AEF-0497-6916-955F-6EFFD4C63437}"/>
              </a:ext>
            </a:extLst>
          </p:cNvPr>
          <p:cNvSpPr txBox="1">
            <a:spLocks/>
          </p:cNvSpPr>
          <p:nvPr/>
        </p:nvSpPr>
        <p:spPr>
          <a:xfrm>
            <a:off x="1054553" y="2018375"/>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Debbie</a:t>
            </a:r>
          </a:p>
        </p:txBody>
      </p:sp>
      <p:sp>
        <p:nvSpPr>
          <p:cNvPr id="25" name="Title 4">
            <a:extLst>
              <a:ext uri="{FF2B5EF4-FFF2-40B4-BE49-F238E27FC236}">
                <a16:creationId xmlns:a16="http://schemas.microsoft.com/office/drawing/2014/main" id="{CD9DF880-8F19-2C1D-08D5-C9D5A0171B4A}"/>
              </a:ext>
            </a:extLst>
          </p:cNvPr>
          <p:cNvSpPr txBox="1">
            <a:spLocks/>
          </p:cNvSpPr>
          <p:nvPr/>
        </p:nvSpPr>
        <p:spPr>
          <a:xfrm>
            <a:off x="4043467" y="2003060"/>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Stuart</a:t>
            </a:r>
          </a:p>
        </p:txBody>
      </p:sp>
      <p:sp>
        <p:nvSpPr>
          <p:cNvPr id="26" name="Title 4">
            <a:extLst>
              <a:ext uri="{FF2B5EF4-FFF2-40B4-BE49-F238E27FC236}">
                <a16:creationId xmlns:a16="http://schemas.microsoft.com/office/drawing/2014/main" id="{CB6A16A5-58DA-F67C-F131-F67D4EA3AF72}"/>
              </a:ext>
            </a:extLst>
          </p:cNvPr>
          <p:cNvSpPr txBox="1">
            <a:spLocks/>
          </p:cNvSpPr>
          <p:nvPr/>
        </p:nvSpPr>
        <p:spPr>
          <a:xfrm>
            <a:off x="6973301" y="2003060"/>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Sara</a:t>
            </a:r>
          </a:p>
        </p:txBody>
      </p:sp>
      <p:sp>
        <p:nvSpPr>
          <p:cNvPr id="27" name="Title 4">
            <a:extLst>
              <a:ext uri="{FF2B5EF4-FFF2-40B4-BE49-F238E27FC236}">
                <a16:creationId xmlns:a16="http://schemas.microsoft.com/office/drawing/2014/main" id="{E0BBF8E8-1DDF-3F06-6CFA-F3D4BBE2B622}"/>
              </a:ext>
            </a:extLst>
          </p:cNvPr>
          <p:cNvSpPr txBox="1">
            <a:spLocks/>
          </p:cNvSpPr>
          <p:nvPr/>
        </p:nvSpPr>
        <p:spPr>
          <a:xfrm>
            <a:off x="9931868" y="2018375"/>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Eula</a:t>
            </a:r>
          </a:p>
        </p:txBody>
      </p:sp>
      <p:sp>
        <p:nvSpPr>
          <p:cNvPr id="28" name="Title 4">
            <a:extLst>
              <a:ext uri="{FF2B5EF4-FFF2-40B4-BE49-F238E27FC236}">
                <a16:creationId xmlns:a16="http://schemas.microsoft.com/office/drawing/2014/main" id="{DBAE70C4-988B-C9C7-BF8B-F0104BA42178}"/>
              </a:ext>
            </a:extLst>
          </p:cNvPr>
          <p:cNvSpPr txBox="1">
            <a:spLocks/>
          </p:cNvSpPr>
          <p:nvPr/>
        </p:nvSpPr>
        <p:spPr>
          <a:xfrm>
            <a:off x="1084094" y="4361363"/>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Tara</a:t>
            </a:r>
          </a:p>
        </p:txBody>
      </p:sp>
      <p:sp>
        <p:nvSpPr>
          <p:cNvPr id="29" name="Title 4">
            <a:extLst>
              <a:ext uri="{FF2B5EF4-FFF2-40B4-BE49-F238E27FC236}">
                <a16:creationId xmlns:a16="http://schemas.microsoft.com/office/drawing/2014/main" id="{658339F0-9CC2-4FE4-3C3E-A558483BFD97}"/>
              </a:ext>
            </a:extLst>
          </p:cNvPr>
          <p:cNvSpPr txBox="1">
            <a:spLocks/>
          </p:cNvSpPr>
          <p:nvPr/>
        </p:nvSpPr>
        <p:spPr>
          <a:xfrm>
            <a:off x="4043467" y="4361363"/>
            <a:ext cx="1266666" cy="3630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Gayle</a:t>
            </a:r>
          </a:p>
        </p:txBody>
      </p:sp>
      <p:sp>
        <p:nvSpPr>
          <p:cNvPr id="30" name="Title 4">
            <a:extLst>
              <a:ext uri="{FF2B5EF4-FFF2-40B4-BE49-F238E27FC236}">
                <a16:creationId xmlns:a16="http://schemas.microsoft.com/office/drawing/2014/main" id="{388F5533-517A-04B3-F1C9-CBF37A728F02}"/>
              </a:ext>
            </a:extLst>
          </p:cNvPr>
          <p:cNvSpPr txBox="1">
            <a:spLocks/>
          </p:cNvSpPr>
          <p:nvPr/>
        </p:nvSpPr>
        <p:spPr>
          <a:xfrm>
            <a:off x="6830133" y="4327223"/>
            <a:ext cx="1686164" cy="451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Catherine</a:t>
            </a:r>
          </a:p>
        </p:txBody>
      </p:sp>
      <p:sp>
        <p:nvSpPr>
          <p:cNvPr id="31" name="Title 4">
            <a:extLst>
              <a:ext uri="{FF2B5EF4-FFF2-40B4-BE49-F238E27FC236}">
                <a16:creationId xmlns:a16="http://schemas.microsoft.com/office/drawing/2014/main" id="{BB9F0A90-9544-6069-0630-B49445AF60C2}"/>
              </a:ext>
            </a:extLst>
          </p:cNvPr>
          <p:cNvSpPr txBox="1">
            <a:spLocks/>
          </p:cNvSpPr>
          <p:nvPr/>
        </p:nvSpPr>
        <p:spPr>
          <a:xfrm>
            <a:off x="9879951" y="4357840"/>
            <a:ext cx="1431193" cy="451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8B69A1"/>
                </a:solidFill>
                <a:effectLst/>
                <a:uLnTx/>
                <a:uFillTx/>
                <a:latin typeface="Segoe UI Black" panose="020B0A02040204020203" pitchFamily="34" charset="0"/>
                <a:ea typeface="Segoe UI Black" panose="020B0A02040204020203" pitchFamily="34" charset="0"/>
                <a:cs typeface="Arial" panose="020B0604020202020204" pitchFamily="34" charset="0"/>
              </a:rPr>
              <a:t>Rachael</a:t>
            </a:r>
          </a:p>
        </p:txBody>
      </p:sp>
    </p:spTree>
    <p:extLst>
      <p:ext uri="{BB962C8B-B14F-4D97-AF65-F5344CB8AC3E}">
        <p14:creationId xmlns:p14="http://schemas.microsoft.com/office/powerpoint/2010/main" val="14455677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0" y="210535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Humber and North Yorkshire</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82588037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989EA-E5F2-AB4D-4B5A-BD4C36C409EA}"/>
              </a:ext>
            </a:extLst>
          </p:cNvPr>
          <p:cNvSpPr txBox="1"/>
          <p:nvPr/>
        </p:nvSpPr>
        <p:spPr>
          <a:xfrm>
            <a:off x="0" y="4440834"/>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9A4BF9-AA57-F4BF-6773-F62480B3E8E3}"/>
              </a:ext>
            </a:extLst>
          </p:cNvPr>
          <p:cNvSpPr txBox="1"/>
          <p:nvPr/>
        </p:nvSpPr>
        <p:spPr>
          <a:xfrm>
            <a:off x="0" y="385839"/>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It’s a Journey </a:t>
            </a:r>
          </a:p>
        </p:txBody>
      </p:sp>
      <p:sp>
        <p:nvSpPr>
          <p:cNvPr id="6" name="TextBox 5">
            <a:extLst>
              <a:ext uri="{FF2B5EF4-FFF2-40B4-BE49-F238E27FC236}">
                <a16:creationId xmlns:a16="http://schemas.microsoft.com/office/drawing/2014/main" id="{3D6C11BD-500D-D233-86C4-6681819C6257}"/>
              </a:ext>
            </a:extLst>
          </p:cNvPr>
          <p:cNvSpPr txBox="1"/>
          <p:nvPr/>
        </p:nvSpPr>
        <p:spPr>
          <a:xfrm>
            <a:off x="2897911" y="2289712"/>
            <a:ext cx="6674378" cy="88537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Systems Need to be Integrated</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all need to grow the systems together </a:t>
            </a:r>
          </a:p>
        </p:txBody>
      </p:sp>
      <p:pic>
        <p:nvPicPr>
          <p:cNvPr id="7" name="Picture 6">
            <a:extLst>
              <a:ext uri="{FF2B5EF4-FFF2-40B4-BE49-F238E27FC236}">
                <a16:creationId xmlns:a16="http://schemas.microsoft.com/office/drawing/2014/main" id="{33DE1FEC-4125-8897-B6EB-47C4D9798C51}"/>
              </a:ext>
            </a:extLst>
          </p:cNvPr>
          <p:cNvPicPr>
            <a:picLocks noChangeAspect="1"/>
          </p:cNvPicPr>
          <p:nvPr/>
        </p:nvPicPr>
        <p:blipFill rotWithShape="1">
          <a:blip r:embed="rId2"/>
          <a:srcRect l="67500"/>
          <a:stretch/>
        </p:blipFill>
        <p:spPr>
          <a:xfrm>
            <a:off x="9052560" y="0"/>
            <a:ext cx="3962400" cy="6857999"/>
          </a:xfrm>
          <a:prstGeom prst="rect">
            <a:avLst/>
          </a:prstGeom>
          <a:effectLst>
            <a:softEdge rad="635000"/>
          </a:effectLst>
        </p:spPr>
      </p:pic>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3"/>
          <a:stretch>
            <a:fillRect/>
          </a:stretch>
        </p:blipFill>
        <p:spPr>
          <a:xfrm>
            <a:off x="8500686" y="5964329"/>
            <a:ext cx="3420227" cy="789283"/>
          </a:xfrm>
          <a:prstGeom prst="rect">
            <a:avLst/>
          </a:prstGeom>
        </p:spPr>
      </p:pic>
    </p:spTree>
    <p:extLst>
      <p:ext uri="{BB962C8B-B14F-4D97-AF65-F5344CB8AC3E}">
        <p14:creationId xmlns:p14="http://schemas.microsoft.com/office/powerpoint/2010/main" val="123081721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Humber and North Yorkshire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Picture 1" descr="A map of different colors&#10;&#10;Description automatically generated">
            <a:extLst>
              <a:ext uri="{FF2B5EF4-FFF2-40B4-BE49-F238E27FC236}">
                <a16:creationId xmlns:a16="http://schemas.microsoft.com/office/drawing/2014/main" id="{7C5D9906-2C7B-465A-0355-AE3A0C8641CC}"/>
              </a:ext>
            </a:extLst>
          </p:cNvPr>
          <p:cNvPicPr>
            <a:picLocks noChangeAspect="1"/>
          </p:cNvPicPr>
          <p:nvPr/>
        </p:nvPicPr>
        <p:blipFill>
          <a:blip r:embed="rId3"/>
          <a:stretch>
            <a:fillRect/>
          </a:stretch>
        </p:blipFill>
        <p:spPr>
          <a:xfrm>
            <a:off x="1716886" y="1141100"/>
            <a:ext cx="9144000" cy="5501640"/>
          </a:xfrm>
          <a:prstGeom prst="rect">
            <a:avLst/>
          </a:prstGeom>
        </p:spPr>
      </p:pic>
      <p:sp>
        <p:nvSpPr>
          <p:cNvPr id="7" name="TextBox 6">
            <a:extLst>
              <a:ext uri="{FF2B5EF4-FFF2-40B4-BE49-F238E27FC236}">
                <a16:creationId xmlns:a16="http://schemas.microsoft.com/office/drawing/2014/main" id="{210FC36B-5E93-500B-779B-E669C145C63C}"/>
              </a:ext>
            </a:extLst>
          </p:cNvPr>
          <p:cNvSpPr txBox="1"/>
          <p:nvPr/>
        </p:nvSpPr>
        <p:spPr>
          <a:xfrm>
            <a:off x="324623" y="1335703"/>
            <a:ext cx="2929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1.7 Million Population</a:t>
            </a:r>
          </a:p>
        </p:txBody>
      </p:sp>
      <p:sp>
        <p:nvSpPr>
          <p:cNvPr id="8" name="TextBox 7">
            <a:extLst>
              <a:ext uri="{FF2B5EF4-FFF2-40B4-BE49-F238E27FC236}">
                <a16:creationId xmlns:a16="http://schemas.microsoft.com/office/drawing/2014/main" id="{0726696C-F11D-D62A-2EDE-E365FF0AD804}"/>
              </a:ext>
            </a:extLst>
          </p:cNvPr>
          <p:cNvSpPr txBox="1"/>
          <p:nvPr/>
        </p:nvSpPr>
        <p:spPr>
          <a:xfrm>
            <a:off x="1042001" y="2193169"/>
            <a:ext cx="11897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6 Places</a:t>
            </a:r>
          </a:p>
        </p:txBody>
      </p:sp>
      <p:sp>
        <p:nvSpPr>
          <p:cNvPr id="9" name="TextBox 8">
            <a:extLst>
              <a:ext uri="{FF2B5EF4-FFF2-40B4-BE49-F238E27FC236}">
                <a16:creationId xmlns:a16="http://schemas.microsoft.com/office/drawing/2014/main" id="{8CE8E934-64E0-2E48-027C-E6BAC808A7AE}"/>
              </a:ext>
            </a:extLst>
          </p:cNvPr>
          <p:cNvSpPr txBox="1"/>
          <p:nvPr/>
        </p:nvSpPr>
        <p:spPr>
          <a:xfrm>
            <a:off x="1042001" y="3384304"/>
            <a:ext cx="11495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7 Trusts</a:t>
            </a:r>
          </a:p>
        </p:txBody>
      </p:sp>
      <p:sp>
        <p:nvSpPr>
          <p:cNvPr id="10" name="TextBox 9">
            <a:extLst>
              <a:ext uri="{FF2B5EF4-FFF2-40B4-BE49-F238E27FC236}">
                <a16:creationId xmlns:a16="http://schemas.microsoft.com/office/drawing/2014/main" id="{5484F85A-431A-96D5-394E-8FEF42A1A938}"/>
              </a:ext>
            </a:extLst>
          </p:cNvPr>
          <p:cNvSpPr txBox="1"/>
          <p:nvPr/>
        </p:nvSpPr>
        <p:spPr>
          <a:xfrm>
            <a:off x="8608871" y="1437609"/>
            <a:ext cx="25753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6 Local Authorities </a:t>
            </a:r>
          </a:p>
        </p:txBody>
      </p:sp>
      <p:sp>
        <p:nvSpPr>
          <p:cNvPr id="11" name="TextBox 10">
            <a:extLst>
              <a:ext uri="{FF2B5EF4-FFF2-40B4-BE49-F238E27FC236}">
                <a16:creationId xmlns:a16="http://schemas.microsoft.com/office/drawing/2014/main" id="{47000E64-1BFE-E6CC-55A6-669469B4E980}"/>
              </a:ext>
            </a:extLst>
          </p:cNvPr>
          <p:cNvSpPr txBox="1"/>
          <p:nvPr/>
        </p:nvSpPr>
        <p:spPr>
          <a:xfrm>
            <a:off x="9493954" y="3044945"/>
            <a:ext cx="10021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4 CICs </a:t>
            </a:r>
          </a:p>
        </p:txBody>
      </p:sp>
      <p:sp>
        <p:nvSpPr>
          <p:cNvPr id="12" name="TextBox 11">
            <a:extLst>
              <a:ext uri="{FF2B5EF4-FFF2-40B4-BE49-F238E27FC236}">
                <a16:creationId xmlns:a16="http://schemas.microsoft.com/office/drawing/2014/main" id="{C0334962-86CD-F20A-01D3-57DA563DA2C4}"/>
              </a:ext>
            </a:extLst>
          </p:cNvPr>
          <p:cNvSpPr txBox="1"/>
          <p:nvPr/>
        </p:nvSpPr>
        <p:spPr>
          <a:xfrm>
            <a:off x="9493954" y="4652281"/>
            <a:ext cx="26980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Ambulance Trusts </a:t>
            </a:r>
          </a:p>
        </p:txBody>
      </p:sp>
      <p:sp>
        <p:nvSpPr>
          <p:cNvPr id="13" name="TextBox 12">
            <a:extLst>
              <a:ext uri="{FF2B5EF4-FFF2-40B4-BE49-F238E27FC236}">
                <a16:creationId xmlns:a16="http://schemas.microsoft.com/office/drawing/2014/main" id="{792CC298-7B54-226D-06D7-16C6FE5C5771}"/>
              </a:ext>
            </a:extLst>
          </p:cNvPr>
          <p:cNvSpPr txBox="1"/>
          <p:nvPr/>
        </p:nvSpPr>
        <p:spPr>
          <a:xfrm>
            <a:off x="554505" y="4511855"/>
            <a:ext cx="21682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5 Collaboratives</a:t>
            </a:r>
          </a:p>
        </p:txBody>
      </p:sp>
      <p:sp>
        <p:nvSpPr>
          <p:cNvPr id="14" name="TextBox 13">
            <a:extLst>
              <a:ext uri="{FF2B5EF4-FFF2-40B4-BE49-F238E27FC236}">
                <a16:creationId xmlns:a16="http://schemas.microsoft.com/office/drawing/2014/main" id="{E44C5466-E03E-2AD5-66B0-357D61524B06}"/>
              </a:ext>
            </a:extLst>
          </p:cNvPr>
          <p:cNvSpPr txBox="1"/>
          <p:nvPr/>
        </p:nvSpPr>
        <p:spPr>
          <a:xfrm>
            <a:off x="1909723" y="5710399"/>
            <a:ext cx="18039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Many Others</a:t>
            </a:r>
          </a:p>
        </p:txBody>
      </p:sp>
    </p:spTree>
    <p:extLst>
      <p:ext uri="{BB962C8B-B14F-4D97-AF65-F5344CB8AC3E}">
        <p14:creationId xmlns:p14="http://schemas.microsoft.com/office/powerpoint/2010/main" val="4667025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9407AC-D38C-7471-77B1-E268E20D717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F4EF98-EB11-7B68-B943-BECCA286A028}"/>
              </a:ext>
            </a:extLst>
          </p:cNvPr>
          <p:cNvSpPr txBox="1">
            <a:spLocks/>
          </p:cNvSpPr>
          <p:nvPr/>
        </p:nvSpPr>
        <p:spPr>
          <a:xfrm>
            <a:off x="0" y="210535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Is True Integration “a thing” and how does it function</a:t>
            </a:r>
          </a:p>
        </p:txBody>
      </p:sp>
      <p:pic>
        <p:nvPicPr>
          <p:cNvPr id="3" name="Picture 2" descr="A picture containing logo&#10;&#10;Description automatically generated">
            <a:extLst>
              <a:ext uri="{FF2B5EF4-FFF2-40B4-BE49-F238E27FC236}">
                <a16:creationId xmlns:a16="http://schemas.microsoft.com/office/drawing/2014/main" id="{2E82A1AD-2FCF-F608-E67A-9F92264B417F}"/>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89988438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Key Questions</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14" name="Picture 16" descr="Shape, circle&#10;&#10;Description automatically generated">
            <a:extLst>
              <a:ext uri="{FF2B5EF4-FFF2-40B4-BE49-F238E27FC236}">
                <a16:creationId xmlns:a16="http://schemas.microsoft.com/office/drawing/2014/main" id="{6949A922-A72F-8166-B360-E5014D4F0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61813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894CE5B-2BBA-0376-49FF-ECFDD298CA3A}"/>
              </a:ext>
            </a:extLst>
          </p:cNvPr>
          <p:cNvSpPr txBox="1"/>
          <p:nvPr/>
        </p:nvSpPr>
        <p:spPr>
          <a:xfrm>
            <a:off x="1276645" y="1966126"/>
            <a:ext cx="329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6" name="Picture 17" descr="Shape, circle&#10;&#10;Description automatically generated">
            <a:extLst>
              <a:ext uri="{FF2B5EF4-FFF2-40B4-BE49-F238E27FC236}">
                <a16:creationId xmlns:a16="http://schemas.microsoft.com/office/drawing/2014/main" id="{5DED7919-1B8B-DDD1-9D5A-EEA669E07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3202461"/>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B0AF2FA4-FDEA-9065-537E-F4B034BDEB0E}"/>
              </a:ext>
            </a:extLst>
          </p:cNvPr>
          <p:cNvSpPr txBox="1"/>
          <p:nvPr/>
        </p:nvSpPr>
        <p:spPr>
          <a:xfrm>
            <a:off x="1276792" y="3550451"/>
            <a:ext cx="329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8" name="Picture 18" descr="Shape, circle&#10;&#10;Description automatically generated">
            <a:extLst>
              <a:ext uri="{FF2B5EF4-FFF2-40B4-BE49-F238E27FC236}">
                <a16:creationId xmlns:a16="http://schemas.microsoft.com/office/drawing/2014/main" id="{FA1ABDF6-9B8C-4A02-9355-519A9A8B9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 y="478678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48CA909-16A2-E6E3-C92B-9B76277A616C}"/>
              </a:ext>
            </a:extLst>
          </p:cNvPr>
          <p:cNvSpPr txBox="1"/>
          <p:nvPr/>
        </p:nvSpPr>
        <p:spPr>
          <a:xfrm>
            <a:off x="1249952" y="5134776"/>
            <a:ext cx="329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Rectangle 12">
            <a:extLst>
              <a:ext uri="{FF2B5EF4-FFF2-40B4-BE49-F238E27FC236}">
                <a16:creationId xmlns:a16="http://schemas.microsoft.com/office/drawing/2014/main" id="{56D17695-5DF2-962C-274F-128D5A9CC6DD}"/>
              </a:ext>
            </a:extLst>
          </p:cNvPr>
          <p:cNvSpPr>
            <a:spLocks noChangeArrowheads="1"/>
          </p:cNvSpPr>
          <p:nvPr/>
        </p:nvSpPr>
        <p:spPr bwMode="auto">
          <a:xfrm>
            <a:off x="2411412" y="2043070"/>
            <a:ext cx="8948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E2E2D"/>
                </a:solidFill>
                <a:effectLst/>
                <a:uLnTx/>
                <a:uFillTx/>
                <a:latin typeface="Arial" panose="020B0604020202020204" pitchFamily="34" charset="0"/>
                <a:ea typeface="+mn-ea"/>
                <a:cs typeface="Arial" panose="020B0604020202020204" pitchFamily="34" charset="0"/>
              </a:rPr>
              <a:t>In the Current Climate Can we succeed if we don’t act as an Integrated System?</a:t>
            </a:r>
            <a:endParaRPr kumimoji="0" lang="en-US" altLang="en-US" sz="1600" b="0" i="0" u="none" strike="noStrike" kern="1200" cap="none" spc="0" normalizeH="0" baseline="0" noProof="0" dirty="0">
              <a:ln>
                <a:noFill/>
              </a:ln>
              <a:solidFill>
                <a:srgbClr val="2E2E2D"/>
              </a:solidFill>
              <a:effectLst/>
              <a:uLnTx/>
              <a:uFillTx/>
              <a:latin typeface="Arial" panose="020B0604020202020204" pitchFamily="34" charset="0"/>
              <a:ea typeface="+mn-ea"/>
              <a:cs typeface="Arial" panose="020B0604020202020204" pitchFamily="34" charset="0"/>
            </a:endParaRPr>
          </a:p>
        </p:txBody>
      </p:sp>
      <p:sp>
        <p:nvSpPr>
          <p:cNvPr id="21" name="Rectangle 12">
            <a:extLst>
              <a:ext uri="{FF2B5EF4-FFF2-40B4-BE49-F238E27FC236}">
                <a16:creationId xmlns:a16="http://schemas.microsoft.com/office/drawing/2014/main" id="{EC8D039E-1CDF-5CB5-F1A4-1CD41065FFD6}"/>
              </a:ext>
            </a:extLst>
          </p:cNvPr>
          <p:cNvSpPr>
            <a:spLocks noChangeArrowheads="1"/>
          </p:cNvSpPr>
          <p:nvPr/>
        </p:nvSpPr>
        <p:spPr bwMode="auto">
          <a:xfrm>
            <a:off x="2411413" y="3562150"/>
            <a:ext cx="820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E2E2D"/>
                </a:solidFill>
                <a:effectLst/>
                <a:uLnTx/>
                <a:uFillTx/>
                <a:latin typeface="Arial" panose="020B0604020202020204" pitchFamily="34" charset="0"/>
                <a:ea typeface="+mn-ea"/>
                <a:cs typeface="Arial" panose="020B0604020202020204" pitchFamily="34" charset="0"/>
              </a:rPr>
              <a:t>Can we Truly Align Ambition across Partners? </a:t>
            </a:r>
          </a:p>
        </p:txBody>
      </p:sp>
      <p:sp>
        <p:nvSpPr>
          <p:cNvPr id="22" name="Rectangle 15">
            <a:extLst>
              <a:ext uri="{FF2B5EF4-FFF2-40B4-BE49-F238E27FC236}">
                <a16:creationId xmlns:a16="http://schemas.microsoft.com/office/drawing/2014/main" id="{9B4B2D51-FB80-A8DE-76CA-954A69CD8C3C}"/>
              </a:ext>
            </a:extLst>
          </p:cNvPr>
          <p:cNvSpPr>
            <a:spLocks noChangeArrowheads="1"/>
          </p:cNvSpPr>
          <p:nvPr/>
        </p:nvSpPr>
        <p:spPr bwMode="auto">
          <a:xfrm>
            <a:off x="2411412" y="5272670"/>
            <a:ext cx="820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E2E2D"/>
                </a:solidFill>
                <a:effectLst/>
                <a:uLnTx/>
                <a:uFillTx/>
                <a:latin typeface="Arial" panose="020B0604020202020204" pitchFamily="34" charset="0"/>
                <a:ea typeface="+mn-ea"/>
                <a:cs typeface="Arial" panose="020B0604020202020204" pitchFamily="34" charset="0"/>
              </a:rPr>
              <a:t>Is It Possible to Jointly Own Solutions? </a:t>
            </a:r>
          </a:p>
        </p:txBody>
      </p:sp>
      <p:pic>
        <p:nvPicPr>
          <p:cNvPr id="23" name="Picture 22">
            <a:extLst>
              <a:ext uri="{FF2B5EF4-FFF2-40B4-BE49-F238E27FC236}">
                <a16:creationId xmlns:a16="http://schemas.microsoft.com/office/drawing/2014/main" id="{F49448A9-5B68-AA08-92F1-9F25048676F2}"/>
              </a:ext>
            </a:extLst>
          </p:cNvPr>
          <p:cNvPicPr>
            <a:picLocks noChangeAspect="1"/>
          </p:cNvPicPr>
          <p:nvPr/>
        </p:nvPicPr>
        <p:blipFill>
          <a:blip r:embed="rId7"/>
          <a:stretch>
            <a:fillRect/>
          </a:stretch>
        </p:blipFill>
        <p:spPr>
          <a:xfrm>
            <a:off x="5480614" y="1139842"/>
            <a:ext cx="2062619" cy="2062619"/>
          </a:xfrm>
          <a:prstGeom prst="rect">
            <a:avLst/>
          </a:prstGeom>
        </p:spPr>
      </p:pic>
    </p:spTree>
    <p:extLst>
      <p:ext uri="{BB962C8B-B14F-4D97-AF65-F5344CB8AC3E}">
        <p14:creationId xmlns:p14="http://schemas.microsoft.com/office/powerpoint/2010/main" val="21269249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35BB22-BF0B-7796-DF6A-EA000A8464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7EE4AB4-7D31-A2DB-46C7-CDC5E9DAED6E}"/>
              </a:ext>
            </a:extLst>
          </p:cNvPr>
          <p:cNvSpPr txBox="1">
            <a:spLocks/>
          </p:cNvSpPr>
          <p:nvPr/>
        </p:nvSpPr>
        <p:spPr>
          <a:xfrm>
            <a:off x="0" y="273400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Can we Truly Align Ambition across Partners?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D3936344-C6D3-9932-29F8-D9A203CB5BE0}"/>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12792426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275BF-E9A8-54E4-2C51-15E9BABAD4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1CC47F-9B06-0674-0E97-16AC1D8A05B5}"/>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86B1F93F-F7AD-86AE-B25E-D24E27742E9B}"/>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3" name="Title 1">
            <a:extLst>
              <a:ext uri="{FF2B5EF4-FFF2-40B4-BE49-F238E27FC236}">
                <a16:creationId xmlns:a16="http://schemas.microsoft.com/office/drawing/2014/main" id="{5B19020A-81A1-B8B7-1D6A-FA1CC4C7CC97}"/>
              </a:ext>
            </a:extLst>
          </p:cNvPr>
          <p:cNvSpPr txBox="1">
            <a:spLocks/>
          </p:cNvSpPr>
          <p:nvPr/>
        </p:nvSpPr>
        <p:spPr>
          <a:xfrm>
            <a:off x="838200" y="365125"/>
            <a:ext cx="10515600"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5" name="Title 1">
            <a:extLst>
              <a:ext uri="{FF2B5EF4-FFF2-40B4-BE49-F238E27FC236}">
                <a16:creationId xmlns:a16="http://schemas.microsoft.com/office/drawing/2014/main" id="{97F7847F-8913-321A-1E1A-E59FC066053F}"/>
              </a:ext>
            </a:extLst>
          </p:cNvPr>
          <p:cNvSpPr txBox="1">
            <a:spLocks/>
          </p:cNvSpPr>
          <p:nvPr/>
        </p:nvSpPr>
        <p:spPr>
          <a:xfrm>
            <a:off x="838200" y="365125"/>
            <a:ext cx="10515600"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1D2E521E-BFD6-0449-529B-2900FFDE47EB}"/>
              </a:ext>
            </a:extLst>
          </p:cNvPr>
          <p:cNvSpPr>
            <a:spLocks noGrp="1"/>
          </p:cNvSpPr>
          <p:nvPr>
            <p:ph idx="1"/>
          </p:nvPr>
        </p:nvSpPr>
        <p:spPr>
          <a:xfrm>
            <a:off x="838200" y="1825625"/>
            <a:ext cx="10515600" cy="4351338"/>
          </a:xfrm>
          <a:ln>
            <a:solidFill>
              <a:schemeClr val="accent1"/>
            </a:solidFill>
          </a:ln>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7" name="Group 6">
            <a:extLst>
              <a:ext uri="{FF2B5EF4-FFF2-40B4-BE49-F238E27FC236}">
                <a16:creationId xmlns:a16="http://schemas.microsoft.com/office/drawing/2014/main" id="{98EFA385-52C4-3C8C-2BF4-5A0284810870}"/>
              </a:ext>
            </a:extLst>
          </p:cNvPr>
          <p:cNvGrpSpPr/>
          <p:nvPr/>
        </p:nvGrpSpPr>
        <p:grpSpPr>
          <a:xfrm>
            <a:off x="595222" y="245963"/>
            <a:ext cx="10472468" cy="584775"/>
            <a:chOff x="595222" y="245963"/>
            <a:chExt cx="10472468" cy="584775"/>
          </a:xfrm>
        </p:grpSpPr>
        <p:sp>
          <p:nvSpPr>
            <p:cNvPr id="8" name="TextBox 7">
              <a:extLst>
                <a:ext uri="{FF2B5EF4-FFF2-40B4-BE49-F238E27FC236}">
                  <a16:creationId xmlns:a16="http://schemas.microsoft.com/office/drawing/2014/main" id="{B4F5E7C6-AC23-0315-EA90-02BEAAA0748F}"/>
                </a:ext>
              </a:extLst>
            </p:cNvPr>
            <p:cNvSpPr txBox="1"/>
            <p:nvPr/>
          </p:nvSpPr>
          <p:spPr>
            <a:xfrm>
              <a:off x="595222" y="245963"/>
              <a:ext cx="1828800"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4E039233-F1AB-F61E-8481-3C9B3A9E519E}"/>
                </a:ext>
              </a:extLst>
            </p:cNvPr>
            <p:cNvSpPr txBox="1"/>
            <p:nvPr/>
          </p:nvSpPr>
          <p:spPr>
            <a:xfrm>
              <a:off x="2771954" y="245963"/>
              <a:ext cx="8295736"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Narrowing the gap in healthy life expectancy by 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Increasing healthy life expectancy by five years by 2035</a:t>
              </a:r>
            </a:p>
          </p:txBody>
        </p:sp>
      </p:grpSp>
      <p:grpSp>
        <p:nvGrpSpPr>
          <p:cNvPr id="10" name="Group 9">
            <a:extLst>
              <a:ext uri="{FF2B5EF4-FFF2-40B4-BE49-F238E27FC236}">
                <a16:creationId xmlns:a16="http://schemas.microsoft.com/office/drawing/2014/main" id="{CBA445CE-7E08-124E-4C90-15B49A5ED638}"/>
              </a:ext>
            </a:extLst>
          </p:cNvPr>
          <p:cNvGrpSpPr/>
          <p:nvPr/>
        </p:nvGrpSpPr>
        <p:grpSpPr>
          <a:xfrm>
            <a:off x="612482" y="1517660"/>
            <a:ext cx="10472468" cy="847759"/>
            <a:chOff x="595222" y="2347726"/>
            <a:chExt cx="10472468" cy="847759"/>
          </a:xfrm>
        </p:grpSpPr>
        <p:sp>
          <p:nvSpPr>
            <p:cNvPr id="11" name="TextBox 10">
              <a:extLst>
                <a:ext uri="{FF2B5EF4-FFF2-40B4-BE49-F238E27FC236}">
                  <a16:creationId xmlns:a16="http://schemas.microsoft.com/office/drawing/2014/main" id="{4BE9F5DF-C002-3B43-2F63-398AB65D9400}"/>
                </a:ext>
              </a:extLst>
            </p:cNvPr>
            <p:cNvSpPr txBox="1"/>
            <p:nvPr/>
          </p:nvSpPr>
          <p:spPr>
            <a:xfrm>
              <a:off x="2771953" y="2349460"/>
              <a:ext cx="2429773"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Enabling wellbeing, health and care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4030756-335D-98F1-7B99-57B36635E7C1}"/>
                </a:ext>
              </a:extLst>
            </p:cNvPr>
            <p:cNvSpPr txBox="1"/>
            <p:nvPr/>
          </p:nvSpPr>
          <p:spPr>
            <a:xfrm>
              <a:off x="5313839" y="2355240"/>
              <a:ext cx="3120896"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Transforming people’s health and care experiences and outcomes</a:t>
              </a:r>
            </a:p>
          </p:txBody>
        </p:sp>
        <p:sp>
          <p:nvSpPr>
            <p:cNvPr id="15" name="TextBox 14">
              <a:extLst>
                <a:ext uri="{FF2B5EF4-FFF2-40B4-BE49-F238E27FC236}">
                  <a16:creationId xmlns:a16="http://schemas.microsoft.com/office/drawing/2014/main" id="{87B8E10E-DA3D-D9E2-A7D3-8F5404CF56BC}"/>
                </a:ext>
              </a:extLst>
            </p:cNvPr>
            <p:cNvSpPr txBox="1"/>
            <p:nvPr/>
          </p:nvSpPr>
          <p:spPr>
            <a:xfrm>
              <a:off x="595222" y="2364488"/>
              <a:ext cx="1828800"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partnership ambitions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7F6B238-2A81-1A07-CC1C-8CA395293B43}"/>
                </a:ext>
              </a:extLst>
            </p:cNvPr>
            <p:cNvSpPr txBox="1"/>
            <p:nvPr/>
          </p:nvSpPr>
          <p:spPr>
            <a:xfrm>
              <a:off x="8571784" y="2347726"/>
              <a:ext cx="2495906"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Radically improving children’s wellbeing, health and care</a:t>
              </a:r>
            </a:p>
          </p:txBody>
        </p:sp>
      </p:grpSp>
      <p:sp>
        <p:nvSpPr>
          <p:cNvPr id="17" name="TextBox 16">
            <a:extLst>
              <a:ext uri="{FF2B5EF4-FFF2-40B4-BE49-F238E27FC236}">
                <a16:creationId xmlns:a16="http://schemas.microsoft.com/office/drawing/2014/main" id="{F1587491-A493-2971-E505-17D72BC6B3E0}"/>
              </a:ext>
            </a:extLst>
          </p:cNvPr>
          <p:cNvSpPr txBox="1"/>
          <p:nvPr/>
        </p:nvSpPr>
        <p:spPr>
          <a:xfrm>
            <a:off x="612482" y="4176741"/>
            <a:ext cx="1828800" cy="206210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B872C33-0946-B4E2-10CC-520E92C2E471}"/>
              </a:ext>
            </a:extLst>
          </p:cNvPr>
          <p:cNvGrpSpPr/>
          <p:nvPr/>
        </p:nvGrpSpPr>
        <p:grpSpPr>
          <a:xfrm>
            <a:off x="595221" y="908726"/>
            <a:ext cx="8268421" cy="401099"/>
            <a:chOff x="595221" y="908726"/>
            <a:chExt cx="8268421" cy="401099"/>
          </a:xfrm>
        </p:grpSpPr>
        <p:sp>
          <p:nvSpPr>
            <p:cNvPr id="19" name="TextBox 18">
              <a:extLst>
                <a:ext uri="{FF2B5EF4-FFF2-40B4-BE49-F238E27FC236}">
                  <a16:creationId xmlns:a16="http://schemas.microsoft.com/office/drawing/2014/main" id="{368DF509-BA08-93D4-D50F-4E40BBF46E52}"/>
                </a:ext>
              </a:extLst>
            </p:cNvPr>
            <p:cNvSpPr txBox="1"/>
            <p:nvPr/>
          </p:nvSpPr>
          <p:spPr>
            <a:xfrm>
              <a:off x="595221" y="908726"/>
              <a:ext cx="1828800" cy="30610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Our Outcomes </a:t>
              </a:r>
              <a:endParaRPr kumimoji="0" lang="en-GB" sz="14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0E61E77-999F-1FA9-0385-D16A12D74A3A}"/>
                </a:ext>
              </a:extLst>
            </p:cNvPr>
            <p:cNvSpPr txBox="1"/>
            <p:nvPr/>
          </p:nvSpPr>
          <p:spPr>
            <a:xfrm>
              <a:off x="2771953" y="951783"/>
              <a:ext cx="1705155"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Start Well</a:t>
              </a:r>
            </a:p>
          </p:txBody>
        </p:sp>
        <p:sp>
          <p:nvSpPr>
            <p:cNvPr id="21" name="TextBox 20">
              <a:extLst>
                <a:ext uri="{FF2B5EF4-FFF2-40B4-BE49-F238E27FC236}">
                  <a16:creationId xmlns:a16="http://schemas.microsoft.com/office/drawing/2014/main" id="{8B81956A-6291-EE72-0A4C-D7FAFF03A9DB}"/>
                </a:ext>
              </a:extLst>
            </p:cNvPr>
            <p:cNvSpPr txBox="1"/>
            <p:nvPr/>
          </p:nvSpPr>
          <p:spPr>
            <a:xfrm>
              <a:off x="4982472" y="965756"/>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Live Well</a:t>
              </a:r>
            </a:p>
          </p:txBody>
        </p:sp>
        <p:sp>
          <p:nvSpPr>
            <p:cNvPr id="22" name="TextBox 21">
              <a:extLst>
                <a:ext uri="{FF2B5EF4-FFF2-40B4-BE49-F238E27FC236}">
                  <a16:creationId xmlns:a16="http://schemas.microsoft.com/office/drawing/2014/main" id="{B5307C92-9C0B-9943-A658-39453E818361}"/>
                </a:ext>
              </a:extLst>
            </p:cNvPr>
            <p:cNvSpPr txBox="1"/>
            <p:nvPr/>
          </p:nvSpPr>
          <p:spPr>
            <a:xfrm>
              <a:off x="7192992" y="965756"/>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Age Well</a:t>
              </a:r>
            </a:p>
          </p:txBody>
        </p:sp>
      </p:grpSp>
      <p:sp>
        <p:nvSpPr>
          <p:cNvPr id="23" name="TextBox 22">
            <a:extLst>
              <a:ext uri="{FF2B5EF4-FFF2-40B4-BE49-F238E27FC236}">
                <a16:creationId xmlns:a16="http://schemas.microsoft.com/office/drawing/2014/main" id="{75AE9536-2E20-F0E5-6936-4A92FACBAC9F}"/>
              </a:ext>
            </a:extLst>
          </p:cNvPr>
          <p:cNvSpPr txBox="1"/>
          <p:nvPr/>
        </p:nvSpPr>
        <p:spPr>
          <a:xfrm>
            <a:off x="9351034" y="965756"/>
            <a:ext cx="1716656"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Die Well</a:t>
            </a:r>
          </a:p>
        </p:txBody>
      </p:sp>
      <p:grpSp>
        <p:nvGrpSpPr>
          <p:cNvPr id="24" name="Group 23">
            <a:extLst>
              <a:ext uri="{FF2B5EF4-FFF2-40B4-BE49-F238E27FC236}">
                <a16:creationId xmlns:a16="http://schemas.microsoft.com/office/drawing/2014/main" id="{AAD6942A-9741-9BE1-FAA1-DC2698BC7C72}"/>
              </a:ext>
            </a:extLst>
          </p:cNvPr>
          <p:cNvGrpSpPr/>
          <p:nvPr/>
        </p:nvGrpSpPr>
        <p:grpSpPr>
          <a:xfrm>
            <a:off x="612482" y="2464246"/>
            <a:ext cx="9516835" cy="627736"/>
            <a:chOff x="595221" y="1585671"/>
            <a:chExt cx="9516835" cy="627736"/>
          </a:xfrm>
        </p:grpSpPr>
        <p:sp>
          <p:nvSpPr>
            <p:cNvPr id="25" name="TextBox 24">
              <a:extLst>
                <a:ext uri="{FF2B5EF4-FFF2-40B4-BE49-F238E27FC236}">
                  <a16:creationId xmlns:a16="http://schemas.microsoft.com/office/drawing/2014/main" id="{7A335DFF-5E02-B310-D3C6-90098C75ED94}"/>
                </a:ext>
              </a:extLst>
            </p:cNvPr>
            <p:cNvSpPr txBox="1"/>
            <p:nvPr/>
          </p:nvSpPr>
          <p:spPr>
            <a:xfrm>
              <a:off x="595221" y="1585671"/>
              <a:ext cx="1828800" cy="62773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Our person-centred and strengths-based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approach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means we</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3F189493-56FA-86EE-4FFC-83F9BC84C25C}"/>
                </a:ext>
              </a:extLst>
            </p:cNvPr>
            <p:cNvSpPr txBox="1"/>
            <p:nvPr/>
          </p:nvSpPr>
          <p:spPr>
            <a:xfrm>
              <a:off x="3738112" y="1716469"/>
              <a:ext cx="1705155"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Person</a:t>
              </a:r>
            </a:p>
          </p:txBody>
        </p:sp>
        <p:sp>
          <p:nvSpPr>
            <p:cNvPr id="27" name="TextBox 26">
              <a:extLst>
                <a:ext uri="{FF2B5EF4-FFF2-40B4-BE49-F238E27FC236}">
                  <a16:creationId xmlns:a16="http://schemas.microsoft.com/office/drawing/2014/main" id="{C11DBE1C-8F6E-2E8C-A6BC-606F31898753}"/>
                </a:ext>
              </a:extLst>
            </p:cNvPr>
            <p:cNvSpPr txBox="1"/>
            <p:nvPr/>
          </p:nvSpPr>
          <p:spPr>
            <a:xfrm>
              <a:off x="6044244" y="1727062"/>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Family</a:t>
              </a:r>
            </a:p>
          </p:txBody>
        </p:sp>
        <p:sp>
          <p:nvSpPr>
            <p:cNvPr id="28" name="TextBox 27">
              <a:extLst>
                <a:ext uri="{FF2B5EF4-FFF2-40B4-BE49-F238E27FC236}">
                  <a16:creationId xmlns:a16="http://schemas.microsoft.com/office/drawing/2014/main" id="{1034BA72-4F35-3051-548A-982416C91BAA}"/>
                </a:ext>
              </a:extLst>
            </p:cNvPr>
            <p:cNvSpPr txBox="1"/>
            <p:nvPr/>
          </p:nvSpPr>
          <p:spPr>
            <a:xfrm>
              <a:off x="8190692" y="1734500"/>
              <a:ext cx="1921364" cy="33663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Community</a:t>
              </a:r>
            </a:p>
          </p:txBody>
        </p:sp>
      </p:grpSp>
      <p:grpSp>
        <p:nvGrpSpPr>
          <p:cNvPr id="29" name="Group 28">
            <a:extLst>
              <a:ext uri="{FF2B5EF4-FFF2-40B4-BE49-F238E27FC236}">
                <a16:creationId xmlns:a16="http://schemas.microsoft.com/office/drawing/2014/main" id="{1D7F56B0-24E2-ED43-A97C-16DE661A4A53}"/>
              </a:ext>
            </a:extLst>
          </p:cNvPr>
          <p:cNvGrpSpPr/>
          <p:nvPr/>
        </p:nvGrpSpPr>
        <p:grpSpPr>
          <a:xfrm>
            <a:off x="612482" y="3272954"/>
            <a:ext cx="10455208" cy="705669"/>
            <a:chOff x="612482" y="3412533"/>
            <a:chExt cx="10455208" cy="705669"/>
          </a:xfrm>
        </p:grpSpPr>
        <p:sp>
          <p:nvSpPr>
            <p:cNvPr id="30" name="TextBox 29">
              <a:extLst>
                <a:ext uri="{FF2B5EF4-FFF2-40B4-BE49-F238E27FC236}">
                  <a16:creationId xmlns:a16="http://schemas.microsoft.com/office/drawing/2014/main" id="{2F684113-251C-B1EB-4DE4-3E1DA67AFB09}"/>
                </a:ext>
              </a:extLst>
            </p:cNvPr>
            <p:cNvSpPr txBox="1"/>
            <p:nvPr/>
          </p:nvSpPr>
          <p:spPr>
            <a:xfrm>
              <a:off x="612482" y="3412533"/>
              <a:ext cx="1828800"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big 4 health outcome priorities</a:t>
              </a:r>
            </a:p>
          </p:txBody>
        </p:sp>
        <p:sp>
          <p:nvSpPr>
            <p:cNvPr id="31" name="TextBox 30">
              <a:extLst>
                <a:ext uri="{FF2B5EF4-FFF2-40B4-BE49-F238E27FC236}">
                  <a16:creationId xmlns:a16="http://schemas.microsoft.com/office/drawing/2014/main" id="{3C60C277-9697-76EF-8B46-B94D480A4685}"/>
                </a:ext>
              </a:extLst>
            </p:cNvPr>
            <p:cNvSpPr txBox="1"/>
            <p:nvPr/>
          </p:nvSpPr>
          <p:spPr>
            <a:xfrm>
              <a:off x="2771953" y="3481623"/>
              <a:ext cx="1705155" cy="44146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Reducing harm from cancer</a:t>
              </a:r>
            </a:p>
          </p:txBody>
        </p:sp>
        <p:sp>
          <p:nvSpPr>
            <p:cNvPr id="32" name="TextBox 31">
              <a:extLst>
                <a:ext uri="{FF2B5EF4-FFF2-40B4-BE49-F238E27FC236}">
                  <a16:creationId xmlns:a16="http://schemas.microsoft.com/office/drawing/2014/main" id="{BE18313E-8196-3FA6-3560-1AE918162BCB}"/>
                </a:ext>
              </a:extLst>
            </p:cNvPr>
            <p:cNvSpPr txBox="1"/>
            <p:nvPr/>
          </p:nvSpPr>
          <p:spPr>
            <a:xfrm>
              <a:off x="4982472" y="3495596"/>
              <a:ext cx="1670650" cy="62260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Cutting cardiovascular disease</a:t>
              </a:r>
            </a:p>
          </p:txBody>
        </p:sp>
        <p:sp>
          <p:nvSpPr>
            <p:cNvPr id="33" name="TextBox 32">
              <a:extLst>
                <a:ext uri="{FF2B5EF4-FFF2-40B4-BE49-F238E27FC236}">
                  <a16:creationId xmlns:a16="http://schemas.microsoft.com/office/drawing/2014/main" id="{40AEB41F-E23B-3994-985C-A229D913CE78}"/>
                </a:ext>
              </a:extLst>
            </p:cNvPr>
            <p:cNvSpPr txBox="1"/>
            <p:nvPr/>
          </p:nvSpPr>
          <p:spPr>
            <a:xfrm>
              <a:off x="7192992" y="3495596"/>
              <a:ext cx="1670650" cy="54918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Living with frailty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1673398-9640-8A15-2BB2-1FB917B15DA4}"/>
                </a:ext>
              </a:extLst>
            </p:cNvPr>
            <p:cNvSpPr txBox="1"/>
            <p:nvPr/>
          </p:nvSpPr>
          <p:spPr>
            <a:xfrm>
              <a:off x="9351034" y="3495596"/>
              <a:ext cx="1716656" cy="44146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Enabling mental health and resilience </a:t>
              </a:r>
            </a:p>
          </p:txBody>
        </p:sp>
      </p:grpSp>
      <p:sp>
        <p:nvSpPr>
          <p:cNvPr id="35" name="TextBox 34">
            <a:extLst>
              <a:ext uri="{FF2B5EF4-FFF2-40B4-BE49-F238E27FC236}">
                <a16:creationId xmlns:a16="http://schemas.microsoft.com/office/drawing/2014/main" id="{43AF6EAE-1FB7-B02E-0722-8F8FD8AF9DA0}"/>
              </a:ext>
            </a:extLst>
          </p:cNvPr>
          <p:cNvSpPr txBox="1"/>
          <p:nvPr/>
        </p:nvSpPr>
        <p:spPr>
          <a:xfrm>
            <a:off x="4206240" y="6427371"/>
            <a:ext cx="3508654"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F0"/>
                </a:solidFill>
                <a:effectLst/>
                <a:uLnTx/>
                <a:uFillTx/>
                <a:latin typeface="Calibri" panose="020F0502020204030204"/>
                <a:ea typeface="+mn-ea"/>
                <a:cs typeface="+mn-cs"/>
              </a:rPr>
              <a:t>Let’s get better together</a:t>
            </a:r>
          </a:p>
        </p:txBody>
      </p:sp>
      <p:grpSp>
        <p:nvGrpSpPr>
          <p:cNvPr id="36" name="Group 35">
            <a:extLst>
              <a:ext uri="{FF2B5EF4-FFF2-40B4-BE49-F238E27FC236}">
                <a16:creationId xmlns:a16="http://schemas.microsoft.com/office/drawing/2014/main" id="{1697934B-1168-6578-8D66-86617BAFD2C1}"/>
              </a:ext>
            </a:extLst>
          </p:cNvPr>
          <p:cNvGrpSpPr/>
          <p:nvPr/>
        </p:nvGrpSpPr>
        <p:grpSpPr>
          <a:xfrm>
            <a:off x="2771953" y="4176741"/>
            <a:ext cx="8276333" cy="2052362"/>
            <a:chOff x="838200" y="2419061"/>
            <a:chExt cx="8315867" cy="2120402"/>
          </a:xfrm>
        </p:grpSpPr>
        <p:sp>
          <p:nvSpPr>
            <p:cNvPr id="37" name="TextBox 36">
              <a:extLst>
                <a:ext uri="{FF2B5EF4-FFF2-40B4-BE49-F238E27FC236}">
                  <a16:creationId xmlns:a16="http://schemas.microsoft.com/office/drawing/2014/main" id="{D8F0369F-1880-539C-18F0-A21768F68849}"/>
                </a:ext>
              </a:extLst>
            </p:cNvPr>
            <p:cNvSpPr txBox="1"/>
            <p:nvPr/>
          </p:nvSpPr>
          <p:spPr>
            <a:xfrm>
              <a:off x="3795633" y="2419061"/>
              <a:ext cx="2504534" cy="128781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4.</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enabling</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population health</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5. a new relationship with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7AF2FD4-22FA-278E-8DD3-B25317078D8D}"/>
                </a:ext>
              </a:extLst>
            </p:cNvPr>
            <p:cNvSpPr txBox="1"/>
            <p:nvPr/>
          </p:nvSpPr>
          <p:spPr>
            <a:xfrm>
              <a:off x="6675421" y="2434450"/>
              <a:ext cx="2459243" cy="149450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6. system workforce</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7.</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sustainable estate</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 net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8. outcomes-led resourcing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5year pace of change plan</a:t>
              </a:r>
            </a:p>
          </p:txBody>
        </p:sp>
        <p:sp>
          <p:nvSpPr>
            <p:cNvPr id="39" name="TextBox 38">
              <a:extLst>
                <a:ext uri="{FF2B5EF4-FFF2-40B4-BE49-F238E27FC236}">
                  <a16:creationId xmlns:a16="http://schemas.microsoft.com/office/drawing/2014/main" id="{59C2E86E-9F8E-214A-166A-FDB6054991B3}"/>
                </a:ext>
              </a:extLst>
            </p:cNvPr>
            <p:cNvSpPr txBox="1"/>
            <p:nvPr/>
          </p:nvSpPr>
          <p:spPr>
            <a:xfrm>
              <a:off x="842511" y="2419061"/>
              <a:ext cx="2697105" cy="131961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1.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delivery improvement</a:t>
              </a: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2. digital and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3.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an enhanced role for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collaboratives</a:t>
              </a:r>
            </a:p>
          </p:txBody>
        </p:sp>
        <p:sp>
          <p:nvSpPr>
            <p:cNvPr id="40" name="TextBox 39">
              <a:extLst>
                <a:ext uri="{FF2B5EF4-FFF2-40B4-BE49-F238E27FC236}">
                  <a16:creationId xmlns:a16="http://schemas.microsoft.com/office/drawing/2014/main" id="{3D27C414-8884-FB91-A40C-E8BB27250E09}"/>
                </a:ext>
              </a:extLst>
            </p:cNvPr>
            <p:cNvSpPr txBox="1"/>
            <p:nvPr/>
          </p:nvSpPr>
          <p:spPr>
            <a:xfrm>
              <a:off x="838200" y="4078060"/>
              <a:ext cx="8315867" cy="46140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VOICE AT THE HEART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transformative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public engagement</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10</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strong and impactful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system voice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(professional, political)</a:t>
              </a:r>
            </a:p>
          </p:txBody>
        </p:sp>
      </p:grpSp>
    </p:spTree>
    <p:extLst>
      <p:ext uri="{BB962C8B-B14F-4D97-AF65-F5344CB8AC3E}">
        <p14:creationId xmlns:p14="http://schemas.microsoft.com/office/powerpoint/2010/main" val="283034040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0BF09-86B3-ED20-443C-C21051F75C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A970D6-A1FF-58EC-395D-A8038A0496B1}"/>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A7FC0D2B-63E5-16A8-D1B2-BF5116053722}"/>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41" name="Title 1">
            <a:extLst>
              <a:ext uri="{FF2B5EF4-FFF2-40B4-BE49-F238E27FC236}">
                <a16:creationId xmlns:a16="http://schemas.microsoft.com/office/drawing/2014/main" id="{2B76AA3E-1854-B653-6083-6A2EDD5D23EF}"/>
              </a:ext>
            </a:extLst>
          </p:cNvPr>
          <p:cNvSpPr>
            <a:spLocks noGrp="1"/>
          </p:cNvSpPr>
          <p:nvPr>
            <p:ph type="title"/>
          </p:nvPr>
        </p:nvSpPr>
        <p:spPr>
          <a:xfrm>
            <a:off x="683259" y="983293"/>
            <a:ext cx="10800221" cy="1100023"/>
          </a:xfrm>
          <a:ln>
            <a:solidFill>
              <a:schemeClr val="accent1"/>
            </a:solidFill>
          </a:ln>
        </p:spPr>
        <p:txBody>
          <a:bodyPr>
            <a:normAutofit/>
          </a:bodyPr>
          <a:lstStyle/>
          <a:p>
            <a:pPr algn="l"/>
            <a:r>
              <a:rPr lang="en-US" sz="3200" b="1" dirty="0">
                <a:solidFill>
                  <a:srgbClr val="00B0F0"/>
                </a:solidFill>
              </a:rPr>
              <a:t>Investing in the drivers</a:t>
            </a:r>
            <a:endParaRPr lang="en-GB" sz="3200" b="1" dirty="0">
              <a:solidFill>
                <a:srgbClr val="00B0F0"/>
              </a:solidFill>
            </a:endParaRPr>
          </a:p>
        </p:txBody>
      </p:sp>
      <p:sp>
        <p:nvSpPr>
          <p:cNvPr id="42" name="Title 1">
            <a:extLst>
              <a:ext uri="{FF2B5EF4-FFF2-40B4-BE49-F238E27FC236}">
                <a16:creationId xmlns:a16="http://schemas.microsoft.com/office/drawing/2014/main" id="{CDB617F0-EC0F-A87D-53CE-E03B3AFF259C}"/>
              </a:ext>
            </a:extLst>
          </p:cNvPr>
          <p:cNvSpPr txBox="1">
            <a:spLocks/>
          </p:cNvSpPr>
          <p:nvPr/>
        </p:nvSpPr>
        <p:spPr>
          <a:xfrm>
            <a:off x="683259" y="757753"/>
            <a:ext cx="10800221"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43" name="Title 1">
            <a:extLst>
              <a:ext uri="{FF2B5EF4-FFF2-40B4-BE49-F238E27FC236}">
                <a16:creationId xmlns:a16="http://schemas.microsoft.com/office/drawing/2014/main" id="{F2BDB544-BEBE-0F39-09B0-B85D8582149A}"/>
              </a:ext>
            </a:extLst>
          </p:cNvPr>
          <p:cNvSpPr txBox="1">
            <a:spLocks/>
          </p:cNvSpPr>
          <p:nvPr/>
        </p:nvSpPr>
        <p:spPr>
          <a:xfrm>
            <a:off x="683260" y="757753"/>
            <a:ext cx="10800220"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pSp>
        <p:nvGrpSpPr>
          <p:cNvPr id="44" name="Group 43">
            <a:extLst>
              <a:ext uri="{FF2B5EF4-FFF2-40B4-BE49-F238E27FC236}">
                <a16:creationId xmlns:a16="http://schemas.microsoft.com/office/drawing/2014/main" id="{8A99679F-1F1D-5866-4F68-8F638CD5260F}"/>
              </a:ext>
            </a:extLst>
          </p:cNvPr>
          <p:cNvGrpSpPr/>
          <p:nvPr/>
        </p:nvGrpSpPr>
        <p:grpSpPr>
          <a:xfrm>
            <a:off x="683260" y="2218253"/>
            <a:ext cx="10825480" cy="4241180"/>
            <a:chOff x="838200" y="2419061"/>
            <a:chExt cx="8315867" cy="2114028"/>
          </a:xfrm>
        </p:grpSpPr>
        <p:sp>
          <p:nvSpPr>
            <p:cNvPr id="45" name="TextBox 44">
              <a:extLst>
                <a:ext uri="{FF2B5EF4-FFF2-40B4-BE49-F238E27FC236}">
                  <a16:creationId xmlns:a16="http://schemas.microsoft.com/office/drawing/2014/main" id="{12066AAF-8223-4895-09FE-1F5307F24226}"/>
                </a:ext>
              </a:extLst>
            </p:cNvPr>
            <p:cNvSpPr txBox="1"/>
            <p:nvPr/>
          </p:nvSpPr>
          <p:spPr>
            <a:xfrm>
              <a:off x="3795633" y="2419061"/>
              <a:ext cx="2504534"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4.</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enabling</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population health</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5</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new relationship with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7B155946-EEB8-09FB-65F6-C6DC46C253A6}"/>
                </a:ext>
              </a:extLst>
            </p:cNvPr>
            <p:cNvSpPr txBox="1"/>
            <p:nvPr/>
          </p:nvSpPr>
          <p:spPr>
            <a:xfrm>
              <a:off x="6675421" y="2434450"/>
              <a:ext cx="2459243"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6. system workforce</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7</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sustainable estate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8. outcomes-led resourcing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11912A5F-E61F-78B0-2B2C-E790A97F9BC8}"/>
                </a:ext>
              </a:extLst>
            </p:cNvPr>
            <p:cNvSpPr txBox="1"/>
            <p:nvPr/>
          </p:nvSpPr>
          <p:spPr>
            <a:xfrm>
              <a:off x="842512" y="2419061"/>
              <a:ext cx="2447033"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1.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delivery improvement</a:t>
              </a: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2. digital and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3.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an enhanced role for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collaboratives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6B4CC900-CB47-EF3E-45E4-7812BAF32D32}"/>
                </a:ext>
              </a:extLst>
            </p:cNvPr>
            <p:cNvSpPr txBox="1"/>
            <p:nvPr/>
          </p:nvSpPr>
          <p:spPr>
            <a:xfrm>
              <a:off x="838200" y="4166051"/>
              <a:ext cx="8315867" cy="36703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VOICE AT THE HEART 	9.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transformative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public engagement</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10</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strong and impactful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system voice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(professional, 	political)</a:t>
              </a:r>
            </a:p>
          </p:txBody>
        </p:sp>
      </p:grpSp>
    </p:spTree>
    <p:extLst>
      <p:ext uri="{BB962C8B-B14F-4D97-AF65-F5344CB8AC3E}">
        <p14:creationId xmlns:p14="http://schemas.microsoft.com/office/powerpoint/2010/main" val="55373114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95F4E9-571D-CAB7-AFDF-2F5BBB098ED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F5A3AD1-CFD3-809C-E9AB-176D877CD6A0}"/>
              </a:ext>
            </a:extLst>
          </p:cNvPr>
          <p:cNvSpPr txBox="1">
            <a:spLocks/>
          </p:cNvSpPr>
          <p:nvPr/>
        </p:nvSpPr>
        <p:spPr>
          <a:xfrm>
            <a:off x="0" y="2105355"/>
            <a:ext cx="12192000"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Is It Possible to Jointly Own Solutions?</a:t>
            </a:r>
          </a:p>
        </p:txBody>
      </p:sp>
      <p:pic>
        <p:nvPicPr>
          <p:cNvPr id="3" name="Picture 2" descr="A picture containing logo&#10;&#10;Description automatically generated">
            <a:extLst>
              <a:ext uri="{FF2B5EF4-FFF2-40B4-BE49-F238E27FC236}">
                <a16:creationId xmlns:a16="http://schemas.microsoft.com/office/drawing/2014/main" id="{870ADA5A-D607-1A4C-D346-9444C895BA75}"/>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1489790274"/>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2A0BDE-A175-4A11-8E91-F9A722563A32}" vid="{8AC18460-2919-4BDB-B83B-F77B745491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2.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3.xml><?xml version="1.0" encoding="utf-8"?>
<ds:datastoreItem xmlns:ds="http://schemas.openxmlformats.org/officeDocument/2006/customXml" ds:itemID="{D9D724A9-C4E8-4667-AE33-64E48568A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59</TotalTime>
  <Words>2181</Words>
  <Application>Microsoft Macintosh PowerPoint</Application>
  <PresentationFormat>Widescreen</PresentationFormat>
  <Paragraphs>326</Paragraphs>
  <Slides>20</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Aptos Black</vt:lpstr>
      <vt:lpstr>Arial</vt:lpstr>
      <vt:lpstr>Arial,Sans-Serif</vt:lpstr>
      <vt:lpstr>AtlasGrotesk-Black</vt:lpstr>
      <vt:lpstr>Calibri</vt:lpstr>
      <vt:lpstr>Calibri Light</vt:lpstr>
      <vt:lpstr>Calibri,sans-serif</vt:lpstr>
      <vt:lpstr>Poppins Bold</vt:lpstr>
      <vt:lpstr>Poppins Ultra-Bold</vt:lpstr>
      <vt:lpstr>Raleway SemiBold</vt:lpstr>
      <vt:lpstr>Segoe UI Black</vt:lpstr>
      <vt:lpstr>Wingdings 2</vt:lpstr>
      <vt:lpstr>Office Theme</vt:lpstr>
      <vt:lpstr>1_Office Theme</vt:lpstr>
      <vt:lpstr>The Challenges of Ownership Understanding the Benefits through change  John Mitchell Associate Director of Digital Humber and North Yorkshire ICB</vt:lpstr>
      <vt:lpstr>PowerPoint Presentation</vt:lpstr>
      <vt:lpstr>PowerPoint Presentation</vt:lpstr>
      <vt:lpstr>PowerPoint Presentation</vt:lpstr>
      <vt:lpstr>PowerPoint Presentation</vt:lpstr>
      <vt:lpstr>PowerPoint Presentation</vt:lpstr>
      <vt:lpstr>PowerPoint Presentation</vt:lpstr>
      <vt:lpstr>Investing in the drivers</vt:lpstr>
      <vt:lpstr>PowerPoint Presentation</vt:lpstr>
      <vt:lpstr>PowerPoint Presentation</vt:lpstr>
      <vt:lpstr>PowerPoint Presentation</vt:lpstr>
      <vt:lpstr>PowerPoint Presentation</vt:lpstr>
      <vt:lpstr>PowerPoint Presentation</vt:lpstr>
      <vt:lpstr>PowerPoint Presentation</vt:lpstr>
      <vt:lpstr>Benefit Personas with Projected Values: Validated by North Yorkshire Council, Hull City Council, &amp; North Lincs Council</vt:lpstr>
      <vt:lpstr>Benefits Start to tell a Story  Empowering Discussion and Decision making</vt:lpstr>
      <vt:lpstr>PowerPoint Presentation</vt:lpstr>
      <vt:lpstr>Our Programme Highlights</vt:lpstr>
      <vt:lpstr>Our key learnings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42</cp:revision>
  <dcterms:created xsi:type="dcterms:W3CDTF">2022-04-12T19:39:15Z</dcterms:created>
  <dcterms:modified xsi:type="dcterms:W3CDTF">2024-04-19T16:00:17Z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MediaServiceImageTags">
    <vt:lpwstr/>
  </property>
</Properties>
</file>