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147470753" r:id="rId5"/>
    <p:sldId id="2147470754" r:id="rId6"/>
    <p:sldId id="2147473379" r:id="rId7"/>
    <p:sldId id="2147473380" r:id="rId8"/>
    <p:sldId id="2147473381" r:id="rId9"/>
    <p:sldId id="2147473382" r:id="rId10"/>
    <p:sldId id="2147473383" r:id="rId11"/>
    <p:sldId id="2147473384" r:id="rId12"/>
    <p:sldId id="2147473385" r:id="rId13"/>
    <p:sldId id="2147473386" r:id="rId14"/>
    <p:sldId id="2147473387" r:id="rId15"/>
    <p:sldId id="2147473388" r:id="rId16"/>
    <p:sldId id="2147473389" r:id="rId17"/>
    <p:sldId id="2147473391" r:id="rId18"/>
    <p:sldId id="2147473392" r:id="rId19"/>
    <p:sldId id="214747339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063F"/>
    <a:srgbClr val="782283"/>
    <a:srgbClr val="833C9F"/>
    <a:srgbClr val="003853"/>
    <a:srgbClr val="D9458F"/>
    <a:srgbClr val="FFCE44"/>
    <a:srgbClr val="E94F35"/>
    <a:srgbClr val="3AADC7"/>
    <a:srgbClr val="4771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28F5B9-5039-5E75-B5B0-DB300959F096}" v="11" dt="2024-04-08T10:07:50.8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34"/>
    <p:restoredTop sz="94694"/>
  </p:normalViewPr>
  <p:slideViewPr>
    <p:cSldViewPr snapToGrid="0" snapToObjects="1">
      <p:cViewPr varScale="1">
        <p:scale>
          <a:sx n="121" d="100"/>
          <a:sy n="121" d="100"/>
        </p:scale>
        <p:origin x="1304" y="176"/>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ata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8E95A0-DDA1-403A-A7B5-F4960B4ACB5B}"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B3F1C5C0-9B96-40E8-A938-C8F5C4B1674B}">
      <dgm:prSet custT="1"/>
      <dgm:spPr/>
      <dgm:t>
        <a:bodyPr/>
        <a:lstStyle/>
        <a:p>
          <a:r>
            <a:rPr lang="en-GB" sz="1600" b="0" i="0" dirty="0"/>
            <a:t>A </a:t>
          </a:r>
          <a:r>
            <a:rPr lang="en-GB" sz="1600" b="1" i="0" dirty="0"/>
            <a:t>comparative analysis </a:t>
          </a:r>
          <a:r>
            <a:rPr lang="en-GB" sz="1600" b="0" i="0" dirty="0"/>
            <a:t>between OneLondon Sites and Other Sites is conducted on incident categories.</a:t>
          </a:r>
          <a:endParaRPr lang="en-US" sz="1600" dirty="0"/>
        </a:p>
      </dgm:t>
    </dgm:pt>
    <dgm:pt modelId="{16FEE3C6-0CC1-43A8-98A0-1AFE270D31AA}" type="parTrans" cxnId="{D774C28C-7F05-4798-98B3-A100131FB7B3}">
      <dgm:prSet/>
      <dgm:spPr/>
      <dgm:t>
        <a:bodyPr/>
        <a:lstStyle/>
        <a:p>
          <a:endParaRPr lang="en-US"/>
        </a:p>
      </dgm:t>
    </dgm:pt>
    <dgm:pt modelId="{6373278D-3EA2-4E27-8DE9-E9D028CD9B74}" type="sibTrans" cxnId="{D774C28C-7F05-4798-98B3-A100131FB7B3}">
      <dgm:prSet/>
      <dgm:spPr/>
      <dgm:t>
        <a:bodyPr/>
        <a:lstStyle/>
        <a:p>
          <a:endParaRPr lang="en-US"/>
        </a:p>
      </dgm:t>
    </dgm:pt>
    <dgm:pt modelId="{FE8CD964-3A69-4C56-9758-B5FE6EE5E0D9}">
      <dgm:prSet custT="1"/>
      <dgm:spPr/>
      <dgm:t>
        <a:bodyPr/>
        <a:lstStyle/>
        <a:p>
          <a:r>
            <a:rPr lang="en-GB" sz="1600" b="1" i="0" dirty="0"/>
            <a:t>Findings show variations </a:t>
          </a:r>
          <a:r>
            <a:rPr lang="en-GB" sz="1600" b="0" i="0" dirty="0"/>
            <a:t>in incident reporting and relative risks, suggesting differences in safety outcomes.</a:t>
          </a:r>
          <a:endParaRPr lang="en-US" sz="1600" dirty="0"/>
        </a:p>
      </dgm:t>
    </dgm:pt>
    <dgm:pt modelId="{4B55F896-F129-4CCD-9193-AFB70481B47B}" type="parTrans" cxnId="{5AD8C056-8D1A-4569-8349-3E2D701040B0}">
      <dgm:prSet/>
      <dgm:spPr/>
      <dgm:t>
        <a:bodyPr/>
        <a:lstStyle/>
        <a:p>
          <a:endParaRPr lang="en-US"/>
        </a:p>
      </dgm:t>
    </dgm:pt>
    <dgm:pt modelId="{8C72ED7E-FD5E-4808-A39B-D78670771351}" type="sibTrans" cxnId="{5AD8C056-8D1A-4569-8349-3E2D701040B0}">
      <dgm:prSet/>
      <dgm:spPr/>
      <dgm:t>
        <a:bodyPr/>
        <a:lstStyle/>
        <a:p>
          <a:endParaRPr lang="en-US"/>
        </a:p>
      </dgm:t>
    </dgm:pt>
    <dgm:pt modelId="{9950CE47-ACDF-4F01-AD2A-2D56AA31F5D5}">
      <dgm:prSet custT="1"/>
      <dgm:spPr/>
      <dgm:t>
        <a:bodyPr/>
        <a:lstStyle/>
        <a:p>
          <a:r>
            <a:rPr lang="en-GB" sz="1600" b="1" i="0" dirty="0"/>
            <a:t>Study highlights the potential for safety benefits and relative risk reduction </a:t>
          </a:r>
          <a:r>
            <a:rPr lang="en-GB" sz="1600" b="0" i="0" dirty="0"/>
            <a:t>associated with OneLondon.</a:t>
          </a:r>
          <a:endParaRPr lang="en-US" sz="1600" dirty="0"/>
        </a:p>
      </dgm:t>
    </dgm:pt>
    <dgm:pt modelId="{F2D16C67-0E04-499D-A9B9-86F9A80C84CE}" type="parTrans" cxnId="{FE89F41A-4478-4173-BD6B-A36C67E85635}">
      <dgm:prSet/>
      <dgm:spPr/>
      <dgm:t>
        <a:bodyPr/>
        <a:lstStyle/>
        <a:p>
          <a:endParaRPr lang="en-US"/>
        </a:p>
      </dgm:t>
    </dgm:pt>
    <dgm:pt modelId="{56C164FB-F6A0-4FC9-B06E-5CBB8A817071}" type="sibTrans" cxnId="{FE89F41A-4478-4173-BD6B-A36C67E85635}">
      <dgm:prSet/>
      <dgm:spPr/>
      <dgm:t>
        <a:bodyPr/>
        <a:lstStyle/>
        <a:p>
          <a:endParaRPr lang="en-US"/>
        </a:p>
      </dgm:t>
    </dgm:pt>
    <dgm:pt modelId="{EE79EC15-C4A3-438F-BBF8-94C63651A585}">
      <dgm:prSet custT="1"/>
      <dgm:spPr/>
      <dgm:t>
        <a:bodyPr/>
        <a:lstStyle/>
        <a:p>
          <a:r>
            <a:rPr lang="en-GB" sz="1600" b="0" i="0" dirty="0"/>
            <a:t>The </a:t>
          </a:r>
          <a:r>
            <a:rPr lang="en-GB" sz="1600" b="1" i="0" dirty="0"/>
            <a:t>limitations</a:t>
          </a:r>
          <a:r>
            <a:rPr lang="en-GB" sz="1600" b="0" i="0" dirty="0"/>
            <a:t> and potential confounding factors in safety reporting are acknowledged.</a:t>
          </a:r>
          <a:endParaRPr lang="en-US" sz="1600" dirty="0"/>
        </a:p>
      </dgm:t>
    </dgm:pt>
    <dgm:pt modelId="{17D90A71-CB6F-4453-A301-DCD4E5E86C3B}" type="parTrans" cxnId="{AC99DD54-7B62-4895-B45D-7404D1C44C3C}">
      <dgm:prSet/>
      <dgm:spPr/>
      <dgm:t>
        <a:bodyPr/>
        <a:lstStyle/>
        <a:p>
          <a:endParaRPr lang="en-US"/>
        </a:p>
      </dgm:t>
    </dgm:pt>
    <dgm:pt modelId="{9B269348-51D4-4FAB-A387-5E2EBAC55DBD}" type="sibTrans" cxnId="{AC99DD54-7B62-4895-B45D-7404D1C44C3C}">
      <dgm:prSet/>
      <dgm:spPr/>
      <dgm:t>
        <a:bodyPr/>
        <a:lstStyle/>
        <a:p>
          <a:endParaRPr lang="en-US"/>
        </a:p>
      </dgm:t>
    </dgm:pt>
    <dgm:pt modelId="{8C6B9C2C-4E39-47FA-B090-9D2A29B3C1CF}">
      <dgm:prSet custT="1"/>
      <dgm:spPr/>
      <dgm:t>
        <a:bodyPr/>
        <a:lstStyle/>
        <a:p>
          <a:r>
            <a:rPr lang="en-GB" sz="1600" b="1" i="0" dirty="0"/>
            <a:t>Suggestions are made for future research </a:t>
          </a:r>
          <a:r>
            <a:rPr lang="en-GB" sz="1600" b="0" i="0" dirty="0"/>
            <a:t>to enhance the accuracy and validity of safety findings.</a:t>
          </a:r>
          <a:endParaRPr lang="en-US" sz="1600" dirty="0"/>
        </a:p>
      </dgm:t>
    </dgm:pt>
    <dgm:pt modelId="{51789091-32DB-4595-922F-EE64B2D334AA}" type="parTrans" cxnId="{6FC92591-C675-49AB-8EC2-7225DF1449A9}">
      <dgm:prSet/>
      <dgm:spPr/>
      <dgm:t>
        <a:bodyPr/>
        <a:lstStyle/>
        <a:p>
          <a:endParaRPr lang="en-US"/>
        </a:p>
      </dgm:t>
    </dgm:pt>
    <dgm:pt modelId="{C1ED56F4-9014-4C47-B324-1F8B720A4245}" type="sibTrans" cxnId="{6FC92591-C675-49AB-8EC2-7225DF1449A9}">
      <dgm:prSet/>
      <dgm:spPr/>
      <dgm:t>
        <a:bodyPr/>
        <a:lstStyle/>
        <a:p>
          <a:endParaRPr lang="en-US"/>
        </a:p>
      </dgm:t>
    </dgm:pt>
    <dgm:pt modelId="{A0668990-59D4-43B3-A6FE-73DAF3683EE7}" type="pres">
      <dgm:prSet presAssocID="{738E95A0-DDA1-403A-A7B5-F4960B4ACB5B}" presName="root" presStyleCnt="0">
        <dgm:presLayoutVars>
          <dgm:dir/>
          <dgm:resizeHandles val="exact"/>
        </dgm:presLayoutVars>
      </dgm:prSet>
      <dgm:spPr/>
    </dgm:pt>
    <dgm:pt modelId="{AA6EC135-8882-4E69-83E5-250D524FC17E}" type="pres">
      <dgm:prSet presAssocID="{B3F1C5C0-9B96-40E8-A938-C8F5C4B1674B}" presName="compNode" presStyleCnt="0"/>
      <dgm:spPr/>
    </dgm:pt>
    <dgm:pt modelId="{D917DAA8-0A09-47CA-BAF2-EE2A39F560F6}" type="pres">
      <dgm:prSet presAssocID="{B3F1C5C0-9B96-40E8-A938-C8F5C4B1674B}" presName="iconRect" presStyleLbl="node1" presStyleIdx="0" presStyleCnt="5" custScaleX="172759" custScaleY="165640" custLinFactNeighborX="-1152" custLinFactNeighborY="-1136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search"/>
        </a:ext>
      </dgm:extLst>
    </dgm:pt>
    <dgm:pt modelId="{B48E258F-746A-439A-872D-3F061D32A356}" type="pres">
      <dgm:prSet presAssocID="{B3F1C5C0-9B96-40E8-A938-C8F5C4B1674B}" presName="spaceRect" presStyleCnt="0"/>
      <dgm:spPr/>
    </dgm:pt>
    <dgm:pt modelId="{CBB7399C-80C0-4518-B380-A39847B5C89D}" type="pres">
      <dgm:prSet presAssocID="{B3F1C5C0-9B96-40E8-A938-C8F5C4B1674B}" presName="textRect" presStyleLbl="revTx" presStyleIdx="0" presStyleCnt="5" custScaleY="140531" custLinFactNeighborX="-2074" custLinFactNeighborY="32646">
        <dgm:presLayoutVars>
          <dgm:chMax val="1"/>
          <dgm:chPref val="1"/>
        </dgm:presLayoutVars>
      </dgm:prSet>
      <dgm:spPr/>
    </dgm:pt>
    <dgm:pt modelId="{AC9449FC-DD4A-4C75-9799-6E6731675C50}" type="pres">
      <dgm:prSet presAssocID="{6373278D-3EA2-4E27-8DE9-E9D028CD9B74}" presName="sibTrans" presStyleCnt="0"/>
      <dgm:spPr/>
    </dgm:pt>
    <dgm:pt modelId="{97902442-B174-4A27-99E7-BB6A46845170}" type="pres">
      <dgm:prSet presAssocID="{FE8CD964-3A69-4C56-9758-B5FE6EE5E0D9}" presName="compNode" presStyleCnt="0"/>
      <dgm:spPr/>
    </dgm:pt>
    <dgm:pt modelId="{37579275-67F3-4159-BBD7-2CD839C010EA}" type="pres">
      <dgm:prSet presAssocID="{FE8CD964-3A69-4C56-9758-B5FE6EE5E0D9}" presName="iconRect" presStyleLbl="node1" presStyleIdx="1" presStyleCnt="5" custScaleX="167398" custScaleY="148011" custLinFactNeighborX="2304" custLinFactNeighborY="-509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AD3AF1E4-9DF8-4CA9-BAD0-0D98DA66C5F4}" type="pres">
      <dgm:prSet presAssocID="{FE8CD964-3A69-4C56-9758-B5FE6EE5E0D9}" presName="spaceRect" presStyleCnt="0"/>
      <dgm:spPr/>
    </dgm:pt>
    <dgm:pt modelId="{BEF9F671-C83B-4700-BAA7-3F62DCEB04E4}" type="pres">
      <dgm:prSet presAssocID="{FE8CD964-3A69-4C56-9758-B5FE6EE5E0D9}" presName="textRect" presStyleLbl="revTx" presStyleIdx="1" presStyleCnt="5" custScaleY="123839" custLinFactNeighborX="3111" custLinFactNeighborY="22541">
        <dgm:presLayoutVars>
          <dgm:chMax val="1"/>
          <dgm:chPref val="1"/>
        </dgm:presLayoutVars>
      </dgm:prSet>
      <dgm:spPr/>
    </dgm:pt>
    <dgm:pt modelId="{5FA3E8B5-03BE-48E9-B6E1-7F3C090346B4}" type="pres">
      <dgm:prSet presAssocID="{8C72ED7E-FD5E-4808-A39B-D78670771351}" presName="sibTrans" presStyleCnt="0"/>
      <dgm:spPr/>
    </dgm:pt>
    <dgm:pt modelId="{C9153ED6-6B60-4A62-8599-F70F491F019C}" type="pres">
      <dgm:prSet presAssocID="{9950CE47-ACDF-4F01-AD2A-2D56AA31F5D5}" presName="compNode" presStyleCnt="0"/>
      <dgm:spPr/>
    </dgm:pt>
    <dgm:pt modelId="{780A1977-3341-4CF4-807D-2AD4FE56FDD5}" type="pres">
      <dgm:prSet presAssocID="{9950CE47-ACDF-4F01-AD2A-2D56AA31F5D5}" presName="iconRect" presStyleLbl="node1" presStyleIdx="2" presStyleCnt="5" custScaleX="165110" custScaleY="144764" custLinFactNeighborY="-689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enn Diagram"/>
        </a:ext>
      </dgm:extLst>
    </dgm:pt>
    <dgm:pt modelId="{C3AC8557-92EF-4CF6-823A-F256B57082E2}" type="pres">
      <dgm:prSet presAssocID="{9950CE47-ACDF-4F01-AD2A-2D56AA31F5D5}" presName="spaceRect" presStyleCnt="0"/>
      <dgm:spPr/>
    </dgm:pt>
    <dgm:pt modelId="{29CE02B2-8613-406D-A174-D0C2DE0056FF}" type="pres">
      <dgm:prSet presAssocID="{9950CE47-ACDF-4F01-AD2A-2D56AA31F5D5}" presName="textRect" presStyleLbl="revTx" presStyleIdx="2" presStyleCnt="5" custScaleY="113680" custLinFactNeighborY="15409">
        <dgm:presLayoutVars>
          <dgm:chMax val="1"/>
          <dgm:chPref val="1"/>
        </dgm:presLayoutVars>
      </dgm:prSet>
      <dgm:spPr/>
    </dgm:pt>
    <dgm:pt modelId="{2CECC705-9AF5-44D0-9009-4815FEE96AC9}" type="pres">
      <dgm:prSet presAssocID="{56C164FB-F6A0-4FC9-B06E-5CBB8A817071}" presName="sibTrans" presStyleCnt="0"/>
      <dgm:spPr/>
    </dgm:pt>
    <dgm:pt modelId="{74A033D4-D5BD-4D9A-81FF-BBA77BCA7933}" type="pres">
      <dgm:prSet presAssocID="{EE79EC15-C4A3-438F-BBF8-94C63651A585}" presName="compNode" presStyleCnt="0"/>
      <dgm:spPr/>
    </dgm:pt>
    <dgm:pt modelId="{E600A96E-D4B9-48DB-AB59-71F95F9B93E6}" type="pres">
      <dgm:prSet presAssocID="{EE79EC15-C4A3-438F-BBF8-94C63651A585}" presName="iconRect" presStyleLbl="node1" presStyleIdx="3" presStyleCnt="5" custScaleX="182020" custScaleY="160892" custLinFactNeighborX="1152" custLinFactNeighborY="-1841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7E393B36-5579-401F-B575-FBEDB8AFA9CC}" type="pres">
      <dgm:prSet presAssocID="{EE79EC15-C4A3-438F-BBF8-94C63651A585}" presName="spaceRect" presStyleCnt="0"/>
      <dgm:spPr/>
    </dgm:pt>
    <dgm:pt modelId="{AC75C9DD-A757-46CE-90F4-60FD57429016}" type="pres">
      <dgm:prSet presAssocID="{EE79EC15-C4A3-438F-BBF8-94C63651A585}" presName="textRect" presStyleLbl="revTx" presStyleIdx="3" presStyleCnt="5" custScaleY="115069" custLinFactNeighborX="1037" custLinFactNeighborY="15967">
        <dgm:presLayoutVars>
          <dgm:chMax val="1"/>
          <dgm:chPref val="1"/>
        </dgm:presLayoutVars>
      </dgm:prSet>
      <dgm:spPr/>
    </dgm:pt>
    <dgm:pt modelId="{2D2DA1AE-522C-45AF-9A6D-FF1A1744B372}" type="pres">
      <dgm:prSet presAssocID="{9B269348-51D4-4FAB-A387-5E2EBAC55DBD}" presName="sibTrans" presStyleCnt="0"/>
      <dgm:spPr/>
    </dgm:pt>
    <dgm:pt modelId="{D8238101-FC13-4021-ADF2-E483912C47B4}" type="pres">
      <dgm:prSet presAssocID="{8C6B9C2C-4E39-47FA-B090-9D2A29B3C1CF}" presName="compNode" presStyleCnt="0"/>
      <dgm:spPr/>
    </dgm:pt>
    <dgm:pt modelId="{4E0545D6-9383-44F6-BAB1-A2F8FD638477}" type="pres">
      <dgm:prSet presAssocID="{8C6B9C2C-4E39-47FA-B090-9D2A29B3C1CF}" presName="iconRect" presStyleLbl="node1" presStyleIdx="4" presStyleCnt="5" custScaleX="168200" custScaleY="160496" custLinFactNeighborX="-5400" custLinFactNeighborY="-19853"/>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gnifying glass"/>
        </a:ext>
      </dgm:extLst>
    </dgm:pt>
    <dgm:pt modelId="{A8F26635-D4AA-47A7-9D84-B1AD0BB2A2B3}" type="pres">
      <dgm:prSet presAssocID="{8C6B9C2C-4E39-47FA-B090-9D2A29B3C1CF}" presName="spaceRect" presStyleCnt="0"/>
      <dgm:spPr/>
    </dgm:pt>
    <dgm:pt modelId="{94EDB7EA-8D74-464F-A15C-CE28A6FF92B1}" type="pres">
      <dgm:prSet presAssocID="{8C6B9C2C-4E39-47FA-B090-9D2A29B3C1CF}" presName="textRect" presStyleLbl="revTx" presStyleIdx="4" presStyleCnt="5" custScaleY="110903" custLinFactNeighborX="2074" custLinFactNeighborY="12496">
        <dgm:presLayoutVars>
          <dgm:chMax val="1"/>
          <dgm:chPref val="1"/>
        </dgm:presLayoutVars>
      </dgm:prSet>
      <dgm:spPr/>
    </dgm:pt>
  </dgm:ptLst>
  <dgm:cxnLst>
    <dgm:cxn modelId="{FE89F41A-4478-4173-BD6B-A36C67E85635}" srcId="{738E95A0-DDA1-403A-A7B5-F4960B4ACB5B}" destId="{9950CE47-ACDF-4F01-AD2A-2D56AA31F5D5}" srcOrd="2" destOrd="0" parTransId="{F2D16C67-0E04-499D-A9B9-86F9A80C84CE}" sibTransId="{56C164FB-F6A0-4FC9-B06E-5CBB8A817071}"/>
    <dgm:cxn modelId="{9C33CD21-BAE1-484F-B028-94DA57BECB6A}" type="presOf" srcId="{B3F1C5C0-9B96-40E8-A938-C8F5C4B1674B}" destId="{CBB7399C-80C0-4518-B380-A39847B5C89D}" srcOrd="0" destOrd="0" presId="urn:microsoft.com/office/officeart/2018/2/layout/IconLabelList"/>
    <dgm:cxn modelId="{8CED543E-DC95-4F13-9C78-569CE8B24D32}" type="presOf" srcId="{EE79EC15-C4A3-438F-BBF8-94C63651A585}" destId="{AC75C9DD-A757-46CE-90F4-60FD57429016}" srcOrd="0" destOrd="0" presId="urn:microsoft.com/office/officeart/2018/2/layout/IconLabelList"/>
    <dgm:cxn modelId="{AC99DD54-7B62-4895-B45D-7404D1C44C3C}" srcId="{738E95A0-DDA1-403A-A7B5-F4960B4ACB5B}" destId="{EE79EC15-C4A3-438F-BBF8-94C63651A585}" srcOrd="3" destOrd="0" parTransId="{17D90A71-CB6F-4453-A301-DCD4E5E86C3B}" sibTransId="{9B269348-51D4-4FAB-A387-5E2EBAC55DBD}"/>
    <dgm:cxn modelId="{5AD8C056-8D1A-4569-8349-3E2D701040B0}" srcId="{738E95A0-DDA1-403A-A7B5-F4960B4ACB5B}" destId="{FE8CD964-3A69-4C56-9758-B5FE6EE5E0D9}" srcOrd="1" destOrd="0" parTransId="{4B55F896-F129-4CCD-9193-AFB70481B47B}" sibTransId="{8C72ED7E-FD5E-4808-A39B-D78670771351}"/>
    <dgm:cxn modelId="{0C0B7560-6447-4341-B9FC-72481A1D50A4}" type="presOf" srcId="{FE8CD964-3A69-4C56-9758-B5FE6EE5E0D9}" destId="{BEF9F671-C83B-4700-BAA7-3F62DCEB04E4}" srcOrd="0" destOrd="0" presId="urn:microsoft.com/office/officeart/2018/2/layout/IconLabelList"/>
    <dgm:cxn modelId="{75CBC864-2E8A-40FD-9F40-94CF14402187}" type="presOf" srcId="{738E95A0-DDA1-403A-A7B5-F4960B4ACB5B}" destId="{A0668990-59D4-43B3-A6FE-73DAF3683EE7}" srcOrd="0" destOrd="0" presId="urn:microsoft.com/office/officeart/2018/2/layout/IconLabelList"/>
    <dgm:cxn modelId="{D774C28C-7F05-4798-98B3-A100131FB7B3}" srcId="{738E95A0-DDA1-403A-A7B5-F4960B4ACB5B}" destId="{B3F1C5C0-9B96-40E8-A938-C8F5C4B1674B}" srcOrd="0" destOrd="0" parTransId="{16FEE3C6-0CC1-43A8-98A0-1AFE270D31AA}" sibTransId="{6373278D-3EA2-4E27-8DE9-E9D028CD9B74}"/>
    <dgm:cxn modelId="{6FC92591-C675-49AB-8EC2-7225DF1449A9}" srcId="{738E95A0-DDA1-403A-A7B5-F4960B4ACB5B}" destId="{8C6B9C2C-4E39-47FA-B090-9D2A29B3C1CF}" srcOrd="4" destOrd="0" parTransId="{51789091-32DB-4595-922F-EE64B2D334AA}" sibTransId="{C1ED56F4-9014-4C47-B324-1F8B720A4245}"/>
    <dgm:cxn modelId="{2F4F71E2-467B-4434-99AC-D4BEB177C626}" type="presOf" srcId="{8C6B9C2C-4E39-47FA-B090-9D2A29B3C1CF}" destId="{94EDB7EA-8D74-464F-A15C-CE28A6FF92B1}" srcOrd="0" destOrd="0" presId="urn:microsoft.com/office/officeart/2018/2/layout/IconLabelList"/>
    <dgm:cxn modelId="{F717F0FD-7A51-4722-8898-9E501B3848EC}" type="presOf" srcId="{9950CE47-ACDF-4F01-AD2A-2D56AA31F5D5}" destId="{29CE02B2-8613-406D-A174-D0C2DE0056FF}" srcOrd="0" destOrd="0" presId="urn:microsoft.com/office/officeart/2018/2/layout/IconLabelList"/>
    <dgm:cxn modelId="{6EF01C22-9CE0-46C0-A95E-4D26090AD6FB}" type="presParOf" srcId="{A0668990-59D4-43B3-A6FE-73DAF3683EE7}" destId="{AA6EC135-8882-4E69-83E5-250D524FC17E}" srcOrd="0" destOrd="0" presId="urn:microsoft.com/office/officeart/2018/2/layout/IconLabelList"/>
    <dgm:cxn modelId="{92549C6D-CFE5-4C96-A620-3FFD84D7E5D3}" type="presParOf" srcId="{AA6EC135-8882-4E69-83E5-250D524FC17E}" destId="{D917DAA8-0A09-47CA-BAF2-EE2A39F560F6}" srcOrd="0" destOrd="0" presId="urn:microsoft.com/office/officeart/2018/2/layout/IconLabelList"/>
    <dgm:cxn modelId="{07BA3B28-66B4-4E19-9F84-1D8DCBC03BAC}" type="presParOf" srcId="{AA6EC135-8882-4E69-83E5-250D524FC17E}" destId="{B48E258F-746A-439A-872D-3F061D32A356}" srcOrd="1" destOrd="0" presId="urn:microsoft.com/office/officeart/2018/2/layout/IconLabelList"/>
    <dgm:cxn modelId="{DF3045BF-551B-4E02-8757-39C638EA59FC}" type="presParOf" srcId="{AA6EC135-8882-4E69-83E5-250D524FC17E}" destId="{CBB7399C-80C0-4518-B380-A39847B5C89D}" srcOrd="2" destOrd="0" presId="urn:microsoft.com/office/officeart/2018/2/layout/IconLabelList"/>
    <dgm:cxn modelId="{176D8A06-3E81-4FAB-875E-89DEAFE4970E}" type="presParOf" srcId="{A0668990-59D4-43B3-A6FE-73DAF3683EE7}" destId="{AC9449FC-DD4A-4C75-9799-6E6731675C50}" srcOrd="1" destOrd="0" presId="urn:microsoft.com/office/officeart/2018/2/layout/IconLabelList"/>
    <dgm:cxn modelId="{12FB2871-EAB3-4214-A949-FD0C80BC8418}" type="presParOf" srcId="{A0668990-59D4-43B3-A6FE-73DAF3683EE7}" destId="{97902442-B174-4A27-99E7-BB6A46845170}" srcOrd="2" destOrd="0" presId="urn:microsoft.com/office/officeart/2018/2/layout/IconLabelList"/>
    <dgm:cxn modelId="{80DFF8D4-432A-4394-914C-A335928BF6E0}" type="presParOf" srcId="{97902442-B174-4A27-99E7-BB6A46845170}" destId="{37579275-67F3-4159-BBD7-2CD839C010EA}" srcOrd="0" destOrd="0" presId="urn:microsoft.com/office/officeart/2018/2/layout/IconLabelList"/>
    <dgm:cxn modelId="{9961A954-9FAB-44C6-9245-64B1230717F6}" type="presParOf" srcId="{97902442-B174-4A27-99E7-BB6A46845170}" destId="{AD3AF1E4-9DF8-4CA9-BAD0-0D98DA66C5F4}" srcOrd="1" destOrd="0" presId="urn:microsoft.com/office/officeart/2018/2/layout/IconLabelList"/>
    <dgm:cxn modelId="{0E3E72F8-1ED3-45C4-807B-9C14A025DF3D}" type="presParOf" srcId="{97902442-B174-4A27-99E7-BB6A46845170}" destId="{BEF9F671-C83B-4700-BAA7-3F62DCEB04E4}" srcOrd="2" destOrd="0" presId="urn:microsoft.com/office/officeart/2018/2/layout/IconLabelList"/>
    <dgm:cxn modelId="{B733EDA9-BB72-40F1-84E5-C40730DC67F5}" type="presParOf" srcId="{A0668990-59D4-43B3-A6FE-73DAF3683EE7}" destId="{5FA3E8B5-03BE-48E9-B6E1-7F3C090346B4}" srcOrd="3" destOrd="0" presId="urn:microsoft.com/office/officeart/2018/2/layout/IconLabelList"/>
    <dgm:cxn modelId="{A2DACB08-B649-4045-8F55-4366AD97CC00}" type="presParOf" srcId="{A0668990-59D4-43B3-A6FE-73DAF3683EE7}" destId="{C9153ED6-6B60-4A62-8599-F70F491F019C}" srcOrd="4" destOrd="0" presId="urn:microsoft.com/office/officeart/2018/2/layout/IconLabelList"/>
    <dgm:cxn modelId="{AE2C554A-8D14-4909-82F0-FEB9F6B4316D}" type="presParOf" srcId="{C9153ED6-6B60-4A62-8599-F70F491F019C}" destId="{780A1977-3341-4CF4-807D-2AD4FE56FDD5}" srcOrd="0" destOrd="0" presId="urn:microsoft.com/office/officeart/2018/2/layout/IconLabelList"/>
    <dgm:cxn modelId="{9E14AFD4-14FE-4E62-B95F-53F008F82406}" type="presParOf" srcId="{C9153ED6-6B60-4A62-8599-F70F491F019C}" destId="{C3AC8557-92EF-4CF6-823A-F256B57082E2}" srcOrd="1" destOrd="0" presId="urn:microsoft.com/office/officeart/2018/2/layout/IconLabelList"/>
    <dgm:cxn modelId="{56A397E5-6ED8-4627-9223-D5D60BF93107}" type="presParOf" srcId="{C9153ED6-6B60-4A62-8599-F70F491F019C}" destId="{29CE02B2-8613-406D-A174-D0C2DE0056FF}" srcOrd="2" destOrd="0" presId="urn:microsoft.com/office/officeart/2018/2/layout/IconLabelList"/>
    <dgm:cxn modelId="{78ED3C55-8D60-4D02-B420-050C04CA2C9B}" type="presParOf" srcId="{A0668990-59D4-43B3-A6FE-73DAF3683EE7}" destId="{2CECC705-9AF5-44D0-9009-4815FEE96AC9}" srcOrd="5" destOrd="0" presId="urn:microsoft.com/office/officeart/2018/2/layout/IconLabelList"/>
    <dgm:cxn modelId="{C9F846BE-EE07-44FA-ACA5-37E7EDB3DDBB}" type="presParOf" srcId="{A0668990-59D4-43B3-A6FE-73DAF3683EE7}" destId="{74A033D4-D5BD-4D9A-81FF-BBA77BCA7933}" srcOrd="6" destOrd="0" presId="urn:microsoft.com/office/officeart/2018/2/layout/IconLabelList"/>
    <dgm:cxn modelId="{B996FD3F-A9A2-4FFF-8E10-66CFDF2D6354}" type="presParOf" srcId="{74A033D4-D5BD-4D9A-81FF-BBA77BCA7933}" destId="{E600A96E-D4B9-48DB-AB59-71F95F9B93E6}" srcOrd="0" destOrd="0" presId="urn:microsoft.com/office/officeart/2018/2/layout/IconLabelList"/>
    <dgm:cxn modelId="{59D19515-1386-41E1-A3B5-98161BC6D49F}" type="presParOf" srcId="{74A033D4-D5BD-4D9A-81FF-BBA77BCA7933}" destId="{7E393B36-5579-401F-B575-FBEDB8AFA9CC}" srcOrd="1" destOrd="0" presId="urn:microsoft.com/office/officeart/2018/2/layout/IconLabelList"/>
    <dgm:cxn modelId="{D8B143F0-0B0F-495B-9010-15B94854B64E}" type="presParOf" srcId="{74A033D4-D5BD-4D9A-81FF-BBA77BCA7933}" destId="{AC75C9DD-A757-46CE-90F4-60FD57429016}" srcOrd="2" destOrd="0" presId="urn:microsoft.com/office/officeart/2018/2/layout/IconLabelList"/>
    <dgm:cxn modelId="{F2CCE5CA-2C9C-453F-897E-060E12FEF152}" type="presParOf" srcId="{A0668990-59D4-43B3-A6FE-73DAF3683EE7}" destId="{2D2DA1AE-522C-45AF-9A6D-FF1A1744B372}" srcOrd="7" destOrd="0" presId="urn:microsoft.com/office/officeart/2018/2/layout/IconLabelList"/>
    <dgm:cxn modelId="{1EB2CD47-D860-4380-962A-6347FDAACF31}" type="presParOf" srcId="{A0668990-59D4-43B3-A6FE-73DAF3683EE7}" destId="{D8238101-FC13-4021-ADF2-E483912C47B4}" srcOrd="8" destOrd="0" presId="urn:microsoft.com/office/officeart/2018/2/layout/IconLabelList"/>
    <dgm:cxn modelId="{5A70055A-A9AE-4767-9537-77EA13F643DE}" type="presParOf" srcId="{D8238101-FC13-4021-ADF2-E483912C47B4}" destId="{4E0545D6-9383-44F6-BAB1-A2F8FD638477}" srcOrd="0" destOrd="0" presId="urn:microsoft.com/office/officeart/2018/2/layout/IconLabelList"/>
    <dgm:cxn modelId="{C669C462-F6CC-41E3-A245-634E480094C9}" type="presParOf" srcId="{D8238101-FC13-4021-ADF2-E483912C47B4}" destId="{A8F26635-D4AA-47A7-9D84-B1AD0BB2A2B3}" srcOrd="1" destOrd="0" presId="urn:microsoft.com/office/officeart/2018/2/layout/IconLabelList"/>
    <dgm:cxn modelId="{8C834D9B-BD95-4B24-9711-031C33AD60EF}" type="presParOf" srcId="{D8238101-FC13-4021-ADF2-E483912C47B4}" destId="{94EDB7EA-8D74-464F-A15C-CE28A6FF92B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4EB5D0-177E-446B-98AC-9C36E5043F6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EA3BC1C-B5AA-4CAD-974C-1E82D916C6A7}">
      <dgm:prSet custT="1"/>
      <dgm:spPr/>
      <dgm:t>
        <a:bodyPr/>
        <a:lstStyle/>
        <a:p>
          <a:pPr>
            <a:lnSpc>
              <a:spcPct val="100000"/>
            </a:lnSpc>
          </a:pPr>
          <a:r>
            <a:rPr lang="en-GB" sz="1600" b="0" i="0" dirty="0">
              <a:latin typeface="Arial" panose="020B0604020202020204" pitchFamily="34" charset="0"/>
              <a:cs typeface="Arial" panose="020B0604020202020204" pitchFamily="34" charset="0"/>
            </a:rPr>
            <a:t>Estimated monthly savings potentially up to </a:t>
          </a:r>
          <a:r>
            <a:rPr lang="en-GB" sz="1600" b="1" i="0" dirty="0">
              <a:solidFill>
                <a:schemeClr val="tx1"/>
              </a:solidFill>
              <a:latin typeface="Arial" panose="020B0604020202020204" pitchFamily="34" charset="0"/>
              <a:cs typeface="Arial" panose="020B0604020202020204" pitchFamily="34" charset="0"/>
            </a:rPr>
            <a:t>~£1.9m </a:t>
          </a:r>
          <a:r>
            <a:rPr lang="en-GB" sz="1600" b="0" i="0" dirty="0">
              <a:latin typeface="Arial" panose="020B0604020202020204" pitchFamily="34" charset="0"/>
              <a:cs typeface="Arial" panose="020B0604020202020204" pitchFamily="34" charset="0"/>
            </a:rPr>
            <a:t>compared to base case</a:t>
          </a:r>
          <a:endParaRPr lang="en-US" sz="1600" dirty="0">
            <a:latin typeface="Arial" panose="020B0604020202020204" pitchFamily="34" charset="0"/>
            <a:cs typeface="Arial" panose="020B0604020202020204" pitchFamily="34" charset="0"/>
          </a:endParaRPr>
        </a:p>
      </dgm:t>
    </dgm:pt>
    <dgm:pt modelId="{DD6CD0B3-AD6F-40EB-81FF-97E0CD5EB961}" type="parTrans" cxnId="{42F1EB57-7586-41E0-B04D-E51D438C2FA1}">
      <dgm:prSet/>
      <dgm:spPr/>
      <dgm:t>
        <a:bodyPr/>
        <a:lstStyle/>
        <a:p>
          <a:endParaRPr lang="en-US" sz="1600"/>
        </a:p>
      </dgm:t>
    </dgm:pt>
    <dgm:pt modelId="{C4A92807-9D9B-431C-B16E-534A4F4423FE}" type="sibTrans" cxnId="{42F1EB57-7586-41E0-B04D-E51D438C2FA1}">
      <dgm:prSet/>
      <dgm:spPr/>
      <dgm:t>
        <a:bodyPr/>
        <a:lstStyle/>
        <a:p>
          <a:endParaRPr lang="en-US" sz="1600"/>
        </a:p>
      </dgm:t>
    </dgm:pt>
    <dgm:pt modelId="{C794F2BE-2D5D-40EA-886D-B297256D59C3}">
      <dgm:prSet custT="1"/>
      <dgm:spPr/>
      <dgm:t>
        <a:bodyPr/>
        <a:lstStyle/>
        <a:p>
          <a:pPr>
            <a:lnSpc>
              <a:spcPct val="100000"/>
            </a:lnSpc>
          </a:pPr>
          <a:r>
            <a:rPr lang="en-US" sz="1600" dirty="0">
              <a:latin typeface="Arial" panose="020B0604020202020204" pitchFamily="34" charset="0"/>
              <a:cs typeface="Arial" panose="020B0604020202020204" pitchFamily="34" charset="0"/>
            </a:rPr>
            <a:t>Since its Launch</a:t>
          </a:r>
          <a:r>
            <a:rPr lang="en-US" sz="1600" dirty="0">
              <a:solidFill>
                <a:schemeClr val="tx1"/>
              </a:solidFill>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OneLondon is estimated to have </a:t>
          </a:r>
          <a:r>
            <a:rPr lang="en-US" sz="1600" b="1" dirty="0">
              <a:solidFill>
                <a:schemeClr val="tx1"/>
              </a:solidFill>
              <a:latin typeface="Arial" panose="020B0604020202020204" pitchFamily="34" charset="0"/>
              <a:cs typeface="Arial" panose="020B0604020202020204" pitchFamily="34" charset="0"/>
            </a:rPr>
            <a:t>saved time equivalent to ~£44 million</a:t>
          </a:r>
        </a:p>
      </dgm:t>
    </dgm:pt>
    <dgm:pt modelId="{AE230C16-F781-4B85-A6BE-6A3941AA4263}" type="parTrans" cxnId="{F8F824E5-D402-4A66-8DEA-079DFCB621EC}">
      <dgm:prSet/>
      <dgm:spPr/>
      <dgm:t>
        <a:bodyPr/>
        <a:lstStyle/>
        <a:p>
          <a:endParaRPr lang="en-US" sz="1600"/>
        </a:p>
      </dgm:t>
    </dgm:pt>
    <dgm:pt modelId="{35AA0F95-AA0B-4D17-B55A-9701FCAB158C}" type="sibTrans" cxnId="{F8F824E5-D402-4A66-8DEA-079DFCB621EC}">
      <dgm:prSet/>
      <dgm:spPr/>
      <dgm:t>
        <a:bodyPr/>
        <a:lstStyle/>
        <a:p>
          <a:endParaRPr lang="en-US" sz="1600"/>
        </a:p>
      </dgm:t>
    </dgm:pt>
    <dgm:pt modelId="{C04D9BD9-9B72-4E44-BF97-2A6D6F4601C5}">
      <dgm:prSet custT="1"/>
      <dgm:spPr/>
      <dgm:t>
        <a:bodyPr/>
        <a:lstStyle/>
        <a:p>
          <a:pPr>
            <a:lnSpc>
              <a:spcPct val="100000"/>
            </a:lnSpc>
          </a:pPr>
          <a:r>
            <a:rPr lang="en-US" sz="1600" dirty="0">
              <a:latin typeface="Arial" panose="020B0604020202020204" pitchFamily="34" charset="0"/>
              <a:cs typeface="Arial" panose="020B0604020202020204" pitchFamily="34" charset="0"/>
            </a:rPr>
            <a:t>FTE staff release may be up to approx</a:t>
          </a:r>
          <a:r>
            <a:rPr lang="en-US" sz="1600" b="1" dirty="0">
              <a:solidFill>
                <a:schemeClr val="tx1"/>
              </a:solidFill>
              <a:latin typeface="Arial" panose="020B0604020202020204" pitchFamily="34" charset="0"/>
              <a:cs typeface="Arial" panose="020B0604020202020204" pitchFamily="34" charset="0"/>
            </a:rPr>
            <a:t>. </a:t>
          </a:r>
          <a:r>
            <a:rPr lang="en-GB" sz="1600" b="1" dirty="0">
              <a:solidFill>
                <a:schemeClr val="tx1"/>
              </a:solidFill>
              <a:latin typeface="Arial" panose="020B0604020202020204" pitchFamily="34" charset="0"/>
              <a:cs typeface="Arial" panose="020B0604020202020204" pitchFamily="34" charset="0"/>
            </a:rPr>
            <a:t>840,920 minutes / 80.9 FTE </a:t>
          </a:r>
          <a:r>
            <a:rPr lang="en-GB" sz="1600" dirty="0">
              <a:latin typeface="Arial" panose="020B0604020202020204" pitchFamily="34" charset="0"/>
              <a:cs typeface="Arial" panose="020B0604020202020204" pitchFamily="34" charset="0"/>
            </a:rPr>
            <a:t>staff </a:t>
          </a:r>
          <a:endParaRPr lang="en-US" sz="1600" dirty="0">
            <a:latin typeface="Arial" panose="020B0604020202020204" pitchFamily="34" charset="0"/>
            <a:cs typeface="Arial" panose="020B0604020202020204" pitchFamily="34" charset="0"/>
          </a:endParaRPr>
        </a:p>
      </dgm:t>
    </dgm:pt>
    <dgm:pt modelId="{25B4292E-CAE9-4A17-8A61-E364E3B7A00F}" type="parTrans" cxnId="{09C83EB8-47F2-4172-B19E-ED78CA09DABA}">
      <dgm:prSet/>
      <dgm:spPr/>
      <dgm:t>
        <a:bodyPr/>
        <a:lstStyle/>
        <a:p>
          <a:endParaRPr lang="en-US" sz="1600"/>
        </a:p>
      </dgm:t>
    </dgm:pt>
    <dgm:pt modelId="{1FBB91FE-399E-4473-BCD0-1AF05D0CBF1D}" type="sibTrans" cxnId="{09C83EB8-47F2-4172-B19E-ED78CA09DABA}">
      <dgm:prSet/>
      <dgm:spPr/>
      <dgm:t>
        <a:bodyPr/>
        <a:lstStyle/>
        <a:p>
          <a:endParaRPr lang="en-US" sz="1600"/>
        </a:p>
      </dgm:t>
    </dgm:pt>
    <dgm:pt modelId="{03873BE6-97F6-466A-BAE9-E5DBD906D0BF}">
      <dgm:prSet custT="1"/>
      <dgm:spPr/>
      <dgm:t>
        <a:bodyPr/>
        <a:lstStyle/>
        <a:p>
          <a:pPr>
            <a:lnSpc>
              <a:spcPct val="100000"/>
            </a:lnSpc>
            <a:buClrTx/>
            <a:buSzTx/>
            <a:buFontTx/>
            <a:buNone/>
          </a:pPr>
          <a:r>
            <a:rPr kumimoji="0" lang="en-GB" sz="1600" b="0" i="0" u="none" strike="noStrike"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average time-based saving per system access ranges </a:t>
          </a:r>
          <a:r>
            <a:rPr kumimoji="0" lang="en-GB" sz="1600" b="1" i="0" u="none" strike="noStrike"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from £0.29 - £1.61 </a:t>
          </a:r>
          <a:endParaRPr lang="en-US" sz="1600" dirty="0"/>
        </a:p>
      </dgm:t>
    </dgm:pt>
    <dgm:pt modelId="{70554543-9500-4434-A70D-42486F4BC435}" type="parTrans" cxnId="{7406C3DA-6094-451D-A643-67A1C7B4CCB5}">
      <dgm:prSet/>
      <dgm:spPr/>
      <dgm:t>
        <a:bodyPr/>
        <a:lstStyle/>
        <a:p>
          <a:endParaRPr lang="en-US" sz="1600"/>
        </a:p>
      </dgm:t>
    </dgm:pt>
    <dgm:pt modelId="{9F355AF2-B41E-4EAB-8F53-3C98938FA0D4}" type="sibTrans" cxnId="{7406C3DA-6094-451D-A643-67A1C7B4CCB5}">
      <dgm:prSet/>
      <dgm:spPr/>
      <dgm:t>
        <a:bodyPr/>
        <a:lstStyle/>
        <a:p>
          <a:endParaRPr lang="en-US" sz="1600"/>
        </a:p>
      </dgm:t>
    </dgm:pt>
    <dgm:pt modelId="{01CD5F3A-FC42-4903-8DCC-32F54FEFF42B}">
      <dgm:prSet custT="1"/>
      <dgm:spPr/>
      <dgm:t>
        <a:bodyPr/>
        <a:lstStyle/>
        <a:p>
          <a:pPr>
            <a:lnSpc>
              <a:spcPct val="100000"/>
            </a:lnSpc>
          </a:pPr>
          <a:r>
            <a:rPr lang="en-GB" sz="1600" b="0" i="0" dirty="0">
              <a:latin typeface="Arial" panose="020B0604020202020204" pitchFamily="34" charset="0"/>
              <a:cs typeface="Arial" panose="020B0604020202020204" pitchFamily="34" charset="0"/>
            </a:rPr>
            <a:t>Overall, the OneLondon initiative </a:t>
          </a:r>
          <a:r>
            <a:rPr lang="en-GB" sz="1600" b="0" i="0" dirty="0">
              <a:solidFill>
                <a:schemeClr val="tx1"/>
              </a:solidFill>
              <a:latin typeface="Arial" panose="020B0604020202020204" pitchFamily="34" charset="0"/>
              <a:cs typeface="Arial" panose="020B0604020202020204" pitchFamily="34" charset="0"/>
            </a:rPr>
            <a:t>presents </a:t>
          </a:r>
          <a:r>
            <a:rPr lang="en-GB" sz="1600" b="1" i="0" dirty="0">
              <a:solidFill>
                <a:schemeClr val="tx1"/>
              </a:solidFill>
              <a:latin typeface="Arial" panose="020B0604020202020204" pitchFamily="34" charset="0"/>
              <a:cs typeface="Arial" panose="020B0604020202020204" pitchFamily="34" charset="0"/>
            </a:rPr>
            <a:t>significant economic benefits </a:t>
          </a:r>
          <a:r>
            <a:rPr lang="en-GB" sz="1600" b="0" i="0" dirty="0">
              <a:solidFill>
                <a:schemeClr val="tx1"/>
              </a:solidFill>
              <a:latin typeface="Arial" panose="020B0604020202020204" pitchFamily="34" charset="0"/>
              <a:cs typeface="Arial" panose="020B0604020202020204" pitchFamily="34" charset="0"/>
            </a:rPr>
            <a:t>by </a:t>
          </a:r>
          <a:r>
            <a:rPr lang="en-GB" sz="1600" b="1" i="0" dirty="0">
              <a:solidFill>
                <a:schemeClr val="tx1"/>
              </a:solidFill>
              <a:latin typeface="Arial" panose="020B0604020202020204" pitchFamily="34" charset="0"/>
              <a:cs typeface="Arial" panose="020B0604020202020204" pitchFamily="34" charset="0"/>
            </a:rPr>
            <a:t>improving efficiency</a:t>
          </a:r>
          <a:r>
            <a:rPr lang="en-GB" sz="1600" b="0" i="0" dirty="0">
              <a:solidFill>
                <a:schemeClr val="tx1"/>
              </a:solidFill>
              <a:latin typeface="Arial" panose="020B0604020202020204" pitchFamily="34" charset="0"/>
              <a:cs typeface="Arial" panose="020B0604020202020204" pitchFamily="34" charset="0"/>
            </a:rPr>
            <a:t>, </a:t>
          </a:r>
          <a:r>
            <a:rPr lang="en-GB" sz="1600" b="1" i="0" dirty="0">
              <a:solidFill>
                <a:schemeClr val="tx1"/>
              </a:solidFill>
              <a:latin typeface="Arial" panose="020B0604020202020204" pitchFamily="34" charset="0"/>
              <a:cs typeface="Arial" panose="020B0604020202020204" pitchFamily="34" charset="0"/>
            </a:rPr>
            <a:t>reducing costs</a:t>
          </a:r>
          <a:r>
            <a:rPr lang="en-GB" sz="1600" b="0" i="0" dirty="0">
              <a:latin typeface="Arial" panose="020B0604020202020204" pitchFamily="34" charset="0"/>
              <a:cs typeface="Arial" panose="020B0604020202020204" pitchFamily="34" charset="0"/>
            </a:rPr>
            <a:t>, and </a:t>
          </a:r>
          <a:r>
            <a:rPr lang="en-GB" sz="1600" b="1" i="0" dirty="0">
              <a:solidFill>
                <a:schemeClr val="tx1"/>
              </a:solidFill>
              <a:latin typeface="Arial" panose="020B0604020202020204" pitchFamily="34" charset="0"/>
              <a:cs typeface="Arial" panose="020B0604020202020204" pitchFamily="34" charset="0"/>
            </a:rPr>
            <a:t>enhancing patient safety </a:t>
          </a:r>
          <a:r>
            <a:rPr lang="en-GB" sz="1600" b="0" i="0" dirty="0">
              <a:latin typeface="Arial" panose="020B0604020202020204" pitchFamily="34" charset="0"/>
              <a:cs typeface="Arial" panose="020B0604020202020204" pitchFamily="34" charset="0"/>
            </a:rPr>
            <a:t>in the healthcare system.</a:t>
          </a:r>
          <a:endParaRPr lang="en-US" sz="1600" dirty="0">
            <a:latin typeface="Arial" panose="020B0604020202020204" pitchFamily="34" charset="0"/>
            <a:cs typeface="Arial" panose="020B0604020202020204" pitchFamily="34" charset="0"/>
          </a:endParaRPr>
        </a:p>
      </dgm:t>
    </dgm:pt>
    <dgm:pt modelId="{B0C7AC8E-B7E9-4A70-90BE-C91B99FCAE71}" type="sibTrans" cxnId="{27466E74-BD14-49BD-8A29-7D571A679C08}">
      <dgm:prSet/>
      <dgm:spPr/>
      <dgm:t>
        <a:bodyPr/>
        <a:lstStyle/>
        <a:p>
          <a:endParaRPr lang="en-US" sz="1600"/>
        </a:p>
      </dgm:t>
    </dgm:pt>
    <dgm:pt modelId="{A51AD8A0-BA0C-43A9-988B-D55FF063D9CA}" type="parTrans" cxnId="{27466E74-BD14-49BD-8A29-7D571A679C08}">
      <dgm:prSet/>
      <dgm:spPr/>
      <dgm:t>
        <a:bodyPr/>
        <a:lstStyle/>
        <a:p>
          <a:endParaRPr lang="en-US" sz="1600"/>
        </a:p>
      </dgm:t>
    </dgm:pt>
    <dgm:pt modelId="{97D37B52-AF38-4DB5-AF30-B805F765FC65}">
      <dgm:prSet custT="1"/>
      <dgm:spPr/>
      <dgm:t>
        <a:bodyPr/>
        <a:lstStyle/>
        <a:p>
          <a:pPr>
            <a:lnSpc>
              <a:spcPct val="100000"/>
            </a:lnSpc>
          </a:pPr>
          <a:endParaRPr lang="en-GB" sz="1600" dirty="0"/>
        </a:p>
      </dgm:t>
    </dgm:pt>
    <dgm:pt modelId="{0A2B0AE4-16CC-40C2-8E10-AF0B46D03B77}" type="sibTrans" cxnId="{4E54C0D6-D2E0-4F0E-9846-69F15B433B6A}">
      <dgm:prSet/>
      <dgm:spPr/>
      <dgm:t>
        <a:bodyPr/>
        <a:lstStyle/>
        <a:p>
          <a:endParaRPr lang="en-GB" sz="1600"/>
        </a:p>
      </dgm:t>
    </dgm:pt>
    <dgm:pt modelId="{8B2FB5C3-92C6-49EC-AE8F-83655CE6323E}" type="parTrans" cxnId="{4E54C0D6-D2E0-4F0E-9846-69F15B433B6A}">
      <dgm:prSet/>
      <dgm:spPr/>
      <dgm:t>
        <a:bodyPr/>
        <a:lstStyle/>
        <a:p>
          <a:endParaRPr lang="en-GB" sz="1600"/>
        </a:p>
      </dgm:t>
    </dgm:pt>
    <dgm:pt modelId="{76F194A5-89F2-4B70-AA4C-5FD4FB1538F0}" type="pres">
      <dgm:prSet presAssocID="{254EB5D0-177E-446B-98AC-9C36E5043F6E}" presName="root" presStyleCnt="0">
        <dgm:presLayoutVars>
          <dgm:dir/>
          <dgm:resizeHandles val="exact"/>
        </dgm:presLayoutVars>
      </dgm:prSet>
      <dgm:spPr/>
    </dgm:pt>
    <dgm:pt modelId="{C83AE666-ECA1-40B2-8EC9-64C04AF97AA5}" type="pres">
      <dgm:prSet presAssocID="{DEA3BC1C-B5AA-4CAD-974C-1E82D916C6A7}" presName="compNode" presStyleCnt="0"/>
      <dgm:spPr/>
    </dgm:pt>
    <dgm:pt modelId="{9757360D-E09C-4567-A6D1-CCF893CCDBBC}" type="pres">
      <dgm:prSet presAssocID="{DEA3BC1C-B5AA-4CAD-974C-1E82D916C6A7}" presName="bgRect" presStyleLbl="bgShp" presStyleIdx="0" presStyleCnt="6" custLinFactNeighborY="-235"/>
      <dgm:spPr/>
    </dgm:pt>
    <dgm:pt modelId="{335F1500-2240-4DE8-A30D-54940C6911A5}" type="pres">
      <dgm:prSet presAssocID="{DEA3BC1C-B5AA-4CAD-974C-1E82D916C6A7}" presName="iconRect" presStyleLbl="node1" presStyleIdx="0" presStyleCnt="6" custScaleX="120205" custScaleY="116172"/>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iggy Bank"/>
        </a:ext>
      </dgm:extLst>
    </dgm:pt>
    <dgm:pt modelId="{49177CA1-B9E7-4176-B9AF-91623C385533}" type="pres">
      <dgm:prSet presAssocID="{DEA3BC1C-B5AA-4CAD-974C-1E82D916C6A7}" presName="spaceRect" presStyleCnt="0"/>
      <dgm:spPr/>
    </dgm:pt>
    <dgm:pt modelId="{6CF54F98-7E4D-4EF9-A94F-74215D231025}" type="pres">
      <dgm:prSet presAssocID="{DEA3BC1C-B5AA-4CAD-974C-1E82D916C6A7}" presName="parTx" presStyleLbl="revTx" presStyleIdx="0" presStyleCnt="6">
        <dgm:presLayoutVars>
          <dgm:chMax val="0"/>
          <dgm:chPref val="0"/>
        </dgm:presLayoutVars>
      </dgm:prSet>
      <dgm:spPr/>
    </dgm:pt>
    <dgm:pt modelId="{517EB47B-E47B-40B1-B751-6ED75B047053}" type="pres">
      <dgm:prSet presAssocID="{C4A92807-9D9B-431C-B16E-534A4F4423FE}" presName="sibTrans" presStyleCnt="0"/>
      <dgm:spPr/>
    </dgm:pt>
    <dgm:pt modelId="{D55012B9-BB3D-408C-B60E-66BCC9ED8BE1}" type="pres">
      <dgm:prSet presAssocID="{C794F2BE-2D5D-40EA-886D-B297256D59C3}" presName="compNode" presStyleCnt="0"/>
      <dgm:spPr/>
    </dgm:pt>
    <dgm:pt modelId="{D0CC9044-3CD9-4D5A-AEC3-B0D3E08B92EE}" type="pres">
      <dgm:prSet presAssocID="{C794F2BE-2D5D-40EA-886D-B297256D59C3}" presName="bgRect" presStyleLbl="bgShp" presStyleIdx="1" presStyleCnt="6"/>
      <dgm:spPr/>
    </dgm:pt>
    <dgm:pt modelId="{14A8629B-F838-4BE8-958F-1B9DAA218C46}" type="pres">
      <dgm:prSet presAssocID="{C794F2BE-2D5D-40EA-886D-B297256D59C3}" presName="iconRect" presStyleLbl="node1" presStyleIdx="1" presStyleCnt="6" custScaleX="120205" custScaleY="116172"/>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220D976C-C00A-450E-9373-95960C1EDAC7}" type="pres">
      <dgm:prSet presAssocID="{C794F2BE-2D5D-40EA-886D-B297256D59C3}" presName="spaceRect" presStyleCnt="0"/>
      <dgm:spPr/>
    </dgm:pt>
    <dgm:pt modelId="{B46F9955-F8E0-4357-81D2-1503A3F6891B}" type="pres">
      <dgm:prSet presAssocID="{C794F2BE-2D5D-40EA-886D-B297256D59C3}" presName="parTx" presStyleLbl="revTx" presStyleIdx="1" presStyleCnt="6">
        <dgm:presLayoutVars>
          <dgm:chMax val="0"/>
          <dgm:chPref val="0"/>
        </dgm:presLayoutVars>
      </dgm:prSet>
      <dgm:spPr/>
    </dgm:pt>
    <dgm:pt modelId="{05E68D72-5D0D-421F-A950-5A7F5E14F7F8}" type="pres">
      <dgm:prSet presAssocID="{35AA0F95-AA0B-4D17-B55A-9701FCAB158C}" presName="sibTrans" presStyleCnt="0"/>
      <dgm:spPr/>
    </dgm:pt>
    <dgm:pt modelId="{88FC5508-A7EF-45B9-BA15-47C4B96FDBC1}" type="pres">
      <dgm:prSet presAssocID="{C04D9BD9-9B72-4E44-BF97-2A6D6F4601C5}" presName="compNode" presStyleCnt="0"/>
      <dgm:spPr/>
    </dgm:pt>
    <dgm:pt modelId="{9A613804-F39E-410A-9E59-DEE328CBDCC2}" type="pres">
      <dgm:prSet presAssocID="{C04D9BD9-9B72-4E44-BF97-2A6D6F4601C5}" presName="bgRect" presStyleLbl="bgShp" presStyleIdx="2" presStyleCnt="6"/>
      <dgm:spPr/>
    </dgm:pt>
    <dgm:pt modelId="{275344D3-89D9-49BE-839C-B7950F14BAC3}" type="pres">
      <dgm:prSet presAssocID="{C04D9BD9-9B72-4E44-BF97-2A6D6F4601C5}" presName="iconRect" presStyleLbl="node1" presStyleIdx="2" presStyleCnt="6" custScaleX="120205" custScaleY="116172"/>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ed Bump"/>
        </a:ext>
      </dgm:extLst>
    </dgm:pt>
    <dgm:pt modelId="{220A9423-E324-48CA-B278-9161A8FAED7D}" type="pres">
      <dgm:prSet presAssocID="{C04D9BD9-9B72-4E44-BF97-2A6D6F4601C5}" presName="spaceRect" presStyleCnt="0"/>
      <dgm:spPr/>
    </dgm:pt>
    <dgm:pt modelId="{C81414C6-7FC5-4763-88AF-47DAC45B8559}" type="pres">
      <dgm:prSet presAssocID="{C04D9BD9-9B72-4E44-BF97-2A6D6F4601C5}" presName="parTx" presStyleLbl="revTx" presStyleIdx="2" presStyleCnt="6">
        <dgm:presLayoutVars>
          <dgm:chMax val="0"/>
          <dgm:chPref val="0"/>
        </dgm:presLayoutVars>
      </dgm:prSet>
      <dgm:spPr/>
    </dgm:pt>
    <dgm:pt modelId="{E1FDEAE6-1698-46F7-9D0A-A640D7195010}" type="pres">
      <dgm:prSet presAssocID="{1FBB91FE-399E-4473-BCD0-1AF05D0CBF1D}" presName="sibTrans" presStyleCnt="0"/>
      <dgm:spPr/>
    </dgm:pt>
    <dgm:pt modelId="{13E13B47-B931-41FD-B3FC-24F4A52AAF36}" type="pres">
      <dgm:prSet presAssocID="{03873BE6-97F6-466A-BAE9-E5DBD906D0BF}" presName="compNode" presStyleCnt="0"/>
      <dgm:spPr/>
    </dgm:pt>
    <dgm:pt modelId="{7F7F3A81-67C5-4317-96E7-43C3A70E77AD}" type="pres">
      <dgm:prSet presAssocID="{03873BE6-97F6-466A-BAE9-E5DBD906D0BF}" presName="bgRect" presStyleLbl="bgShp" presStyleIdx="3" presStyleCnt="6" custLinFactNeighborY="5044"/>
      <dgm:spPr/>
    </dgm:pt>
    <dgm:pt modelId="{FA8E3A3D-B7B5-4958-A91E-BBA34FCF6F53}" type="pres">
      <dgm:prSet presAssocID="{03873BE6-97F6-466A-BAE9-E5DBD906D0BF}" presName="iconRect" presStyleLbl="node1" presStyleIdx="3" presStyleCnt="6" custScaleX="115790" custScaleY="113732" custLinFactNeighborX="-4414" custLinFactNeighborY="662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ound with solid fill"/>
        </a:ext>
      </dgm:extLst>
    </dgm:pt>
    <dgm:pt modelId="{6A24194A-BDF1-4786-AB89-59FEB9E6191C}" type="pres">
      <dgm:prSet presAssocID="{03873BE6-97F6-466A-BAE9-E5DBD906D0BF}" presName="spaceRect" presStyleCnt="0"/>
      <dgm:spPr/>
    </dgm:pt>
    <dgm:pt modelId="{FAFE6A13-5F1F-45D3-AF77-85258A80D582}" type="pres">
      <dgm:prSet presAssocID="{03873BE6-97F6-466A-BAE9-E5DBD906D0BF}" presName="parTx" presStyleLbl="revTx" presStyleIdx="3" presStyleCnt="6">
        <dgm:presLayoutVars>
          <dgm:chMax val="0"/>
          <dgm:chPref val="0"/>
        </dgm:presLayoutVars>
      </dgm:prSet>
      <dgm:spPr/>
    </dgm:pt>
    <dgm:pt modelId="{AFAD5F4A-0160-43A5-8422-2C48CBF66946}" type="pres">
      <dgm:prSet presAssocID="{9F355AF2-B41E-4EAB-8F53-3C98938FA0D4}" presName="sibTrans" presStyleCnt="0"/>
      <dgm:spPr/>
    </dgm:pt>
    <dgm:pt modelId="{BCE39C03-0BC3-4D0B-B620-A23CF1191C2D}" type="pres">
      <dgm:prSet presAssocID="{97D37B52-AF38-4DB5-AF30-B805F765FC65}" presName="compNode" presStyleCnt="0"/>
      <dgm:spPr/>
    </dgm:pt>
    <dgm:pt modelId="{FB9C42B8-1CE8-4541-9E46-60C207C5F4C8}" type="pres">
      <dgm:prSet presAssocID="{97D37B52-AF38-4DB5-AF30-B805F765FC65}" presName="bgRect" presStyleLbl="bgShp" presStyleIdx="4" presStyleCnt="6"/>
      <dgm:spPr/>
    </dgm:pt>
    <dgm:pt modelId="{3A0FB6BF-81B8-47BF-B3D7-56B747A4BF18}" type="pres">
      <dgm:prSet presAssocID="{97D37B52-AF38-4DB5-AF30-B805F765FC65}" presName="iconRect" presStyleLbl="node1" presStyleIdx="4" presStyleCnt="6" custScaleX="120205" custScaleY="116172" custLinFactNeighborX="2207" custLinFactNeighborY="8829"/>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usiness Growth with solid fill"/>
        </a:ext>
      </dgm:extLst>
    </dgm:pt>
    <dgm:pt modelId="{F0965A75-FE03-4C43-ACD6-CE7CBAD2F43D}" type="pres">
      <dgm:prSet presAssocID="{97D37B52-AF38-4DB5-AF30-B805F765FC65}" presName="spaceRect" presStyleCnt="0"/>
      <dgm:spPr/>
    </dgm:pt>
    <dgm:pt modelId="{2DD09C99-A75C-4483-BD63-995BFE0B8565}" type="pres">
      <dgm:prSet presAssocID="{97D37B52-AF38-4DB5-AF30-B805F765FC65}" presName="parTx" presStyleLbl="revTx" presStyleIdx="4" presStyleCnt="6" custLinFactX="-20762" custLinFactNeighborX="-100000" custLinFactNeighborY="-12767">
        <dgm:presLayoutVars>
          <dgm:chMax val="0"/>
          <dgm:chPref val="0"/>
        </dgm:presLayoutVars>
      </dgm:prSet>
      <dgm:spPr/>
    </dgm:pt>
    <dgm:pt modelId="{F484412D-F715-49EC-BBE8-5949402491B4}" type="pres">
      <dgm:prSet presAssocID="{0A2B0AE4-16CC-40C2-8E10-AF0B46D03B77}" presName="sibTrans" presStyleCnt="0"/>
      <dgm:spPr/>
    </dgm:pt>
    <dgm:pt modelId="{D568D76E-BC8B-4E97-BCC6-914C632194F8}" type="pres">
      <dgm:prSet presAssocID="{01CD5F3A-FC42-4903-8DCC-32F54FEFF42B}" presName="compNode" presStyleCnt="0"/>
      <dgm:spPr/>
    </dgm:pt>
    <dgm:pt modelId="{844C9853-5DF4-4F01-B17E-68CA120CC304}" type="pres">
      <dgm:prSet presAssocID="{01CD5F3A-FC42-4903-8DCC-32F54FEFF42B}" presName="bgRect" presStyleLbl="bgShp" presStyleIdx="5" presStyleCnt="6" custLinFactNeighborX="544" custLinFactNeighborY="-1804"/>
      <dgm:spPr/>
    </dgm:pt>
    <dgm:pt modelId="{F6E37370-7B14-42D1-899B-529325F0D164}" type="pres">
      <dgm:prSet presAssocID="{01CD5F3A-FC42-4903-8DCC-32F54FEFF42B}" presName="iconRect" presStyleLbl="node1" presStyleIdx="5" presStyleCnt="6" custScaleX="120205" custScaleY="116172"/>
      <dgm:spPr>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ctor"/>
        </a:ext>
      </dgm:extLst>
    </dgm:pt>
    <dgm:pt modelId="{3FA624BF-6882-42C4-8408-85495A5C6BFA}" type="pres">
      <dgm:prSet presAssocID="{01CD5F3A-FC42-4903-8DCC-32F54FEFF42B}" presName="spaceRect" presStyleCnt="0"/>
      <dgm:spPr/>
    </dgm:pt>
    <dgm:pt modelId="{4CC8FCA0-E190-4798-B29A-33A98AAA0D10}" type="pres">
      <dgm:prSet presAssocID="{01CD5F3A-FC42-4903-8DCC-32F54FEFF42B}" presName="parTx" presStyleLbl="revTx" presStyleIdx="5" presStyleCnt="6" custLinFactY="-26678" custLinFactNeighborX="386" custLinFactNeighborY="-100000">
        <dgm:presLayoutVars>
          <dgm:chMax val="0"/>
          <dgm:chPref val="0"/>
        </dgm:presLayoutVars>
      </dgm:prSet>
      <dgm:spPr/>
    </dgm:pt>
  </dgm:ptLst>
  <dgm:cxnLst>
    <dgm:cxn modelId="{42F1EB57-7586-41E0-B04D-E51D438C2FA1}" srcId="{254EB5D0-177E-446B-98AC-9C36E5043F6E}" destId="{DEA3BC1C-B5AA-4CAD-974C-1E82D916C6A7}" srcOrd="0" destOrd="0" parTransId="{DD6CD0B3-AD6F-40EB-81FF-97E0CD5EB961}" sibTransId="{C4A92807-9D9B-431C-B16E-534A4F4423FE}"/>
    <dgm:cxn modelId="{A834A06B-81D6-48FF-AB26-76715CF7AE49}" type="presOf" srcId="{01CD5F3A-FC42-4903-8DCC-32F54FEFF42B}" destId="{4CC8FCA0-E190-4798-B29A-33A98AAA0D10}" srcOrd="0" destOrd="0" presId="urn:microsoft.com/office/officeart/2018/2/layout/IconVerticalSolidList"/>
    <dgm:cxn modelId="{27466E74-BD14-49BD-8A29-7D571A679C08}" srcId="{254EB5D0-177E-446B-98AC-9C36E5043F6E}" destId="{01CD5F3A-FC42-4903-8DCC-32F54FEFF42B}" srcOrd="5" destOrd="0" parTransId="{A51AD8A0-BA0C-43A9-988B-D55FF063D9CA}" sibTransId="{B0C7AC8E-B7E9-4A70-90BE-C91B99FCAE71}"/>
    <dgm:cxn modelId="{0CB16981-412C-4836-ABE0-A5A10ECE93D7}" type="presOf" srcId="{C794F2BE-2D5D-40EA-886D-B297256D59C3}" destId="{B46F9955-F8E0-4357-81D2-1503A3F6891B}" srcOrd="0" destOrd="0" presId="urn:microsoft.com/office/officeart/2018/2/layout/IconVerticalSolidList"/>
    <dgm:cxn modelId="{FE513282-461C-40D5-92E1-E29E23624E22}" type="presOf" srcId="{97D37B52-AF38-4DB5-AF30-B805F765FC65}" destId="{2DD09C99-A75C-4483-BD63-995BFE0B8565}" srcOrd="0" destOrd="0" presId="urn:microsoft.com/office/officeart/2018/2/layout/IconVerticalSolidList"/>
    <dgm:cxn modelId="{3CBC1E9F-98F2-4227-8496-FC7F2E6F93D4}" type="presOf" srcId="{254EB5D0-177E-446B-98AC-9C36E5043F6E}" destId="{76F194A5-89F2-4B70-AA4C-5FD4FB1538F0}" srcOrd="0" destOrd="0" presId="urn:microsoft.com/office/officeart/2018/2/layout/IconVerticalSolidList"/>
    <dgm:cxn modelId="{09C83EB8-47F2-4172-B19E-ED78CA09DABA}" srcId="{254EB5D0-177E-446B-98AC-9C36E5043F6E}" destId="{C04D9BD9-9B72-4E44-BF97-2A6D6F4601C5}" srcOrd="2" destOrd="0" parTransId="{25B4292E-CAE9-4A17-8A61-E364E3B7A00F}" sibTransId="{1FBB91FE-399E-4473-BCD0-1AF05D0CBF1D}"/>
    <dgm:cxn modelId="{BCD2DFCE-144A-4273-9651-DC9865BDD205}" type="presOf" srcId="{03873BE6-97F6-466A-BAE9-E5DBD906D0BF}" destId="{FAFE6A13-5F1F-45D3-AF77-85258A80D582}" srcOrd="0" destOrd="0" presId="urn:microsoft.com/office/officeart/2018/2/layout/IconVerticalSolidList"/>
    <dgm:cxn modelId="{CB704BD1-97AA-4A73-9E08-7C48684CA13B}" type="presOf" srcId="{C04D9BD9-9B72-4E44-BF97-2A6D6F4601C5}" destId="{C81414C6-7FC5-4763-88AF-47DAC45B8559}" srcOrd="0" destOrd="0" presId="urn:microsoft.com/office/officeart/2018/2/layout/IconVerticalSolidList"/>
    <dgm:cxn modelId="{4E54C0D6-D2E0-4F0E-9846-69F15B433B6A}" srcId="{254EB5D0-177E-446B-98AC-9C36E5043F6E}" destId="{97D37B52-AF38-4DB5-AF30-B805F765FC65}" srcOrd="4" destOrd="0" parTransId="{8B2FB5C3-92C6-49EC-AE8F-83655CE6323E}" sibTransId="{0A2B0AE4-16CC-40C2-8E10-AF0B46D03B77}"/>
    <dgm:cxn modelId="{3307B5D7-7C8C-4DBF-8FDE-3AC50C9B7931}" type="presOf" srcId="{DEA3BC1C-B5AA-4CAD-974C-1E82D916C6A7}" destId="{6CF54F98-7E4D-4EF9-A94F-74215D231025}" srcOrd="0" destOrd="0" presId="urn:microsoft.com/office/officeart/2018/2/layout/IconVerticalSolidList"/>
    <dgm:cxn modelId="{7406C3DA-6094-451D-A643-67A1C7B4CCB5}" srcId="{254EB5D0-177E-446B-98AC-9C36E5043F6E}" destId="{03873BE6-97F6-466A-BAE9-E5DBD906D0BF}" srcOrd="3" destOrd="0" parTransId="{70554543-9500-4434-A70D-42486F4BC435}" sibTransId="{9F355AF2-B41E-4EAB-8F53-3C98938FA0D4}"/>
    <dgm:cxn modelId="{F8F824E5-D402-4A66-8DEA-079DFCB621EC}" srcId="{254EB5D0-177E-446B-98AC-9C36E5043F6E}" destId="{C794F2BE-2D5D-40EA-886D-B297256D59C3}" srcOrd="1" destOrd="0" parTransId="{AE230C16-F781-4B85-A6BE-6A3941AA4263}" sibTransId="{35AA0F95-AA0B-4D17-B55A-9701FCAB158C}"/>
    <dgm:cxn modelId="{42EC4784-F0DB-4541-ACF8-19E5DF9CFC12}" type="presParOf" srcId="{76F194A5-89F2-4B70-AA4C-5FD4FB1538F0}" destId="{C83AE666-ECA1-40B2-8EC9-64C04AF97AA5}" srcOrd="0" destOrd="0" presId="urn:microsoft.com/office/officeart/2018/2/layout/IconVerticalSolidList"/>
    <dgm:cxn modelId="{DFD739C2-BDB4-400E-A623-7D4675814725}" type="presParOf" srcId="{C83AE666-ECA1-40B2-8EC9-64C04AF97AA5}" destId="{9757360D-E09C-4567-A6D1-CCF893CCDBBC}" srcOrd="0" destOrd="0" presId="urn:microsoft.com/office/officeart/2018/2/layout/IconVerticalSolidList"/>
    <dgm:cxn modelId="{43DA9F1A-94ED-4155-86EA-A7AEDA03829A}" type="presParOf" srcId="{C83AE666-ECA1-40B2-8EC9-64C04AF97AA5}" destId="{335F1500-2240-4DE8-A30D-54940C6911A5}" srcOrd="1" destOrd="0" presId="urn:microsoft.com/office/officeart/2018/2/layout/IconVerticalSolidList"/>
    <dgm:cxn modelId="{5A6FEE06-1EBF-439C-B934-92400774C684}" type="presParOf" srcId="{C83AE666-ECA1-40B2-8EC9-64C04AF97AA5}" destId="{49177CA1-B9E7-4176-B9AF-91623C385533}" srcOrd="2" destOrd="0" presId="urn:microsoft.com/office/officeart/2018/2/layout/IconVerticalSolidList"/>
    <dgm:cxn modelId="{CC37DBFD-C762-4521-9242-62907C9DB9AE}" type="presParOf" srcId="{C83AE666-ECA1-40B2-8EC9-64C04AF97AA5}" destId="{6CF54F98-7E4D-4EF9-A94F-74215D231025}" srcOrd="3" destOrd="0" presId="urn:microsoft.com/office/officeart/2018/2/layout/IconVerticalSolidList"/>
    <dgm:cxn modelId="{728BB274-21F6-4C6E-9045-40FC55AF7550}" type="presParOf" srcId="{76F194A5-89F2-4B70-AA4C-5FD4FB1538F0}" destId="{517EB47B-E47B-40B1-B751-6ED75B047053}" srcOrd="1" destOrd="0" presId="urn:microsoft.com/office/officeart/2018/2/layout/IconVerticalSolidList"/>
    <dgm:cxn modelId="{6E0AC60C-49FB-4CD6-A92E-2EF044CBD646}" type="presParOf" srcId="{76F194A5-89F2-4B70-AA4C-5FD4FB1538F0}" destId="{D55012B9-BB3D-408C-B60E-66BCC9ED8BE1}" srcOrd="2" destOrd="0" presId="urn:microsoft.com/office/officeart/2018/2/layout/IconVerticalSolidList"/>
    <dgm:cxn modelId="{15AA6A46-D17C-4E50-8689-6761F2C81027}" type="presParOf" srcId="{D55012B9-BB3D-408C-B60E-66BCC9ED8BE1}" destId="{D0CC9044-3CD9-4D5A-AEC3-B0D3E08B92EE}" srcOrd="0" destOrd="0" presId="urn:microsoft.com/office/officeart/2018/2/layout/IconVerticalSolidList"/>
    <dgm:cxn modelId="{6A7CBED9-E882-4621-9F99-326A50D3E7E4}" type="presParOf" srcId="{D55012B9-BB3D-408C-B60E-66BCC9ED8BE1}" destId="{14A8629B-F838-4BE8-958F-1B9DAA218C46}" srcOrd="1" destOrd="0" presId="urn:microsoft.com/office/officeart/2018/2/layout/IconVerticalSolidList"/>
    <dgm:cxn modelId="{7D11C544-BD64-40E4-B2BD-42016A4FE857}" type="presParOf" srcId="{D55012B9-BB3D-408C-B60E-66BCC9ED8BE1}" destId="{220D976C-C00A-450E-9373-95960C1EDAC7}" srcOrd="2" destOrd="0" presId="urn:microsoft.com/office/officeart/2018/2/layout/IconVerticalSolidList"/>
    <dgm:cxn modelId="{456B5ED6-787B-4DB2-9046-012C867D7B36}" type="presParOf" srcId="{D55012B9-BB3D-408C-B60E-66BCC9ED8BE1}" destId="{B46F9955-F8E0-4357-81D2-1503A3F6891B}" srcOrd="3" destOrd="0" presId="urn:microsoft.com/office/officeart/2018/2/layout/IconVerticalSolidList"/>
    <dgm:cxn modelId="{2A3690D6-0DE5-4651-885B-38C735809E11}" type="presParOf" srcId="{76F194A5-89F2-4B70-AA4C-5FD4FB1538F0}" destId="{05E68D72-5D0D-421F-A950-5A7F5E14F7F8}" srcOrd="3" destOrd="0" presId="urn:microsoft.com/office/officeart/2018/2/layout/IconVerticalSolidList"/>
    <dgm:cxn modelId="{1294C09B-FB96-4130-80C2-DBEEC5FF5C19}" type="presParOf" srcId="{76F194A5-89F2-4B70-AA4C-5FD4FB1538F0}" destId="{88FC5508-A7EF-45B9-BA15-47C4B96FDBC1}" srcOrd="4" destOrd="0" presId="urn:microsoft.com/office/officeart/2018/2/layout/IconVerticalSolidList"/>
    <dgm:cxn modelId="{46E24DF9-E7F9-40F7-9B64-F3CD2DC01538}" type="presParOf" srcId="{88FC5508-A7EF-45B9-BA15-47C4B96FDBC1}" destId="{9A613804-F39E-410A-9E59-DEE328CBDCC2}" srcOrd="0" destOrd="0" presId="urn:microsoft.com/office/officeart/2018/2/layout/IconVerticalSolidList"/>
    <dgm:cxn modelId="{67F4C194-ED0B-471F-88A9-403B39F4265D}" type="presParOf" srcId="{88FC5508-A7EF-45B9-BA15-47C4B96FDBC1}" destId="{275344D3-89D9-49BE-839C-B7950F14BAC3}" srcOrd="1" destOrd="0" presId="urn:microsoft.com/office/officeart/2018/2/layout/IconVerticalSolidList"/>
    <dgm:cxn modelId="{125860A2-76DA-481D-B758-2ACF3929134C}" type="presParOf" srcId="{88FC5508-A7EF-45B9-BA15-47C4B96FDBC1}" destId="{220A9423-E324-48CA-B278-9161A8FAED7D}" srcOrd="2" destOrd="0" presId="urn:microsoft.com/office/officeart/2018/2/layout/IconVerticalSolidList"/>
    <dgm:cxn modelId="{98CD75BE-C980-4EA3-97F1-DB91E0A235C6}" type="presParOf" srcId="{88FC5508-A7EF-45B9-BA15-47C4B96FDBC1}" destId="{C81414C6-7FC5-4763-88AF-47DAC45B8559}" srcOrd="3" destOrd="0" presId="urn:microsoft.com/office/officeart/2018/2/layout/IconVerticalSolidList"/>
    <dgm:cxn modelId="{B7845B62-133B-443C-9F30-B65E16DE1D31}" type="presParOf" srcId="{76F194A5-89F2-4B70-AA4C-5FD4FB1538F0}" destId="{E1FDEAE6-1698-46F7-9D0A-A640D7195010}" srcOrd="5" destOrd="0" presId="urn:microsoft.com/office/officeart/2018/2/layout/IconVerticalSolidList"/>
    <dgm:cxn modelId="{E64E727B-81FB-4041-AC1B-3F2FBBCDE211}" type="presParOf" srcId="{76F194A5-89F2-4B70-AA4C-5FD4FB1538F0}" destId="{13E13B47-B931-41FD-B3FC-24F4A52AAF36}" srcOrd="6" destOrd="0" presId="urn:microsoft.com/office/officeart/2018/2/layout/IconVerticalSolidList"/>
    <dgm:cxn modelId="{5EBED766-0E26-4159-8FF1-DD10CD1286EC}" type="presParOf" srcId="{13E13B47-B931-41FD-B3FC-24F4A52AAF36}" destId="{7F7F3A81-67C5-4317-96E7-43C3A70E77AD}" srcOrd="0" destOrd="0" presId="urn:microsoft.com/office/officeart/2018/2/layout/IconVerticalSolidList"/>
    <dgm:cxn modelId="{6C28C2D0-AC27-4547-ADC9-D86836B515DF}" type="presParOf" srcId="{13E13B47-B931-41FD-B3FC-24F4A52AAF36}" destId="{FA8E3A3D-B7B5-4958-A91E-BBA34FCF6F53}" srcOrd="1" destOrd="0" presId="urn:microsoft.com/office/officeart/2018/2/layout/IconVerticalSolidList"/>
    <dgm:cxn modelId="{187A56D9-FCA3-4655-8127-5F6FDA25F376}" type="presParOf" srcId="{13E13B47-B931-41FD-B3FC-24F4A52AAF36}" destId="{6A24194A-BDF1-4786-AB89-59FEB9E6191C}" srcOrd="2" destOrd="0" presId="urn:microsoft.com/office/officeart/2018/2/layout/IconVerticalSolidList"/>
    <dgm:cxn modelId="{907C40D1-C42B-4D47-A756-CE0A66EAE4FE}" type="presParOf" srcId="{13E13B47-B931-41FD-B3FC-24F4A52AAF36}" destId="{FAFE6A13-5F1F-45D3-AF77-85258A80D582}" srcOrd="3" destOrd="0" presId="urn:microsoft.com/office/officeart/2018/2/layout/IconVerticalSolidList"/>
    <dgm:cxn modelId="{AA194281-E288-48E2-A3F6-5C1ED6B85033}" type="presParOf" srcId="{76F194A5-89F2-4B70-AA4C-5FD4FB1538F0}" destId="{AFAD5F4A-0160-43A5-8422-2C48CBF66946}" srcOrd="7" destOrd="0" presId="urn:microsoft.com/office/officeart/2018/2/layout/IconVerticalSolidList"/>
    <dgm:cxn modelId="{5A71255D-5D41-4898-BFF9-734C7769313E}" type="presParOf" srcId="{76F194A5-89F2-4B70-AA4C-5FD4FB1538F0}" destId="{BCE39C03-0BC3-4D0B-B620-A23CF1191C2D}" srcOrd="8" destOrd="0" presId="urn:microsoft.com/office/officeart/2018/2/layout/IconVerticalSolidList"/>
    <dgm:cxn modelId="{36D0DF5B-F402-47E3-A2C8-381FA25032A6}" type="presParOf" srcId="{BCE39C03-0BC3-4D0B-B620-A23CF1191C2D}" destId="{FB9C42B8-1CE8-4541-9E46-60C207C5F4C8}" srcOrd="0" destOrd="0" presId="urn:microsoft.com/office/officeart/2018/2/layout/IconVerticalSolidList"/>
    <dgm:cxn modelId="{236657A1-BED6-4A31-9EF6-95F91BD249C0}" type="presParOf" srcId="{BCE39C03-0BC3-4D0B-B620-A23CF1191C2D}" destId="{3A0FB6BF-81B8-47BF-B3D7-56B747A4BF18}" srcOrd="1" destOrd="0" presId="urn:microsoft.com/office/officeart/2018/2/layout/IconVerticalSolidList"/>
    <dgm:cxn modelId="{E1E45E0D-29C0-40D1-ADD6-B8AE931E9BD4}" type="presParOf" srcId="{BCE39C03-0BC3-4D0B-B620-A23CF1191C2D}" destId="{F0965A75-FE03-4C43-ACD6-CE7CBAD2F43D}" srcOrd="2" destOrd="0" presId="urn:microsoft.com/office/officeart/2018/2/layout/IconVerticalSolidList"/>
    <dgm:cxn modelId="{AD576733-B97A-4EF8-943D-98F022E39E03}" type="presParOf" srcId="{BCE39C03-0BC3-4D0B-B620-A23CF1191C2D}" destId="{2DD09C99-A75C-4483-BD63-995BFE0B8565}" srcOrd="3" destOrd="0" presId="urn:microsoft.com/office/officeart/2018/2/layout/IconVerticalSolidList"/>
    <dgm:cxn modelId="{DC1AEA5E-C678-4AFB-9117-3707F84E1D84}" type="presParOf" srcId="{76F194A5-89F2-4B70-AA4C-5FD4FB1538F0}" destId="{F484412D-F715-49EC-BBE8-5949402491B4}" srcOrd="9" destOrd="0" presId="urn:microsoft.com/office/officeart/2018/2/layout/IconVerticalSolidList"/>
    <dgm:cxn modelId="{01962D29-A281-4740-89F1-46AA11126EBE}" type="presParOf" srcId="{76F194A5-89F2-4B70-AA4C-5FD4FB1538F0}" destId="{D568D76E-BC8B-4E97-BCC6-914C632194F8}" srcOrd="10" destOrd="0" presId="urn:microsoft.com/office/officeart/2018/2/layout/IconVerticalSolidList"/>
    <dgm:cxn modelId="{037D2551-0B24-4A68-BB1C-E62E8619D834}" type="presParOf" srcId="{D568D76E-BC8B-4E97-BCC6-914C632194F8}" destId="{844C9853-5DF4-4F01-B17E-68CA120CC304}" srcOrd="0" destOrd="0" presId="urn:microsoft.com/office/officeart/2018/2/layout/IconVerticalSolidList"/>
    <dgm:cxn modelId="{803EB963-0738-42BE-85FE-E9EEAE008578}" type="presParOf" srcId="{D568D76E-BC8B-4E97-BCC6-914C632194F8}" destId="{F6E37370-7B14-42D1-899B-529325F0D164}" srcOrd="1" destOrd="0" presId="urn:microsoft.com/office/officeart/2018/2/layout/IconVerticalSolidList"/>
    <dgm:cxn modelId="{1FB623A8-6873-45FE-AF51-4CC3ED810F3A}" type="presParOf" srcId="{D568D76E-BC8B-4E97-BCC6-914C632194F8}" destId="{3FA624BF-6882-42C4-8408-85495A5C6BFA}" srcOrd="2" destOrd="0" presId="urn:microsoft.com/office/officeart/2018/2/layout/IconVerticalSolidList"/>
    <dgm:cxn modelId="{AE00E9A4-1747-4802-A31F-C3333AD5FA59}" type="presParOf" srcId="{D568D76E-BC8B-4E97-BCC6-914C632194F8}" destId="{4CC8FCA0-E190-4798-B29A-33A98AAA0D1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7DAA8-0A09-47CA-BAF2-EE2A39F560F6}">
      <dsp:nvSpPr>
        <dsp:cNvPr id="0" name=""/>
        <dsp:cNvSpPr/>
      </dsp:nvSpPr>
      <dsp:spPr>
        <a:xfrm>
          <a:off x="897925" y="669300"/>
          <a:ext cx="1399347" cy="13416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B7399C-80C0-4518-B380-A39847B5C89D}">
      <dsp:nvSpPr>
        <dsp:cNvPr id="0" name=""/>
        <dsp:cNvSpPr/>
      </dsp:nvSpPr>
      <dsp:spPr>
        <a:xfrm>
          <a:off x="669599" y="2385757"/>
          <a:ext cx="1800000" cy="1897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GB" sz="1600" b="0" i="0" kern="1200" dirty="0"/>
            <a:t>A </a:t>
          </a:r>
          <a:r>
            <a:rPr lang="en-GB" sz="1600" b="1" i="0" kern="1200" dirty="0"/>
            <a:t>comparative analysis </a:t>
          </a:r>
          <a:r>
            <a:rPr lang="en-GB" sz="1600" b="0" i="0" kern="1200" dirty="0"/>
            <a:t>between OneLondon Sites and Other Sites is conducted on incident categories.</a:t>
          </a:r>
          <a:endParaRPr lang="en-US" sz="1600" kern="1200" dirty="0"/>
        </a:p>
      </dsp:txBody>
      <dsp:txXfrm>
        <a:off x="669599" y="2385757"/>
        <a:ext cx="1800000" cy="1897168"/>
      </dsp:txXfrm>
    </dsp:sp>
    <dsp:sp modelId="{37579275-67F3-4159-BBD7-2CD839C010EA}">
      <dsp:nvSpPr>
        <dsp:cNvPr id="0" name=""/>
        <dsp:cNvSpPr/>
      </dsp:nvSpPr>
      <dsp:spPr>
        <a:xfrm>
          <a:off x="3062631" y="812097"/>
          <a:ext cx="1355923" cy="11988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F9F671-C83B-4700-BAA7-3F62DCEB04E4}">
      <dsp:nvSpPr>
        <dsp:cNvPr id="0" name=""/>
        <dsp:cNvSpPr/>
      </dsp:nvSpPr>
      <dsp:spPr>
        <a:xfrm>
          <a:off x="2877929" y="2382647"/>
          <a:ext cx="1800000" cy="1671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GB" sz="1600" b="1" i="0" kern="1200" dirty="0"/>
            <a:t>Findings show variations </a:t>
          </a:r>
          <a:r>
            <a:rPr lang="en-GB" sz="1600" b="0" i="0" kern="1200" dirty="0"/>
            <a:t>in incident reporting and relative risks, suggesting differences in safety outcomes.</a:t>
          </a:r>
          <a:endParaRPr lang="en-US" sz="1600" kern="1200" dirty="0"/>
        </a:p>
      </dsp:txBody>
      <dsp:txXfrm>
        <a:off x="2877929" y="2382647"/>
        <a:ext cx="1800000" cy="1671826"/>
      </dsp:txXfrm>
    </dsp:sp>
    <dsp:sp modelId="{780A1977-3341-4CF4-807D-2AD4FE56FDD5}">
      <dsp:nvSpPr>
        <dsp:cNvPr id="0" name=""/>
        <dsp:cNvSpPr/>
      </dsp:nvSpPr>
      <dsp:spPr>
        <a:xfrm>
          <a:off x="5168235" y="838395"/>
          <a:ext cx="1337391" cy="11725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CE02B2-8613-406D-A174-D0C2DE0056FF}">
      <dsp:nvSpPr>
        <dsp:cNvPr id="0" name=""/>
        <dsp:cNvSpPr/>
      </dsp:nvSpPr>
      <dsp:spPr>
        <a:xfrm>
          <a:off x="4936931" y="2382650"/>
          <a:ext cx="1800000" cy="1534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GB" sz="1600" b="1" i="0" kern="1200" dirty="0"/>
            <a:t>Study highlights the potential for safety benefits and relative risk reduction </a:t>
          </a:r>
          <a:r>
            <a:rPr lang="en-GB" sz="1600" b="0" i="0" kern="1200" dirty="0"/>
            <a:t>associated with OneLondon.</a:t>
          </a:r>
          <a:endParaRPr lang="en-US" sz="1600" kern="1200" dirty="0"/>
        </a:p>
      </dsp:txBody>
      <dsp:txXfrm>
        <a:off x="4936931" y="2382650"/>
        <a:ext cx="1800000" cy="1534680"/>
      </dsp:txXfrm>
    </dsp:sp>
    <dsp:sp modelId="{E600A96E-D4B9-48DB-AB59-71F95F9B93E6}">
      <dsp:nvSpPr>
        <dsp:cNvPr id="0" name=""/>
        <dsp:cNvSpPr/>
      </dsp:nvSpPr>
      <dsp:spPr>
        <a:xfrm>
          <a:off x="7224081" y="707760"/>
          <a:ext cx="1474362" cy="13032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75C9DD-A757-46CE-90F4-60FD57429016}">
      <dsp:nvSpPr>
        <dsp:cNvPr id="0" name=""/>
        <dsp:cNvSpPr/>
      </dsp:nvSpPr>
      <dsp:spPr>
        <a:xfrm>
          <a:off x="7070597" y="2408778"/>
          <a:ext cx="1800000" cy="155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GB" sz="1600" b="0" i="0" kern="1200" dirty="0"/>
            <a:t>The </a:t>
          </a:r>
          <a:r>
            <a:rPr lang="en-GB" sz="1600" b="1" i="0" kern="1200" dirty="0"/>
            <a:t>limitations</a:t>
          </a:r>
          <a:r>
            <a:rPr lang="en-GB" sz="1600" b="0" i="0" kern="1200" dirty="0"/>
            <a:t> and potential confounding factors in safety reporting are acknowledged.</a:t>
          </a:r>
          <a:endParaRPr lang="en-US" sz="1600" kern="1200" dirty="0"/>
        </a:p>
      </dsp:txBody>
      <dsp:txXfrm>
        <a:off x="7070597" y="2408778"/>
        <a:ext cx="1800000" cy="1553431"/>
      </dsp:txXfrm>
    </dsp:sp>
    <dsp:sp modelId="{4E0545D6-9383-44F6-BAB1-A2F8FD638477}">
      <dsp:nvSpPr>
        <dsp:cNvPr id="0" name=""/>
        <dsp:cNvSpPr/>
      </dsp:nvSpPr>
      <dsp:spPr>
        <a:xfrm>
          <a:off x="9341981" y="710967"/>
          <a:ext cx="1362420" cy="130001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EDB7EA-8D74-464F-A15C-CE28A6FF92B1}">
      <dsp:nvSpPr>
        <dsp:cNvPr id="0" name=""/>
        <dsp:cNvSpPr/>
      </dsp:nvSpPr>
      <dsp:spPr>
        <a:xfrm>
          <a:off x="9204263" y="2403299"/>
          <a:ext cx="1800000" cy="1497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GB" sz="1600" b="1" i="0" kern="1200" dirty="0"/>
            <a:t>Suggestions are made for future research </a:t>
          </a:r>
          <a:r>
            <a:rPr lang="en-GB" sz="1600" b="0" i="0" kern="1200" dirty="0"/>
            <a:t>to enhance the accuracy and validity of safety findings.</a:t>
          </a:r>
          <a:endParaRPr lang="en-US" sz="1600" kern="1200" dirty="0"/>
        </a:p>
      </dsp:txBody>
      <dsp:txXfrm>
        <a:off x="9204263" y="2403299"/>
        <a:ext cx="1800000" cy="14971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7360D-E09C-4567-A6D1-CCF893CCDBBC}">
      <dsp:nvSpPr>
        <dsp:cNvPr id="0" name=""/>
        <dsp:cNvSpPr/>
      </dsp:nvSpPr>
      <dsp:spPr>
        <a:xfrm>
          <a:off x="0" y="0"/>
          <a:ext cx="9187495" cy="7458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5F1500-2240-4DE8-A30D-54940C6911A5}">
      <dsp:nvSpPr>
        <dsp:cNvPr id="0" name=""/>
        <dsp:cNvSpPr/>
      </dsp:nvSpPr>
      <dsp:spPr>
        <a:xfrm>
          <a:off x="184166" y="136388"/>
          <a:ext cx="493072" cy="476529"/>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F54F98-7E4D-4EF9-A94F-74215D231025}">
      <dsp:nvSpPr>
        <dsp:cNvPr id="0" name=""/>
        <dsp:cNvSpPr/>
      </dsp:nvSpPr>
      <dsp:spPr>
        <a:xfrm>
          <a:off x="861406" y="1750"/>
          <a:ext cx="8326088" cy="745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931" tIns="78931" rIns="78931" bIns="78931" numCol="1" spcCol="1270" anchor="ctr" anchorCtr="0">
          <a:noAutofit/>
        </a:bodyPr>
        <a:lstStyle/>
        <a:p>
          <a:pPr marL="0" lvl="0" indent="0" algn="l" defTabSz="711200">
            <a:lnSpc>
              <a:spcPct val="100000"/>
            </a:lnSpc>
            <a:spcBef>
              <a:spcPct val="0"/>
            </a:spcBef>
            <a:spcAft>
              <a:spcPct val="35000"/>
            </a:spcAft>
            <a:buNone/>
          </a:pPr>
          <a:r>
            <a:rPr lang="en-GB" sz="1600" b="0" i="0" kern="1200" dirty="0">
              <a:latin typeface="Arial" panose="020B0604020202020204" pitchFamily="34" charset="0"/>
              <a:cs typeface="Arial" panose="020B0604020202020204" pitchFamily="34" charset="0"/>
            </a:rPr>
            <a:t>Estimated monthly savings potentially up to </a:t>
          </a:r>
          <a:r>
            <a:rPr lang="en-GB" sz="1600" b="1" i="0" kern="1200" dirty="0">
              <a:solidFill>
                <a:schemeClr val="tx1"/>
              </a:solidFill>
              <a:latin typeface="Arial" panose="020B0604020202020204" pitchFamily="34" charset="0"/>
              <a:cs typeface="Arial" panose="020B0604020202020204" pitchFamily="34" charset="0"/>
            </a:rPr>
            <a:t>~£1.9m </a:t>
          </a:r>
          <a:r>
            <a:rPr lang="en-GB" sz="1600" b="0" i="0" kern="1200" dirty="0">
              <a:latin typeface="Arial" panose="020B0604020202020204" pitchFamily="34" charset="0"/>
              <a:cs typeface="Arial" panose="020B0604020202020204" pitchFamily="34" charset="0"/>
            </a:rPr>
            <a:t>compared to base case</a:t>
          </a:r>
          <a:endParaRPr lang="en-US" sz="1600" kern="1200" dirty="0">
            <a:latin typeface="Arial" panose="020B0604020202020204" pitchFamily="34" charset="0"/>
            <a:cs typeface="Arial" panose="020B0604020202020204" pitchFamily="34" charset="0"/>
          </a:endParaRPr>
        </a:p>
      </dsp:txBody>
      <dsp:txXfrm>
        <a:off x="861406" y="1750"/>
        <a:ext cx="8326088" cy="745806"/>
      </dsp:txXfrm>
    </dsp:sp>
    <dsp:sp modelId="{D0CC9044-3CD9-4D5A-AEC3-B0D3E08B92EE}">
      <dsp:nvSpPr>
        <dsp:cNvPr id="0" name=""/>
        <dsp:cNvSpPr/>
      </dsp:nvSpPr>
      <dsp:spPr>
        <a:xfrm>
          <a:off x="0" y="934007"/>
          <a:ext cx="9187495" cy="7458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A8629B-F838-4BE8-958F-1B9DAA218C46}">
      <dsp:nvSpPr>
        <dsp:cNvPr id="0" name=""/>
        <dsp:cNvSpPr/>
      </dsp:nvSpPr>
      <dsp:spPr>
        <a:xfrm>
          <a:off x="184166" y="1068646"/>
          <a:ext cx="493072" cy="476529"/>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F9955-F8E0-4357-81D2-1503A3F6891B}">
      <dsp:nvSpPr>
        <dsp:cNvPr id="0" name=""/>
        <dsp:cNvSpPr/>
      </dsp:nvSpPr>
      <dsp:spPr>
        <a:xfrm>
          <a:off x="861406" y="934007"/>
          <a:ext cx="8326088" cy="745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931" tIns="78931" rIns="78931" bIns="78931"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Arial" panose="020B0604020202020204" pitchFamily="34" charset="0"/>
              <a:cs typeface="Arial" panose="020B0604020202020204" pitchFamily="34" charset="0"/>
            </a:rPr>
            <a:t>Since its Launch</a:t>
          </a:r>
          <a:r>
            <a:rPr lang="en-US" sz="1600" kern="1200" dirty="0">
              <a:solidFill>
                <a:schemeClr val="tx1"/>
              </a:solidFill>
              <a:latin typeface="Arial" panose="020B0604020202020204" pitchFamily="34" charset="0"/>
              <a:cs typeface="Arial" panose="020B0604020202020204" pitchFamily="34" charset="0"/>
            </a:rPr>
            <a:t>,</a:t>
          </a:r>
          <a:r>
            <a:rPr lang="en-US" sz="1600" kern="1200" dirty="0">
              <a:latin typeface="Arial" panose="020B0604020202020204" pitchFamily="34" charset="0"/>
              <a:cs typeface="Arial" panose="020B0604020202020204" pitchFamily="34" charset="0"/>
            </a:rPr>
            <a:t> OneLondon is estimated to have </a:t>
          </a:r>
          <a:r>
            <a:rPr lang="en-US" sz="1600" b="1" kern="1200" dirty="0">
              <a:solidFill>
                <a:schemeClr val="tx1"/>
              </a:solidFill>
              <a:latin typeface="Arial" panose="020B0604020202020204" pitchFamily="34" charset="0"/>
              <a:cs typeface="Arial" panose="020B0604020202020204" pitchFamily="34" charset="0"/>
            </a:rPr>
            <a:t>saved time equivalent to ~£44 million</a:t>
          </a:r>
        </a:p>
      </dsp:txBody>
      <dsp:txXfrm>
        <a:off x="861406" y="934007"/>
        <a:ext cx="8326088" cy="745806"/>
      </dsp:txXfrm>
    </dsp:sp>
    <dsp:sp modelId="{9A613804-F39E-410A-9E59-DEE328CBDCC2}">
      <dsp:nvSpPr>
        <dsp:cNvPr id="0" name=""/>
        <dsp:cNvSpPr/>
      </dsp:nvSpPr>
      <dsp:spPr>
        <a:xfrm>
          <a:off x="0" y="1866265"/>
          <a:ext cx="9187495" cy="7458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5344D3-89D9-49BE-839C-B7950F14BAC3}">
      <dsp:nvSpPr>
        <dsp:cNvPr id="0" name=""/>
        <dsp:cNvSpPr/>
      </dsp:nvSpPr>
      <dsp:spPr>
        <a:xfrm>
          <a:off x="184166" y="2000903"/>
          <a:ext cx="493072" cy="476529"/>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1414C6-7FC5-4763-88AF-47DAC45B8559}">
      <dsp:nvSpPr>
        <dsp:cNvPr id="0" name=""/>
        <dsp:cNvSpPr/>
      </dsp:nvSpPr>
      <dsp:spPr>
        <a:xfrm>
          <a:off x="861406" y="1866265"/>
          <a:ext cx="8326088" cy="745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931" tIns="78931" rIns="78931" bIns="78931"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Arial" panose="020B0604020202020204" pitchFamily="34" charset="0"/>
              <a:cs typeface="Arial" panose="020B0604020202020204" pitchFamily="34" charset="0"/>
            </a:rPr>
            <a:t>FTE staff release may be up to approx</a:t>
          </a:r>
          <a:r>
            <a:rPr lang="en-US" sz="1600" b="1" kern="1200" dirty="0">
              <a:solidFill>
                <a:schemeClr val="tx1"/>
              </a:solidFill>
              <a:latin typeface="Arial" panose="020B0604020202020204" pitchFamily="34" charset="0"/>
              <a:cs typeface="Arial" panose="020B0604020202020204" pitchFamily="34" charset="0"/>
            </a:rPr>
            <a:t>. </a:t>
          </a:r>
          <a:r>
            <a:rPr lang="en-GB" sz="1600" b="1" kern="1200" dirty="0">
              <a:solidFill>
                <a:schemeClr val="tx1"/>
              </a:solidFill>
              <a:latin typeface="Arial" panose="020B0604020202020204" pitchFamily="34" charset="0"/>
              <a:cs typeface="Arial" panose="020B0604020202020204" pitchFamily="34" charset="0"/>
            </a:rPr>
            <a:t>840,920 minutes / 80.9 FTE </a:t>
          </a:r>
          <a:r>
            <a:rPr lang="en-GB" sz="1600" kern="1200" dirty="0">
              <a:latin typeface="Arial" panose="020B0604020202020204" pitchFamily="34" charset="0"/>
              <a:cs typeface="Arial" panose="020B0604020202020204" pitchFamily="34" charset="0"/>
            </a:rPr>
            <a:t>staff </a:t>
          </a:r>
          <a:endParaRPr lang="en-US" sz="1600" kern="1200" dirty="0">
            <a:latin typeface="Arial" panose="020B0604020202020204" pitchFamily="34" charset="0"/>
            <a:cs typeface="Arial" panose="020B0604020202020204" pitchFamily="34" charset="0"/>
          </a:endParaRPr>
        </a:p>
      </dsp:txBody>
      <dsp:txXfrm>
        <a:off x="861406" y="1866265"/>
        <a:ext cx="8326088" cy="745806"/>
      </dsp:txXfrm>
    </dsp:sp>
    <dsp:sp modelId="{7F7F3A81-67C5-4317-96E7-43C3A70E77AD}">
      <dsp:nvSpPr>
        <dsp:cNvPr id="0" name=""/>
        <dsp:cNvSpPr/>
      </dsp:nvSpPr>
      <dsp:spPr>
        <a:xfrm>
          <a:off x="0" y="2836141"/>
          <a:ext cx="9187495" cy="7458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8E3A3D-B7B5-4958-A91E-BBA34FCF6F53}">
      <dsp:nvSpPr>
        <dsp:cNvPr id="0" name=""/>
        <dsp:cNvSpPr/>
      </dsp:nvSpPr>
      <dsp:spPr>
        <a:xfrm>
          <a:off x="175115" y="2965328"/>
          <a:ext cx="474962" cy="4665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FE6A13-5F1F-45D3-AF77-85258A80D582}">
      <dsp:nvSpPr>
        <dsp:cNvPr id="0" name=""/>
        <dsp:cNvSpPr/>
      </dsp:nvSpPr>
      <dsp:spPr>
        <a:xfrm>
          <a:off x="861406" y="2798523"/>
          <a:ext cx="8326088" cy="745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931" tIns="78931" rIns="78931" bIns="78931" numCol="1" spcCol="1270" anchor="ctr" anchorCtr="0">
          <a:noAutofit/>
        </a:bodyPr>
        <a:lstStyle/>
        <a:p>
          <a:pPr marL="0" lvl="0" indent="0" algn="l" defTabSz="711200">
            <a:lnSpc>
              <a:spcPct val="100000"/>
            </a:lnSpc>
            <a:spcBef>
              <a:spcPct val="0"/>
            </a:spcBef>
            <a:spcAft>
              <a:spcPct val="35000"/>
            </a:spcAft>
            <a:buClrTx/>
            <a:buSzTx/>
            <a:buFontTx/>
            <a:buNone/>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average time-based saving per system access ranges </a:t>
          </a:r>
          <a:r>
            <a:rPr kumimoji="0" lang="en-GB"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from £0.29 - £1.61 </a:t>
          </a:r>
          <a:endParaRPr lang="en-US" sz="1600" kern="1200" dirty="0"/>
        </a:p>
      </dsp:txBody>
      <dsp:txXfrm>
        <a:off x="861406" y="2798523"/>
        <a:ext cx="8326088" cy="745806"/>
      </dsp:txXfrm>
    </dsp:sp>
    <dsp:sp modelId="{FB9C42B8-1CE8-4541-9E46-60C207C5F4C8}">
      <dsp:nvSpPr>
        <dsp:cNvPr id="0" name=""/>
        <dsp:cNvSpPr/>
      </dsp:nvSpPr>
      <dsp:spPr>
        <a:xfrm>
          <a:off x="0" y="3730780"/>
          <a:ext cx="9187495" cy="7458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0FB6BF-81B8-47BF-B3D7-56B747A4BF18}">
      <dsp:nvSpPr>
        <dsp:cNvPr id="0" name=""/>
        <dsp:cNvSpPr/>
      </dsp:nvSpPr>
      <dsp:spPr>
        <a:xfrm>
          <a:off x="193219" y="3901635"/>
          <a:ext cx="493072" cy="47652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D09C99-A75C-4483-BD63-995BFE0B8565}">
      <dsp:nvSpPr>
        <dsp:cNvPr id="0" name=""/>
        <dsp:cNvSpPr/>
      </dsp:nvSpPr>
      <dsp:spPr>
        <a:xfrm>
          <a:off x="0" y="3635563"/>
          <a:ext cx="8326088" cy="745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931" tIns="78931" rIns="78931" bIns="78931" numCol="1" spcCol="1270" anchor="ctr" anchorCtr="0">
          <a:noAutofit/>
        </a:bodyPr>
        <a:lstStyle/>
        <a:p>
          <a:pPr marL="0" lvl="0" indent="0" algn="l" defTabSz="711200">
            <a:lnSpc>
              <a:spcPct val="100000"/>
            </a:lnSpc>
            <a:spcBef>
              <a:spcPct val="0"/>
            </a:spcBef>
            <a:spcAft>
              <a:spcPct val="35000"/>
            </a:spcAft>
            <a:buNone/>
          </a:pPr>
          <a:endParaRPr lang="en-GB" sz="1600" kern="1200" dirty="0"/>
        </a:p>
      </dsp:txBody>
      <dsp:txXfrm>
        <a:off x="0" y="3635563"/>
        <a:ext cx="8326088" cy="745806"/>
      </dsp:txXfrm>
    </dsp:sp>
    <dsp:sp modelId="{844C9853-5DF4-4F01-B17E-68CA120CC304}">
      <dsp:nvSpPr>
        <dsp:cNvPr id="0" name=""/>
        <dsp:cNvSpPr/>
      </dsp:nvSpPr>
      <dsp:spPr>
        <a:xfrm>
          <a:off x="0" y="4649584"/>
          <a:ext cx="9187495" cy="7458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E37370-7B14-42D1-899B-529325F0D164}">
      <dsp:nvSpPr>
        <dsp:cNvPr id="0" name=""/>
        <dsp:cNvSpPr/>
      </dsp:nvSpPr>
      <dsp:spPr>
        <a:xfrm>
          <a:off x="184166" y="4797676"/>
          <a:ext cx="493072" cy="476529"/>
        </a:xfrm>
        <a:prstGeom prst="rect">
          <a:avLst/>
        </a:prstGeom>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C8FCA0-E190-4798-B29A-33A98AAA0D10}">
      <dsp:nvSpPr>
        <dsp:cNvPr id="0" name=""/>
        <dsp:cNvSpPr/>
      </dsp:nvSpPr>
      <dsp:spPr>
        <a:xfrm>
          <a:off x="861406" y="3718266"/>
          <a:ext cx="8326088" cy="745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931" tIns="78931" rIns="78931" bIns="78931" numCol="1" spcCol="1270" anchor="ctr" anchorCtr="0">
          <a:noAutofit/>
        </a:bodyPr>
        <a:lstStyle/>
        <a:p>
          <a:pPr marL="0" lvl="0" indent="0" algn="l" defTabSz="711200">
            <a:lnSpc>
              <a:spcPct val="100000"/>
            </a:lnSpc>
            <a:spcBef>
              <a:spcPct val="0"/>
            </a:spcBef>
            <a:spcAft>
              <a:spcPct val="35000"/>
            </a:spcAft>
            <a:buNone/>
          </a:pPr>
          <a:r>
            <a:rPr lang="en-GB" sz="1600" b="0" i="0" kern="1200" dirty="0">
              <a:latin typeface="Arial" panose="020B0604020202020204" pitchFamily="34" charset="0"/>
              <a:cs typeface="Arial" panose="020B0604020202020204" pitchFamily="34" charset="0"/>
            </a:rPr>
            <a:t>Overall, the OneLondon initiative </a:t>
          </a:r>
          <a:r>
            <a:rPr lang="en-GB" sz="1600" b="0" i="0" kern="1200" dirty="0">
              <a:solidFill>
                <a:schemeClr val="tx1"/>
              </a:solidFill>
              <a:latin typeface="Arial" panose="020B0604020202020204" pitchFamily="34" charset="0"/>
              <a:cs typeface="Arial" panose="020B0604020202020204" pitchFamily="34" charset="0"/>
            </a:rPr>
            <a:t>presents </a:t>
          </a:r>
          <a:r>
            <a:rPr lang="en-GB" sz="1600" b="1" i="0" kern="1200" dirty="0">
              <a:solidFill>
                <a:schemeClr val="tx1"/>
              </a:solidFill>
              <a:latin typeface="Arial" panose="020B0604020202020204" pitchFamily="34" charset="0"/>
              <a:cs typeface="Arial" panose="020B0604020202020204" pitchFamily="34" charset="0"/>
            </a:rPr>
            <a:t>significant economic benefits </a:t>
          </a:r>
          <a:r>
            <a:rPr lang="en-GB" sz="1600" b="0" i="0" kern="1200" dirty="0">
              <a:solidFill>
                <a:schemeClr val="tx1"/>
              </a:solidFill>
              <a:latin typeface="Arial" panose="020B0604020202020204" pitchFamily="34" charset="0"/>
              <a:cs typeface="Arial" panose="020B0604020202020204" pitchFamily="34" charset="0"/>
            </a:rPr>
            <a:t>by </a:t>
          </a:r>
          <a:r>
            <a:rPr lang="en-GB" sz="1600" b="1" i="0" kern="1200" dirty="0">
              <a:solidFill>
                <a:schemeClr val="tx1"/>
              </a:solidFill>
              <a:latin typeface="Arial" panose="020B0604020202020204" pitchFamily="34" charset="0"/>
              <a:cs typeface="Arial" panose="020B0604020202020204" pitchFamily="34" charset="0"/>
            </a:rPr>
            <a:t>improving efficiency</a:t>
          </a:r>
          <a:r>
            <a:rPr lang="en-GB" sz="1600" b="0" i="0" kern="1200" dirty="0">
              <a:solidFill>
                <a:schemeClr val="tx1"/>
              </a:solidFill>
              <a:latin typeface="Arial" panose="020B0604020202020204" pitchFamily="34" charset="0"/>
              <a:cs typeface="Arial" panose="020B0604020202020204" pitchFamily="34" charset="0"/>
            </a:rPr>
            <a:t>, </a:t>
          </a:r>
          <a:r>
            <a:rPr lang="en-GB" sz="1600" b="1" i="0" kern="1200" dirty="0">
              <a:solidFill>
                <a:schemeClr val="tx1"/>
              </a:solidFill>
              <a:latin typeface="Arial" panose="020B0604020202020204" pitchFamily="34" charset="0"/>
              <a:cs typeface="Arial" panose="020B0604020202020204" pitchFamily="34" charset="0"/>
            </a:rPr>
            <a:t>reducing costs</a:t>
          </a:r>
          <a:r>
            <a:rPr lang="en-GB" sz="1600" b="0" i="0" kern="1200" dirty="0">
              <a:latin typeface="Arial" panose="020B0604020202020204" pitchFamily="34" charset="0"/>
              <a:cs typeface="Arial" panose="020B0604020202020204" pitchFamily="34" charset="0"/>
            </a:rPr>
            <a:t>, and </a:t>
          </a:r>
          <a:r>
            <a:rPr lang="en-GB" sz="1600" b="1" i="0" kern="1200" dirty="0">
              <a:solidFill>
                <a:schemeClr val="tx1"/>
              </a:solidFill>
              <a:latin typeface="Arial" panose="020B0604020202020204" pitchFamily="34" charset="0"/>
              <a:cs typeface="Arial" panose="020B0604020202020204" pitchFamily="34" charset="0"/>
            </a:rPr>
            <a:t>enhancing patient safety </a:t>
          </a:r>
          <a:r>
            <a:rPr lang="en-GB" sz="1600" b="0" i="0" kern="1200" dirty="0">
              <a:latin typeface="Arial" panose="020B0604020202020204" pitchFamily="34" charset="0"/>
              <a:cs typeface="Arial" panose="020B0604020202020204" pitchFamily="34" charset="0"/>
            </a:rPr>
            <a:t>in the healthcare system.</a:t>
          </a:r>
          <a:endParaRPr lang="en-US" sz="1600" kern="1200" dirty="0">
            <a:latin typeface="Arial" panose="020B0604020202020204" pitchFamily="34" charset="0"/>
            <a:cs typeface="Arial" panose="020B0604020202020204" pitchFamily="34" charset="0"/>
          </a:endParaRPr>
        </a:p>
      </dsp:txBody>
      <dsp:txXfrm>
        <a:off x="861406" y="3718266"/>
        <a:ext cx="8326088" cy="74580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F95E6-8ED5-4FEC-8796-7DFD18C602DB}" type="datetimeFigureOut">
              <a:rPr lang="en-GB" smtClean="0"/>
              <a:t>19/04/2024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CA0AB-A201-42EA-9E34-00D9AE00BDD5}" type="slidenum">
              <a:rPr lang="en-GB" smtClean="0"/>
              <a:t>‹#›</a:t>
            </a:fld>
            <a:endParaRPr lang="en-GB"/>
          </a:p>
        </p:txBody>
      </p:sp>
    </p:spTree>
    <p:extLst>
      <p:ext uri="{BB962C8B-B14F-4D97-AF65-F5344CB8AC3E}">
        <p14:creationId xmlns:p14="http://schemas.microsoft.com/office/powerpoint/2010/main" val="2833000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5145C-E91A-4ECF-A8F7-1B600521D63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9380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A0B6-1121-5A4F-A9E5-C1109A67E91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010B07B-9C86-D94A-9A6D-C25DD2348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5B0EBE2-8C89-3D46-9F39-E61224518296}"/>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B7532CEC-A2F2-8F40-B370-7DD1ED15E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71C006-20ED-2048-AD08-E1AA4E108258}"/>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056016568"/>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8D34-09BF-1147-A822-30A710EAFC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DB7C88-2041-0F4C-9CB2-033A350B14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AB9516-6057-E046-B3E0-59802BA340F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50682922-BD86-EF4B-A76C-3FDD665C2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FCEB0-A74D-1742-9E98-90E52CCDB7C0}"/>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414114949"/>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3D1F6-81D6-1D4D-B59E-8BC3D366A25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28EA0BC-C8D2-C64A-A14D-268613844D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541D60-5381-934B-8E95-90938EEAE8DA}"/>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088AE05C-F4BA-0D47-AE92-E0CFB4ACB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A2A8B-B043-4E4F-8622-A44989BE499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08510168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9483-299F-7844-AF90-31791D9F63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9D2CA7C-55A6-794D-9D08-0474B896452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DAEF5-2048-5442-8EEC-B3E7CBCEFC8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48F46D2B-32F6-9043-B1C6-9B6351117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E4A01-6E9C-424C-A13C-F04BD71BC987}"/>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144502913"/>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223F-5167-BF49-B7A5-9A20B74E8F8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7ABF161-E384-894F-8CEF-F54371BBF6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C480C3-D0D1-4E4D-9F78-98CFDDBAFE7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AA97826A-6DF5-CD4F-B5D0-85F601B7E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5BFAC-05F5-3347-9B34-5803B349BE9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60361429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C62B-3F37-8347-BD7A-155988B27B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0F007E9-C26B-5440-A4A0-0CC5914A243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9498BE2-A856-134D-B17A-5DAD97DDCF1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8697B1-9116-6E49-8710-69F7246DCB74}"/>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476BA064-0D23-B447-A093-21CD4666C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4D95A-4286-214D-AFDC-DF88B65E6EC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699644159"/>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45E3-9B78-FA4D-A6CB-2B8E112EF4F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4B1D343-4F3B-5A48-9CA0-9232B6362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D435E5-6C34-7648-96DB-BCCD01F4F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D81EA4C-8D79-8342-B5A8-F70547351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5AE8DA1-3568-2848-B2B6-C41448FD396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906A5E2-7DED-BE4D-8E43-1A9975BFEEA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8" name="Footer Placeholder 7">
            <a:extLst>
              <a:ext uri="{FF2B5EF4-FFF2-40B4-BE49-F238E27FC236}">
                <a16:creationId xmlns:a16="http://schemas.microsoft.com/office/drawing/2014/main" id="{CD8456DC-ADB5-EE4E-8E3A-7C2E0C8C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C7A1EB-8C3D-9840-8D2A-0599328E77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714429938"/>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9DA7-A946-B44D-912B-1CEB6805FBB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370918D-ECC7-B44F-BEBB-8C2AD21DB74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4" name="Footer Placeholder 3">
            <a:extLst>
              <a:ext uri="{FF2B5EF4-FFF2-40B4-BE49-F238E27FC236}">
                <a16:creationId xmlns:a16="http://schemas.microsoft.com/office/drawing/2014/main" id="{09126158-212F-0545-9FDE-F342B2CC9E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8FDC3C-1E94-AB47-94D4-903D917AB5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19636389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21A4D-2954-3443-B696-92A89B25EDBD}"/>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3" name="Footer Placeholder 2">
            <a:extLst>
              <a:ext uri="{FF2B5EF4-FFF2-40B4-BE49-F238E27FC236}">
                <a16:creationId xmlns:a16="http://schemas.microsoft.com/office/drawing/2014/main" id="{FB0AB7E3-AC26-0749-8132-9C6935811C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32BBEF-4970-E64F-B4ED-368373468182}"/>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405136826"/>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CCDB-273A-D24C-A5E8-377C1C1C04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E938ED9-2DD2-BD4F-ACC9-0FEB9E3FCE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0DB7286-9740-384F-824B-A5585CF7C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5ECDA9-BEAE-754C-AA36-331D6A5606EF}"/>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23A4016B-325D-EB40-87E6-0327AC95E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2AC85A-498B-E14A-9DBE-E6283B3E171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354205294"/>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69B3-4B53-8A4C-925E-1FF5718BC9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2693FC1-C711-3940-B813-54594AB4A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B43C81-7FA1-B04B-84FF-34BD63BD4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AF249D-E16F-424A-8110-93359B2BAFE0}"/>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D091CC0B-70EC-334E-A4AF-6615044BC0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A21C5-750B-C945-B7CC-507A846A55C5}"/>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321917429"/>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A3E70-C5D9-6644-9917-8047A1B307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6758AE-403E-014B-BA93-15C2B64DA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C73C38-9B26-E347-88EE-F24E3748C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718235A2-2C56-3C4F-AA70-F43D28374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D4A857-16EE-FF4D-B4FD-F9FE49038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8F0A1-952F-D043-9020-DF8406D5167E}" type="slidenum">
              <a:rPr lang="en-US" smtClean="0"/>
              <a:t>‹#›</a:t>
            </a:fld>
            <a:endParaRPr lang="en-US"/>
          </a:p>
        </p:txBody>
      </p:sp>
    </p:spTree>
    <p:extLst>
      <p:ext uri="{BB962C8B-B14F-4D97-AF65-F5344CB8AC3E}">
        <p14:creationId xmlns:p14="http://schemas.microsoft.com/office/powerpoint/2010/main" val="1505247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4" r:id="rId6"/>
    <p:sldLayoutId id="2147483655" r:id="rId7"/>
    <p:sldLayoutId id="2147483656" r:id="rId8"/>
    <p:sldLayoutId id="2147483657" r:id="rId9"/>
    <p:sldLayoutId id="2147483658" r:id="rId10"/>
    <p:sldLayoutId id="2147483659" r:id="rId11"/>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s://www.onelondon.online/"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onelondon.online/newsletter" TargetMode="External"/><Relationship Id="rId5" Type="http://schemas.openxmlformats.org/officeDocument/2006/relationships/hyperlink" Target="https://www.linkedin.com/company/onelondon/" TargetMode="Externa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mailto:e.mcferran@qub.ac.uk" TargetMode="External"/><Relationship Id="rId1" Type="http://schemas.openxmlformats.org/officeDocument/2006/relationships/slideLayout" Target="../slideLayouts/slideLayout2.xml"/><Relationship Id="rId5" Type="http://schemas.openxmlformats.org/officeDocument/2006/relationships/hyperlink" Target="mailto:enquiries.onelondon@nhs.net" TargetMode="External"/><Relationship Id="rId4" Type="http://schemas.openxmlformats.org/officeDocument/2006/relationships/hyperlink" Target="mailto:jocelynpalmer@nhs.ne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12BDDB-F2F6-D5C5-B510-408D1883FA26}"/>
              </a:ext>
            </a:extLst>
          </p:cNvPr>
          <p:cNvSpPr/>
          <p:nvPr/>
        </p:nvSpPr>
        <p:spPr>
          <a:xfrm>
            <a:off x="0" y="2330606"/>
            <a:ext cx="12192000" cy="4527394"/>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7E068-7DDB-7340-B0EF-1785D5915A2F}"/>
              </a:ext>
            </a:extLst>
          </p:cNvPr>
          <p:cNvSpPr>
            <a:spLocks noGrp="1"/>
          </p:cNvSpPr>
          <p:nvPr>
            <p:ph type="ctrTitle"/>
          </p:nvPr>
        </p:nvSpPr>
        <p:spPr>
          <a:xfrm>
            <a:off x="1091514" y="2775937"/>
            <a:ext cx="9890078" cy="3879840"/>
          </a:xfrm>
        </p:spPr>
        <p:txBody>
          <a:bodyPr>
            <a:normAutofit fontScale="90000"/>
          </a:bodyPr>
          <a:lstStyle/>
          <a:p>
            <a:pPr algn="l"/>
            <a:r>
              <a:rPr lang="en-US" sz="4400" b="1" dirty="0">
                <a:solidFill>
                  <a:schemeClr val="bg1"/>
                </a:solidFill>
                <a:latin typeface="Arial" panose="020B0604020202020204" pitchFamily="34" charset="0"/>
                <a:cs typeface="Arial" panose="020B0604020202020204" pitchFamily="34" charset="0"/>
              </a:rPr>
              <a:t>B4.1 Evaluating the Benefits of the London Care Record – An Economic Analysis</a:t>
            </a:r>
            <a:br>
              <a:rPr lang="en-US" sz="4400" b="1" dirty="0">
                <a:solidFill>
                  <a:schemeClr val="bg1"/>
                </a:solidFill>
                <a:latin typeface="Arial" panose="020B0604020202020204" pitchFamily="34" charset="0"/>
                <a:cs typeface="Arial" panose="020B0604020202020204" pitchFamily="34" charset="0"/>
              </a:rPr>
            </a:br>
            <a:br>
              <a:rPr lang="en-US" sz="4400" b="1" dirty="0">
                <a:solidFill>
                  <a:schemeClr val="bg1"/>
                </a:solidFill>
                <a:latin typeface="Arial" panose="020B0604020202020204" pitchFamily="34" charset="0"/>
                <a:cs typeface="Arial" panose="020B0604020202020204" pitchFamily="34" charset="0"/>
              </a:rPr>
            </a:br>
            <a:r>
              <a:rPr lang="en-US" sz="3100" dirty="0">
                <a:solidFill>
                  <a:schemeClr val="bg1"/>
                </a:solidFill>
                <a:latin typeface="Arial" panose="020B0604020202020204" pitchFamily="34" charset="0"/>
                <a:cs typeface="Arial" panose="020B0604020202020204" pitchFamily="34" charset="0"/>
              </a:rPr>
              <a:t>Jocelyn Palmer – OneLondon Programme Director</a:t>
            </a:r>
            <a:br>
              <a:rPr lang="en-US" sz="3100" dirty="0">
                <a:solidFill>
                  <a:schemeClr val="bg1"/>
                </a:solidFill>
                <a:latin typeface="Arial" panose="020B0604020202020204" pitchFamily="34" charset="0"/>
                <a:cs typeface="Arial" panose="020B0604020202020204" pitchFamily="34" charset="0"/>
              </a:rPr>
            </a:br>
            <a:r>
              <a:rPr lang="en-US" sz="3100" dirty="0">
                <a:solidFill>
                  <a:schemeClr val="bg1"/>
                </a:solidFill>
                <a:latin typeface="Arial" panose="020B0604020202020204" pitchFamily="34" charset="0"/>
                <a:cs typeface="Arial" panose="020B0604020202020204" pitchFamily="34" charset="0"/>
              </a:rPr>
              <a:t>Dr Ethna McFerran - </a:t>
            </a:r>
            <a:r>
              <a:rPr lang="en-GB" sz="3100" dirty="0">
                <a:solidFill>
                  <a:schemeClr val="bg1"/>
                </a:solidFill>
                <a:latin typeface="Arial" panose="020B0604020202020204" pitchFamily="34" charset="0"/>
                <a:cs typeface="Arial" panose="020B0604020202020204" pitchFamily="34" charset="0"/>
              </a:rPr>
              <a:t>Health Economist, Queen’s University Belfast</a:t>
            </a:r>
            <a:br>
              <a:rPr lang="en-GB" sz="1000" dirty="0">
                <a:solidFill>
                  <a:schemeClr val="bg1"/>
                </a:solidFill>
                <a:latin typeface="Arial" panose="020B0604020202020204" pitchFamily="34" charset="0"/>
                <a:cs typeface="Arial" panose="020B0604020202020204" pitchFamily="34" charset="0"/>
              </a:rPr>
            </a:br>
            <a:endParaRPr lang="en-US" sz="3100" dirty="0">
              <a:solidFill>
                <a:schemeClr val="bg1"/>
              </a:solidFill>
              <a:latin typeface="Arial" panose="020B0604020202020204" pitchFamily="34" charset="0"/>
              <a:cs typeface="Arial" panose="020B0604020202020204" pitchFamily="34" charset="0"/>
            </a:endParaRPr>
          </a:p>
        </p:txBody>
      </p:sp>
      <p:pic>
        <p:nvPicPr>
          <p:cNvPr id="11" name="Picture 10" descr="Graphical user interface&#10;&#10;Description automatically generated">
            <a:extLst>
              <a:ext uri="{FF2B5EF4-FFF2-40B4-BE49-F238E27FC236}">
                <a16:creationId xmlns:a16="http://schemas.microsoft.com/office/drawing/2014/main" id="{9D8E7B27-345A-1AD1-F0BD-21AB96DABD32}"/>
              </a:ext>
            </a:extLst>
          </p:cNvPr>
          <p:cNvPicPr>
            <a:picLocks noChangeAspect="1"/>
          </p:cNvPicPr>
          <p:nvPr/>
        </p:nvPicPr>
        <p:blipFill rotWithShape="1">
          <a:blip r:embed="rId2"/>
          <a:srcRect t="60718"/>
          <a:stretch/>
        </p:blipFill>
        <p:spPr>
          <a:xfrm>
            <a:off x="6041968" y="752647"/>
            <a:ext cx="4375422" cy="727652"/>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5726FAE8-5F22-BE59-7CC8-BB0FC1314B90}"/>
              </a:ext>
            </a:extLst>
          </p:cNvPr>
          <p:cNvPicPr>
            <a:picLocks noChangeAspect="1"/>
          </p:cNvPicPr>
          <p:nvPr/>
        </p:nvPicPr>
        <p:blipFill>
          <a:blip r:embed="rId3"/>
          <a:stretch>
            <a:fillRect/>
          </a:stretch>
        </p:blipFill>
        <p:spPr>
          <a:xfrm>
            <a:off x="743190" y="621328"/>
            <a:ext cx="4360475" cy="990291"/>
          </a:xfrm>
          <a:prstGeom prst="rect">
            <a:avLst/>
          </a:prstGeom>
        </p:spPr>
      </p:pic>
      <p:pic>
        <p:nvPicPr>
          <p:cNvPr id="5" name="Graphic 4">
            <a:extLst>
              <a:ext uri="{FF2B5EF4-FFF2-40B4-BE49-F238E27FC236}">
                <a16:creationId xmlns:a16="http://schemas.microsoft.com/office/drawing/2014/main" id="{28710BF2-F55A-19BE-FDA4-10298E2CE5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7398" y="820473"/>
            <a:ext cx="1738749" cy="592000"/>
          </a:xfrm>
          <a:prstGeom prst="rect">
            <a:avLst/>
          </a:prstGeom>
        </p:spPr>
      </p:pic>
    </p:spTree>
    <p:extLst>
      <p:ext uri="{BB962C8B-B14F-4D97-AF65-F5344CB8AC3E}">
        <p14:creationId xmlns:p14="http://schemas.microsoft.com/office/powerpoint/2010/main" val="4047084147"/>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CED69-5C38-C5AA-3E1A-7DA8718E308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210EF17-0BF0-AF3B-2DEC-84D8565DF8C7}"/>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AB9B08F-5C98-2AB6-130A-C2E43D53B6C7}"/>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Results – cost savings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descr="A person standing next to a sign&#10;&#10;Description automatically generated">
            <a:extLst>
              <a:ext uri="{FF2B5EF4-FFF2-40B4-BE49-F238E27FC236}">
                <a16:creationId xmlns:a16="http://schemas.microsoft.com/office/drawing/2014/main" id="{D48C446C-70F0-1567-F630-C14CA4EF1EEA}"/>
              </a:ext>
            </a:extLst>
          </p:cNvPr>
          <p:cNvPicPr/>
          <p:nvPr/>
        </p:nvPicPr>
        <p:blipFill>
          <a:blip r:embed="rId2"/>
          <a:stretch>
            <a:fillRect/>
          </a:stretch>
        </p:blipFill>
        <p:spPr>
          <a:xfrm>
            <a:off x="10282259" y="6021587"/>
            <a:ext cx="1556444" cy="542043"/>
          </a:xfrm>
          <a:prstGeom prst="rect">
            <a:avLst/>
          </a:prstGeom>
        </p:spPr>
      </p:pic>
      <p:sp>
        <p:nvSpPr>
          <p:cNvPr id="5" name="TextBox 4">
            <a:extLst>
              <a:ext uri="{FF2B5EF4-FFF2-40B4-BE49-F238E27FC236}">
                <a16:creationId xmlns:a16="http://schemas.microsoft.com/office/drawing/2014/main" id="{7A66406D-5324-36DD-CD4B-25708836D260}"/>
              </a:ext>
            </a:extLst>
          </p:cNvPr>
          <p:cNvSpPr txBox="1"/>
          <p:nvPr/>
        </p:nvSpPr>
        <p:spPr>
          <a:xfrm>
            <a:off x="539948" y="5927352"/>
            <a:ext cx="92466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Arial" panose="020B0604020202020204" pitchFamily="34" charset="0"/>
              </a:rPr>
              <a:t>*Scenario 1</a:t>
            </a: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Arial" panose="020B0604020202020204" pitchFamily="34" charset="0"/>
              </a:rPr>
              <a:t> = </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75% of system accesses save 1 min, 10% save 3 min and 5% each save 5,10,20 mins respectively (av =2.8mins).  ** Scenario 2 =</a:t>
            </a: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Arial" panose="020B0604020202020204" pitchFamily="34" charset="0"/>
              </a:rPr>
              <a:t> </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75% of system </a:t>
            </a: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accesses</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save 0.5 mins, 10% save 3 min and 5% each save 5,10,20 mins respectively (av = 2.4mins).  ***Scenario 3 = 10% lose 1 min and 65% of system accesses save 1 min, 10% save 3 min and 5% each save 5,10,20 mins respectively (av = 2.6mins).</a:t>
            </a:r>
            <a:endParaRPr kumimoji="0" lang="en-GB" sz="1200" b="0" i="0" u="none" strike="noStrike" kern="1200" cap="none" spc="0" normalizeH="0" baseline="0" noProof="0" dirty="0">
              <a:ln>
                <a:noFill/>
              </a:ln>
              <a:solidFill>
                <a:srgbClr val="000000"/>
              </a:solidFill>
              <a:effectLst/>
              <a:uLnTx/>
              <a:uFillTx/>
              <a:latin typeface="Georgia" panose="02040502050405020303" pitchFamily="18"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6D533069-CC87-83E7-5F8C-553F1BF49982}"/>
              </a:ext>
            </a:extLst>
          </p:cNvPr>
          <p:cNvGrpSpPr/>
          <p:nvPr/>
        </p:nvGrpSpPr>
        <p:grpSpPr>
          <a:xfrm>
            <a:off x="625150" y="1289832"/>
            <a:ext cx="10367171" cy="4450021"/>
            <a:chOff x="625150" y="1289832"/>
            <a:chExt cx="10367171" cy="4450021"/>
          </a:xfrm>
        </p:grpSpPr>
        <p:graphicFrame>
          <p:nvGraphicFramePr>
            <p:cNvPr id="10" name="Content Placeholder 3">
              <a:extLst>
                <a:ext uri="{FF2B5EF4-FFF2-40B4-BE49-F238E27FC236}">
                  <a16:creationId xmlns:a16="http://schemas.microsoft.com/office/drawing/2014/main" id="{9036D26E-9E4D-A1B7-D77B-BFF4562C4446}"/>
                </a:ext>
              </a:extLst>
            </p:cNvPr>
            <p:cNvGraphicFramePr>
              <a:graphicFrameLocks/>
            </p:cNvGraphicFramePr>
            <p:nvPr/>
          </p:nvGraphicFramePr>
          <p:xfrm>
            <a:off x="625150" y="1289832"/>
            <a:ext cx="10367171" cy="4450021"/>
          </p:xfrm>
          <a:graphic>
            <a:graphicData uri="http://schemas.openxmlformats.org/drawingml/2006/table">
              <a:tbl>
                <a:tblPr firstRow="1" firstCol="1" bandRow="1"/>
                <a:tblGrid>
                  <a:gridCol w="2071178">
                    <a:extLst>
                      <a:ext uri="{9D8B030D-6E8A-4147-A177-3AD203B41FA5}">
                        <a16:colId xmlns:a16="http://schemas.microsoft.com/office/drawing/2014/main" val="2365215803"/>
                      </a:ext>
                    </a:extLst>
                  </a:gridCol>
                  <a:gridCol w="1197861">
                    <a:extLst>
                      <a:ext uri="{9D8B030D-6E8A-4147-A177-3AD203B41FA5}">
                        <a16:colId xmlns:a16="http://schemas.microsoft.com/office/drawing/2014/main" val="2505692"/>
                      </a:ext>
                    </a:extLst>
                  </a:gridCol>
                  <a:gridCol w="1383987">
                    <a:extLst>
                      <a:ext uri="{9D8B030D-6E8A-4147-A177-3AD203B41FA5}">
                        <a16:colId xmlns:a16="http://schemas.microsoft.com/office/drawing/2014/main" val="2502737968"/>
                      </a:ext>
                    </a:extLst>
                  </a:gridCol>
                  <a:gridCol w="2442485">
                    <a:extLst>
                      <a:ext uri="{9D8B030D-6E8A-4147-A177-3AD203B41FA5}">
                        <a16:colId xmlns:a16="http://schemas.microsoft.com/office/drawing/2014/main" val="4244122430"/>
                      </a:ext>
                    </a:extLst>
                  </a:gridCol>
                  <a:gridCol w="1555837">
                    <a:extLst>
                      <a:ext uri="{9D8B030D-6E8A-4147-A177-3AD203B41FA5}">
                        <a16:colId xmlns:a16="http://schemas.microsoft.com/office/drawing/2014/main" val="1156347744"/>
                      </a:ext>
                    </a:extLst>
                  </a:gridCol>
                  <a:gridCol w="1715823">
                    <a:extLst>
                      <a:ext uri="{9D8B030D-6E8A-4147-A177-3AD203B41FA5}">
                        <a16:colId xmlns:a16="http://schemas.microsoft.com/office/drawing/2014/main" val="3770025135"/>
                      </a:ext>
                    </a:extLst>
                  </a:gridCol>
                </a:tblGrid>
                <a:tr h="793766">
                  <a:tc>
                    <a:txBody>
                      <a:bodyPr/>
                      <a:lstStyle/>
                      <a:p>
                        <a:pPr algn="ctr" fontAlgn="ctr">
                          <a:lnSpc>
                            <a:spcPct val="100000"/>
                          </a:lnSpc>
                          <a:spcBef>
                            <a:spcPts val="0"/>
                          </a:spcBef>
                          <a:spcAft>
                            <a:spcPts val="0"/>
                          </a:spcAft>
                        </a:pPr>
                        <a:r>
                          <a:rPr lang="en-GB" sz="1600" b="1" i="0" u="none" strike="noStrik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London Care </a:t>
                        </a:r>
                        <a:endParaRPr lang="en-GB" sz="1600" b="0" i="0" u="none" strike="noStrike" dirty="0">
                          <a:solidFill>
                            <a:schemeClr val="bg1"/>
                          </a:solidFill>
                          <a:effectLst/>
                          <a:latin typeface="Arial" panose="020B0604020202020204" pitchFamily="34" charset="0"/>
                          <a:cs typeface="Arial" panose="020B0604020202020204" pitchFamily="34" charset="0"/>
                        </a:endParaRPr>
                      </a:p>
                      <a:p>
                        <a:pPr algn="ctr" fontAlgn="ctr">
                          <a:lnSpc>
                            <a:spcPct val="100000"/>
                          </a:lnSpc>
                          <a:spcBef>
                            <a:spcPts val="0"/>
                          </a:spcBef>
                          <a:spcAft>
                            <a:spcPts val="0"/>
                          </a:spcAft>
                        </a:pPr>
                        <a:r>
                          <a:rPr lang="en-GB" sz="1600" b="1" i="0" u="none" strike="noStrik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Record Accesses</a:t>
                        </a:r>
                        <a:endParaRPr lang="en-GB" sz="1600" b="0" i="0" u="none" strike="noStrike" dirty="0">
                          <a:solidFill>
                            <a:schemeClr val="bg1"/>
                          </a:solidFill>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853"/>
                      </a:solidFill>
                    </a:tcPr>
                  </a:tc>
                  <a:tc>
                    <a:txBody>
                      <a:bodyPr/>
                      <a:lstStyle/>
                      <a:p>
                        <a:pPr algn="ctr" fontAlgn="ctr">
                          <a:lnSpc>
                            <a:spcPct val="100000"/>
                          </a:lnSpc>
                          <a:spcBef>
                            <a:spcPts val="0"/>
                          </a:spcBef>
                          <a:spcAft>
                            <a:spcPts val="0"/>
                          </a:spcAft>
                        </a:pPr>
                        <a:r>
                          <a:rPr lang="en-GB" sz="1600" b="1" i="0" u="none" strike="noStrik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January 2022</a:t>
                        </a:r>
                        <a:endParaRPr lang="en-GB" sz="1600" b="0" i="0" u="none" strike="noStrike" dirty="0">
                          <a:solidFill>
                            <a:schemeClr val="bg1"/>
                          </a:solidFill>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853"/>
                      </a:solidFill>
                    </a:tcPr>
                  </a:tc>
                  <a:tc>
                    <a:txBody>
                      <a:bodyPr/>
                      <a:lstStyle/>
                      <a:p>
                        <a:pPr algn="ctr" fontAlgn="ctr">
                          <a:lnSpc>
                            <a:spcPct val="100000"/>
                          </a:lnSpc>
                          <a:spcBef>
                            <a:spcPts val="0"/>
                          </a:spcBef>
                          <a:spcAft>
                            <a:spcPts val="0"/>
                          </a:spcAft>
                        </a:pPr>
                        <a:r>
                          <a:rPr lang="en-GB" sz="1600" b="1" i="0" u="none" strike="noStrik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January 2023</a:t>
                        </a:r>
                        <a:endParaRPr lang="en-GB" sz="1600" b="0" i="0" u="none" strike="noStrike" dirty="0">
                          <a:solidFill>
                            <a:schemeClr val="bg1"/>
                          </a:solidFill>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853"/>
                      </a:solidFill>
                    </a:tcPr>
                  </a:tc>
                  <a:tc>
                    <a:txBody>
                      <a:bodyPr/>
                      <a:lstStyle/>
                      <a:p>
                        <a:pPr marL="0" algn="ctr" defTabSz="914400" rtl="0" eaLnBrk="1" fontAlgn="ctr" latinLnBrk="0" hangingPunct="1">
                          <a:lnSpc>
                            <a:spcPct val="100000"/>
                          </a:lnSpc>
                          <a:spcBef>
                            <a:spcPts val="0"/>
                          </a:spcBef>
                          <a:spcAft>
                            <a:spcPts val="0"/>
                          </a:spcAft>
                        </a:pPr>
                        <a:r>
                          <a:rPr lang="en-GB" sz="1600" b="1" i="0" u="none" strike="noStrike" kern="1200" dirty="0">
                            <a:solidFill>
                              <a:schemeClr val="bg1"/>
                            </a:solidFill>
                            <a:effectLst/>
                            <a:latin typeface="Arial" panose="020B0604020202020204" pitchFamily="34" charset="0"/>
                            <a:ea typeface="+mn-ea"/>
                            <a:cs typeface="Arial" panose="020B0604020202020204" pitchFamily="34" charset="0"/>
                          </a:rPr>
                          <a:t>Cumulative Accesses Since March 2020</a:t>
                        </a: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853"/>
                      </a:solidFill>
                    </a:tcPr>
                  </a:tc>
                  <a:tc>
                    <a:txBody>
                      <a:bodyPr/>
                      <a:lstStyle/>
                      <a:p>
                        <a:pPr algn="ctr" fontAlgn="ctr"/>
                        <a:r>
                          <a:rPr lang="en-GB" sz="1600" b="1" i="0" u="none" strike="noStrike" dirty="0">
                            <a:solidFill>
                              <a:schemeClr val="bg1"/>
                            </a:solidFill>
                            <a:effectLst/>
                            <a:latin typeface="Arial" panose="020B0604020202020204" pitchFamily="34" charset="0"/>
                            <a:cs typeface="Arial" panose="020B0604020202020204" pitchFamily="34" charset="0"/>
                          </a:rPr>
                          <a:t>Average £ saved /Access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853"/>
                      </a:solidFill>
                    </a:tcPr>
                  </a:tc>
                  <a:tc>
                    <a:txBody>
                      <a:bodyPr/>
                      <a:lstStyle/>
                      <a:p>
                        <a:pPr algn="ctr" fontAlgn="ctr"/>
                        <a:r>
                          <a:rPr lang="en-GB" sz="1600" b="1" i="0" u="none" strike="noStrike" dirty="0">
                            <a:solidFill>
                              <a:schemeClr val="bg1"/>
                            </a:solidFill>
                            <a:effectLst/>
                            <a:latin typeface="Arial" panose="020B0604020202020204" pitchFamily="34" charset="0"/>
                            <a:cs typeface="Arial" panose="020B0604020202020204" pitchFamily="34" charset="0"/>
                          </a:rPr>
                          <a:t>Cumulative Total Hours Saved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853"/>
                      </a:solidFill>
                    </a:tcPr>
                  </a:tc>
                  <a:extLst>
                    <a:ext uri="{0D108BD9-81ED-4DB2-BD59-A6C34878D82A}">
                      <a16:rowId xmlns:a16="http://schemas.microsoft.com/office/drawing/2014/main" val="3356404868"/>
                    </a:ext>
                  </a:extLst>
                </a:tr>
                <a:tr h="579065">
                  <a:tc>
                    <a:txBody>
                      <a:bodyPr/>
                      <a:lstStyle/>
                      <a:p>
                        <a:pPr algn="ctr" fontAlgn="ctr">
                          <a:lnSpc>
                            <a:spcPct val="100000"/>
                          </a:lnSpc>
                          <a:spcBef>
                            <a:spcPts val="0"/>
                          </a:spcBef>
                          <a:spcAft>
                            <a:spcPts val="0"/>
                          </a:spcAft>
                        </a:pPr>
                        <a:r>
                          <a:rPr lang="en-GB" sz="16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Number </a:t>
                        </a:r>
                        <a:endParaRPr lang="en-GB" sz="1600" b="0" i="0" u="none" strike="noStrike" dirty="0">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839,996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1,297,786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p>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27,559,911</a:t>
                        </a:r>
                      </a:p>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300"/>
                          </a:lnSpc>
                        </a:pPr>
                        <a:endParaRPr lang="en-GB" sz="1800" dirty="0">
                          <a:solidFill>
                            <a:schemeClr val="tx1"/>
                          </a:solidFill>
                          <a:effectLst/>
                          <a:highlight>
                            <a:srgbClr val="C0C0C0"/>
                          </a:highligh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hMerge="1">
                    <a:txBody>
                      <a:bodyPr/>
                      <a:lstStyle/>
                      <a:p>
                        <a:pPr algn="ctr">
                          <a:lnSpc>
                            <a:spcPts val="1300"/>
                          </a:lnSpc>
                        </a:pPr>
                        <a:endParaRPr lang="en-GB" sz="1800" dirty="0">
                          <a:solidFill>
                            <a:srgbClr val="000000"/>
                          </a:solidFill>
                          <a:effectLst/>
                          <a:highlight>
                            <a:srgbClr val="C0C0C0"/>
                          </a:highligh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3022902"/>
                    </a:ext>
                  </a:extLst>
                </a:tr>
                <a:tr h="595718">
                  <a:tc>
                    <a:txBody>
                      <a:bodyPr/>
                      <a:lstStyle/>
                      <a:p>
                        <a:pPr algn="ctr" fontAlgn="ctr">
                          <a:lnSpc>
                            <a:spcPct val="100000"/>
                          </a:lnSpc>
                          <a:spcBef>
                            <a:spcPts val="0"/>
                          </a:spcBef>
                          <a:spcAft>
                            <a:spcPts val="0"/>
                          </a:spcAft>
                        </a:pPr>
                        <a:r>
                          <a:rPr lang="en-GB" sz="16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Net Time Change (mins)</a:t>
                        </a:r>
                        <a:endParaRPr lang="en-GB" sz="1600" b="0" i="0" u="none" strike="noStrike" dirty="0">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ctr">
                          <a:lnSpc>
                            <a:spcPts val="1300"/>
                          </a:lnSpc>
                          <a:spcBef>
                            <a:spcPts val="0"/>
                          </a:spcBef>
                          <a:spcAft>
                            <a:spcPts val="0"/>
                          </a:spcAft>
                        </a:pPr>
                        <a:r>
                          <a:rPr lang="en-GB" sz="18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Average (£) saved</a:t>
                        </a:r>
                        <a:endParaRPr lang="en-GB" sz="3200" b="0" i="0" u="none" strike="noStrike" dirty="0">
                          <a:effectLst/>
                          <a:latin typeface="Arial" panose="020B0604020202020204" pitchFamily="34" charset="0"/>
                          <a:cs typeface="Arial" panose="020B0604020202020204" pitchFamily="34" charset="0"/>
                        </a:endParaRPr>
                      </a:p>
                    </a:txBody>
                    <a:tcPr marL="162420" marR="162420" marT="81210" marB="8121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algn="ctr" fontAlgn="ctr">
                          <a:lnSpc>
                            <a:spcPts val="1300"/>
                          </a:lnSpc>
                          <a:spcBef>
                            <a:spcPts val="0"/>
                          </a:spcBef>
                          <a:spcAft>
                            <a:spcPts val="0"/>
                          </a:spcAft>
                        </a:pPr>
                        <a:endParaRPr lang="en-GB" sz="3200" b="0" i="0" u="none" strike="noStrike" dirty="0">
                          <a:effectLst/>
                          <a:latin typeface="Arial" panose="020B0604020202020204" pitchFamily="34" charset="0"/>
                        </a:endParaRPr>
                      </a:p>
                    </a:txBody>
                    <a:tcPr marL="162420" marR="162420" marT="81210" marB="812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1300"/>
                          </a:lnSpc>
                          <a:spcBef>
                            <a:spcPts val="0"/>
                          </a:spcBef>
                          <a:spcAft>
                            <a:spcPts val="0"/>
                          </a:spcAft>
                        </a:pPr>
                        <a:endParaRPr lang="en-GB" sz="3200" b="0" i="0" u="none" strike="noStrike" dirty="0">
                          <a:solidFill>
                            <a:schemeClr val="tx1"/>
                          </a:solidFill>
                          <a:effectLst/>
                          <a:latin typeface="Arial" panose="020B0604020202020204" pitchFamily="34" charset="0"/>
                        </a:endParaRPr>
                      </a:p>
                    </a:txBody>
                    <a:tcPr marL="162420" marR="162420" marT="81210" marB="8121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lnSpc>
                            <a:spcPts val="1300"/>
                          </a:lnSpc>
                          <a:spcBef>
                            <a:spcPts val="0"/>
                          </a:spcBef>
                          <a:spcAft>
                            <a:spcPts val="0"/>
                          </a:spcAft>
                        </a:pPr>
                        <a:endParaRPr lang="en-GB" sz="3200" b="0" i="0" u="none" strike="noStrike" dirty="0">
                          <a:solidFill>
                            <a:schemeClr val="tx1"/>
                          </a:solidFill>
                          <a:effectLst/>
                          <a:latin typeface="Arial" panose="020B0604020202020204" pitchFamily="34" charset="0"/>
                          <a:cs typeface="Arial" panose="020B0604020202020204" pitchFamily="34" charset="0"/>
                        </a:endParaRPr>
                      </a:p>
                    </a:txBody>
                    <a:tcPr marL="162420" marR="162420" marT="81210" marB="8121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37955905"/>
                    </a:ext>
                  </a:extLst>
                </a:tr>
                <a:tr h="429236">
                  <a:tc>
                    <a:txBody>
                      <a:bodyPr/>
                      <a:lstStyle/>
                      <a:p>
                        <a:pPr algn="ctr" fontAlgn="ctr">
                          <a:lnSpc>
                            <a:spcPct val="100000"/>
                          </a:lnSpc>
                          <a:spcBef>
                            <a:spcPts val="0"/>
                          </a:spcBef>
                          <a:spcAft>
                            <a:spcPts val="0"/>
                          </a:spcAft>
                        </a:pPr>
                        <a:r>
                          <a:rPr lang="en-GB" sz="16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+ 0.5</a:t>
                        </a:r>
                        <a:r>
                          <a:rPr lang="en-GB" sz="1600" b="0" i="0" u="none" strike="noStrike"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a:t>
                        </a:r>
                        <a:endParaRPr lang="en-GB" sz="1600" b="0" i="0" u="none" strike="noStrike" dirty="0">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242,166</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374,143</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7,945,347</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chemeClr val="tx1"/>
                            </a:solidFill>
                            <a:effectLst/>
                            <a:latin typeface="Arial" panose="020B0604020202020204" pitchFamily="34" charset="0"/>
                            <a:cs typeface="Arial" panose="020B0604020202020204" pitchFamily="34" charset="0"/>
                          </a:rPr>
                          <a:t>0.29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GB" sz="1800" b="0" i="0" u="none" strike="noStrike" dirty="0">
                            <a:solidFill>
                              <a:schemeClr val="tx1"/>
                            </a:solidFill>
                            <a:effectLst/>
                            <a:latin typeface="Arial" panose="020B0604020202020204" pitchFamily="34" charset="0"/>
                            <a:cs typeface="Arial" panose="020B0604020202020204" pitchFamily="34" charset="0"/>
                          </a:rPr>
                          <a:t>229,666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6728128"/>
                    </a:ext>
                  </a:extLst>
                </a:tr>
                <a:tr h="429236">
                  <a:tc>
                    <a:txBody>
                      <a:bodyPr/>
                      <a:lstStyle/>
                      <a:p>
                        <a:pPr algn="ctr" fontAlgn="ctr">
                          <a:lnSpc>
                            <a:spcPct val="100000"/>
                          </a:lnSpc>
                          <a:spcBef>
                            <a:spcPts val="0"/>
                          </a:spcBef>
                          <a:spcAft>
                            <a:spcPts val="0"/>
                          </a:spcAft>
                        </a:pPr>
                        <a:r>
                          <a:rPr lang="en-GB" sz="16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+ 1.4</a:t>
                        </a:r>
                        <a:r>
                          <a:rPr lang="en-GB" sz="1600" b="0" i="0" u="none" strike="noStrike"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a:t>
                        </a:r>
                        <a:endParaRPr lang="en-GB" sz="1600" b="0" i="0" u="none" strike="noStrike" dirty="0">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678,063</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1,047,602</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22,246,972</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chemeClr val="tx1"/>
                            </a:solidFill>
                            <a:effectLst/>
                            <a:latin typeface="Arial" panose="020B0604020202020204" pitchFamily="34" charset="0"/>
                            <a:cs typeface="Arial" panose="020B0604020202020204" pitchFamily="34" charset="0"/>
                          </a:rPr>
                          <a:t>0.81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GB" sz="1800" b="0" i="0" u="none" strike="noStrike" dirty="0">
                            <a:solidFill>
                              <a:schemeClr val="tx1"/>
                            </a:solidFill>
                            <a:effectLst/>
                            <a:latin typeface="Arial" panose="020B0604020202020204" pitchFamily="34" charset="0"/>
                            <a:cs typeface="Arial" panose="020B0604020202020204" pitchFamily="34" charset="0"/>
                          </a:rPr>
                          <a:t>459,332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77904533"/>
                    </a:ext>
                  </a:extLst>
                </a:tr>
                <a:tr h="541000">
                  <a:tc>
                    <a:txBody>
                      <a:bodyPr/>
                      <a:lstStyle/>
                      <a:p>
                        <a:pPr algn="ctr" fontAlgn="ctr">
                          <a:lnSpc>
                            <a:spcPct val="100000"/>
                          </a:lnSpc>
                          <a:spcBef>
                            <a:spcPts val="0"/>
                          </a:spcBef>
                          <a:spcAft>
                            <a:spcPts val="0"/>
                          </a:spcAft>
                        </a:pPr>
                        <a:r>
                          <a:rPr lang="en-GB" sz="16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Mixed Scenario 1*</a:t>
                        </a:r>
                        <a:endParaRPr lang="en-GB" sz="1600" b="0" i="0" u="none" strike="noStrike" dirty="0">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1,356,127</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2,095,203</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44,493,944</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chemeClr val="tx1"/>
                            </a:solidFill>
                            <a:effectLst/>
                            <a:latin typeface="Arial" panose="020B0604020202020204" pitchFamily="34" charset="0"/>
                            <a:cs typeface="Arial" panose="020B0604020202020204" pitchFamily="34" charset="0"/>
                          </a:rPr>
                          <a:t>1.61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GB" sz="1800" b="0" i="0" u="none" strike="noStrike" dirty="0">
                            <a:solidFill>
                              <a:schemeClr val="tx1"/>
                            </a:solidFill>
                            <a:effectLst/>
                            <a:latin typeface="Arial" panose="020B0604020202020204" pitchFamily="34" charset="0"/>
                            <a:cs typeface="Arial" panose="020B0604020202020204" pitchFamily="34" charset="0"/>
                          </a:rPr>
                          <a:t>1,286,129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72152518"/>
                    </a:ext>
                  </a:extLst>
                </a:tr>
                <a:tr h="541000">
                  <a:tc>
                    <a:txBody>
                      <a:bodyPr/>
                      <a:lstStyle/>
                      <a:p>
                        <a:pPr algn="ctr" fontAlgn="ctr">
                          <a:lnSpc>
                            <a:spcPct val="100000"/>
                          </a:lnSpc>
                          <a:spcBef>
                            <a:spcPts val="0"/>
                          </a:spcBef>
                          <a:spcAft>
                            <a:spcPts val="0"/>
                          </a:spcAft>
                        </a:pPr>
                        <a:r>
                          <a:rPr lang="en-GB" sz="16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Mixed Scenario 2**</a:t>
                        </a:r>
                        <a:endParaRPr lang="en-GB" sz="1600" b="0" i="0" u="none" strike="noStrike" dirty="0">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1,174,503</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1,814,596</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38,534,934</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chemeClr val="tx1"/>
                            </a:solidFill>
                            <a:effectLst/>
                            <a:latin typeface="Arial" panose="020B0604020202020204" pitchFamily="34" charset="0"/>
                            <a:cs typeface="Arial" panose="020B0604020202020204" pitchFamily="34" charset="0"/>
                          </a:rPr>
                          <a:t>1.40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GB" sz="1800" b="0" i="0" u="none" strike="noStrike" dirty="0">
                            <a:solidFill>
                              <a:schemeClr val="tx1"/>
                            </a:solidFill>
                            <a:effectLst/>
                            <a:latin typeface="Arial" panose="020B0604020202020204" pitchFamily="34" charset="0"/>
                            <a:cs typeface="Arial" panose="020B0604020202020204" pitchFamily="34" charset="0"/>
                          </a:rPr>
                          <a:t>1,113,880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89260746"/>
                    </a:ext>
                  </a:extLst>
                </a:tr>
                <a:tr h="541000">
                  <a:tc>
                    <a:txBody>
                      <a:bodyPr/>
                      <a:lstStyle/>
                      <a:p>
                        <a:pPr algn="ctr" fontAlgn="ctr">
                          <a:lnSpc>
                            <a:spcPct val="100000"/>
                          </a:lnSpc>
                          <a:spcBef>
                            <a:spcPts val="0"/>
                          </a:spcBef>
                          <a:spcAft>
                            <a:spcPts val="0"/>
                          </a:spcAft>
                        </a:pPr>
                        <a:r>
                          <a:rPr lang="en-GB" sz="16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Mixed Scenario 3***</a:t>
                        </a:r>
                        <a:endParaRPr lang="en-GB" sz="1600" b="0" i="0" u="none" strike="noStrike" dirty="0">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1,259,261</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1,945,546</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41,315,806</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chemeClr val="tx1"/>
                            </a:solidFill>
                            <a:effectLst/>
                            <a:latin typeface="Arial" panose="020B0604020202020204" pitchFamily="34" charset="0"/>
                            <a:cs typeface="Arial" panose="020B0604020202020204" pitchFamily="34" charset="0"/>
                          </a:rPr>
                          <a:t>1.50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GB" sz="1800" b="0" i="0" u="none" strike="noStrike" dirty="0">
                            <a:solidFill>
                              <a:schemeClr val="tx1"/>
                            </a:solidFill>
                            <a:effectLst/>
                            <a:latin typeface="Arial" panose="020B0604020202020204" pitchFamily="34" charset="0"/>
                            <a:cs typeface="Arial" panose="020B0604020202020204" pitchFamily="34" charset="0"/>
                          </a:rPr>
                          <a:t>1,194,263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5498285"/>
                    </a:ext>
                  </a:extLst>
                </a:tr>
              </a:tbl>
            </a:graphicData>
          </a:graphic>
        </p:graphicFrame>
        <p:sp>
          <p:nvSpPr>
            <p:cNvPr id="11" name="Oval 10">
              <a:extLst>
                <a:ext uri="{FF2B5EF4-FFF2-40B4-BE49-F238E27FC236}">
                  <a16:creationId xmlns:a16="http://schemas.microsoft.com/office/drawing/2014/main" id="{23AB80FE-5BAA-8E6A-A3F7-03D96BCE5AA8}"/>
                </a:ext>
              </a:extLst>
            </p:cNvPr>
            <p:cNvSpPr/>
            <p:nvPr/>
          </p:nvSpPr>
          <p:spPr>
            <a:xfrm>
              <a:off x="3936292" y="3176509"/>
              <a:ext cx="1355742" cy="50498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0781A0B-75F6-1AF6-2B65-1D22B9D17188}"/>
                </a:ext>
              </a:extLst>
            </p:cNvPr>
            <p:cNvSpPr/>
            <p:nvPr/>
          </p:nvSpPr>
          <p:spPr>
            <a:xfrm>
              <a:off x="2580550" y="3164535"/>
              <a:ext cx="1355742" cy="50957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EC1141E8-B945-2FDF-5023-4225E047DEE7}"/>
                </a:ext>
              </a:extLst>
            </p:cNvPr>
            <p:cNvSpPr/>
            <p:nvPr/>
          </p:nvSpPr>
          <p:spPr>
            <a:xfrm>
              <a:off x="2580550" y="4113505"/>
              <a:ext cx="1355742" cy="50957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3E286D6-0DDD-2339-43FB-97FEF7F45586}"/>
                </a:ext>
              </a:extLst>
            </p:cNvPr>
            <p:cNvSpPr/>
            <p:nvPr/>
          </p:nvSpPr>
          <p:spPr>
            <a:xfrm flipH="1">
              <a:off x="3936292" y="4120881"/>
              <a:ext cx="1355742" cy="50957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86638336"/>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94839-F034-54F8-CB5C-B0D68EAD49D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A9D0B89-58D5-60D4-FB56-0D0FD9319546}"/>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E08F740-FF89-AC99-0797-29910F58CE7F}"/>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Sensitivity analysis – North West London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6" name="Picture 5" descr="A person standing next to a sign&#10;&#10;Description automatically generated">
            <a:extLst>
              <a:ext uri="{FF2B5EF4-FFF2-40B4-BE49-F238E27FC236}">
                <a16:creationId xmlns:a16="http://schemas.microsoft.com/office/drawing/2014/main" id="{3E7BFC0B-1586-9EE7-2A80-769FF7F12C00}"/>
              </a:ext>
            </a:extLst>
          </p:cNvPr>
          <p:cNvPicPr/>
          <p:nvPr/>
        </p:nvPicPr>
        <p:blipFill>
          <a:blip r:embed="rId2"/>
          <a:stretch>
            <a:fillRect/>
          </a:stretch>
        </p:blipFill>
        <p:spPr>
          <a:xfrm>
            <a:off x="10282259" y="6021587"/>
            <a:ext cx="1556444" cy="542043"/>
          </a:xfrm>
          <a:prstGeom prst="rect">
            <a:avLst/>
          </a:prstGeom>
        </p:spPr>
      </p:pic>
      <p:sp>
        <p:nvSpPr>
          <p:cNvPr id="5" name="TextBox 4">
            <a:extLst>
              <a:ext uri="{FF2B5EF4-FFF2-40B4-BE49-F238E27FC236}">
                <a16:creationId xmlns:a16="http://schemas.microsoft.com/office/drawing/2014/main" id="{792E854D-E551-83D7-5F3F-2E9BE133F39A}"/>
              </a:ext>
            </a:extLst>
          </p:cNvPr>
          <p:cNvSpPr txBox="1"/>
          <p:nvPr/>
        </p:nvSpPr>
        <p:spPr>
          <a:xfrm>
            <a:off x="539948" y="5927352"/>
            <a:ext cx="92466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*Scenario 1</a:t>
            </a:r>
            <a:r>
              <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 </a:t>
            </a: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75% of system accesses save 1 min, 10% save 3 min and 5% each save 5,10,20 mins respectively (av =2.8mins).  ** Scenario 2 =</a:t>
            </a:r>
            <a:r>
              <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75% of system accesses save 0.5 mins, 10% save 3 min and 5% each save 5,10,20 mins respectively (av = 2.4mins).  ***Scenario 3 = 10% lose 1 min and 65% of system accesses save 1 min, 10% save 3 min and 5% each save 5,10,20 mins respectively (av = 2.6mins).</a:t>
            </a:r>
            <a:endPar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DD8089E5-8EA6-100C-BE7A-1929785D6F60}"/>
              </a:ext>
            </a:extLst>
          </p:cNvPr>
          <p:cNvGrpSpPr/>
          <p:nvPr/>
        </p:nvGrpSpPr>
        <p:grpSpPr>
          <a:xfrm>
            <a:off x="625150" y="1289832"/>
            <a:ext cx="10367171" cy="4450021"/>
            <a:chOff x="625150" y="1289832"/>
            <a:chExt cx="10367171" cy="4450021"/>
          </a:xfrm>
        </p:grpSpPr>
        <p:graphicFrame>
          <p:nvGraphicFramePr>
            <p:cNvPr id="10" name="Content Placeholder 3">
              <a:extLst>
                <a:ext uri="{FF2B5EF4-FFF2-40B4-BE49-F238E27FC236}">
                  <a16:creationId xmlns:a16="http://schemas.microsoft.com/office/drawing/2014/main" id="{7FC133E1-6DB7-A44A-5CE5-0AD0880F6857}"/>
                </a:ext>
              </a:extLst>
            </p:cNvPr>
            <p:cNvGraphicFramePr>
              <a:graphicFrameLocks/>
            </p:cNvGraphicFramePr>
            <p:nvPr/>
          </p:nvGraphicFramePr>
          <p:xfrm>
            <a:off x="625150" y="1289832"/>
            <a:ext cx="10367171" cy="4450021"/>
          </p:xfrm>
          <a:graphic>
            <a:graphicData uri="http://schemas.openxmlformats.org/drawingml/2006/table">
              <a:tbl>
                <a:tblPr firstRow="1" firstCol="1" bandRow="1"/>
                <a:tblGrid>
                  <a:gridCol w="2071178">
                    <a:extLst>
                      <a:ext uri="{9D8B030D-6E8A-4147-A177-3AD203B41FA5}">
                        <a16:colId xmlns:a16="http://schemas.microsoft.com/office/drawing/2014/main" val="2365215803"/>
                      </a:ext>
                    </a:extLst>
                  </a:gridCol>
                  <a:gridCol w="1197861">
                    <a:extLst>
                      <a:ext uri="{9D8B030D-6E8A-4147-A177-3AD203B41FA5}">
                        <a16:colId xmlns:a16="http://schemas.microsoft.com/office/drawing/2014/main" val="2505692"/>
                      </a:ext>
                    </a:extLst>
                  </a:gridCol>
                  <a:gridCol w="1383987">
                    <a:extLst>
                      <a:ext uri="{9D8B030D-6E8A-4147-A177-3AD203B41FA5}">
                        <a16:colId xmlns:a16="http://schemas.microsoft.com/office/drawing/2014/main" val="2502737968"/>
                      </a:ext>
                    </a:extLst>
                  </a:gridCol>
                  <a:gridCol w="2442485">
                    <a:extLst>
                      <a:ext uri="{9D8B030D-6E8A-4147-A177-3AD203B41FA5}">
                        <a16:colId xmlns:a16="http://schemas.microsoft.com/office/drawing/2014/main" val="4244122430"/>
                      </a:ext>
                    </a:extLst>
                  </a:gridCol>
                  <a:gridCol w="1555837">
                    <a:extLst>
                      <a:ext uri="{9D8B030D-6E8A-4147-A177-3AD203B41FA5}">
                        <a16:colId xmlns:a16="http://schemas.microsoft.com/office/drawing/2014/main" val="1156347744"/>
                      </a:ext>
                    </a:extLst>
                  </a:gridCol>
                  <a:gridCol w="1715823">
                    <a:extLst>
                      <a:ext uri="{9D8B030D-6E8A-4147-A177-3AD203B41FA5}">
                        <a16:colId xmlns:a16="http://schemas.microsoft.com/office/drawing/2014/main" val="3770025135"/>
                      </a:ext>
                    </a:extLst>
                  </a:gridCol>
                </a:tblGrid>
                <a:tr h="793766">
                  <a:tc>
                    <a:txBody>
                      <a:bodyPr/>
                      <a:lstStyle/>
                      <a:p>
                        <a:pPr algn="ctr" fontAlgn="ctr">
                          <a:lnSpc>
                            <a:spcPct val="100000"/>
                          </a:lnSpc>
                          <a:spcBef>
                            <a:spcPts val="0"/>
                          </a:spcBef>
                          <a:spcAft>
                            <a:spcPts val="0"/>
                          </a:spcAft>
                        </a:pPr>
                        <a:r>
                          <a:rPr lang="en-GB" sz="1600" b="1" i="0" u="none" strike="noStrik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Reported London Care </a:t>
                        </a:r>
                        <a:endParaRPr lang="en-GB" sz="1600" b="0" i="0" u="none" strike="noStrike" dirty="0">
                          <a:solidFill>
                            <a:schemeClr val="bg1"/>
                          </a:solidFill>
                          <a:effectLst/>
                          <a:latin typeface="Arial" panose="020B0604020202020204" pitchFamily="34" charset="0"/>
                          <a:cs typeface="Arial" panose="020B0604020202020204" pitchFamily="34" charset="0"/>
                        </a:endParaRPr>
                      </a:p>
                      <a:p>
                        <a:pPr algn="ctr" fontAlgn="ctr">
                          <a:lnSpc>
                            <a:spcPct val="100000"/>
                          </a:lnSpc>
                          <a:spcBef>
                            <a:spcPts val="0"/>
                          </a:spcBef>
                          <a:spcAft>
                            <a:spcPts val="0"/>
                          </a:spcAft>
                        </a:pPr>
                        <a:r>
                          <a:rPr lang="en-GB" sz="1600" b="1" i="0" u="none" strike="noStrik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Record Accesses</a:t>
                        </a:r>
                        <a:endParaRPr lang="en-GB" sz="1600" b="0" i="0" u="none" strike="noStrike" dirty="0">
                          <a:solidFill>
                            <a:schemeClr val="bg1"/>
                          </a:solidFill>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853"/>
                      </a:solidFill>
                    </a:tcPr>
                  </a:tc>
                  <a:tc>
                    <a:txBody>
                      <a:bodyPr/>
                      <a:lstStyle/>
                      <a:p>
                        <a:pPr algn="ctr" fontAlgn="ctr">
                          <a:lnSpc>
                            <a:spcPct val="100000"/>
                          </a:lnSpc>
                          <a:spcBef>
                            <a:spcPts val="0"/>
                          </a:spcBef>
                          <a:spcAft>
                            <a:spcPts val="0"/>
                          </a:spcAft>
                        </a:pPr>
                        <a:r>
                          <a:rPr lang="en-GB" sz="1600" b="1" i="0" u="none" strike="noStrik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January 2022</a:t>
                        </a:r>
                        <a:endParaRPr lang="en-GB" sz="1600" b="0" i="0" u="none" strike="noStrike" dirty="0">
                          <a:solidFill>
                            <a:schemeClr val="bg1"/>
                          </a:solidFill>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853"/>
                      </a:solidFill>
                    </a:tcPr>
                  </a:tc>
                  <a:tc>
                    <a:txBody>
                      <a:bodyPr/>
                      <a:lstStyle/>
                      <a:p>
                        <a:pPr algn="ctr" fontAlgn="ctr">
                          <a:lnSpc>
                            <a:spcPct val="100000"/>
                          </a:lnSpc>
                          <a:spcBef>
                            <a:spcPts val="0"/>
                          </a:spcBef>
                          <a:spcAft>
                            <a:spcPts val="0"/>
                          </a:spcAft>
                        </a:pPr>
                        <a:r>
                          <a:rPr lang="en-GB" sz="1600" b="1" i="0" u="none" strike="noStrik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January 2023</a:t>
                        </a:r>
                        <a:endParaRPr lang="en-GB" sz="1600" b="0" i="0" u="none" strike="noStrike" dirty="0">
                          <a:solidFill>
                            <a:schemeClr val="bg1"/>
                          </a:solidFill>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853"/>
                      </a:solidFill>
                    </a:tcPr>
                  </a:tc>
                  <a:tc>
                    <a:txBody>
                      <a:bodyPr/>
                      <a:lstStyle/>
                      <a:p>
                        <a:pPr marL="0" algn="ctr" defTabSz="914400" rtl="0" eaLnBrk="1" fontAlgn="ctr" latinLnBrk="0" hangingPunct="1">
                          <a:lnSpc>
                            <a:spcPct val="100000"/>
                          </a:lnSpc>
                          <a:spcBef>
                            <a:spcPts val="0"/>
                          </a:spcBef>
                          <a:spcAft>
                            <a:spcPts val="0"/>
                          </a:spcAft>
                        </a:pPr>
                        <a:r>
                          <a:rPr lang="en-GB" sz="1600" b="1" i="0" u="none" strike="noStrike" kern="1200" dirty="0">
                            <a:solidFill>
                              <a:schemeClr val="bg1"/>
                            </a:solidFill>
                            <a:effectLst/>
                            <a:latin typeface="Arial" panose="020B0604020202020204" pitchFamily="34" charset="0"/>
                            <a:ea typeface="+mn-ea"/>
                            <a:cs typeface="Arial" panose="020B0604020202020204" pitchFamily="34" charset="0"/>
                          </a:rPr>
                          <a:t>Cumulative Accesses Since March 2020</a:t>
                        </a: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853"/>
                      </a:solidFill>
                    </a:tcPr>
                  </a:tc>
                  <a:tc>
                    <a:txBody>
                      <a:bodyPr/>
                      <a:lstStyle/>
                      <a:p>
                        <a:pPr algn="ctr" fontAlgn="ctr"/>
                        <a:r>
                          <a:rPr lang="en-GB" sz="1600" b="1" i="0" u="none" strike="noStrike" dirty="0">
                            <a:solidFill>
                              <a:schemeClr val="bg1"/>
                            </a:solidFill>
                            <a:effectLst/>
                            <a:latin typeface="Arial" panose="020B0604020202020204" pitchFamily="34" charset="0"/>
                            <a:cs typeface="Arial" panose="020B0604020202020204" pitchFamily="34" charset="0"/>
                          </a:rPr>
                          <a:t>Average £ saved /Access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853"/>
                      </a:solidFill>
                    </a:tcPr>
                  </a:tc>
                  <a:tc>
                    <a:txBody>
                      <a:bodyPr/>
                      <a:lstStyle/>
                      <a:p>
                        <a:pPr algn="ctr" fontAlgn="ctr"/>
                        <a:r>
                          <a:rPr lang="en-GB" sz="1600" b="1" i="0" u="none" strike="noStrike" dirty="0">
                            <a:solidFill>
                              <a:schemeClr val="bg1"/>
                            </a:solidFill>
                            <a:effectLst/>
                            <a:latin typeface="Arial" panose="020B0604020202020204" pitchFamily="34" charset="0"/>
                            <a:cs typeface="Arial" panose="020B0604020202020204" pitchFamily="34" charset="0"/>
                          </a:rPr>
                          <a:t>Cumulative Total Hours Saved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853"/>
                      </a:solidFill>
                    </a:tcPr>
                  </a:tc>
                  <a:extLst>
                    <a:ext uri="{0D108BD9-81ED-4DB2-BD59-A6C34878D82A}">
                      <a16:rowId xmlns:a16="http://schemas.microsoft.com/office/drawing/2014/main" val="3356404868"/>
                    </a:ext>
                  </a:extLst>
                </a:tr>
                <a:tr h="579065">
                  <a:tc>
                    <a:txBody>
                      <a:bodyPr/>
                      <a:lstStyle/>
                      <a:p>
                        <a:pPr algn="ctr" fontAlgn="ctr">
                          <a:lnSpc>
                            <a:spcPct val="100000"/>
                          </a:lnSpc>
                          <a:spcBef>
                            <a:spcPts val="0"/>
                          </a:spcBef>
                          <a:spcAft>
                            <a:spcPts val="0"/>
                          </a:spcAft>
                        </a:pPr>
                        <a:r>
                          <a:rPr lang="en-GB" sz="16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Number </a:t>
                        </a:r>
                        <a:endParaRPr lang="en-GB" sz="1600" b="0" i="0" u="none" strike="noStrike" dirty="0">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839,996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1,297,786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p>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27,559,911</a:t>
                        </a:r>
                      </a:p>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300"/>
                          </a:lnSpc>
                        </a:pPr>
                        <a:endParaRPr lang="en-GB" sz="1800" dirty="0">
                          <a:solidFill>
                            <a:schemeClr val="tx1"/>
                          </a:solidFill>
                          <a:effectLst/>
                          <a:highlight>
                            <a:srgbClr val="C0C0C0"/>
                          </a:highligh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hMerge="1">
                    <a:txBody>
                      <a:bodyPr/>
                      <a:lstStyle/>
                      <a:p>
                        <a:pPr algn="ctr">
                          <a:lnSpc>
                            <a:spcPts val="1300"/>
                          </a:lnSpc>
                        </a:pPr>
                        <a:endParaRPr lang="en-GB" sz="1800" dirty="0">
                          <a:solidFill>
                            <a:srgbClr val="000000"/>
                          </a:solidFill>
                          <a:effectLst/>
                          <a:highlight>
                            <a:srgbClr val="C0C0C0"/>
                          </a:highligh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3022902"/>
                    </a:ext>
                  </a:extLst>
                </a:tr>
                <a:tr h="595718">
                  <a:tc>
                    <a:txBody>
                      <a:bodyPr/>
                      <a:lstStyle/>
                      <a:p>
                        <a:pPr algn="ctr" fontAlgn="ctr">
                          <a:lnSpc>
                            <a:spcPct val="100000"/>
                          </a:lnSpc>
                          <a:spcBef>
                            <a:spcPts val="0"/>
                          </a:spcBef>
                          <a:spcAft>
                            <a:spcPts val="0"/>
                          </a:spcAft>
                        </a:pPr>
                        <a:r>
                          <a:rPr lang="en-GB" sz="16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Net Time Change (mins)</a:t>
                        </a:r>
                        <a:endParaRPr lang="en-GB" sz="1600" b="0" i="0" u="none" strike="noStrike" dirty="0">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ctr">
                          <a:lnSpc>
                            <a:spcPts val="1300"/>
                          </a:lnSpc>
                          <a:spcBef>
                            <a:spcPts val="0"/>
                          </a:spcBef>
                          <a:spcAft>
                            <a:spcPts val="0"/>
                          </a:spcAft>
                        </a:pPr>
                        <a:r>
                          <a:rPr lang="en-GB" sz="18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Average (£) saved</a:t>
                        </a:r>
                        <a:endParaRPr lang="en-GB" sz="3200" b="0" i="0" u="none" strike="noStrike" dirty="0">
                          <a:effectLst/>
                          <a:latin typeface="Arial" panose="020B0604020202020204" pitchFamily="34" charset="0"/>
                          <a:cs typeface="Arial" panose="020B0604020202020204" pitchFamily="34" charset="0"/>
                        </a:endParaRPr>
                      </a:p>
                    </a:txBody>
                    <a:tcPr marL="162420" marR="162420" marT="81210" marB="8121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algn="ctr" fontAlgn="ctr">
                          <a:lnSpc>
                            <a:spcPts val="1300"/>
                          </a:lnSpc>
                          <a:spcBef>
                            <a:spcPts val="0"/>
                          </a:spcBef>
                          <a:spcAft>
                            <a:spcPts val="0"/>
                          </a:spcAft>
                        </a:pPr>
                        <a:endParaRPr lang="en-GB" sz="3200" b="0" i="0" u="none" strike="noStrike" dirty="0">
                          <a:effectLst/>
                          <a:latin typeface="Arial" panose="020B0604020202020204" pitchFamily="34" charset="0"/>
                        </a:endParaRPr>
                      </a:p>
                    </a:txBody>
                    <a:tcPr marL="162420" marR="162420" marT="81210" marB="812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1300"/>
                          </a:lnSpc>
                          <a:spcBef>
                            <a:spcPts val="0"/>
                          </a:spcBef>
                          <a:spcAft>
                            <a:spcPts val="0"/>
                          </a:spcAft>
                        </a:pPr>
                        <a:endParaRPr lang="en-GB" sz="3200" b="0" i="0" u="none" strike="noStrike" dirty="0">
                          <a:solidFill>
                            <a:schemeClr val="tx1"/>
                          </a:solidFill>
                          <a:effectLst/>
                          <a:latin typeface="Arial" panose="020B0604020202020204" pitchFamily="34" charset="0"/>
                        </a:endParaRPr>
                      </a:p>
                    </a:txBody>
                    <a:tcPr marL="162420" marR="162420" marT="81210" marB="8121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lnSpc>
                            <a:spcPts val="1300"/>
                          </a:lnSpc>
                          <a:spcBef>
                            <a:spcPts val="0"/>
                          </a:spcBef>
                          <a:spcAft>
                            <a:spcPts val="0"/>
                          </a:spcAft>
                        </a:pPr>
                        <a:endParaRPr lang="en-GB" sz="3200" b="0" i="0" u="none" strike="noStrike" dirty="0">
                          <a:solidFill>
                            <a:schemeClr val="tx1"/>
                          </a:solidFill>
                          <a:effectLst/>
                          <a:latin typeface="Arial" panose="020B0604020202020204" pitchFamily="34" charset="0"/>
                          <a:cs typeface="Arial" panose="020B0604020202020204" pitchFamily="34" charset="0"/>
                        </a:endParaRPr>
                      </a:p>
                    </a:txBody>
                    <a:tcPr marL="162420" marR="162420" marT="81210" marB="8121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37955905"/>
                    </a:ext>
                  </a:extLst>
                </a:tr>
                <a:tr h="429236">
                  <a:tc>
                    <a:txBody>
                      <a:bodyPr/>
                      <a:lstStyle/>
                      <a:p>
                        <a:pPr algn="ctr" fontAlgn="ctr">
                          <a:lnSpc>
                            <a:spcPct val="100000"/>
                          </a:lnSpc>
                          <a:spcBef>
                            <a:spcPts val="0"/>
                          </a:spcBef>
                          <a:spcAft>
                            <a:spcPts val="0"/>
                          </a:spcAft>
                        </a:pPr>
                        <a:r>
                          <a:rPr lang="en-GB" sz="16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+ 0.5</a:t>
                        </a:r>
                        <a:r>
                          <a:rPr lang="en-GB" sz="1600" b="0" i="0" u="none" strike="noStrike"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a:t>
                        </a:r>
                        <a:endParaRPr lang="en-GB" sz="1600" b="0" i="0" u="none" strike="noStrike" dirty="0">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-16,557</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-25,581</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-543,242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00"/>
                            </a:solidFill>
                            <a:effectLst/>
                            <a:latin typeface="Arial" panose="020B0604020202020204" pitchFamily="34" charset="0"/>
                            <a:cs typeface="Arial" panose="020B0604020202020204" pitchFamily="34" charset="0"/>
                          </a:rPr>
                          <a:t>0.27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GB" sz="1800" b="0" i="0" u="none" strike="noStrike" dirty="0">
                            <a:solidFill>
                              <a:srgbClr val="000000"/>
                            </a:solidFill>
                            <a:effectLst/>
                            <a:latin typeface="Arial" panose="020B0604020202020204" pitchFamily="34" charset="0"/>
                            <a:cs typeface="Arial" panose="020B0604020202020204" pitchFamily="34" charset="0"/>
                          </a:rPr>
                          <a:t>229,666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6728128"/>
                    </a:ext>
                  </a:extLst>
                </a:tr>
                <a:tr h="429236">
                  <a:tc>
                    <a:txBody>
                      <a:bodyPr/>
                      <a:lstStyle/>
                      <a:p>
                        <a:pPr algn="ctr" fontAlgn="ctr">
                          <a:lnSpc>
                            <a:spcPct val="100000"/>
                          </a:lnSpc>
                          <a:spcBef>
                            <a:spcPts val="0"/>
                          </a:spcBef>
                          <a:spcAft>
                            <a:spcPts val="0"/>
                          </a:spcAft>
                        </a:pPr>
                        <a:r>
                          <a:rPr lang="en-GB" sz="16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+ 1.4</a:t>
                        </a:r>
                        <a:r>
                          <a:rPr lang="en-GB" sz="1600" b="0" i="0" u="none" strike="noStrike"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a:t>
                        </a:r>
                        <a:endParaRPr lang="en-GB" sz="1600" b="0" i="0" u="none" strike="noStrike" dirty="0">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-46,361</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-71,627</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-1,521,078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00"/>
                            </a:solidFill>
                            <a:effectLst/>
                            <a:latin typeface="Arial" panose="020B0604020202020204" pitchFamily="34" charset="0"/>
                            <a:cs typeface="Arial" panose="020B0604020202020204" pitchFamily="34" charset="0"/>
                          </a:rPr>
                          <a:t>0.75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GB" sz="1800" b="0" i="0" u="none" strike="noStrike" dirty="0">
                            <a:solidFill>
                              <a:srgbClr val="000000"/>
                            </a:solidFill>
                            <a:effectLst/>
                            <a:latin typeface="Arial" panose="020B0604020202020204" pitchFamily="34" charset="0"/>
                            <a:cs typeface="Arial" panose="020B0604020202020204" pitchFamily="34" charset="0"/>
                          </a:rPr>
                          <a:t>459,332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77904533"/>
                    </a:ext>
                  </a:extLst>
                </a:tr>
                <a:tr h="541000">
                  <a:tc>
                    <a:txBody>
                      <a:bodyPr/>
                      <a:lstStyle/>
                      <a:p>
                        <a:pPr algn="ctr" fontAlgn="ctr">
                          <a:lnSpc>
                            <a:spcPct val="100000"/>
                          </a:lnSpc>
                          <a:spcBef>
                            <a:spcPts val="0"/>
                          </a:spcBef>
                          <a:spcAft>
                            <a:spcPts val="0"/>
                          </a:spcAft>
                        </a:pPr>
                        <a:r>
                          <a:rPr lang="en-GB" sz="16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Mixed Scenario 1*</a:t>
                        </a:r>
                        <a:endParaRPr lang="en-GB" sz="1600" b="0" i="0" u="none" strike="noStrike" dirty="0">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-92,722</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-143,254</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-3,042,157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00"/>
                            </a:solidFill>
                            <a:effectLst/>
                            <a:latin typeface="Arial" panose="020B0604020202020204" pitchFamily="34" charset="0"/>
                            <a:cs typeface="Arial" panose="020B0604020202020204" pitchFamily="34" charset="0"/>
                          </a:rPr>
                          <a:t>1.50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GB" sz="1800" b="0" i="0" u="none" strike="noStrike" dirty="0">
                            <a:solidFill>
                              <a:srgbClr val="000000"/>
                            </a:solidFill>
                            <a:effectLst/>
                            <a:latin typeface="Arial" panose="020B0604020202020204" pitchFamily="34" charset="0"/>
                            <a:cs typeface="Arial" panose="020B0604020202020204" pitchFamily="34" charset="0"/>
                          </a:rPr>
                          <a:t>1,286,129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72152518"/>
                    </a:ext>
                  </a:extLst>
                </a:tr>
                <a:tr h="541000">
                  <a:tc>
                    <a:txBody>
                      <a:bodyPr/>
                      <a:lstStyle/>
                      <a:p>
                        <a:pPr algn="ctr" fontAlgn="ctr">
                          <a:lnSpc>
                            <a:spcPct val="100000"/>
                          </a:lnSpc>
                          <a:spcBef>
                            <a:spcPts val="0"/>
                          </a:spcBef>
                          <a:spcAft>
                            <a:spcPts val="0"/>
                          </a:spcAft>
                        </a:pPr>
                        <a:r>
                          <a:rPr lang="en-GB" sz="16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Mixed Scenario 2**</a:t>
                        </a:r>
                        <a:endParaRPr lang="en-GB" sz="1600" b="0" i="0" u="none" strike="noStrike" dirty="0">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-80,304</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-124,068</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-2,634,725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00"/>
                            </a:solidFill>
                            <a:effectLst/>
                            <a:latin typeface="Arial" panose="020B0604020202020204" pitchFamily="34" charset="0"/>
                            <a:cs typeface="Arial" panose="020B0604020202020204" pitchFamily="34" charset="0"/>
                          </a:rPr>
                          <a:t>1.30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GB" sz="1800" b="0" i="0" u="none" strike="noStrike" dirty="0">
                            <a:solidFill>
                              <a:srgbClr val="000000"/>
                            </a:solidFill>
                            <a:effectLst/>
                            <a:latin typeface="Arial" panose="020B0604020202020204" pitchFamily="34" charset="0"/>
                            <a:cs typeface="Arial" panose="020B0604020202020204" pitchFamily="34" charset="0"/>
                          </a:rPr>
                          <a:t>1,113,880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89260746"/>
                    </a:ext>
                  </a:extLst>
                </a:tr>
                <a:tr h="541000">
                  <a:tc>
                    <a:txBody>
                      <a:bodyPr/>
                      <a:lstStyle/>
                      <a:p>
                        <a:pPr algn="ctr" fontAlgn="ctr">
                          <a:lnSpc>
                            <a:spcPct val="100000"/>
                          </a:lnSpc>
                          <a:spcBef>
                            <a:spcPts val="0"/>
                          </a:spcBef>
                          <a:spcAft>
                            <a:spcPts val="0"/>
                          </a:spcAft>
                        </a:pPr>
                        <a:r>
                          <a:rPr lang="en-GB" sz="16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Mixed Scenario 3***</a:t>
                        </a:r>
                        <a:endParaRPr lang="en-GB" sz="1600" b="0" i="0" u="none" strike="noStrike" dirty="0">
                          <a:effectLst/>
                          <a:latin typeface="Arial" panose="020B0604020202020204" pitchFamily="34" charset="0"/>
                          <a:cs typeface="Arial" panose="020B0604020202020204" pitchFamily="34" charset="0"/>
                        </a:endParaRPr>
                      </a:p>
                    </a:txBody>
                    <a:tcPr marL="121815" marR="121815" marT="169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-86,099</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-133,022</a:t>
                        </a:r>
                        <a:endParaRPr lang="en-GB" sz="3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-2,824,860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00"/>
                            </a:solidFill>
                            <a:effectLst/>
                            <a:latin typeface="Arial" panose="020B0604020202020204" pitchFamily="34" charset="0"/>
                            <a:cs typeface="Arial" panose="020B0604020202020204" pitchFamily="34" charset="0"/>
                          </a:rPr>
                          <a:t>1.40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GB" sz="1800" b="0" i="0" u="none" strike="noStrike" dirty="0">
                            <a:solidFill>
                              <a:srgbClr val="000000"/>
                            </a:solidFill>
                            <a:effectLst/>
                            <a:latin typeface="Arial" panose="020B0604020202020204" pitchFamily="34" charset="0"/>
                            <a:cs typeface="Arial" panose="020B0604020202020204" pitchFamily="34" charset="0"/>
                          </a:rPr>
                          <a:t>1,194,263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5498285"/>
                    </a:ext>
                  </a:extLst>
                </a:tr>
              </a:tbl>
            </a:graphicData>
          </a:graphic>
        </p:graphicFrame>
        <p:sp>
          <p:nvSpPr>
            <p:cNvPr id="12" name="Oval 11">
              <a:extLst>
                <a:ext uri="{FF2B5EF4-FFF2-40B4-BE49-F238E27FC236}">
                  <a16:creationId xmlns:a16="http://schemas.microsoft.com/office/drawing/2014/main" id="{07C63B80-BBE5-F341-312F-93ECDF2FB0A1}"/>
                </a:ext>
              </a:extLst>
            </p:cNvPr>
            <p:cNvSpPr/>
            <p:nvPr/>
          </p:nvSpPr>
          <p:spPr>
            <a:xfrm>
              <a:off x="2655195" y="3174210"/>
              <a:ext cx="1355742" cy="50957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50A6238-90C8-93F2-AE9C-34A7837D293A}"/>
                </a:ext>
              </a:extLst>
            </p:cNvPr>
            <p:cNvSpPr/>
            <p:nvPr/>
          </p:nvSpPr>
          <p:spPr>
            <a:xfrm>
              <a:off x="2655195" y="4110915"/>
              <a:ext cx="1355742" cy="50957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E310923-94F6-BCF0-E1FD-E583001B1FC0}"/>
                </a:ext>
              </a:extLst>
            </p:cNvPr>
            <p:cNvSpPr/>
            <p:nvPr/>
          </p:nvSpPr>
          <p:spPr>
            <a:xfrm flipH="1">
              <a:off x="5719665" y="4110914"/>
              <a:ext cx="1595534" cy="50957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82438692"/>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10C7F-132A-798A-6E8A-5B28E17DAE1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4EB03C4-2E01-6E71-7661-825DF35ED423}"/>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4126555-D2C2-4C7D-4273-6943FAC6B089}"/>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Results - safety findings </a:t>
            </a:r>
          </a:p>
        </p:txBody>
      </p:sp>
      <p:pic>
        <p:nvPicPr>
          <p:cNvPr id="6" name="Picture 5" descr="A person standing next to a sign&#10;&#10;Description automatically generated">
            <a:extLst>
              <a:ext uri="{FF2B5EF4-FFF2-40B4-BE49-F238E27FC236}">
                <a16:creationId xmlns:a16="http://schemas.microsoft.com/office/drawing/2014/main" id="{805A590A-D39D-160D-5AEA-9D43515A1BBA}"/>
              </a:ext>
            </a:extLst>
          </p:cNvPr>
          <p:cNvPicPr/>
          <p:nvPr/>
        </p:nvPicPr>
        <p:blipFill>
          <a:blip r:embed="rId2"/>
          <a:stretch>
            <a:fillRect/>
          </a:stretch>
        </p:blipFill>
        <p:spPr>
          <a:xfrm>
            <a:off x="10282259" y="6021587"/>
            <a:ext cx="1556444" cy="542043"/>
          </a:xfrm>
          <a:prstGeom prst="rect">
            <a:avLst/>
          </a:prstGeom>
        </p:spPr>
      </p:pic>
      <p:graphicFrame>
        <p:nvGraphicFramePr>
          <p:cNvPr id="4" name="Content Placeholder 2">
            <a:extLst>
              <a:ext uri="{FF2B5EF4-FFF2-40B4-BE49-F238E27FC236}">
                <a16:creationId xmlns:a16="http://schemas.microsoft.com/office/drawing/2014/main" id="{0BDF035D-8B7B-A3A5-FD2B-21BD76CBA8AE}"/>
              </a:ext>
            </a:extLst>
          </p:cNvPr>
          <p:cNvGraphicFramePr>
            <a:graphicFrameLocks noGrp="1"/>
          </p:cNvGraphicFramePr>
          <p:nvPr>
            <p:ph idx="1"/>
          </p:nvPr>
        </p:nvGraphicFramePr>
        <p:xfrm>
          <a:off x="259069" y="1418017"/>
          <a:ext cx="11673862" cy="4603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8349515"/>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847CD-2D6F-B654-037E-FEA968FD9F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F2C4C1-BFE1-14B0-24B2-2C120FB5066F}"/>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6309721-FDD1-37C4-E988-A2B78B12F2D7}"/>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Results - safety findings </a:t>
            </a:r>
          </a:p>
        </p:txBody>
      </p:sp>
      <p:sp>
        <p:nvSpPr>
          <p:cNvPr id="9" name="TextBox 8">
            <a:extLst>
              <a:ext uri="{FF2B5EF4-FFF2-40B4-BE49-F238E27FC236}">
                <a16:creationId xmlns:a16="http://schemas.microsoft.com/office/drawing/2014/main" id="{436A6B22-CA9A-C5A2-0E50-EF0318056327}"/>
              </a:ext>
            </a:extLst>
          </p:cNvPr>
          <p:cNvSpPr txBox="1"/>
          <p:nvPr/>
        </p:nvSpPr>
        <p:spPr>
          <a:xfrm>
            <a:off x="834322" y="5783195"/>
            <a:ext cx="10840951" cy="943848"/>
          </a:xfrm>
          <a:prstGeom prst="rect">
            <a:avLst/>
          </a:prstGeom>
          <a:noFill/>
        </p:spPr>
        <p:txBody>
          <a:bodyPr wrap="square" rtlCol="0">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Note: Using the NHS England - Number of patient safety incidents uploaded per month by provider in England Apr 2022 to Mar 2023, stratified those trusts participating in the OneLondon  v’s those who were not. Data were totalled by type of incident and then </a:t>
            </a: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relative risk values, standard deviation and confidence intervals calculated.  Relative Risk was calculated to indicate the ratio of the average incidents reported in OneLondon sites compared to other sites for each type of incident. A value less than 1 indicates a lower risk in OneLondon sites, while a value greater than 1 indicates a higher risk in OneLondon sites.</a:t>
            </a:r>
            <a:endPar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Content Placeholder 3">
            <a:extLst>
              <a:ext uri="{FF2B5EF4-FFF2-40B4-BE49-F238E27FC236}">
                <a16:creationId xmlns:a16="http://schemas.microsoft.com/office/drawing/2014/main" id="{211BBF3E-3833-8849-5D5D-3DD7A7DA63EF}"/>
              </a:ext>
            </a:extLst>
          </p:cNvPr>
          <p:cNvGraphicFramePr>
            <a:graphicFrameLocks noGrp="1"/>
          </p:cNvGraphicFramePr>
          <p:nvPr>
            <p:ph idx="1"/>
          </p:nvPr>
        </p:nvGraphicFramePr>
        <p:xfrm>
          <a:off x="834322" y="1520286"/>
          <a:ext cx="10301308" cy="4084539"/>
        </p:xfrm>
        <a:graphic>
          <a:graphicData uri="http://schemas.openxmlformats.org/drawingml/2006/table">
            <a:tbl>
              <a:tblPr firstRow="1" firstCol="1" bandRow="1">
                <a:tableStyleId>{85BE263C-DBD7-4A20-BB59-AAB30ACAA65A}</a:tableStyleId>
              </a:tblPr>
              <a:tblGrid>
                <a:gridCol w="1016817">
                  <a:extLst>
                    <a:ext uri="{9D8B030D-6E8A-4147-A177-3AD203B41FA5}">
                      <a16:colId xmlns:a16="http://schemas.microsoft.com/office/drawing/2014/main" val="1216550583"/>
                    </a:ext>
                  </a:extLst>
                </a:gridCol>
                <a:gridCol w="729396">
                  <a:extLst>
                    <a:ext uri="{9D8B030D-6E8A-4147-A177-3AD203B41FA5}">
                      <a16:colId xmlns:a16="http://schemas.microsoft.com/office/drawing/2014/main" val="1280801606"/>
                    </a:ext>
                  </a:extLst>
                </a:gridCol>
                <a:gridCol w="819437">
                  <a:extLst>
                    <a:ext uri="{9D8B030D-6E8A-4147-A177-3AD203B41FA5}">
                      <a16:colId xmlns:a16="http://schemas.microsoft.com/office/drawing/2014/main" val="678355589"/>
                    </a:ext>
                  </a:extLst>
                </a:gridCol>
                <a:gridCol w="1067606">
                  <a:extLst>
                    <a:ext uri="{9D8B030D-6E8A-4147-A177-3AD203B41FA5}">
                      <a16:colId xmlns:a16="http://schemas.microsoft.com/office/drawing/2014/main" val="2768007087"/>
                    </a:ext>
                  </a:extLst>
                </a:gridCol>
                <a:gridCol w="519582">
                  <a:extLst>
                    <a:ext uri="{9D8B030D-6E8A-4147-A177-3AD203B41FA5}">
                      <a16:colId xmlns:a16="http://schemas.microsoft.com/office/drawing/2014/main" val="4167813580"/>
                    </a:ext>
                  </a:extLst>
                </a:gridCol>
                <a:gridCol w="1097024">
                  <a:extLst>
                    <a:ext uri="{9D8B030D-6E8A-4147-A177-3AD203B41FA5}">
                      <a16:colId xmlns:a16="http://schemas.microsoft.com/office/drawing/2014/main" val="4294079834"/>
                    </a:ext>
                  </a:extLst>
                </a:gridCol>
                <a:gridCol w="144733">
                  <a:extLst>
                    <a:ext uri="{9D8B030D-6E8A-4147-A177-3AD203B41FA5}">
                      <a16:colId xmlns:a16="http://schemas.microsoft.com/office/drawing/2014/main" val="3527857447"/>
                    </a:ext>
                  </a:extLst>
                </a:gridCol>
                <a:gridCol w="729396">
                  <a:extLst>
                    <a:ext uri="{9D8B030D-6E8A-4147-A177-3AD203B41FA5}">
                      <a16:colId xmlns:a16="http://schemas.microsoft.com/office/drawing/2014/main" val="2695287759"/>
                    </a:ext>
                  </a:extLst>
                </a:gridCol>
                <a:gridCol w="819437">
                  <a:extLst>
                    <a:ext uri="{9D8B030D-6E8A-4147-A177-3AD203B41FA5}">
                      <a16:colId xmlns:a16="http://schemas.microsoft.com/office/drawing/2014/main" val="450616522"/>
                    </a:ext>
                  </a:extLst>
                </a:gridCol>
                <a:gridCol w="825036">
                  <a:extLst>
                    <a:ext uri="{9D8B030D-6E8A-4147-A177-3AD203B41FA5}">
                      <a16:colId xmlns:a16="http://schemas.microsoft.com/office/drawing/2014/main" val="2489542579"/>
                    </a:ext>
                  </a:extLst>
                </a:gridCol>
                <a:gridCol w="519582">
                  <a:extLst>
                    <a:ext uri="{9D8B030D-6E8A-4147-A177-3AD203B41FA5}">
                      <a16:colId xmlns:a16="http://schemas.microsoft.com/office/drawing/2014/main" val="2300961649"/>
                    </a:ext>
                  </a:extLst>
                </a:gridCol>
                <a:gridCol w="1085083">
                  <a:extLst>
                    <a:ext uri="{9D8B030D-6E8A-4147-A177-3AD203B41FA5}">
                      <a16:colId xmlns:a16="http://schemas.microsoft.com/office/drawing/2014/main" val="3104515325"/>
                    </a:ext>
                  </a:extLst>
                </a:gridCol>
                <a:gridCol w="156674">
                  <a:extLst>
                    <a:ext uri="{9D8B030D-6E8A-4147-A177-3AD203B41FA5}">
                      <a16:colId xmlns:a16="http://schemas.microsoft.com/office/drawing/2014/main" val="2326951133"/>
                    </a:ext>
                  </a:extLst>
                </a:gridCol>
                <a:gridCol w="771505">
                  <a:extLst>
                    <a:ext uri="{9D8B030D-6E8A-4147-A177-3AD203B41FA5}">
                      <a16:colId xmlns:a16="http://schemas.microsoft.com/office/drawing/2014/main" val="2586738125"/>
                    </a:ext>
                  </a:extLst>
                </a:gridCol>
              </a:tblGrid>
              <a:tr h="1462699">
                <a:tc>
                  <a:txBody>
                    <a:bodyPr/>
                    <a:lstStyle/>
                    <a:p>
                      <a:pPr algn="ctr">
                        <a:lnSpc>
                          <a:spcPts val="1300"/>
                        </a:lnSpc>
                      </a:pPr>
                      <a:r>
                        <a:rPr lang="en-GB" sz="1200" b="0" cap="none" spc="60" dirty="0">
                          <a:solidFill>
                            <a:schemeClr val="tx1"/>
                          </a:solidFill>
                          <a:effectLst/>
                          <a:latin typeface="Arial" panose="020B0604020202020204" pitchFamily="34" charset="0"/>
                          <a:cs typeface="Arial" panose="020B0604020202020204" pitchFamily="34" charset="0"/>
                        </a:rPr>
                        <a:t>Type of Incident Reported</a:t>
                      </a:r>
                      <a:endParaRPr lang="en-GB" sz="1200" b="0" cap="none" spc="6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56473" marR="56473" marT="61663" marB="56473" anchor="ctr"/>
                </a:tc>
                <a:tc>
                  <a:txBody>
                    <a:bodyPr/>
                    <a:lstStyle/>
                    <a:p>
                      <a:pPr algn="ctr">
                        <a:lnSpc>
                          <a:spcPts val="1300"/>
                        </a:lnSpc>
                      </a:pPr>
                      <a:r>
                        <a:rPr lang="en-GB" sz="1200" b="0" cap="none" spc="60" dirty="0">
                          <a:solidFill>
                            <a:schemeClr val="tx1"/>
                          </a:solidFill>
                          <a:effectLst/>
                          <a:latin typeface="Arial" panose="020B0604020202020204" pitchFamily="34" charset="0"/>
                          <a:cs typeface="Arial" panose="020B0604020202020204" pitchFamily="34" charset="0"/>
                        </a:rPr>
                        <a:t>Sample Size</a:t>
                      </a:r>
                      <a:endParaRPr lang="en-GB" sz="1200" b="0" cap="none" spc="6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56473" marR="56473" marT="61663" marB="56473" anchor="ctr"/>
                </a:tc>
                <a:tc>
                  <a:txBody>
                    <a:bodyPr/>
                    <a:lstStyle/>
                    <a:p>
                      <a:pPr algn="ctr">
                        <a:lnSpc>
                          <a:spcPts val="1300"/>
                        </a:lnSpc>
                      </a:pPr>
                      <a:r>
                        <a:rPr lang="en-GB" sz="1200" b="0" cap="none" spc="60" dirty="0">
                          <a:solidFill>
                            <a:schemeClr val="tx1"/>
                          </a:solidFill>
                          <a:effectLst/>
                          <a:latin typeface="Arial" panose="020B0604020202020204" pitchFamily="34" charset="0"/>
                          <a:cs typeface="Arial" panose="020B0604020202020204" pitchFamily="34" charset="0"/>
                        </a:rPr>
                        <a:t>Total </a:t>
                      </a:r>
                    </a:p>
                    <a:p>
                      <a:pPr algn="ctr">
                        <a:lnSpc>
                          <a:spcPts val="1300"/>
                        </a:lnSpc>
                      </a:pPr>
                      <a:r>
                        <a:rPr lang="en-GB" sz="1200" b="0" cap="none" spc="60" dirty="0">
                          <a:solidFill>
                            <a:schemeClr val="tx1"/>
                          </a:solidFill>
                          <a:effectLst/>
                          <a:latin typeface="Arial" panose="020B0604020202020204" pitchFamily="34" charset="0"/>
                          <a:cs typeface="Arial" panose="020B0604020202020204" pitchFamily="34" charset="0"/>
                        </a:rPr>
                        <a:t>No of incidents</a:t>
                      </a:r>
                      <a:endParaRPr lang="en-GB" sz="1200" b="0" cap="none" spc="6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56473" marR="56473" marT="61663" marB="56473" anchor="ctr"/>
                </a:tc>
                <a:tc>
                  <a:txBody>
                    <a:bodyPr/>
                    <a:lstStyle/>
                    <a:p>
                      <a:pPr algn="ctr">
                        <a:lnSpc>
                          <a:spcPts val="1300"/>
                        </a:lnSpc>
                      </a:pPr>
                      <a:r>
                        <a:rPr lang="en-GB" sz="1200" b="0" cap="none" spc="60" dirty="0">
                          <a:solidFill>
                            <a:schemeClr val="tx1"/>
                          </a:solidFill>
                          <a:effectLst/>
                          <a:latin typeface="Arial" panose="020B0604020202020204" pitchFamily="34" charset="0"/>
                          <a:cs typeface="Arial" panose="020B0604020202020204" pitchFamily="34" charset="0"/>
                        </a:rPr>
                        <a:t>Average No. incidents In Intervention Sites</a:t>
                      </a:r>
                      <a:endParaRPr lang="en-GB" sz="1200" b="0" cap="none" spc="6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56473" marR="56473" marT="61663" marB="56473" anchor="ctr"/>
                </a:tc>
                <a:tc>
                  <a:txBody>
                    <a:bodyPr/>
                    <a:lstStyle/>
                    <a:p>
                      <a:pPr algn="ctr">
                        <a:lnSpc>
                          <a:spcPts val="1300"/>
                        </a:lnSpc>
                      </a:pPr>
                      <a:r>
                        <a:rPr lang="en-GB" sz="1200" b="0" cap="none" spc="60" dirty="0">
                          <a:solidFill>
                            <a:schemeClr val="tx1"/>
                          </a:solidFill>
                          <a:effectLst/>
                          <a:latin typeface="Arial" panose="020B0604020202020204" pitchFamily="34" charset="0"/>
                          <a:cs typeface="Arial" panose="020B0604020202020204" pitchFamily="34" charset="0"/>
                        </a:rPr>
                        <a:t>Std Dev</a:t>
                      </a:r>
                      <a:endParaRPr lang="en-GB" sz="1200" b="0" cap="none" spc="6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56473" marR="56473" marT="61663" marB="56473" anchor="ctr"/>
                </a:tc>
                <a:tc>
                  <a:txBody>
                    <a:bodyPr/>
                    <a:lstStyle/>
                    <a:p>
                      <a:pPr algn="ctr">
                        <a:lnSpc>
                          <a:spcPts val="1300"/>
                        </a:lnSpc>
                      </a:pPr>
                      <a:r>
                        <a:rPr lang="en-GB" sz="1200" b="0" cap="none" spc="60" dirty="0">
                          <a:solidFill>
                            <a:schemeClr val="tx1"/>
                          </a:solidFill>
                          <a:effectLst/>
                          <a:latin typeface="Arial" panose="020B0604020202020204" pitchFamily="34" charset="0"/>
                          <a:cs typeface="Arial" panose="020B0604020202020204" pitchFamily="34" charset="0"/>
                        </a:rPr>
                        <a:t>Confidence Interval</a:t>
                      </a:r>
                      <a:endParaRPr lang="en-GB" sz="1200" b="0" cap="none" spc="6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56473" marR="56473" marT="61663" marB="56473" anchor="ctr"/>
                </a:tc>
                <a:tc>
                  <a:txBody>
                    <a:bodyPr/>
                    <a:lstStyle/>
                    <a:p>
                      <a:pPr algn="ctr">
                        <a:lnSpc>
                          <a:spcPts val="1300"/>
                        </a:lnSpc>
                      </a:pPr>
                      <a:r>
                        <a:rPr lang="en-GB" sz="1200" b="0" cap="none" spc="60" dirty="0">
                          <a:solidFill>
                            <a:schemeClr val="tx1"/>
                          </a:solidFill>
                          <a:effectLst/>
                          <a:latin typeface="Arial" panose="020B0604020202020204" pitchFamily="34" charset="0"/>
                          <a:cs typeface="Arial" panose="020B0604020202020204" pitchFamily="34" charset="0"/>
                        </a:rPr>
                        <a:t> </a:t>
                      </a:r>
                      <a:endParaRPr lang="en-GB" sz="1200" b="0" cap="none" spc="6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56473" marR="56473" marT="61663" marB="56473" anchor="ctr"/>
                </a:tc>
                <a:tc>
                  <a:txBody>
                    <a:bodyPr/>
                    <a:lstStyle/>
                    <a:p>
                      <a:pPr algn="ctr">
                        <a:lnSpc>
                          <a:spcPts val="1300"/>
                        </a:lnSpc>
                      </a:pPr>
                      <a:r>
                        <a:rPr lang="en-GB" sz="1200" b="0" cap="none" spc="60" dirty="0">
                          <a:solidFill>
                            <a:schemeClr val="tx1"/>
                          </a:solidFill>
                          <a:effectLst/>
                          <a:latin typeface="Arial" panose="020B0604020202020204" pitchFamily="34" charset="0"/>
                          <a:cs typeface="Arial" panose="020B0604020202020204" pitchFamily="34" charset="0"/>
                        </a:rPr>
                        <a:t>Sample Size</a:t>
                      </a:r>
                      <a:endParaRPr lang="en-GB" sz="1200" b="0" cap="none" spc="6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56473" marR="56473" marT="61663" marB="56473" anchor="ctr"/>
                </a:tc>
                <a:tc>
                  <a:txBody>
                    <a:bodyPr/>
                    <a:lstStyle/>
                    <a:p>
                      <a:pPr algn="ctr">
                        <a:lnSpc>
                          <a:spcPts val="1300"/>
                        </a:lnSpc>
                      </a:pPr>
                      <a:r>
                        <a:rPr lang="en-GB" sz="1200" b="0" cap="none" spc="60" dirty="0">
                          <a:solidFill>
                            <a:schemeClr val="tx1"/>
                          </a:solidFill>
                          <a:effectLst/>
                          <a:latin typeface="Arial" panose="020B0604020202020204" pitchFamily="34" charset="0"/>
                          <a:cs typeface="Arial" panose="020B0604020202020204" pitchFamily="34" charset="0"/>
                        </a:rPr>
                        <a:t>Total </a:t>
                      </a:r>
                    </a:p>
                    <a:p>
                      <a:pPr algn="ctr">
                        <a:lnSpc>
                          <a:spcPts val="1300"/>
                        </a:lnSpc>
                      </a:pPr>
                      <a:r>
                        <a:rPr lang="en-GB" sz="1200" b="0" cap="none" spc="60" dirty="0">
                          <a:solidFill>
                            <a:schemeClr val="tx1"/>
                          </a:solidFill>
                          <a:effectLst/>
                          <a:latin typeface="Arial" panose="020B0604020202020204" pitchFamily="34" charset="0"/>
                          <a:cs typeface="Arial" panose="020B0604020202020204" pitchFamily="34" charset="0"/>
                        </a:rPr>
                        <a:t>No of incidents</a:t>
                      </a:r>
                      <a:endParaRPr lang="en-GB" sz="1200" b="0" cap="none" spc="6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56473" marR="56473" marT="61663" marB="56473" anchor="ctr"/>
                </a:tc>
                <a:tc>
                  <a:txBody>
                    <a:bodyPr/>
                    <a:lstStyle/>
                    <a:p>
                      <a:pPr algn="ctr">
                        <a:lnSpc>
                          <a:spcPts val="1300"/>
                        </a:lnSpc>
                      </a:pPr>
                      <a:r>
                        <a:rPr lang="en-GB" sz="1200" b="0" cap="none" spc="60" dirty="0">
                          <a:solidFill>
                            <a:schemeClr val="tx1"/>
                          </a:solidFill>
                          <a:effectLst/>
                          <a:latin typeface="Arial" panose="020B0604020202020204" pitchFamily="34" charset="0"/>
                          <a:cs typeface="Arial" panose="020B0604020202020204" pitchFamily="34" charset="0"/>
                        </a:rPr>
                        <a:t>Average No. incidents In Other Sites</a:t>
                      </a:r>
                    </a:p>
                    <a:p>
                      <a:pPr algn="ctr">
                        <a:lnSpc>
                          <a:spcPts val="1300"/>
                        </a:lnSpc>
                      </a:pPr>
                      <a:r>
                        <a:rPr lang="en-GB" sz="1200" b="0" cap="none" spc="60" dirty="0">
                          <a:solidFill>
                            <a:schemeClr val="tx1"/>
                          </a:solidFill>
                          <a:effectLst/>
                          <a:latin typeface="Arial" panose="020B0604020202020204" pitchFamily="34" charset="0"/>
                          <a:cs typeface="Arial" panose="020B0604020202020204" pitchFamily="34" charset="0"/>
                        </a:rPr>
                        <a:t> </a:t>
                      </a:r>
                      <a:endParaRPr lang="en-GB" sz="1200" b="0" cap="none" spc="6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56473" marR="56473" marT="61663" marB="56473" anchor="ctr"/>
                </a:tc>
                <a:tc>
                  <a:txBody>
                    <a:bodyPr/>
                    <a:lstStyle/>
                    <a:p>
                      <a:pPr algn="ctr">
                        <a:lnSpc>
                          <a:spcPts val="1300"/>
                        </a:lnSpc>
                      </a:pPr>
                      <a:r>
                        <a:rPr lang="en-GB" sz="1200" b="0" cap="none" spc="60" dirty="0">
                          <a:solidFill>
                            <a:schemeClr val="tx1"/>
                          </a:solidFill>
                          <a:effectLst/>
                          <a:latin typeface="Arial" panose="020B0604020202020204" pitchFamily="34" charset="0"/>
                          <a:cs typeface="Arial" panose="020B0604020202020204" pitchFamily="34" charset="0"/>
                        </a:rPr>
                        <a:t>Std Dev</a:t>
                      </a:r>
                      <a:endParaRPr lang="en-GB" sz="1200" b="0" cap="none" spc="6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56473" marR="56473" marT="61663" marB="56473" anchor="ctr"/>
                </a:tc>
                <a:tc>
                  <a:txBody>
                    <a:bodyPr/>
                    <a:lstStyle/>
                    <a:p>
                      <a:pPr algn="ctr">
                        <a:lnSpc>
                          <a:spcPts val="1300"/>
                        </a:lnSpc>
                      </a:pPr>
                      <a:r>
                        <a:rPr lang="en-GB" sz="1200" b="0" cap="none" spc="60" dirty="0">
                          <a:solidFill>
                            <a:schemeClr val="tx1"/>
                          </a:solidFill>
                          <a:effectLst/>
                          <a:latin typeface="Arial" panose="020B0604020202020204" pitchFamily="34" charset="0"/>
                          <a:cs typeface="Arial" panose="020B0604020202020204" pitchFamily="34" charset="0"/>
                        </a:rPr>
                        <a:t>Confidence Interval</a:t>
                      </a:r>
                      <a:endParaRPr lang="en-GB" sz="1200" b="0" cap="none" spc="6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56473" marR="56473" marT="61663" marB="56473" anchor="ctr"/>
                </a:tc>
                <a:tc>
                  <a:txBody>
                    <a:bodyPr/>
                    <a:lstStyle/>
                    <a:p>
                      <a:pPr algn="ctr">
                        <a:lnSpc>
                          <a:spcPts val="1300"/>
                        </a:lnSpc>
                      </a:pPr>
                      <a:r>
                        <a:rPr lang="en-GB" sz="1200" b="0" cap="none" spc="60" dirty="0">
                          <a:solidFill>
                            <a:schemeClr val="tx1"/>
                          </a:solidFill>
                          <a:effectLst/>
                          <a:latin typeface="Arial" panose="020B0604020202020204" pitchFamily="34" charset="0"/>
                          <a:cs typeface="Arial" panose="020B0604020202020204" pitchFamily="34" charset="0"/>
                        </a:rPr>
                        <a:t> </a:t>
                      </a:r>
                      <a:endParaRPr lang="en-GB" sz="1200" b="0" cap="none" spc="6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56473" marR="56473" marT="61663" marB="56473" anchor="ctr"/>
                </a:tc>
                <a:tc>
                  <a:txBody>
                    <a:bodyPr/>
                    <a:lstStyle/>
                    <a:p>
                      <a:pPr algn="ctr">
                        <a:lnSpc>
                          <a:spcPts val="1300"/>
                        </a:lnSpc>
                      </a:pPr>
                      <a:r>
                        <a:rPr lang="en-GB" sz="1200" b="0" cap="none" spc="60" dirty="0">
                          <a:solidFill>
                            <a:schemeClr val="tx1"/>
                          </a:solidFill>
                          <a:effectLst/>
                          <a:latin typeface="Arial" panose="020B0604020202020204" pitchFamily="34" charset="0"/>
                          <a:cs typeface="Arial" panose="020B0604020202020204" pitchFamily="34" charset="0"/>
                        </a:rPr>
                        <a:t>Relative Risk</a:t>
                      </a:r>
                      <a:endParaRPr lang="en-GB" sz="1200" b="0" cap="none" spc="6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56473" marR="56473" marT="61663" marB="56473" anchor="ctr"/>
                </a:tc>
                <a:extLst>
                  <a:ext uri="{0D108BD9-81ED-4DB2-BD59-A6C34878D82A}">
                    <a16:rowId xmlns:a16="http://schemas.microsoft.com/office/drawing/2014/main" val="819751924"/>
                  </a:ext>
                </a:extLst>
              </a:tr>
              <a:tr h="331485">
                <a:tc>
                  <a:txBody>
                    <a:bodyPr/>
                    <a:lstStyle/>
                    <a:p>
                      <a:pPr algn="ctr">
                        <a:lnSpc>
                          <a:spcPts val="1300"/>
                        </a:lnSpc>
                      </a:pPr>
                      <a:r>
                        <a:rPr lang="en-GB" sz="1000" b="1" cap="none" spc="0" dirty="0">
                          <a:solidFill>
                            <a:schemeClr val="tx1"/>
                          </a:solidFill>
                          <a:effectLst/>
                          <a:latin typeface="Arial" panose="020B0604020202020204" pitchFamily="34" charset="0"/>
                          <a:cs typeface="Arial" panose="020B0604020202020204" pitchFamily="34" charset="0"/>
                        </a:rPr>
                        <a:t> </a:t>
                      </a:r>
                      <a:endParaRPr lang="en-GB" sz="10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gridSpan="5">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One London Sites</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 </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gridSpan="5">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Other Sites</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 </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 </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extLst>
                  <a:ext uri="{0D108BD9-81ED-4DB2-BD59-A6C34878D82A}">
                    <a16:rowId xmlns:a16="http://schemas.microsoft.com/office/drawing/2014/main" val="2552398446"/>
                  </a:ext>
                </a:extLst>
              </a:tr>
              <a:tr h="549293">
                <a:tc>
                  <a:txBody>
                    <a:bodyPr/>
                    <a:lstStyle/>
                    <a:p>
                      <a:pPr algn="ctr">
                        <a:lnSpc>
                          <a:spcPts val="1300"/>
                        </a:lnSpc>
                      </a:pPr>
                      <a:r>
                        <a:rPr lang="en-GB" sz="1050" b="1" cap="none" spc="0" dirty="0">
                          <a:solidFill>
                            <a:schemeClr val="tx1"/>
                          </a:solidFill>
                          <a:effectLst/>
                          <a:latin typeface="Arial" panose="020B0604020202020204" pitchFamily="34" charset="0"/>
                          <a:cs typeface="Arial" panose="020B0604020202020204" pitchFamily="34" charset="0"/>
                        </a:rPr>
                        <a:t>Organisational Totals</a:t>
                      </a:r>
                      <a:endParaRPr lang="en-GB" sz="105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36</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31,357</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871.03</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414.20</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290.34 ± 135.19</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 </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177</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180,522</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1019.90</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493.79</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340.52 ± 72.72</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 </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0.85</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extLst>
                  <a:ext uri="{0D108BD9-81ED-4DB2-BD59-A6C34878D82A}">
                    <a16:rowId xmlns:a16="http://schemas.microsoft.com/office/drawing/2014/main" val="1487227007"/>
                  </a:ext>
                </a:extLst>
              </a:tr>
              <a:tr h="331485">
                <a:tc>
                  <a:txBody>
                    <a:bodyPr/>
                    <a:lstStyle/>
                    <a:p>
                      <a:pPr algn="ctr">
                        <a:lnSpc>
                          <a:spcPts val="1300"/>
                        </a:lnSpc>
                      </a:pPr>
                      <a:r>
                        <a:rPr lang="en-GB" sz="1050" b="1" cap="none" spc="0" dirty="0">
                          <a:solidFill>
                            <a:schemeClr val="tx1"/>
                          </a:solidFill>
                          <a:effectLst/>
                          <a:latin typeface="Arial" panose="020B0604020202020204" pitchFamily="34" charset="0"/>
                          <a:cs typeface="Arial" panose="020B0604020202020204" pitchFamily="34" charset="0"/>
                        </a:rPr>
                        <a:t>Death</a:t>
                      </a:r>
                      <a:endParaRPr lang="en-GB" sz="105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36</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83</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2.31</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1.40</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0.39 ± 0.58</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 </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177</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470</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2.66</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1.67</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0.44 ± 0.12</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 </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0.89</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extLst>
                  <a:ext uri="{0D108BD9-81ED-4DB2-BD59-A6C34878D82A}">
                    <a16:rowId xmlns:a16="http://schemas.microsoft.com/office/drawing/2014/main" val="2052370653"/>
                  </a:ext>
                </a:extLst>
              </a:tr>
              <a:tr h="331485">
                <a:tc>
                  <a:txBody>
                    <a:bodyPr/>
                    <a:lstStyle/>
                    <a:p>
                      <a:pPr algn="ctr">
                        <a:lnSpc>
                          <a:spcPts val="1300"/>
                        </a:lnSpc>
                      </a:pPr>
                      <a:r>
                        <a:rPr lang="en-GB" sz="1050" b="1" cap="none" spc="0" dirty="0">
                          <a:solidFill>
                            <a:schemeClr val="tx1"/>
                          </a:solidFill>
                          <a:effectLst/>
                          <a:latin typeface="Arial" panose="020B0604020202020204" pitchFamily="34" charset="0"/>
                          <a:cs typeface="Arial" panose="020B0604020202020204" pitchFamily="34" charset="0"/>
                        </a:rPr>
                        <a:t>Severe</a:t>
                      </a:r>
                      <a:endParaRPr lang="en-GB" sz="105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36</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71</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1.97</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1.12</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0.33 ± 0.47</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 </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177</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630</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3.56</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2.53</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0.60 ± 0.18</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 </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0.55</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extLst>
                  <a:ext uri="{0D108BD9-81ED-4DB2-BD59-A6C34878D82A}">
                    <a16:rowId xmlns:a16="http://schemas.microsoft.com/office/drawing/2014/main" val="2938757132"/>
                  </a:ext>
                </a:extLst>
              </a:tr>
              <a:tr h="331485">
                <a:tc>
                  <a:txBody>
                    <a:bodyPr/>
                    <a:lstStyle/>
                    <a:p>
                      <a:pPr algn="ctr">
                        <a:lnSpc>
                          <a:spcPts val="1300"/>
                        </a:lnSpc>
                      </a:pPr>
                      <a:r>
                        <a:rPr lang="en-GB" sz="1050" b="1" cap="none" spc="0" dirty="0">
                          <a:solidFill>
                            <a:schemeClr val="tx1"/>
                          </a:solidFill>
                          <a:effectLst/>
                          <a:latin typeface="Arial" panose="020B0604020202020204" pitchFamily="34" charset="0"/>
                          <a:cs typeface="Arial" panose="020B0604020202020204" pitchFamily="34" charset="0"/>
                        </a:rPr>
                        <a:t>Moderate</a:t>
                      </a:r>
                      <a:endParaRPr lang="en-GB" sz="105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36</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1,146</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31.82</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20.74</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5.30 ± 7.63</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 </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177</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5,487</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31.00</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17.93</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5.19 ± 3.14</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 </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1.02</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extLst>
                  <a:ext uri="{0D108BD9-81ED-4DB2-BD59-A6C34878D82A}">
                    <a16:rowId xmlns:a16="http://schemas.microsoft.com/office/drawing/2014/main" val="4161329739"/>
                  </a:ext>
                </a:extLst>
              </a:tr>
              <a:tr h="331485">
                <a:tc>
                  <a:txBody>
                    <a:bodyPr/>
                    <a:lstStyle/>
                    <a:p>
                      <a:pPr algn="ctr">
                        <a:lnSpc>
                          <a:spcPts val="1300"/>
                        </a:lnSpc>
                      </a:pPr>
                      <a:r>
                        <a:rPr lang="en-GB" sz="1050" b="1" cap="none" spc="0" dirty="0">
                          <a:solidFill>
                            <a:schemeClr val="tx1"/>
                          </a:solidFill>
                          <a:effectLst/>
                          <a:latin typeface="Arial" panose="020B0604020202020204" pitchFamily="34" charset="0"/>
                          <a:cs typeface="Arial" panose="020B0604020202020204" pitchFamily="34" charset="0"/>
                        </a:rPr>
                        <a:t>Low</a:t>
                      </a:r>
                      <a:endParaRPr lang="en-GB" sz="105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36</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6,725</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186.79</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92.46</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31.13 ± 43.32</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 </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177</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48,323</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273.01</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138.24</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45.58 ± 27.04</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 </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0.68</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extLst>
                  <a:ext uri="{0D108BD9-81ED-4DB2-BD59-A6C34878D82A}">
                    <a16:rowId xmlns:a16="http://schemas.microsoft.com/office/drawing/2014/main" val="3244900948"/>
                  </a:ext>
                </a:extLst>
              </a:tr>
              <a:tr h="415122">
                <a:tc>
                  <a:txBody>
                    <a:bodyPr/>
                    <a:lstStyle/>
                    <a:p>
                      <a:pPr algn="ctr">
                        <a:lnSpc>
                          <a:spcPts val="1300"/>
                        </a:lnSpc>
                      </a:pPr>
                      <a:r>
                        <a:rPr lang="en-GB" sz="1050" b="1" cap="none" spc="0" dirty="0">
                          <a:solidFill>
                            <a:schemeClr val="tx1"/>
                          </a:solidFill>
                          <a:effectLst/>
                          <a:latin typeface="Arial" panose="020B0604020202020204" pitchFamily="34" charset="0"/>
                          <a:cs typeface="Arial" panose="020B0604020202020204" pitchFamily="34" charset="0"/>
                        </a:rPr>
                        <a:t>No Harm</a:t>
                      </a:r>
                      <a:endParaRPr lang="en-GB" sz="105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36</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23,332</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648.12</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317.27</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108.02 ± 148.03</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 </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177</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125,611</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709.66</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356.02</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118.45 ± 66.77</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 </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tc>
                  <a:txBody>
                    <a:bodyPr/>
                    <a:lstStyle/>
                    <a:p>
                      <a:pPr algn="ctr">
                        <a:lnSpc>
                          <a:spcPts val="1300"/>
                        </a:lnSpc>
                      </a:pPr>
                      <a:r>
                        <a:rPr lang="en-GB" sz="1050" cap="none" spc="0" dirty="0">
                          <a:solidFill>
                            <a:schemeClr val="tx1"/>
                          </a:solidFill>
                          <a:effectLst/>
                          <a:latin typeface="Arial" panose="020B0604020202020204" pitchFamily="34" charset="0"/>
                          <a:cs typeface="Arial" panose="020B0604020202020204" pitchFamily="34" charset="0"/>
                        </a:rPr>
                        <a:t>0.91</a:t>
                      </a:r>
                      <a:endParaRPr lang="en-GB" sz="105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8237" marR="28237" marT="61663" marB="37649" anchor="ctr"/>
                </a:tc>
                <a:extLst>
                  <a:ext uri="{0D108BD9-81ED-4DB2-BD59-A6C34878D82A}">
                    <a16:rowId xmlns:a16="http://schemas.microsoft.com/office/drawing/2014/main" val="2896696695"/>
                  </a:ext>
                </a:extLst>
              </a:tr>
            </a:tbl>
          </a:graphicData>
        </a:graphic>
      </p:graphicFrame>
      <p:sp>
        <p:nvSpPr>
          <p:cNvPr id="11" name="Oval 10">
            <a:extLst>
              <a:ext uri="{FF2B5EF4-FFF2-40B4-BE49-F238E27FC236}">
                <a16:creationId xmlns:a16="http://schemas.microsoft.com/office/drawing/2014/main" id="{A8598266-15DA-6FA6-0CBB-283F80000109}"/>
              </a:ext>
            </a:extLst>
          </p:cNvPr>
          <p:cNvSpPr/>
          <p:nvPr/>
        </p:nvSpPr>
        <p:spPr>
          <a:xfrm flipH="1">
            <a:off x="10468652" y="3458427"/>
            <a:ext cx="561423" cy="3388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11079D23-D2DD-4B51-AA05-C42D47C2C679}"/>
              </a:ext>
            </a:extLst>
          </p:cNvPr>
          <p:cNvSpPr/>
          <p:nvPr/>
        </p:nvSpPr>
        <p:spPr>
          <a:xfrm flipH="1">
            <a:off x="10468651" y="4224167"/>
            <a:ext cx="561423" cy="3388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9B2F030-36E7-ABC1-F72D-DF5053F425E7}"/>
              </a:ext>
            </a:extLst>
          </p:cNvPr>
          <p:cNvSpPr txBox="1"/>
          <p:nvPr/>
        </p:nvSpPr>
        <p:spPr>
          <a:xfrm>
            <a:off x="735248" y="1166078"/>
            <a:ext cx="104003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5"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Estimated relative risk reduction associated with OneLondon's impact on incident reporting</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6843952"/>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9E135-702C-304F-1DA8-DA2DED4ACAD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F29BB1-2ECD-021F-2FAA-006E2885C527}"/>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1A110DF3-D196-1406-2A61-2402FE7A6F86}"/>
              </a:ext>
            </a:extLst>
          </p:cNvPr>
          <p:cNvGrpSpPr/>
          <p:nvPr/>
        </p:nvGrpSpPr>
        <p:grpSpPr>
          <a:xfrm>
            <a:off x="662675" y="1158258"/>
            <a:ext cx="9187495" cy="5410595"/>
            <a:chOff x="771317" y="1125414"/>
            <a:chExt cx="9187495" cy="5410595"/>
          </a:xfrm>
        </p:grpSpPr>
        <p:graphicFrame>
          <p:nvGraphicFramePr>
            <p:cNvPr id="29" name="Content Placeholder 2">
              <a:extLst>
                <a:ext uri="{FF2B5EF4-FFF2-40B4-BE49-F238E27FC236}">
                  <a16:creationId xmlns:a16="http://schemas.microsoft.com/office/drawing/2014/main" id="{4A9A72A9-86D2-788E-3A1F-96484B6D2A50}"/>
                </a:ext>
              </a:extLst>
            </p:cNvPr>
            <p:cNvGraphicFramePr>
              <a:graphicFrameLocks/>
            </p:cNvGraphicFramePr>
            <p:nvPr/>
          </p:nvGraphicFramePr>
          <p:xfrm>
            <a:off x="771317" y="1125414"/>
            <a:ext cx="9187495" cy="5410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TextBox 30">
              <a:extLst>
                <a:ext uri="{FF2B5EF4-FFF2-40B4-BE49-F238E27FC236}">
                  <a16:creationId xmlns:a16="http://schemas.microsoft.com/office/drawing/2014/main" id="{C638313D-AACF-871E-4558-6F5A1BA3D572}"/>
                </a:ext>
              </a:extLst>
            </p:cNvPr>
            <p:cNvSpPr txBox="1"/>
            <p:nvPr/>
          </p:nvSpPr>
          <p:spPr>
            <a:xfrm>
              <a:off x="1616888" y="5851304"/>
              <a:ext cx="82604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study highlights the </a:t>
              </a: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need for more research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 outcome metrics for safety and mortality.</a:t>
              </a:r>
            </a:p>
          </p:txBody>
        </p:sp>
      </p:grpSp>
      <p:pic>
        <p:nvPicPr>
          <p:cNvPr id="34" name="Picture 33" descr="A person standing next to a sign&#10;&#10;Description automatically generated">
            <a:extLst>
              <a:ext uri="{FF2B5EF4-FFF2-40B4-BE49-F238E27FC236}">
                <a16:creationId xmlns:a16="http://schemas.microsoft.com/office/drawing/2014/main" id="{75131A58-63FF-B4E0-8460-DA54E9C61BDD}"/>
              </a:ext>
            </a:extLst>
          </p:cNvPr>
          <p:cNvPicPr/>
          <p:nvPr/>
        </p:nvPicPr>
        <p:blipFill>
          <a:blip r:embed="rId7"/>
          <a:stretch>
            <a:fillRect/>
          </a:stretch>
        </p:blipFill>
        <p:spPr>
          <a:xfrm>
            <a:off x="10418273" y="5993966"/>
            <a:ext cx="1556444" cy="542043"/>
          </a:xfrm>
          <a:prstGeom prst="rect">
            <a:avLst/>
          </a:prstGeom>
        </p:spPr>
      </p:pic>
      <p:sp>
        <p:nvSpPr>
          <p:cNvPr id="35" name="TextBox 34">
            <a:extLst>
              <a:ext uri="{FF2B5EF4-FFF2-40B4-BE49-F238E27FC236}">
                <a16:creationId xmlns:a16="http://schemas.microsoft.com/office/drawing/2014/main" id="{52E54617-6CFD-785F-AD8B-C5E6B20FC0BB}"/>
              </a:ext>
            </a:extLst>
          </p:cNvPr>
          <p:cNvSpPr txBox="1"/>
          <p:nvPr/>
        </p:nvSpPr>
        <p:spPr>
          <a:xfrm>
            <a:off x="662675" y="217449"/>
            <a:ext cx="26872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Summary</a:t>
            </a:r>
          </a:p>
        </p:txBody>
      </p:sp>
    </p:spTree>
    <p:extLst>
      <p:ext uri="{BB962C8B-B14F-4D97-AF65-F5344CB8AC3E}">
        <p14:creationId xmlns:p14="http://schemas.microsoft.com/office/powerpoint/2010/main" val="1721862204"/>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3EB8F-34BE-D435-DB03-C8DF0FDAD01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2266742-A6AB-1432-F3D8-24FD856E90AC}"/>
              </a:ext>
            </a:extLst>
          </p:cNvPr>
          <p:cNvSpPr/>
          <p:nvPr/>
        </p:nvSpPr>
        <p:spPr>
          <a:xfrm>
            <a:off x="0" y="-17608"/>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58A74A4-71DB-899F-ED98-4BEEBAB3AF64}"/>
              </a:ext>
            </a:extLst>
          </p:cNvPr>
          <p:cNvSpPr/>
          <p:nvPr/>
        </p:nvSpPr>
        <p:spPr>
          <a:xfrm>
            <a:off x="735248" y="1587438"/>
            <a:ext cx="1063876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15E2BD1-7371-7347-9871-0C772A9EBD07}"/>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7" name="Picture 6">
            <a:extLst>
              <a:ext uri="{FF2B5EF4-FFF2-40B4-BE49-F238E27FC236}">
                <a16:creationId xmlns:a16="http://schemas.microsoft.com/office/drawing/2014/main" id="{9872DA74-4BB1-8408-BCC3-B83DFB2C64EE}"/>
              </a:ext>
            </a:extLst>
          </p:cNvPr>
          <p:cNvPicPr>
            <a:picLocks noChangeAspect="1"/>
          </p:cNvPicPr>
          <p:nvPr/>
        </p:nvPicPr>
        <p:blipFill>
          <a:blip r:embed="rId3"/>
          <a:stretch>
            <a:fillRect/>
          </a:stretch>
        </p:blipFill>
        <p:spPr>
          <a:xfrm>
            <a:off x="8935411" y="1397079"/>
            <a:ext cx="1457303" cy="1457303"/>
          </a:xfrm>
          <a:prstGeom prst="rect">
            <a:avLst/>
          </a:prstGeom>
        </p:spPr>
      </p:pic>
      <p:pic>
        <p:nvPicPr>
          <p:cNvPr id="10" name="Picture 9">
            <a:extLst>
              <a:ext uri="{FF2B5EF4-FFF2-40B4-BE49-F238E27FC236}">
                <a16:creationId xmlns:a16="http://schemas.microsoft.com/office/drawing/2014/main" id="{EBE793B2-7F27-151B-51A6-8E8C5775B994}"/>
              </a:ext>
            </a:extLst>
          </p:cNvPr>
          <p:cNvPicPr>
            <a:picLocks noChangeAspect="1"/>
          </p:cNvPicPr>
          <p:nvPr/>
        </p:nvPicPr>
        <p:blipFill rotWithShape="1">
          <a:blip r:embed="rId4"/>
          <a:srcRect l="70565" t="17261" r="13136" b="3291"/>
          <a:stretch/>
        </p:blipFill>
        <p:spPr>
          <a:xfrm>
            <a:off x="735248" y="1397079"/>
            <a:ext cx="3520935" cy="4826919"/>
          </a:xfrm>
          <a:prstGeom prst="rect">
            <a:avLst/>
          </a:prstGeom>
          <a:ln>
            <a:solidFill>
              <a:srgbClr val="3AADC7"/>
            </a:solidFill>
          </a:ln>
          <a:effectLst>
            <a:outerShdw blurRad="50800" dist="38100" dir="2700000" algn="tl" rotWithShape="0">
              <a:prstClr val="black">
                <a:alpha val="40000"/>
              </a:prstClr>
            </a:outerShdw>
            <a:softEdge rad="12700"/>
          </a:effectLst>
        </p:spPr>
      </p:pic>
      <p:sp>
        <p:nvSpPr>
          <p:cNvPr id="12" name="Rectangle 11">
            <a:extLst>
              <a:ext uri="{FF2B5EF4-FFF2-40B4-BE49-F238E27FC236}">
                <a16:creationId xmlns:a16="http://schemas.microsoft.com/office/drawing/2014/main" id="{FFA7EAFD-5DD3-4BFF-ECCC-EF43406E78F3}"/>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Further information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0" name="TextBox 19">
            <a:extLst>
              <a:ext uri="{FF2B5EF4-FFF2-40B4-BE49-F238E27FC236}">
                <a16:creationId xmlns:a16="http://schemas.microsoft.com/office/drawing/2014/main" id="{64FC8E29-35B3-6CF4-726B-BCBF360940C7}"/>
              </a:ext>
            </a:extLst>
          </p:cNvPr>
          <p:cNvSpPr txBox="1"/>
          <p:nvPr/>
        </p:nvSpPr>
        <p:spPr>
          <a:xfrm>
            <a:off x="4623675" y="3109947"/>
            <a:ext cx="5874339" cy="2949525"/>
          </a:xfrm>
          <a:prstGeom prst="rect">
            <a:avLst/>
          </a:prstGeom>
          <a:solidFill>
            <a:schemeClr val="bg1">
              <a:lumMod val="95000"/>
            </a:schemeClr>
          </a:solidFill>
          <a:ln>
            <a:solidFill>
              <a:schemeClr val="accent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To stay updated: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Follow us on X</a:t>
            </a:r>
            <a:r>
              <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GB" sz="1800" b="1" i="0" u="none" strike="noStrike" kern="1200" cap="none" spc="0" normalizeH="0" baseline="0" noProof="0" dirty="0">
                <a:ln>
                  <a:noFill/>
                </a:ln>
                <a:solidFill>
                  <a:srgbClr val="4771B7"/>
                </a:solidFill>
                <a:effectLst/>
                <a:uLnTx/>
                <a:uFillTx/>
                <a:latin typeface="Arial" panose="020B0604020202020204" pitchFamily="34" charset="0"/>
                <a:ea typeface="+mn-ea"/>
                <a:cs typeface="+mn-cs"/>
              </a:rPr>
              <a:t>@OneLondon4</a:t>
            </a:r>
            <a:r>
              <a:rPr kumimoji="0" lang="en-US" sz="1800" b="1" i="0" u="none" strike="noStrike" kern="1200" cap="none" spc="0" normalizeH="0" baseline="0" noProof="0" dirty="0">
                <a:ln>
                  <a:noFill/>
                </a:ln>
                <a:solidFill>
                  <a:srgbClr val="4771B7"/>
                </a:solidFill>
                <a:effectLst/>
                <a:uLnTx/>
                <a:uFillTx/>
                <a:latin typeface="Arial" panose="020B0604020202020204" pitchFamily="34" charset="0"/>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LinkedIn </a:t>
            </a:r>
            <a:r>
              <a:rPr kumimoji="0" lang="en-US" sz="1800" b="1" i="0" u="none" strike="noStrike" kern="1200" cap="none" spc="0" normalizeH="0" baseline="0" noProof="0" dirty="0">
                <a:ln>
                  <a:noFill/>
                </a:ln>
                <a:solidFill>
                  <a:srgbClr val="4472C4"/>
                </a:solidFill>
                <a:effectLst/>
                <a:uLnTx/>
                <a:uFillTx/>
                <a:latin typeface="Arial" panose="020B0604020202020204" pitchFamily="34" charset="0"/>
                <a:ea typeface="+mn-ea"/>
                <a:cs typeface="+mn-cs"/>
                <a:hlinkClick r:id="rId5">
                  <a:extLst>
                    <a:ext uri="{A12FA001-AC4F-418D-AE19-62706E023703}">
                      <ahyp:hlinkClr xmlns:ahyp="http://schemas.microsoft.com/office/drawing/2018/hyperlinkcolor" val="tx"/>
                    </a:ext>
                  </a:extLst>
                </a:hlinkClick>
              </a:rPr>
              <a:t>https://www.linkedin.com/company/onelondon/</a:t>
            </a:r>
            <a:endParaRPr kumimoji="0" lang="en-GB" sz="1800" b="1" i="0" u="none" strike="noStrike" kern="1200" cap="none" spc="0" normalizeH="0" baseline="0" noProof="0" dirty="0">
              <a:ln>
                <a:noFill/>
              </a:ln>
              <a:solidFill>
                <a:srgbClr val="4472C4"/>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Signup to our newsletter</a:t>
            </a: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GB" sz="1800" b="1" i="0" u="none" strike="noStrike" kern="1200" cap="none" spc="0" normalizeH="0" baseline="0" noProof="0" dirty="0">
                <a:ln>
                  <a:noFill/>
                </a:ln>
                <a:solidFill>
                  <a:srgbClr val="4771B7"/>
                </a:solidFill>
                <a:effectLst/>
                <a:uLnTx/>
                <a:uFillTx/>
                <a:latin typeface="Arial" panose="020B0604020202020204" pitchFamily="34" charset="0"/>
                <a:ea typeface="+mn-ea"/>
                <a:cs typeface="+mn-cs"/>
                <a:hlinkClick r:id="rId6">
                  <a:extLst>
                    <a:ext uri="{A12FA001-AC4F-418D-AE19-62706E023703}">
                      <ahyp:hlinkClr xmlns:ahyp="http://schemas.microsoft.com/office/drawing/2018/hyperlinkcolor" val="tx"/>
                    </a:ext>
                  </a:extLst>
                </a:hlinkClick>
              </a:rPr>
              <a:t>https://www.onelondon.online/newsletter</a:t>
            </a:r>
            <a:r>
              <a:rPr kumimoji="0" lang="en-GB" sz="1800" b="0" i="0" u="none" strike="noStrike" kern="1200" cap="none" spc="0" normalizeH="0" baseline="0" noProof="0" dirty="0">
                <a:ln>
                  <a:noFill/>
                </a:ln>
                <a:solidFill>
                  <a:srgbClr val="FFC000"/>
                </a:solidFill>
                <a:effectLst/>
                <a:uLnTx/>
                <a:uFillTx/>
                <a:latin typeface="Arial" panose="020B0604020202020204" pitchFamily="34" charset="0"/>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7DE91F70-0DE8-1EDA-5741-13714CE12704}"/>
              </a:ext>
            </a:extLst>
          </p:cNvPr>
          <p:cNvSpPr txBox="1"/>
          <p:nvPr/>
        </p:nvSpPr>
        <p:spPr>
          <a:xfrm>
            <a:off x="4609020" y="1382254"/>
            <a:ext cx="3520936" cy="170303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Full report available at </a:t>
            </a:r>
            <a:r>
              <a:rPr kumimoji="0" lang="en-GB" sz="18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hlinkClick r:id="rId7"/>
              </a:rPr>
              <a:t>https://www.onelondon.online/</a:t>
            </a:r>
            <a:endParaRPr kumimoji="0" lang="en-GB" sz="18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C000"/>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8298987"/>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C063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C9AC02-E713-694C-B5FD-60358555068B}"/>
              </a:ext>
            </a:extLst>
          </p:cNvPr>
          <p:cNvSpPr txBox="1"/>
          <p:nvPr/>
        </p:nvSpPr>
        <p:spPr>
          <a:xfrm>
            <a:off x="5092432" y="4520496"/>
            <a:ext cx="333831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Dr Ethna McFerran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Health Economist</a:t>
            </a: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2"/>
              </a:rPr>
              <a:t>e.mcferran@qub.ac.uk</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descr="A picture containing logo&#10;&#10;Description automatically generated">
            <a:extLst>
              <a:ext uri="{FF2B5EF4-FFF2-40B4-BE49-F238E27FC236}">
                <a16:creationId xmlns:a16="http://schemas.microsoft.com/office/drawing/2014/main" id="{AE3D58BC-0D12-6178-CA02-A60B87E37219}"/>
              </a:ext>
            </a:extLst>
          </p:cNvPr>
          <p:cNvPicPr>
            <a:picLocks noChangeAspect="1"/>
          </p:cNvPicPr>
          <p:nvPr/>
        </p:nvPicPr>
        <p:blipFill>
          <a:blip r:embed="rId3"/>
          <a:stretch>
            <a:fillRect/>
          </a:stretch>
        </p:blipFill>
        <p:spPr>
          <a:xfrm>
            <a:off x="8595537" y="5194612"/>
            <a:ext cx="2844955" cy="656528"/>
          </a:xfrm>
          <a:prstGeom prst="rect">
            <a:avLst/>
          </a:prstGeom>
        </p:spPr>
      </p:pic>
      <p:sp>
        <p:nvSpPr>
          <p:cNvPr id="4" name="TextBox 3">
            <a:extLst>
              <a:ext uri="{FF2B5EF4-FFF2-40B4-BE49-F238E27FC236}">
                <a16:creationId xmlns:a16="http://schemas.microsoft.com/office/drawing/2014/main" id="{A30989EA-E5F2-AB4D-4B5A-BD4C36C409EA}"/>
              </a:ext>
            </a:extLst>
          </p:cNvPr>
          <p:cNvSpPr txBox="1"/>
          <p:nvPr/>
        </p:nvSpPr>
        <p:spPr>
          <a:xfrm>
            <a:off x="3048000" y="2598003"/>
            <a:ext cx="6096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B753AF2-1FFD-8274-53F9-8314E10464A9}"/>
              </a:ext>
            </a:extLst>
          </p:cNvPr>
          <p:cNvSpPr txBox="1"/>
          <p:nvPr/>
        </p:nvSpPr>
        <p:spPr>
          <a:xfrm>
            <a:off x="1131956" y="4520496"/>
            <a:ext cx="3641141"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Jocelyn Palmer</a:t>
            </a: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Aptos" panose="020B0004020202020204" pitchFamily="34" charset="0"/>
                <a:cs typeface="+mn-cs"/>
              </a:rPr>
              <a:t>OneLondon Programme Director</a:t>
            </a: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4"/>
              </a:rPr>
              <a:t>jocelynpalmer@nhs.net</a:t>
            </a: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5"/>
              </a:rPr>
              <a:t>enquiries.onelondon@nhs.net</a:t>
            </a: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9231784"/>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octor with patient">
            <a:extLst>
              <a:ext uri="{FF2B5EF4-FFF2-40B4-BE49-F238E27FC236}">
                <a16:creationId xmlns:a16="http://schemas.microsoft.com/office/drawing/2014/main" id="{926794AC-7258-496D-6B6F-3553F64C7CBF}"/>
              </a:ext>
            </a:extLst>
          </p:cNvPr>
          <p:cNvPicPr>
            <a:picLocks noChangeAspect="1"/>
          </p:cNvPicPr>
          <p:nvPr/>
        </p:nvPicPr>
        <p:blipFill>
          <a:blip r:embed="rId2"/>
          <a:stretch>
            <a:fillRect/>
          </a:stretch>
        </p:blipFill>
        <p:spPr>
          <a:xfrm>
            <a:off x="8808098" y="963054"/>
            <a:ext cx="3383902" cy="5075854"/>
          </a:xfrm>
          <a:prstGeom prst="rect">
            <a:avLst/>
          </a:prstGeom>
        </p:spPr>
      </p:pic>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Introduction</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54613CD9-576F-5144-880F-69CE88A9A033}"/>
              </a:ext>
            </a:extLst>
          </p:cNvPr>
          <p:cNvSpPr/>
          <p:nvPr/>
        </p:nvSpPr>
        <p:spPr>
          <a:xfrm>
            <a:off x="735248" y="1587438"/>
            <a:ext cx="6251511" cy="3970318"/>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Who we are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What is OneLondon?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Economic evaluation- why?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What we did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What we found out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Summary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1"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2" name="Picture 2" descr="A person standing next to a sign&#10;&#10;Description automatically generated">
            <a:extLst>
              <a:ext uri="{FF2B5EF4-FFF2-40B4-BE49-F238E27FC236}">
                <a16:creationId xmlns:a16="http://schemas.microsoft.com/office/drawing/2014/main" id="{62F65D3B-C911-1CEC-0225-1C401F82E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163" y="4749210"/>
            <a:ext cx="1733961" cy="6256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 blue text with a person jumping&#10;&#10;Description automatically generated">
            <a:extLst>
              <a:ext uri="{FF2B5EF4-FFF2-40B4-BE49-F238E27FC236}">
                <a16:creationId xmlns:a16="http://schemas.microsoft.com/office/drawing/2014/main" id="{C4BCE8B8-CF94-9905-7B0C-6E774ED06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4915" y="4732251"/>
            <a:ext cx="2184819" cy="643307"/>
          </a:xfrm>
          <a:prstGeom prst="rect">
            <a:avLst/>
          </a:prstGeom>
          <a:noFill/>
        </p:spPr>
      </p:pic>
    </p:spTree>
    <p:extLst>
      <p:ext uri="{BB962C8B-B14F-4D97-AF65-F5344CB8AC3E}">
        <p14:creationId xmlns:p14="http://schemas.microsoft.com/office/powerpoint/2010/main" val="649322517"/>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92255-CFEE-9EB4-49F1-7099D6BABBE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A4D41D3-BD5D-E7DD-1F12-5E44001413C4}"/>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4AD64F8-A657-A6DE-8828-90830040007E}"/>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Introduction - OneLondon</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8AF73C1F-8742-D370-B7B0-FF6EDB1BB287}"/>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6" name="Picture 5">
            <a:extLst>
              <a:ext uri="{FF2B5EF4-FFF2-40B4-BE49-F238E27FC236}">
                <a16:creationId xmlns:a16="http://schemas.microsoft.com/office/drawing/2014/main" id="{29B02D4E-513A-B0C8-F6AC-DE2AFADB1CE0}"/>
              </a:ext>
            </a:extLst>
          </p:cNvPr>
          <p:cNvPicPr>
            <a:picLocks noChangeAspect="1"/>
          </p:cNvPicPr>
          <p:nvPr/>
        </p:nvPicPr>
        <p:blipFill>
          <a:blip r:embed="rId3"/>
          <a:stretch>
            <a:fillRect/>
          </a:stretch>
        </p:blipFill>
        <p:spPr>
          <a:xfrm>
            <a:off x="387655" y="1581830"/>
            <a:ext cx="7468905" cy="4886667"/>
          </a:xfrm>
          <a:prstGeom prst="rect">
            <a:avLst/>
          </a:prstGeom>
        </p:spPr>
      </p:pic>
      <p:sp>
        <p:nvSpPr>
          <p:cNvPr id="16" name="Rounded Rectangle 1">
            <a:extLst>
              <a:ext uri="{FF2B5EF4-FFF2-40B4-BE49-F238E27FC236}">
                <a16:creationId xmlns:a16="http://schemas.microsoft.com/office/drawing/2014/main" id="{233E8223-ADB0-4CA4-85C1-464C93D21C23}"/>
              </a:ext>
            </a:extLst>
          </p:cNvPr>
          <p:cNvSpPr/>
          <p:nvPr/>
        </p:nvSpPr>
        <p:spPr>
          <a:xfrm>
            <a:off x="8126964" y="1278293"/>
            <a:ext cx="3726830" cy="4707003"/>
          </a:xfrm>
          <a:prstGeom prst="roundRect">
            <a:avLst/>
          </a:prstGeom>
          <a:solidFill>
            <a:srgbClr val="3C063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Almost 10 million population</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 Integrated Care Systems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40+ NHS Trusts, 1,400 general practices, 33 local authorities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About 30% of Londoners receive care in an ICS that is </a:t>
            </a:r>
            <a:r>
              <a:rPr kumimoji="0" lang="en-GB" sz="1600" b="1"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not </a:t>
            </a: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their ‘home ICS’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of 5 of London ICSs have at least one NHS Trust where under 50% of their patients are from that same ICS</a:t>
            </a:r>
            <a:r>
              <a:rPr kumimoji="0" lang="en-GB"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4" descr="A blue text with a person jumping&#10;&#10;Description automatically generated">
            <a:extLst>
              <a:ext uri="{FF2B5EF4-FFF2-40B4-BE49-F238E27FC236}">
                <a16:creationId xmlns:a16="http://schemas.microsoft.com/office/drawing/2014/main" id="{EAF14D0B-E393-2E26-6556-5D1845260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00" y="1502525"/>
            <a:ext cx="1723668" cy="507524"/>
          </a:xfrm>
          <a:prstGeom prst="rect">
            <a:avLst/>
          </a:prstGeom>
          <a:noFill/>
        </p:spPr>
      </p:pic>
    </p:spTree>
    <p:extLst>
      <p:ext uri="{BB962C8B-B14F-4D97-AF65-F5344CB8AC3E}">
        <p14:creationId xmlns:p14="http://schemas.microsoft.com/office/powerpoint/2010/main" val="4028789147"/>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3C178-A5D1-A078-6E2B-92A45017968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D030F1A-0AC7-F126-D1BA-F33BCBC1DCBF}"/>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AAE40B9-ACAC-987B-1AB9-BE8CBF946282}"/>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Introduction - The London Care Record </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3A92B8CC-9F05-D783-FB52-B057D5060D8D}"/>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7" name="Picture 6">
            <a:extLst>
              <a:ext uri="{FF2B5EF4-FFF2-40B4-BE49-F238E27FC236}">
                <a16:creationId xmlns:a16="http://schemas.microsoft.com/office/drawing/2014/main" id="{FABEC400-6D0A-F157-25D6-67ACA19480BE}"/>
              </a:ext>
            </a:extLst>
          </p:cNvPr>
          <p:cNvPicPr>
            <a:picLocks noChangeAspect="1"/>
          </p:cNvPicPr>
          <p:nvPr/>
        </p:nvPicPr>
        <p:blipFill>
          <a:blip r:embed="rId3"/>
          <a:stretch>
            <a:fillRect/>
          </a:stretch>
        </p:blipFill>
        <p:spPr>
          <a:xfrm>
            <a:off x="735248" y="1041121"/>
            <a:ext cx="4681663" cy="5714241"/>
          </a:xfrm>
          <a:prstGeom prst="rect">
            <a:avLst/>
          </a:prstGeom>
        </p:spPr>
      </p:pic>
      <p:sp>
        <p:nvSpPr>
          <p:cNvPr id="8" name="Rounded Rectangle 1">
            <a:extLst>
              <a:ext uri="{FF2B5EF4-FFF2-40B4-BE49-F238E27FC236}">
                <a16:creationId xmlns:a16="http://schemas.microsoft.com/office/drawing/2014/main" id="{FFC31E33-B000-491A-B339-8762CE7E277F}"/>
              </a:ext>
            </a:extLst>
          </p:cNvPr>
          <p:cNvSpPr/>
          <p:nvPr/>
        </p:nvSpPr>
        <p:spPr>
          <a:xfrm>
            <a:off x="6408890" y="1289832"/>
            <a:ext cx="5047862" cy="1965198"/>
          </a:xfrm>
          <a:prstGeom prst="roundRect">
            <a:avLst/>
          </a:prstGeom>
          <a:solidFill>
            <a:srgbClr val="3AADC7"/>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London Care Record is based on the Cerner HIE system</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We have a ‘federated’ approach – each ICS has their own HIE (NEL have 2 HIEs)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The OneLondon ‘hub’ connects London up </a:t>
            </a:r>
          </a:p>
        </p:txBody>
      </p:sp>
      <p:sp>
        <p:nvSpPr>
          <p:cNvPr id="9" name="Rounded Rectangle 1">
            <a:extLst>
              <a:ext uri="{FF2B5EF4-FFF2-40B4-BE49-F238E27FC236}">
                <a16:creationId xmlns:a16="http://schemas.microsoft.com/office/drawing/2014/main" id="{CF344FBA-7AC0-4995-9785-5E0D1D9AFFAA}"/>
              </a:ext>
            </a:extLst>
          </p:cNvPr>
          <p:cNvSpPr/>
          <p:nvPr/>
        </p:nvSpPr>
        <p:spPr>
          <a:xfrm>
            <a:off x="6408890" y="3517642"/>
            <a:ext cx="5047862" cy="2254068"/>
          </a:xfrm>
          <a:prstGeom prst="roundRect">
            <a:avLst/>
          </a:prstGeom>
          <a:solidFill>
            <a:srgbClr val="00385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al" panose="020B0604020202020204"/>
                <a:ea typeface="+mn-ea"/>
                <a:cs typeface="+mn-cs"/>
              </a:rPr>
              <a:t>The London Care Record was used </a:t>
            </a:r>
            <a:r>
              <a:rPr kumimoji="0" lang="en-GB" sz="1600" b="1" i="0" u="none" strike="noStrike" kern="1200" cap="none" spc="0" normalizeH="0" baseline="0" noProof="0" dirty="0">
                <a:ln>
                  <a:noFill/>
                </a:ln>
                <a:solidFill>
                  <a:prstClr val="white"/>
                </a:solidFill>
                <a:effectLst/>
                <a:uLnTx/>
                <a:uFillTx/>
                <a:latin typeface="Arial" panose="020B0604020202020204"/>
                <a:ea typeface="+mn-ea"/>
                <a:cs typeface="+mn-cs"/>
              </a:rPr>
              <a:t>over 17.7 million times </a:t>
            </a:r>
            <a:r>
              <a:rPr kumimoji="0" lang="en-GB" sz="1600" b="0" i="0" u="none" strike="noStrike" kern="1200" cap="none" spc="0" normalizeH="0" baseline="0" noProof="0" dirty="0">
                <a:ln>
                  <a:noFill/>
                </a:ln>
                <a:solidFill>
                  <a:prstClr val="white"/>
                </a:solidFill>
                <a:effectLst/>
                <a:uLnTx/>
                <a:uFillTx/>
                <a:latin typeface="Arial" panose="020B0604020202020204"/>
                <a:ea typeface="+mn-ea"/>
                <a:cs typeface="+mn-cs"/>
              </a:rPr>
              <a:t>by frontline health and care staff during </a:t>
            </a:r>
            <a:r>
              <a:rPr kumimoji="0" lang="en-GB" sz="1600" b="1" i="0" u="none" strike="noStrike" kern="1200" cap="none" spc="0" normalizeH="0" baseline="0" noProof="0" dirty="0">
                <a:ln>
                  <a:noFill/>
                </a:ln>
                <a:solidFill>
                  <a:prstClr val="white"/>
                </a:solidFill>
                <a:effectLst/>
                <a:uLnTx/>
                <a:uFillTx/>
                <a:latin typeface="Arial" panose="020B0604020202020204"/>
                <a:ea typeface="+mn-ea"/>
                <a:cs typeface="+mn-cs"/>
              </a:rPr>
              <a:t>2023</a:t>
            </a:r>
            <a:endPar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Over 100,000 staff use the London Care Record each month</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Viewed around 2 million times a month</a:t>
            </a:r>
          </a:p>
        </p:txBody>
      </p:sp>
      <p:pic>
        <p:nvPicPr>
          <p:cNvPr id="2" name="Picture 1">
            <a:extLst>
              <a:ext uri="{FF2B5EF4-FFF2-40B4-BE49-F238E27FC236}">
                <a16:creationId xmlns:a16="http://schemas.microsoft.com/office/drawing/2014/main" id="{D17E1317-C2E0-44DA-A1FC-539717BC9A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6932" y="248712"/>
            <a:ext cx="2124287" cy="504646"/>
          </a:xfrm>
          <a:prstGeom prst="rect">
            <a:avLst/>
          </a:prstGeom>
        </p:spPr>
      </p:pic>
    </p:spTree>
    <p:extLst>
      <p:ext uri="{BB962C8B-B14F-4D97-AF65-F5344CB8AC3E}">
        <p14:creationId xmlns:p14="http://schemas.microsoft.com/office/powerpoint/2010/main" val="1856773704"/>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AE8BE-0748-81D0-E9C6-001563B9274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E4425D9-BF68-4B24-463A-6D99E5541EBE}"/>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68A8E01-21EB-5BA3-9B7A-8CAEA9C0F296}"/>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Economic Evaluation – why?  </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7CCE0EF3-944D-18B3-C0A9-9ECBFA7251EF}"/>
              </a:ext>
            </a:extLst>
          </p:cNvPr>
          <p:cNvSpPr/>
          <p:nvPr/>
        </p:nvSpPr>
        <p:spPr>
          <a:xfrm>
            <a:off x="735248" y="1587438"/>
            <a:ext cx="1063876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EECB8AF8-27C1-04A9-3248-3AD27954EF7E}"/>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8" name="Content Placeholder 2">
            <a:extLst>
              <a:ext uri="{FF2B5EF4-FFF2-40B4-BE49-F238E27FC236}">
                <a16:creationId xmlns:a16="http://schemas.microsoft.com/office/drawing/2014/main" id="{9C79ED9E-9470-92E4-B06A-9569825B6C0E}"/>
              </a:ext>
            </a:extLst>
          </p:cNvPr>
          <p:cNvSpPr>
            <a:spLocks noGrp="1"/>
          </p:cNvSpPr>
          <p:nvPr>
            <p:ph idx="1"/>
          </p:nvPr>
        </p:nvSpPr>
        <p:spPr>
          <a:xfrm>
            <a:off x="660604" y="1372342"/>
            <a:ext cx="6751312" cy="4612954"/>
          </a:xfrm>
        </p:spPr>
        <p:txBody>
          <a:bodyPr lIns="91440" tIns="45720" rIns="91440" bIns="45720" anchor="t">
            <a:normAutofit lnSpcReduction="10000"/>
          </a:bodyPr>
          <a:lstStyle/>
          <a:p>
            <a:pPr marL="0" indent="0">
              <a:buNone/>
            </a:pPr>
            <a:r>
              <a:rPr lang="en-GB" sz="1800" b="1" dirty="0">
                <a:solidFill>
                  <a:srgbClr val="782283">
                    <a:alpha val="70000"/>
                  </a:srgbClr>
                </a:solidFill>
                <a:latin typeface="Arial" panose="020B0604020202020204" pitchFamily="34" charset="0"/>
                <a:cs typeface="Arial" panose="020B0604020202020204" pitchFamily="34" charset="0"/>
              </a:rPr>
              <a:t>The evaluation study is part of a wider benefits strategy for the OneLondon programme.</a:t>
            </a:r>
          </a:p>
          <a:p>
            <a:pPr marL="0" indent="0">
              <a:buNone/>
            </a:pPr>
            <a:r>
              <a:rPr lang="en-GB" sz="1800" b="1" dirty="0">
                <a:solidFill>
                  <a:srgbClr val="782283">
                    <a:alpha val="70000"/>
                  </a:srgbClr>
                </a:solidFill>
                <a:latin typeface="Arial" panose="020B0604020202020204" pitchFamily="34" charset="0"/>
                <a:cs typeface="Arial" panose="020B0604020202020204" pitchFamily="34" charset="0"/>
              </a:rPr>
              <a:t>The economic evaluation is critical to understanding the value of the London Care Record – to support future funding, commissioning and evaluation of OneLondon (or similar digital investments of London-wide programmes).</a:t>
            </a:r>
          </a:p>
          <a:p>
            <a:pPr marL="0" indent="0">
              <a:buNone/>
            </a:pPr>
            <a:endParaRPr lang="en-GB" sz="1800" b="1" dirty="0">
              <a:solidFill>
                <a:srgbClr val="782283">
                  <a:alpha val="70000"/>
                </a:srgbClr>
              </a:solidFill>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OneLondon commissioned an</a:t>
            </a:r>
            <a:r>
              <a:rPr lang="en-GB" sz="1800" dirty="0">
                <a:solidFill>
                  <a:srgbClr val="782283"/>
                </a:solidFill>
                <a:latin typeface="Arial" panose="020B0604020202020204" pitchFamily="34" charset="0"/>
                <a:cs typeface="Arial" panose="020B0604020202020204" pitchFamily="34" charset="0"/>
              </a:rPr>
              <a:t> </a:t>
            </a:r>
            <a:r>
              <a:rPr lang="en-GB" sz="1800" b="1" dirty="0">
                <a:latin typeface="Arial" panose="020B0604020202020204" pitchFamily="34" charset="0"/>
                <a:cs typeface="Arial" panose="020B0604020202020204" pitchFamily="34" charset="0"/>
              </a:rPr>
              <a:t>independent academic evaluation </a:t>
            </a:r>
            <a:r>
              <a:rPr lang="en-GB" sz="1800" dirty="0">
                <a:latin typeface="Arial" panose="020B0604020202020204" pitchFamily="34" charset="0"/>
                <a:cs typeface="Arial" panose="020B0604020202020204" pitchFamily="34" charset="0"/>
              </a:rPr>
              <a:t>to assess the </a:t>
            </a:r>
            <a:r>
              <a:rPr lang="en-GB" sz="1800" b="1" dirty="0">
                <a:latin typeface="Arial" panose="020B0604020202020204" pitchFamily="34" charset="0"/>
                <a:cs typeface="Arial" panose="020B0604020202020204" pitchFamily="34" charset="0"/>
              </a:rPr>
              <a:t>economic value </a:t>
            </a:r>
            <a:r>
              <a:rPr lang="en-GB" sz="1800" dirty="0">
                <a:latin typeface="Arial" panose="020B0604020202020204" pitchFamily="34" charset="0"/>
                <a:cs typeface="Arial" panose="020B0604020202020204" pitchFamily="34" charset="0"/>
              </a:rPr>
              <a:t>of the London Care Record (OneLondon).</a:t>
            </a:r>
            <a:endParaRPr lang="en-US"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The economic evaluation focused on key 'user-reported benefits' relating to </a:t>
            </a:r>
            <a:r>
              <a:rPr lang="en-GB" sz="1800" b="1" dirty="0">
                <a:latin typeface="Arial" panose="020B0604020202020204" pitchFamily="34" charset="0"/>
                <a:cs typeface="Arial" panose="020B0604020202020204" pitchFamily="34" charset="0"/>
              </a:rPr>
              <a:t>time-saving, quality and safety </a:t>
            </a:r>
            <a:r>
              <a:rPr lang="en-GB" sz="1800" dirty="0">
                <a:latin typeface="Arial" panose="020B0604020202020204" pitchFamily="34" charset="0"/>
                <a:cs typeface="Arial" panose="020B0604020202020204" pitchFamily="34" charset="0"/>
              </a:rPr>
              <a:t>outcomes. </a:t>
            </a:r>
          </a:p>
          <a:p>
            <a:r>
              <a:rPr lang="en-GB" sz="1800" dirty="0">
                <a:latin typeface="Arial" panose="020B0604020202020204" pitchFamily="34" charset="0"/>
                <a:cs typeface="Arial" panose="020B0604020202020204" pitchFamily="34" charset="0"/>
              </a:rPr>
              <a:t>The evaluation was led by </a:t>
            </a:r>
            <a:r>
              <a:rPr lang="en-GB" sz="1800" b="1" dirty="0">
                <a:latin typeface="Arial" panose="020B0604020202020204" pitchFamily="34" charset="0"/>
                <a:cs typeface="Arial" panose="020B0604020202020204" pitchFamily="34" charset="0"/>
              </a:rPr>
              <a:t>Dr Ethna McFerran</a:t>
            </a:r>
            <a:r>
              <a:rPr lang="en-GB" sz="1800" dirty="0">
                <a:latin typeface="Arial" panose="020B0604020202020204" pitchFamily="34" charset="0"/>
                <a:cs typeface="Arial" panose="020B0604020202020204" pitchFamily="34" charset="0"/>
              </a:rPr>
              <a:t>, Post-Doctoral Research Fellow in Health Economics, Queen’s University Belfast, supervised by </a:t>
            </a:r>
            <a:r>
              <a:rPr lang="en-GB" sz="1800" b="1" dirty="0">
                <a:latin typeface="Arial" panose="020B0604020202020204" pitchFamily="34" charset="0"/>
                <a:cs typeface="Arial" panose="020B0604020202020204" pitchFamily="34" charset="0"/>
              </a:rPr>
              <a:t>Professor Mark Lawler</a:t>
            </a:r>
            <a:r>
              <a:rPr lang="en-GB" sz="1800" dirty="0">
                <a:latin typeface="Arial" panose="020B0604020202020204" pitchFamily="34" charset="0"/>
                <a:cs typeface="Arial" panose="020B0604020202020204" pitchFamily="34" charset="0"/>
              </a:rPr>
              <a:t>, Professor of Digital Health. </a:t>
            </a:r>
          </a:p>
          <a:p>
            <a:pPr marL="0" indent="0">
              <a:buNone/>
            </a:pPr>
            <a:endParaRPr lang="en-GB" sz="1800" dirty="0">
              <a:solidFill>
                <a:srgbClr val="000000"/>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a:p>
            <a:pPr marL="499745" lvl="1" indent="-285750">
              <a:buFont typeface="Wingdings" panose="05000000000000000000" pitchFamily="2" charset="2"/>
              <a:buChar char="§"/>
            </a:pPr>
            <a:endParaRPr lang="en-GB" sz="1800" dirty="0">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a:p>
            <a:pPr marL="128270" indent="-128270"/>
            <a:endParaRPr lang="en-GB" sz="1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D162A50-7A27-8148-844D-48E29D082B6E}"/>
              </a:ext>
            </a:extLst>
          </p:cNvPr>
          <p:cNvPicPr>
            <a:picLocks noChangeAspect="1"/>
          </p:cNvPicPr>
          <p:nvPr/>
        </p:nvPicPr>
        <p:blipFill>
          <a:blip r:embed="rId3"/>
          <a:stretch>
            <a:fillRect/>
          </a:stretch>
        </p:blipFill>
        <p:spPr>
          <a:xfrm>
            <a:off x="7839377" y="983293"/>
            <a:ext cx="4352623" cy="42872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0808132"/>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613CD9-576F-5144-880F-69CE88A9A033}"/>
              </a:ext>
            </a:extLst>
          </p:cNvPr>
          <p:cNvSpPr/>
          <p:nvPr/>
        </p:nvSpPr>
        <p:spPr>
          <a:xfrm>
            <a:off x="539304" y="1240281"/>
            <a:ext cx="10797389"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specific aims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the evaluation were: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model London Care Record (OneLondon) utilisation metrics mapped to improved safety and care outcomes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estimate the costs of changes to safety and time consequences of OneLondon users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model the potential downstream consequences of OneLondon on morbidity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endParaRPr>
          </a:p>
        </p:txBody>
      </p:sp>
      <p:sp>
        <p:nvSpPr>
          <p:cNvPr id="2" name="Rounded Rectangle 1">
            <a:extLst>
              <a:ext uri="{FF2B5EF4-FFF2-40B4-BE49-F238E27FC236}">
                <a16:creationId xmlns:a16="http://schemas.microsoft.com/office/drawing/2014/main" id="{ECAC0046-14CB-EC4A-90EE-985C243EC3EA}"/>
              </a:ext>
            </a:extLst>
          </p:cNvPr>
          <p:cNvSpPr/>
          <p:nvPr/>
        </p:nvSpPr>
        <p:spPr>
          <a:xfrm>
            <a:off x="539304" y="3297114"/>
            <a:ext cx="9481774" cy="2903269"/>
          </a:xfrm>
          <a:prstGeom prst="roundRect">
            <a:avLst>
              <a:gd name="adj" fmla="val 7698"/>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270" marR="0" lvl="0" indent="-12827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scope of the evaluation was discussed and agreed in </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March 2023.</a:t>
            </a: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OneLondon programme team provided support and input on </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utilisation metrics </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existing benefits work </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carried out since the programme began in 2020.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 commenced in </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April 2023.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Ongoing analysis and findings were reviewed during (June &amp; August) to help refine the report and approaches used.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Report published </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November 2023</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9DA168B6-4DF8-7040-271C-B9C2090176E8}"/>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7AA3F24-5A75-36F7-CEA9-744CD2A8DB1B}"/>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Approach </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3"/>
          <a:stretch>
            <a:fillRect/>
          </a:stretch>
        </p:blipFill>
        <p:spPr>
          <a:xfrm>
            <a:off x="10307927" y="6200384"/>
            <a:ext cx="1545867" cy="351076"/>
          </a:xfrm>
          <a:prstGeom prst="rect">
            <a:avLst/>
          </a:prstGeom>
        </p:spPr>
      </p:pic>
    </p:spTree>
    <p:extLst>
      <p:ext uri="{BB962C8B-B14F-4D97-AF65-F5344CB8AC3E}">
        <p14:creationId xmlns:p14="http://schemas.microsoft.com/office/powerpoint/2010/main" val="2760330207"/>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155ECC-C304-074D-AB39-49A17CD5FEB7}"/>
              </a:ext>
            </a:extLst>
          </p:cNvPr>
          <p:cNvSpPr/>
          <p:nvPr/>
        </p:nvSpPr>
        <p:spPr>
          <a:xfrm>
            <a:off x="643812" y="1301370"/>
            <a:ext cx="9983755" cy="5035225"/>
          </a:xfrm>
          <a:prstGeom prst="rect">
            <a:avLst/>
          </a:prstGeom>
        </p:spPr>
        <p:txBody>
          <a:bodyPr wrap="square">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Model developed to </a:t>
            </a:r>
            <a:r>
              <a:rPr kumimoji="0" lang="en-GB" sz="1600" b="1" i="0" u="none" strike="noStrike" kern="1200" cap="none" spc="0" normalizeH="0" baseline="0" noProof="0" dirty="0">
                <a:ln>
                  <a:noFill/>
                </a:ln>
                <a:solidFill>
                  <a:srgbClr val="782283"/>
                </a:solidFill>
                <a:effectLst/>
                <a:uLnTx/>
                <a:uFillTx/>
                <a:latin typeface="Arial" panose="020B0604020202020204" pitchFamily="34" charset="0"/>
                <a:ea typeface="+mn-ea"/>
                <a:cs typeface="Arial" panose="020B0604020202020204" pitchFamily="34" charset="0"/>
              </a:rPr>
              <a:t>determine cost savings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attributable per system access encounter and quantify estimated time-saving costs </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Utilisation metrics of OneLondon = NHS accesses 71.4% / GP Practice accesses 28.6%</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Staffing assumptions apply NHS National Workforce Statistics and General Practice Workforce data (January 2022), with a preference for professionally qualified clinical staff groups in the base case.</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Applied NHS staff pay estimates (January 2022), and GP Practice Contractor &amp; Salaried GP data (2022).</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Cost assumptions were derived by user group obtained from NHS Staff Pay Estimates Statistics, supplemented by literature.  </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On-costs: National Insurance, Pension Contributions and London Weighting were applied.</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assumptions were informed by searches of published literature, comparing time savings relative to historical resource utilisation methods in care assessment, planning, and coordination.</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Base case estimates assumed a </a:t>
            </a:r>
            <a:r>
              <a:rPr kumimoji="0" lang="en-GB" sz="1600" b="1" i="0" u="none" strike="noStrike" kern="1200" cap="none" spc="0" normalizeH="0" baseline="0" noProof="0" dirty="0">
                <a:ln>
                  <a:noFill/>
                </a:ln>
                <a:solidFill>
                  <a:srgbClr val="782283"/>
                </a:solidFill>
                <a:effectLst/>
                <a:uLnTx/>
                <a:uFillTx/>
                <a:latin typeface="Arial" panose="020B0604020202020204" pitchFamily="34" charset="0"/>
                <a:ea typeface="+mn-ea"/>
                <a:cs typeface="Arial" panose="020B0604020202020204" pitchFamily="34" charset="0"/>
              </a:rPr>
              <a:t>minimum time saving of 0.5 minutes per system access</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the potential for up to 20 minutes of saved time in complex cases.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Three </a:t>
            </a:r>
            <a:r>
              <a:rPr kumimoji="0" lang="en-GB" sz="1600" b="1" i="0" u="none" strike="noStrike" kern="1200" cap="none" spc="0" normalizeH="0" baseline="0" noProof="0" dirty="0">
                <a:ln>
                  <a:noFill/>
                </a:ln>
                <a:solidFill>
                  <a:srgbClr val="782283"/>
                </a:solidFill>
                <a:effectLst/>
                <a:uLnTx/>
                <a:uFillTx/>
                <a:latin typeface="Arial" panose="020B0604020202020204" pitchFamily="34" charset="0"/>
                <a:ea typeface="+mn-ea"/>
                <a:cs typeface="Arial" panose="020B0604020202020204" pitchFamily="34" charset="0"/>
              </a:rPr>
              <a:t>alternative scenarios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were modelled to account for different levels of time saving, including potential net time loss due to training deficit or user errors.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from both </a:t>
            </a:r>
            <a:r>
              <a:rPr kumimoji="0" lang="en-GB" sz="1600" b="1" i="0" u="none" strike="noStrike" kern="1200" cap="none" spc="0" normalizeH="0" baseline="0" noProof="0" dirty="0">
                <a:ln>
                  <a:noFill/>
                </a:ln>
                <a:solidFill>
                  <a:srgbClr val="782283"/>
                </a:solidFill>
                <a:effectLst/>
                <a:uLnTx/>
                <a:uFillTx/>
                <a:latin typeface="Arial" panose="020B0604020202020204" pitchFamily="34" charset="0"/>
                <a:ea typeface="+mn-ea"/>
                <a:cs typeface="Arial" panose="020B0604020202020204" pitchFamily="34" charset="0"/>
              </a:rPr>
              <a:t>January 2022 and January 2023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 analysed.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AFDA91-7127-D15C-DE6D-C30C28A66301}"/>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Evaluation – methods (1)</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Graphic 6" descr="Doctor">
            <a:extLst>
              <a:ext uri="{FF2B5EF4-FFF2-40B4-BE49-F238E27FC236}">
                <a16:creationId xmlns:a16="http://schemas.microsoft.com/office/drawing/2014/main" id="{7B7C61F8-7D8D-4FC6-E75B-6960173CDC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96989" y="1198198"/>
            <a:ext cx="1741714" cy="1741714"/>
          </a:xfrm>
          <a:prstGeom prst="rect">
            <a:avLst/>
          </a:prstGeom>
        </p:spPr>
      </p:pic>
      <p:pic>
        <p:nvPicPr>
          <p:cNvPr id="6" name="Picture 5" descr="A person standing next to a sign&#10;&#10;Description automatically generated">
            <a:extLst>
              <a:ext uri="{FF2B5EF4-FFF2-40B4-BE49-F238E27FC236}">
                <a16:creationId xmlns:a16="http://schemas.microsoft.com/office/drawing/2014/main" id="{ACE9CB30-489B-CAF1-369F-1E602945ABC4}"/>
              </a:ext>
            </a:extLst>
          </p:cNvPr>
          <p:cNvPicPr/>
          <p:nvPr/>
        </p:nvPicPr>
        <p:blipFill>
          <a:blip r:embed="rId4"/>
          <a:stretch>
            <a:fillRect/>
          </a:stretch>
        </p:blipFill>
        <p:spPr>
          <a:xfrm>
            <a:off x="10282259" y="6021587"/>
            <a:ext cx="1556444" cy="542043"/>
          </a:xfrm>
          <a:prstGeom prst="rect">
            <a:avLst/>
          </a:prstGeom>
        </p:spPr>
      </p:pic>
    </p:spTree>
    <p:extLst>
      <p:ext uri="{BB962C8B-B14F-4D97-AF65-F5344CB8AC3E}">
        <p14:creationId xmlns:p14="http://schemas.microsoft.com/office/powerpoint/2010/main" val="1985855797"/>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96334-CE97-BFDF-7645-99CF6395A21E}"/>
            </a:ext>
          </a:extLst>
        </p:cNvPr>
        <p:cNvGrpSpPr/>
        <p:nvPr/>
      </p:nvGrpSpPr>
      <p:grpSpPr>
        <a:xfrm>
          <a:off x="0" y="0"/>
          <a:ext cx="0" cy="0"/>
          <a:chOff x="0" y="0"/>
          <a:chExt cx="0" cy="0"/>
        </a:xfrm>
      </p:grpSpPr>
      <p:pic>
        <p:nvPicPr>
          <p:cNvPr id="4" name="Picture 3" descr="A row of samples for medical testing">
            <a:extLst>
              <a:ext uri="{FF2B5EF4-FFF2-40B4-BE49-F238E27FC236}">
                <a16:creationId xmlns:a16="http://schemas.microsoft.com/office/drawing/2014/main" id="{342C4B21-6CB1-D2BB-3A60-53365C0EBAFC}"/>
              </a:ext>
            </a:extLst>
          </p:cNvPr>
          <p:cNvPicPr>
            <a:picLocks noChangeAspect="1"/>
          </p:cNvPicPr>
          <p:nvPr/>
        </p:nvPicPr>
        <p:blipFill rotWithShape="1">
          <a:blip r:embed="rId2"/>
          <a:srcRect l="41757" r="-1" b="-1"/>
          <a:stretch/>
        </p:blipFill>
        <p:spPr>
          <a:xfrm>
            <a:off x="7613779" y="962598"/>
            <a:ext cx="4578221" cy="5895402"/>
          </a:xfrm>
          <a:prstGeom prst="rect">
            <a:avLst/>
          </a:prstGeom>
          <a:effectLst>
            <a:outerShdw blurRad="127000" dist="50800" dir="10800000" sx="99000" sy="99000" algn="r" rotWithShape="0">
              <a:prstClr val="black">
                <a:alpha val="40000"/>
              </a:prstClr>
            </a:outerShdw>
          </a:effectLst>
        </p:spPr>
      </p:pic>
      <p:sp>
        <p:nvSpPr>
          <p:cNvPr id="2" name="Rectangle 1">
            <a:extLst>
              <a:ext uri="{FF2B5EF4-FFF2-40B4-BE49-F238E27FC236}">
                <a16:creationId xmlns:a16="http://schemas.microsoft.com/office/drawing/2014/main" id="{8FE6C682-B372-74DB-E9B6-5CA53EBAD79D}"/>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447B0B1-BCF1-2649-D048-129DB8661525}"/>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Evaluation – methods (2)</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descr="A person standing next to a sign&#10;&#10;Description automatically generated">
            <a:extLst>
              <a:ext uri="{FF2B5EF4-FFF2-40B4-BE49-F238E27FC236}">
                <a16:creationId xmlns:a16="http://schemas.microsoft.com/office/drawing/2014/main" id="{693D150D-61A3-FB92-936C-49FD9567AF2F}"/>
              </a:ext>
            </a:extLst>
          </p:cNvPr>
          <p:cNvPicPr/>
          <p:nvPr/>
        </p:nvPicPr>
        <p:blipFill>
          <a:blip r:embed="rId3"/>
          <a:stretch>
            <a:fillRect/>
          </a:stretch>
        </p:blipFill>
        <p:spPr>
          <a:xfrm>
            <a:off x="531769" y="6021587"/>
            <a:ext cx="1556444" cy="542043"/>
          </a:xfrm>
          <a:prstGeom prst="rect">
            <a:avLst/>
          </a:prstGeom>
        </p:spPr>
      </p:pic>
      <p:sp>
        <p:nvSpPr>
          <p:cNvPr id="7" name="Content Placeholder 2">
            <a:extLst>
              <a:ext uri="{FF2B5EF4-FFF2-40B4-BE49-F238E27FC236}">
                <a16:creationId xmlns:a16="http://schemas.microsoft.com/office/drawing/2014/main" id="{7CFC2F1B-6AA1-954E-870F-D39A2D43DB96}"/>
              </a:ext>
            </a:extLst>
          </p:cNvPr>
          <p:cNvSpPr>
            <a:spLocks noGrp="1"/>
          </p:cNvSpPr>
          <p:nvPr>
            <p:ph idx="1"/>
          </p:nvPr>
        </p:nvSpPr>
        <p:spPr>
          <a:xfrm>
            <a:off x="761803" y="1453207"/>
            <a:ext cx="5919654" cy="4353292"/>
          </a:xfrm>
        </p:spPr>
        <p:txBody>
          <a:bodyPr anchor="ctr">
            <a:noAutofit/>
          </a:bodyPr>
          <a:lstStyle/>
          <a:p>
            <a:pPr>
              <a:buFont typeface="Arial" panose="020B0604020202020204" pitchFamily="34" charset="0"/>
              <a:buChar char="•"/>
            </a:pPr>
            <a:r>
              <a:rPr lang="en-GB" sz="1600" b="0" i="0" dirty="0">
                <a:effectLst/>
                <a:latin typeface="Arial" panose="020B0604020202020204" pitchFamily="34" charset="0"/>
                <a:cs typeface="Arial" panose="020B0604020202020204" pitchFamily="34" charset="0"/>
              </a:rPr>
              <a:t>Secondary analyses examine </a:t>
            </a:r>
            <a:r>
              <a:rPr lang="en-GB" sz="1600" b="1" i="0" dirty="0">
                <a:solidFill>
                  <a:srgbClr val="782283"/>
                </a:solidFill>
                <a:effectLst/>
                <a:latin typeface="Arial" panose="020B0604020202020204" pitchFamily="34" charset="0"/>
                <a:cs typeface="Arial" panose="020B0604020202020204" pitchFamily="34" charset="0"/>
              </a:rPr>
              <a:t>quality and safety outcomes</a:t>
            </a:r>
            <a:r>
              <a:rPr lang="en-GB" sz="1600" b="0" i="0" dirty="0">
                <a:effectLst/>
                <a:latin typeface="Arial" panose="020B0604020202020204" pitchFamily="34" charset="0"/>
                <a:cs typeface="Arial" panose="020B0604020202020204" pitchFamily="34" charset="0"/>
              </a:rPr>
              <a:t>, including potential changes in mortality or morbidity associated with OneLondon programme.</a:t>
            </a:r>
          </a:p>
          <a:p>
            <a:pPr>
              <a:buFont typeface="Arial" panose="020B0604020202020204" pitchFamily="34" charset="0"/>
              <a:buChar char="•"/>
            </a:pPr>
            <a:r>
              <a:rPr lang="en-GB" sz="1600" b="0" i="0" dirty="0">
                <a:effectLst/>
                <a:latin typeface="Arial" panose="020B0604020202020204" pitchFamily="34" charset="0"/>
                <a:cs typeface="Arial" panose="020B0604020202020204" pitchFamily="34" charset="0"/>
              </a:rPr>
              <a:t>Based on existing data on patient safety incident reports in the National Reporting and Learning System (NRLS) for England.</a:t>
            </a:r>
          </a:p>
          <a:p>
            <a:pPr>
              <a:buFont typeface="Arial" panose="020B0604020202020204" pitchFamily="34" charset="0"/>
              <a:buChar char="•"/>
            </a:pPr>
            <a:r>
              <a:rPr lang="en-GB" sz="1600" b="1" i="0" dirty="0">
                <a:solidFill>
                  <a:srgbClr val="782283"/>
                </a:solidFill>
                <a:effectLst/>
                <a:latin typeface="Arial" panose="020B0604020202020204" pitchFamily="34" charset="0"/>
                <a:cs typeface="Arial" panose="020B0604020202020204" pitchFamily="34" charset="0"/>
              </a:rPr>
              <a:t>Relative risk </a:t>
            </a:r>
            <a:r>
              <a:rPr lang="en-GB" sz="1600" b="0" i="0" dirty="0">
                <a:effectLst/>
                <a:latin typeface="Arial" panose="020B0604020202020204" pitchFamily="34" charset="0"/>
                <a:cs typeface="Arial" panose="020B0604020202020204" pitchFamily="34" charset="0"/>
              </a:rPr>
              <a:t>for reported incidents in OneLondon sites versus non-</a:t>
            </a:r>
            <a:r>
              <a:rPr lang="en-GB" sz="1600" dirty="0">
                <a:latin typeface="Arial" panose="020B0604020202020204" pitchFamily="34" charset="0"/>
                <a:cs typeface="Arial" panose="020B0604020202020204" pitchFamily="34" charset="0"/>
              </a:rPr>
              <a:t> OneLondon </a:t>
            </a:r>
            <a:r>
              <a:rPr lang="en-GB" sz="1600" b="0" i="0" dirty="0">
                <a:effectLst/>
                <a:latin typeface="Arial" panose="020B0604020202020204" pitchFamily="34" charset="0"/>
                <a:cs typeface="Arial" panose="020B0604020202020204" pitchFamily="34" charset="0"/>
              </a:rPr>
              <a:t>sites were compared.</a:t>
            </a:r>
          </a:p>
          <a:p>
            <a:pPr>
              <a:buFont typeface="Arial" panose="020B0604020202020204" pitchFamily="34" charset="0"/>
              <a:buChar char="•"/>
            </a:pPr>
            <a:r>
              <a:rPr lang="en-GB" sz="1600" b="0" i="0" dirty="0">
                <a:effectLst/>
                <a:latin typeface="Arial" panose="020B0604020202020204" pitchFamily="34" charset="0"/>
                <a:cs typeface="Arial" panose="020B0604020202020204" pitchFamily="34" charset="0"/>
              </a:rPr>
              <a:t>Likely changes to doctor and nurse staffing levels were also estimated based on the time cost saving.</a:t>
            </a:r>
          </a:p>
          <a:p>
            <a:pPr>
              <a:buFont typeface="Arial" panose="020B0604020202020204" pitchFamily="34" charset="0"/>
              <a:buChar char="•"/>
            </a:pPr>
            <a:r>
              <a:rPr lang="en-GB" sz="1600" b="0" i="0" dirty="0">
                <a:effectLst/>
                <a:latin typeface="Arial" panose="020B0604020202020204" pitchFamily="34" charset="0"/>
                <a:cs typeface="Arial" panose="020B0604020202020204" pitchFamily="34" charset="0"/>
              </a:rPr>
              <a:t>Analysis offers a broad perspective on safety and mortality outcomes through a comparison of incident rates between </a:t>
            </a:r>
            <a:r>
              <a:rPr lang="en-GB" sz="1600" dirty="0">
                <a:latin typeface="Arial" panose="020B0604020202020204" pitchFamily="34" charset="0"/>
                <a:cs typeface="Arial" panose="020B0604020202020204" pitchFamily="34" charset="0"/>
              </a:rPr>
              <a:t>OneLondon </a:t>
            </a:r>
            <a:r>
              <a:rPr lang="en-GB" sz="1600" b="0" i="0" dirty="0">
                <a:effectLst/>
                <a:latin typeface="Arial" panose="020B0604020202020204" pitchFamily="34" charset="0"/>
                <a:cs typeface="Arial" panose="020B0604020202020204" pitchFamily="34" charset="0"/>
              </a:rPr>
              <a:t>and non-</a:t>
            </a:r>
            <a:r>
              <a:rPr lang="en-GB" sz="1600" dirty="0">
                <a:latin typeface="Arial" panose="020B0604020202020204" pitchFamily="34" charset="0"/>
                <a:cs typeface="Arial" panose="020B0604020202020204" pitchFamily="34" charset="0"/>
              </a:rPr>
              <a:t> OneLondon </a:t>
            </a:r>
            <a:r>
              <a:rPr lang="en-GB" sz="1600" b="0" i="0" dirty="0">
                <a:effectLst/>
                <a:latin typeface="Arial" panose="020B0604020202020204" pitchFamily="34" charset="0"/>
                <a:cs typeface="Arial" panose="020B0604020202020204" pitchFamily="34" charset="0"/>
              </a:rPr>
              <a:t>sites.</a:t>
            </a:r>
          </a:p>
          <a:p>
            <a:pPr>
              <a:buFont typeface="Arial" panose="020B0604020202020204" pitchFamily="34" charset="0"/>
              <a:buChar char="•"/>
            </a:pPr>
            <a:r>
              <a:rPr lang="en-GB" sz="1600" b="0" i="0" dirty="0">
                <a:effectLst/>
                <a:latin typeface="Arial" panose="020B0604020202020204" pitchFamily="34" charset="0"/>
                <a:cs typeface="Arial" panose="020B0604020202020204" pitchFamily="34" charset="0"/>
              </a:rPr>
              <a:t>Objective was to </a:t>
            </a:r>
            <a:r>
              <a:rPr lang="en-GB" sz="1600" b="1" i="0" dirty="0">
                <a:solidFill>
                  <a:srgbClr val="782283"/>
                </a:solidFill>
                <a:effectLst/>
                <a:latin typeface="Arial" panose="020B0604020202020204" pitchFamily="34" charset="0"/>
                <a:cs typeface="Arial" panose="020B0604020202020204" pitchFamily="34" charset="0"/>
              </a:rPr>
              <a:t>estimate relative risk reduction </a:t>
            </a:r>
            <a:r>
              <a:rPr lang="en-GB" sz="1600" b="0" i="0" dirty="0">
                <a:effectLst/>
                <a:latin typeface="Arial" panose="020B0604020202020204" pitchFamily="34" charset="0"/>
                <a:cs typeface="Arial" panose="020B0604020202020204" pitchFamily="34" charset="0"/>
              </a:rPr>
              <a:t>associated with </a:t>
            </a:r>
            <a:r>
              <a:rPr lang="en-GB" sz="1600" dirty="0">
                <a:latin typeface="Arial" panose="020B0604020202020204" pitchFamily="34" charset="0"/>
                <a:cs typeface="Arial" panose="020B0604020202020204" pitchFamily="34" charset="0"/>
              </a:rPr>
              <a:t>OneLondon's</a:t>
            </a:r>
            <a:r>
              <a:rPr lang="en-GB" sz="1600" b="0" i="0" dirty="0">
                <a:effectLst/>
                <a:latin typeface="Arial" panose="020B0604020202020204" pitchFamily="34" charset="0"/>
                <a:cs typeface="Arial" panose="020B0604020202020204" pitchFamily="34" charset="0"/>
              </a:rPr>
              <a:t> impact on safety.</a:t>
            </a:r>
          </a:p>
          <a:p>
            <a:pPr marL="0" indent="0">
              <a:buNone/>
            </a:pPr>
            <a:endParaRPr lang="en-GB" sz="1600" dirty="0"/>
          </a:p>
        </p:txBody>
      </p:sp>
    </p:spTree>
    <p:extLst>
      <p:ext uri="{BB962C8B-B14F-4D97-AF65-F5344CB8AC3E}">
        <p14:creationId xmlns:p14="http://schemas.microsoft.com/office/powerpoint/2010/main" val="723111686"/>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8FFFA-DB5E-7736-DEC2-AB0014B315C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F8AC54C-E859-68D1-75EC-81A8F17A6D0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BA1F658-E598-D63B-5845-EAB670521CFA}"/>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Results – cost savings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6" name="Picture 5" descr="A person standing next to a sign&#10;&#10;Description automatically generated">
            <a:extLst>
              <a:ext uri="{FF2B5EF4-FFF2-40B4-BE49-F238E27FC236}">
                <a16:creationId xmlns:a16="http://schemas.microsoft.com/office/drawing/2014/main" id="{886184F8-3AD1-AB60-B076-0CF17D9CB01D}"/>
              </a:ext>
            </a:extLst>
          </p:cNvPr>
          <p:cNvPicPr/>
          <p:nvPr/>
        </p:nvPicPr>
        <p:blipFill>
          <a:blip r:embed="rId2"/>
          <a:stretch>
            <a:fillRect/>
          </a:stretch>
        </p:blipFill>
        <p:spPr>
          <a:xfrm>
            <a:off x="10282259" y="6021587"/>
            <a:ext cx="1556444" cy="542043"/>
          </a:xfrm>
          <a:prstGeom prst="rect">
            <a:avLst/>
          </a:prstGeom>
        </p:spPr>
      </p:pic>
      <p:sp>
        <p:nvSpPr>
          <p:cNvPr id="7" name="TextBox 6">
            <a:extLst>
              <a:ext uri="{FF2B5EF4-FFF2-40B4-BE49-F238E27FC236}">
                <a16:creationId xmlns:a16="http://schemas.microsoft.com/office/drawing/2014/main" id="{3676338F-E9F2-29E9-7D67-F714B8750D57}"/>
              </a:ext>
            </a:extLst>
          </p:cNvPr>
          <p:cNvSpPr txBox="1"/>
          <p:nvPr/>
        </p:nvSpPr>
        <p:spPr>
          <a:xfrm>
            <a:off x="735248" y="1431591"/>
            <a:ext cx="5083190" cy="452431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OneLondon healthcare system recorded </a:t>
            </a:r>
            <a:r>
              <a:rPr kumimoji="0" lang="en-GB" sz="1800" b="1" i="0" u="none" strike="noStrike" kern="1200" cap="none" spc="0" normalizeH="0" baseline="0" noProof="0" dirty="0">
                <a:ln>
                  <a:noFill/>
                </a:ln>
                <a:solidFill>
                  <a:srgbClr val="782283"/>
                </a:solidFill>
                <a:effectLst/>
                <a:uLnTx/>
                <a:uFillTx/>
                <a:latin typeface="Arial" panose="020B0604020202020204" pitchFamily="34" charset="0"/>
                <a:ea typeface="+mn-ea"/>
                <a:cs typeface="Arial" panose="020B0604020202020204" pitchFamily="34" charset="0"/>
              </a:rPr>
              <a:t>~84k system access visits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January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Applying the minimum estimated </a:t>
            </a:r>
            <a:r>
              <a:rPr kumimoji="0" lang="en-GB" sz="1800" b="1" i="0" u="none" strike="noStrike" kern="1200" cap="none" spc="0" normalizeH="0" baseline="0" noProof="0" dirty="0">
                <a:ln>
                  <a:noFill/>
                </a:ln>
                <a:solidFill>
                  <a:srgbClr val="782283"/>
                </a:solidFill>
                <a:effectLst/>
                <a:uLnTx/>
                <a:uFillTx/>
                <a:latin typeface="Arial" panose="020B0604020202020204" pitchFamily="34" charset="0"/>
                <a:ea typeface="+mn-ea"/>
                <a:cs typeface="Arial" panose="020B0604020202020204" pitchFamily="34" charset="0"/>
              </a:rPr>
              <a:t>time</a:t>
            </a:r>
            <a:r>
              <a:rPr kumimoji="0" lang="en-GB" sz="1800" b="0" i="0" u="none" strike="noStrike" kern="1200" cap="none" spc="0" normalizeH="0" baseline="0" noProof="0" dirty="0">
                <a:ln>
                  <a:noFill/>
                </a:ln>
                <a:solidFill>
                  <a:srgbClr val="782283"/>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dirty="0">
                <a:ln>
                  <a:noFill/>
                </a:ln>
                <a:solidFill>
                  <a:srgbClr val="782283"/>
                </a:solidFill>
                <a:effectLst/>
                <a:uLnTx/>
                <a:uFillTx/>
                <a:latin typeface="Arial" panose="020B0604020202020204" pitchFamily="34" charset="0"/>
                <a:ea typeface="+mn-ea"/>
                <a:cs typeface="Arial" panose="020B0604020202020204" pitchFamily="34" charset="0"/>
              </a:rPr>
              <a:t>saving of 0.5 minutes per system access</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results in a cost-saving equivalent of </a:t>
            </a:r>
            <a:r>
              <a:rPr kumimoji="0" lang="en-GB" sz="1800" b="1" i="0" u="none" strike="noStrike" kern="1200" cap="none" spc="0" normalizeH="0" baseline="0" noProof="0" dirty="0">
                <a:ln>
                  <a:noFill/>
                </a:ln>
                <a:solidFill>
                  <a:srgbClr val="782283"/>
                </a:solidFill>
                <a:effectLst/>
                <a:uLnTx/>
                <a:uFillTx/>
                <a:latin typeface="Arial" panose="020B0604020202020204" pitchFamily="34" charset="0"/>
                <a:ea typeface="+mn-ea"/>
                <a:cs typeface="Arial" panose="020B0604020202020204" pitchFamily="34" charset="0"/>
              </a:rPr>
              <a:t>£242,166 per month</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Different scenarios, including more complex time-saving, are modelled to show potential savings.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January 2023, system access visits increased significantly to </a:t>
            </a:r>
            <a:r>
              <a:rPr kumimoji="0" lang="en-GB" sz="1800" b="1" i="0" u="none" strike="noStrike" kern="1200" cap="none" spc="0" normalizeH="0" baseline="0" noProof="0" dirty="0">
                <a:ln>
                  <a:noFill/>
                </a:ln>
                <a:solidFill>
                  <a:srgbClr val="782283"/>
                </a:solidFill>
                <a:effectLst/>
                <a:uLnTx/>
                <a:uFillTx/>
                <a:latin typeface="Arial" panose="020B0604020202020204" pitchFamily="34" charset="0"/>
                <a:ea typeface="+mn-ea"/>
                <a:cs typeface="Arial" panose="020B0604020202020204" pitchFamily="34" charset="0"/>
              </a:rPr>
              <a:t>~1.3 million per month</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leading to </a:t>
            </a:r>
            <a:r>
              <a:rPr kumimoji="0" lang="en-GB" sz="1800" b="1" i="0" u="none" strike="noStrike" kern="1200" cap="none" spc="0" normalizeH="0" baseline="0" noProof="0" dirty="0">
                <a:ln>
                  <a:noFill/>
                </a:ln>
                <a:solidFill>
                  <a:srgbClr val="782283"/>
                </a:solidFill>
                <a:effectLst/>
                <a:uLnTx/>
                <a:uFillTx/>
                <a:latin typeface="Arial" panose="020B0604020202020204" pitchFamily="34" charset="0"/>
                <a:ea typeface="+mn-ea"/>
                <a:cs typeface="Arial" panose="020B0604020202020204" pitchFamily="34" charset="0"/>
              </a:rPr>
              <a:t>higher cost savings</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potential cost savings from OneLondon access are estimated to be between </a:t>
            </a:r>
            <a:r>
              <a:rPr kumimoji="0" lang="en-GB" sz="1800" b="1" i="0" u="none" strike="noStrike" kern="1200" cap="none" spc="0" normalizeH="0" baseline="0" noProof="0" dirty="0">
                <a:ln>
                  <a:noFill/>
                </a:ln>
                <a:solidFill>
                  <a:srgbClr val="782283"/>
                </a:solidFill>
                <a:effectLst/>
                <a:uLnTx/>
                <a:uFillTx/>
                <a:latin typeface="Arial" panose="020B0604020202020204" pitchFamily="34" charset="0"/>
                <a:ea typeface="+mn-ea"/>
                <a:cs typeface="Arial" panose="020B0604020202020204" pitchFamily="34" charset="0"/>
              </a:rPr>
              <a:t>£7.9 million and £44.4 million</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36EB1AD7-C02F-3B51-D867-D9D4E7B0EA96}"/>
              </a:ext>
            </a:extLst>
          </p:cNvPr>
          <p:cNvPicPr>
            <a:picLocks noChangeAspect="1"/>
          </p:cNvPicPr>
          <p:nvPr/>
        </p:nvPicPr>
        <p:blipFill>
          <a:blip r:embed="rId3"/>
          <a:stretch>
            <a:fillRect/>
          </a:stretch>
        </p:blipFill>
        <p:spPr>
          <a:xfrm>
            <a:off x="6283570" y="1661746"/>
            <a:ext cx="5908430" cy="33234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6996232"/>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7aa35f8-4ca4-46ab-9e1b-a4e465f24b74">
      <Terms xmlns="http://schemas.microsoft.com/office/infopath/2007/PartnerControls"/>
    </lcf76f155ced4ddcb4097134ff3c332f>
    <JohnFarenden xmlns="07aa35f8-4ca4-46ab-9e1b-a4e465f24b74">
      <UserInfo>
        <DisplayName/>
        <AccountId xsi:nil="true"/>
        <AccountType/>
      </UserInfo>
    </JohnFarenden>
    <TaxCatchAll xmlns="42f0a427-9df2-45d7-aa81-e964de6ddee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49F8EB85763C444AAC68312A5032961" ma:contentTypeVersion="15" ma:contentTypeDescription="Create a new document." ma:contentTypeScope="" ma:versionID="3617390bde7aeb30f5738a81a3ab6e59">
  <xsd:schema xmlns:xsd="http://www.w3.org/2001/XMLSchema" xmlns:xs="http://www.w3.org/2001/XMLSchema" xmlns:p="http://schemas.microsoft.com/office/2006/metadata/properties" xmlns:ns2="07aa35f8-4ca4-46ab-9e1b-a4e465f24b74" xmlns:ns3="42f0a427-9df2-45d7-aa81-e964de6ddee5" targetNamespace="http://schemas.microsoft.com/office/2006/metadata/properties" ma:root="true" ma:fieldsID="666cf530cefdfd4db7b812e1228f4c31" ns2:_="" ns3:_="">
    <xsd:import namespace="07aa35f8-4ca4-46ab-9e1b-a4e465f24b74"/>
    <xsd:import namespace="42f0a427-9df2-45d7-aa81-e964de6ddee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ObjectDetectorVersions" minOccurs="0"/>
                <xsd:element ref="ns2:JohnFarend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aa35f8-4ca4-46ab-9e1b-a4e465f24b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JohnFarenden" ma:index="21" nillable="true" ma:displayName="Workstream Host" ma:format="Dropdown" ma:list="UserInfo" ma:SharePointGroup="0" ma:internalName="JohnFarende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f0a427-9df2-45d7-aa81-e964de6ddee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b543c0c-a518-46b0-9a12-4792eebd6a0a}" ma:internalName="TaxCatchAll" ma:showField="CatchAllData" ma:web="42f0a427-9df2-45d7-aa81-e964de6ddee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B5F6FB-0ACA-44C0-BA0A-9453667C30BB}">
  <ds:schemaRefs>
    <ds:schemaRef ds:uri="http://schemas.microsoft.com/office/infopath/2007/PartnerControls"/>
    <ds:schemaRef ds:uri="http://www.w3.org/XML/1998/namespace"/>
    <ds:schemaRef ds:uri="8b4ab2fc-b5f7-4d13-956b-0883a4ab9170"/>
    <ds:schemaRef ds:uri="http://purl.org/dc/dcmityp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715706fd-6c67-43d5-8a20-e4c4f82d1a10"/>
    <ds:schemaRef ds:uri="http://purl.org/dc/terms/"/>
    <ds:schemaRef ds:uri="07aa35f8-4ca4-46ab-9e1b-a4e465f24b74"/>
    <ds:schemaRef ds:uri="42f0a427-9df2-45d7-aa81-e964de6ddee5"/>
  </ds:schemaRefs>
</ds:datastoreItem>
</file>

<file path=customXml/itemProps2.xml><?xml version="1.0" encoding="utf-8"?>
<ds:datastoreItem xmlns:ds="http://schemas.openxmlformats.org/officeDocument/2006/customXml" ds:itemID="{6E81C31F-1BFF-4C61-9B62-30DF3BCE38E8}">
  <ds:schemaRefs>
    <ds:schemaRef ds:uri="http://schemas.microsoft.com/sharepoint/v3/contenttype/forms"/>
  </ds:schemaRefs>
</ds:datastoreItem>
</file>

<file path=customXml/itemProps3.xml><?xml version="1.0" encoding="utf-8"?>
<ds:datastoreItem xmlns:ds="http://schemas.openxmlformats.org/officeDocument/2006/customXml" ds:itemID="{D9D724A9-C4E8-4667-AE33-64E48568A6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aa35f8-4ca4-46ab-9e1b-a4e465f24b74"/>
    <ds:schemaRef ds:uri="42f0a427-9df2-45d7-aa81-e964de6dde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59</TotalTime>
  <Words>1807</Words>
  <Application>Microsoft Macintosh PowerPoint</Application>
  <PresentationFormat>Widescreen</PresentationFormat>
  <Paragraphs>308</Paragraphs>
  <Slides>16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Aptos</vt:lpstr>
      <vt:lpstr>Arial</vt:lpstr>
      <vt:lpstr>Calibri</vt:lpstr>
      <vt:lpstr>Calibri Light</vt:lpstr>
      <vt:lpstr>Georgia</vt:lpstr>
      <vt:lpstr>Segoe UI</vt:lpstr>
      <vt:lpstr>Wingdings</vt:lpstr>
      <vt:lpstr>Office Theme</vt:lpstr>
      <vt:lpstr>B4.1 Evaluating the Benefits of the London Care Record – An Economic Analysis  Jocelyn Palmer – OneLondon Programme Director Dr Ethna McFerran - Health Economist, Queen’s University Belfast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 Text Text Text</dc:title>
  <dc:creator>Microsoft Office User</dc:creator>
  <cp:lastModifiedBy>John Farenden</cp:lastModifiedBy>
  <cp:revision>42</cp:revision>
  <dcterms:created xsi:type="dcterms:W3CDTF">2022-04-12T19:39:15Z</dcterms:created>
  <dcterms:modified xsi:type="dcterms:W3CDTF">2024-04-19T16:01:26Z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0x010100D49F8EB85763C444AAC68312A5032961</vt:lpwstr>
  </property>
  <property fmtid="{D5CDD505-2E9C-101B-9397-08002B2CF9AE}" pid="3" name="MediaServiceImageTags">
    <vt:lpwstr/>
  </property>
</Properties>
</file>