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4573" r:id="rId5"/>
    <p:sldId id="273" r:id="rId6"/>
    <p:sldId id="4574" r:id="rId7"/>
    <p:sldId id="270" r:id="rId8"/>
    <p:sldId id="271" r:id="rId9"/>
    <p:sldId id="262" r:id="rId10"/>
    <p:sldId id="257" r:id="rId11"/>
    <p:sldId id="272" r:id="rId12"/>
    <p:sldId id="4575" r:id="rId13"/>
    <p:sldId id="4576" r:id="rId14"/>
    <p:sldId id="4577" r:id="rId15"/>
    <p:sldId id="275" r:id="rId16"/>
    <p:sldId id="274" r:id="rId17"/>
    <p:sldId id="281" r:id="rId18"/>
    <p:sldId id="282"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73"/>
    <p:restoredTop sz="94694"/>
  </p:normalViewPr>
  <p:slideViewPr>
    <p:cSldViewPr snapToGrid="0" snapToObjects="1">
      <p:cViewPr varScale="1">
        <p:scale>
          <a:sx n="121" d="100"/>
          <a:sy n="121" d="100"/>
        </p:scale>
        <p:origin x="1136"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Shared Care Record early days.  In Glos from concept to delivery …heading for round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60D35-AF72-45C9-8EFC-8E1D08BDE1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38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60D35-AF72-45C9-8EFC-8E1D08BDE1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19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60D35-AF72-45C9-8EFC-8E1D08BDE1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37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CA0AB-A201-42EA-9E34-00D9AE00BD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51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hyperlink" Target="http://www.google.co.uk/url?sa=i&amp;rct=j&amp;q=&amp;esrc=s&amp;source=images&amp;cd=&amp;cad=rja&amp;uact=8&amp;ved=2ahUKEwjz-8PlzfbbAhXB1hQKHeEdBWEQjRx6BAgBEAU&amp;url=http://www.rossgazette.com/article.cfm?id=111001&amp;headline=The%20Forest%20of%20Dean%20is%20voted%20Britain%E2%80%99s%20favourite%20forest&amp;year=2015&amp;psig=AOvVaw3hAJH_FPN-VuO1Mnmm3M2t&amp;ust=1530283840098671" TargetMode="Externa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YL9sNrOlK-I?t=3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23916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91514" y="3677634"/>
            <a:ext cx="11100486" cy="1166371"/>
          </a:xfrm>
        </p:spPr>
        <p:txBody>
          <a:bodyPr>
            <a:normAutofit fontScale="90000"/>
          </a:bodyPr>
          <a:lstStyle/>
          <a:p>
            <a:pPr algn="l"/>
            <a:r>
              <a:rPr lang="en-US" sz="3600" b="1" dirty="0">
                <a:solidFill>
                  <a:schemeClr val="bg1"/>
                </a:solidFill>
                <a:latin typeface="Arial" panose="020B0604020202020204" pitchFamily="34" charset="0"/>
                <a:cs typeface="Arial" panose="020B0604020202020204" pitchFamily="34" charset="0"/>
              </a:rPr>
              <a:t>A5 Changing Platforms: ShCR Platform Migration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a:t>
            </a:r>
            <a:br>
              <a:rPr lang="en-US" sz="44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Andrew Haw, Nottingham and Nottinghamshire</a:t>
            </a:r>
            <a:br>
              <a:rPr lang="en-US" sz="3600" b="1" dirty="0">
                <a:solidFill>
                  <a:schemeClr val="bg1"/>
                </a:solidFill>
                <a:latin typeface="Arial" panose="020B0604020202020204" pitchFamily="34" charset="0"/>
                <a:cs typeface="Arial" panose="020B0604020202020204" pitchFamily="34" charset="0"/>
              </a:rPr>
            </a:br>
            <a:r>
              <a:rPr lang="en-US" sz="3600" b="1" dirty="0" err="1">
                <a:solidFill>
                  <a:schemeClr val="bg1"/>
                </a:solidFill>
                <a:latin typeface="Arial" panose="020B0604020202020204" pitchFamily="34" charset="0"/>
                <a:cs typeface="Arial" panose="020B0604020202020204" pitchFamily="34" charset="0"/>
              </a:rPr>
              <a:t>Úna</a:t>
            </a:r>
            <a:r>
              <a:rPr lang="en-US" sz="3600" b="1" dirty="0">
                <a:solidFill>
                  <a:schemeClr val="bg1"/>
                </a:solidFill>
                <a:latin typeface="Arial" panose="020B0604020202020204" pitchFamily="34" charset="0"/>
                <a:cs typeface="Arial" panose="020B0604020202020204" pitchFamily="34" charset="0"/>
              </a:rPr>
              <a:t> Rice, Gloucestershire</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Paul Cook, Synanetics</a:t>
            </a:r>
            <a:endParaRPr lang="en-US" sz="4400" b="1" dirty="0">
              <a:solidFill>
                <a:schemeClr val="bg1"/>
              </a:solidFill>
              <a:latin typeface="Arial" panose="020B0604020202020204" pitchFamily="34" charset="0"/>
              <a:cs typeface="Arial" panose="020B0604020202020204" pitchFamily="34" charset="0"/>
            </a:endParaRP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205220798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197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508626"/>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bit about Gloucestershire…..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432808" y="6377963"/>
            <a:ext cx="1545867" cy="351076"/>
          </a:xfrm>
          <a:prstGeom prst="rect">
            <a:avLst/>
          </a:prstGeom>
        </p:spPr>
      </p:pic>
      <p:pic>
        <p:nvPicPr>
          <p:cNvPr id="23" name="Picture 9" descr="Image result for forest of dean">
            <a:hlinkClick r:id="rId4"/>
            <a:extLst>
              <a:ext uri="{FF2B5EF4-FFF2-40B4-BE49-F238E27FC236}">
                <a16:creationId xmlns:a16="http://schemas.microsoft.com/office/drawing/2014/main" id="{530F4385-917F-DC2B-F6C7-F96DA22F32E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5877"/>
          <a:stretch/>
        </p:blipFill>
        <p:spPr bwMode="auto">
          <a:xfrm>
            <a:off x="1247" y="3510091"/>
            <a:ext cx="5256296" cy="34236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9AF25966-C937-6FED-42D5-5175BC2B13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0" y="244438"/>
            <a:ext cx="5790569" cy="3253563"/>
          </a:xfrm>
          <a:prstGeom prst="rect">
            <a:avLst/>
          </a:prstGeom>
        </p:spPr>
      </p:pic>
      <p:grpSp>
        <p:nvGrpSpPr>
          <p:cNvPr id="25" name="Group 24">
            <a:extLst>
              <a:ext uri="{FF2B5EF4-FFF2-40B4-BE49-F238E27FC236}">
                <a16:creationId xmlns:a16="http://schemas.microsoft.com/office/drawing/2014/main" id="{3D1FB877-B75B-4DA9-A7F1-FCEE8FD0CCFA}"/>
              </a:ext>
            </a:extLst>
          </p:cNvPr>
          <p:cNvGrpSpPr/>
          <p:nvPr/>
        </p:nvGrpSpPr>
        <p:grpSpPr>
          <a:xfrm>
            <a:off x="-123605" y="3422825"/>
            <a:ext cx="2489879" cy="1920949"/>
            <a:chOff x="-123605" y="2178885"/>
            <a:chExt cx="2489879" cy="1920949"/>
          </a:xfrm>
        </p:grpSpPr>
        <p:grpSp>
          <p:nvGrpSpPr>
            <p:cNvPr id="26" name="Group 25">
              <a:extLst>
                <a:ext uri="{FF2B5EF4-FFF2-40B4-BE49-F238E27FC236}">
                  <a16:creationId xmlns:a16="http://schemas.microsoft.com/office/drawing/2014/main" id="{FCB2D674-238E-98E0-9EED-10021B2E3905}"/>
                </a:ext>
              </a:extLst>
            </p:cNvPr>
            <p:cNvGrpSpPr/>
            <p:nvPr/>
          </p:nvGrpSpPr>
          <p:grpSpPr>
            <a:xfrm>
              <a:off x="57170" y="2178885"/>
              <a:ext cx="1967934" cy="669435"/>
              <a:chOff x="6165883" y="1125411"/>
              <a:chExt cx="2277563" cy="670515"/>
            </a:xfrm>
          </p:grpSpPr>
          <p:sp>
            <p:nvSpPr>
              <p:cNvPr id="31" name="Title 1">
                <a:extLst>
                  <a:ext uri="{FF2B5EF4-FFF2-40B4-BE49-F238E27FC236}">
                    <a16:creationId xmlns:a16="http://schemas.microsoft.com/office/drawing/2014/main" id="{F1742119-7F08-26D1-FAA2-3EAB782A5475}"/>
                  </a:ext>
                </a:extLst>
              </p:cNvPr>
              <p:cNvSpPr txBox="1">
                <a:spLocks/>
              </p:cNvSpPr>
              <p:nvPr/>
            </p:nvSpPr>
            <p:spPr>
              <a:xfrm>
                <a:off x="6165883" y="1125411"/>
                <a:ext cx="2277563" cy="391353"/>
              </a:xfrm>
              <a:prstGeom prst="rect">
                <a:avLst/>
              </a:prstGeom>
            </p:spPr>
            <p:txBody>
              <a:bodyPr lIns="0" tIns="0" rIns="0" bIns="0" anchor="ctr" anchorCtr="0">
                <a:noAutofit/>
              </a:bodyPr>
              <a:lstStyle>
                <a:lvl1pPr algn="ctr" defTabSz="685800" rtl="0" eaLnBrk="1" latinLnBrk="0" hangingPunct="1">
                  <a:lnSpc>
                    <a:spcPct val="90000"/>
                  </a:lnSpc>
                  <a:spcBef>
                    <a:spcPct val="0"/>
                  </a:spcBef>
                  <a:buNone/>
                  <a:defRPr sz="1400" b="1" kern="1200">
                    <a:solidFill>
                      <a:srgbClr val="0057B8"/>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632,500</a:t>
                </a:r>
              </a:p>
            </p:txBody>
          </p:sp>
          <p:sp>
            <p:nvSpPr>
              <p:cNvPr id="32" name="Text Placeholder 2">
                <a:extLst>
                  <a:ext uri="{FF2B5EF4-FFF2-40B4-BE49-F238E27FC236}">
                    <a16:creationId xmlns:a16="http://schemas.microsoft.com/office/drawing/2014/main" id="{82C72881-C823-5305-B810-EF343DE93E50}"/>
                  </a:ext>
                </a:extLst>
              </p:cNvPr>
              <p:cNvSpPr txBox="1">
                <a:spLocks/>
              </p:cNvSpPr>
              <p:nvPr/>
            </p:nvSpPr>
            <p:spPr>
              <a:xfrm>
                <a:off x="6590966" y="1530387"/>
                <a:ext cx="1613033" cy="265539"/>
              </a:xfrm>
              <a:prstGeom prst="rect">
                <a:avLst/>
              </a:prstGeom>
            </p:spPr>
            <p:txBody>
              <a:bodyPr lIns="0" tIns="0" rIns="0" bIns="0">
                <a:no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124440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2015</a:t>
                </a:r>
              </a:p>
            </p:txBody>
          </p:sp>
        </p:grpSp>
        <p:grpSp>
          <p:nvGrpSpPr>
            <p:cNvPr id="27" name="Group 26">
              <a:extLst>
                <a:ext uri="{FF2B5EF4-FFF2-40B4-BE49-F238E27FC236}">
                  <a16:creationId xmlns:a16="http://schemas.microsoft.com/office/drawing/2014/main" id="{5C8A5178-FD32-F7B0-D9FD-DA48C1CE7D85}"/>
                </a:ext>
              </a:extLst>
            </p:cNvPr>
            <p:cNvGrpSpPr/>
            <p:nvPr/>
          </p:nvGrpSpPr>
          <p:grpSpPr>
            <a:xfrm>
              <a:off x="-123605" y="3454472"/>
              <a:ext cx="2489879" cy="645362"/>
              <a:chOff x="4994680" y="3408607"/>
              <a:chExt cx="1902624" cy="627457"/>
            </a:xfrm>
          </p:grpSpPr>
          <p:sp>
            <p:nvSpPr>
              <p:cNvPr id="29" name="Title 1">
                <a:extLst>
                  <a:ext uri="{FF2B5EF4-FFF2-40B4-BE49-F238E27FC236}">
                    <a16:creationId xmlns:a16="http://schemas.microsoft.com/office/drawing/2014/main" id="{68C7903E-2665-8BA7-0469-67C9BBE17332}"/>
                  </a:ext>
                </a:extLst>
              </p:cNvPr>
              <p:cNvSpPr txBox="1">
                <a:spLocks/>
              </p:cNvSpPr>
              <p:nvPr/>
            </p:nvSpPr>
            <p:spPr>
              <a:xfrm>
                <a:off x="4994680" y="3408607"/>
                <a:ext cx="1902624" cy="391353"/>
              </a:xfrm>
              <a:prstGeom prst="rect">
                <a:avLst/>
              </a:prstGeom>
            </p:spPr>
            <p:txBody>
              <a:bodyPr lIns="0" tIns="0" rIns="0" bIns="0" anchor="ctr" anchorCtr="0">
                <a:noAutofit/>
              </a:bodyPr>
              <a:lstStyle>
                <a:lvl1pPr algn="ctr" defTabSz="685800" rtl="0" eaLnBrk="1" latinLnBrk="0" hangingPunct="1">
                  <a:lnSpc>
                    <a:spcPct val="90000"/>
                  </a:lnSpc>
                  <a:spcBef>
                    <a:spcPct val="0"/>
                  </a:spcBef>
                  <a:buNone/>
                  <a:defRPr sz="1400" b="1" kern="1200">
                    <a:solidFill>
                      <a:srgbClr val="0057B8"/>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674,500</a:t>
                </a:r>
              </a:p>
            </p:txBody>
          </p:sp>
          <p:sp>
            <p:nvSpPr>
              <p:cNvPr id="30" name="Text Placeholder 2">
                <a:extLst>
                  <a:ext uri="{FF2B5EF4-FFF2-40B4-BE49-F238E27FC236}">
                    <a16:creationId xmlns:a16="http://schemas.microsoft.com/office/drawing/2014/main" id="{59B976D7-BD9C-C4CD-4C77-E321AE901A59}"/>
                  </a:ext>
                </a:extLst>
              </p:cNvPr>
              <p:cNvSpPr txBox="1">
                <a:spLocks/>
              </p:cNvSpPr>
              <p:nvPr/>
            </p:nvSpPr>
            <p:spPr>
              <a:xfrm>
                <a:off x="5154834" y="3784764"/>
                <a:ext cx="1613033" cy="251300"/>
              </a:xfrm>
              <a:prstGeom prst="rect">
                <a:avLst/>
              </a:prstGeom>
            </p:spPr>
            <p:txBody>
              <a:bodyPr lIns="0" tIns="0" rIns="0" bIns="0">
                <a:no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124440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2030</a:t>
                </a:r>
              </a:p>
            </p:txBody>
          </p:sp>
        </p:grpSp>
        <p:sp>
          <p:nvSpPr>
            <p:cNvPr id="28" name="Right Arrow 1">
              <a:extLst>
                <a:ext uri="{FF2B5EF4-FFF2-40B4-BE49-F238E27FC236}">
                  <a16:creationId xmlns:a16="http://schemas.microsoft.com/office/drawing/2014/main" id="{74A142EB-9EA9-3E1A-7CC5-363AE02CFC9A}"/>
                </a:ext>
              </a:extLst>
            </p:cNvPr>
            <p:cNvSpPr/>
            <p:nvPr/>
          </p:nvSpPr>
          <p:spPr>
            <a:xfrm rot="5400000">
              <a:off x="799741" y="2886810"/>
              <a:ext cx="482792"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3" name="Picture 32">
            <a:extLst>
              <a:ext uri="{FF2B5EF4-FFF2-40B4-BE49-F238E27FC236}">
                <a16:creationId xmlns:a16="http://schemas.microsoft.com/office/drawing/2014/main" id="{7CB1BA87-778A-2C42-5742-EA8E0E125A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9624" y="255071"/>
            <a:ext cx="6756322" cy="3439078"/>
          </a:xfrm>
          <a:prstGeom prst="rect">
            <a:avLst/>
          </a:prstGeom>
        </p:spPr>
      </p:pic>
      <p:pic>
        <p:nvPicPr>
          <p:cNvPr id="34" name="Picture 33">
            <a:extLst>
              <a:ext uri="{FF2B5EF4-FFF2-40B4-BE49-F238E27FC236}">
                <a16:creationId xmlns:a16="http://schemas.microsoft.com/office/drawing/2014/main" id="{D2E5B5AB-96B3-5B3F-7F49-5B9F36994E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6780" y="3694150"/>
            <a:ext cx="4973633" cy="3099764"/>
          </a:xfrm>
          <a:prstGeom prst="rect">
            <a:avLst/>
          </a:prstGeom>
        </p:spPr>
      </p:pic>
      <p:pic>
        <p:nvPicPr>
          <p:cNvPr id="35" name="Picture 2" descr="C:\Users\bethany.gibbons\AppData\Local\Microsoft\Windows\Temporary Internet Files\Content.Outlook\YVAR8AF2\Localities.png">
            <a:extLst>
              <a:ext uri="{FF2B5EF4-FFF2-40B4-BE49-F238E27FC236}">
                <a16:creationId xmlns:a16="http://schemas.microsoft.com/office/drawing/2014/main" id="{44C9FDED-453D-4BC6-4E8C-60B0D1BBFC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8688" y="1604949"/>
            <a:ext cx="5245932" cy="4517269"/>
          </a:xfrm>
          <a:prstGeom prst="flowChartAlternateProcess">
            <a:avLst/>
          </a:prstGeom>
          <a:solidFill>
            <a:schemeClr val="accent1">
              <a:lumMod val="60000"/>
              <a:lumOff val="40000"/>
            </a:schemeClr>
          </a:solidFill>
          <a:ln>
            <a:noFill/>
          </a:ln>
        </p:spPr>
      </p:pic>
      <p:grpSp>
        <p:nvGrpSpPr>
          <p:cNvPr id="36" name="Group 35">
            <a:extLst>
              <a:ext uri="{FF2B5EF4-FFF2-40B4-BE49-F238E27FC236}">
                <a16:creationId xmlns:a16="http://schemas.microsoft.com/office/drawing/2014/main" id="{B26F8848-461B-D429-130E-D49FD81BB3B7}"/>
              </a:ext>
            </a:extLst>
          </p:cNvPr>
          <p:cNvGrpSpPr/>
          <p:nvPr/>
        </p:nvGrpSpPr>
        <p:grpSpPr>
          <a:xfrm>
            <a:off x="1141433" y="5748007"/>
            <a:ext cx="2231179" cy="668008"/>
            <a:chOff x="3488635" y="4746616"/>
            <a:chExt cx="2111220" cy="649473"/>
          </a:xfrm>
        </p:grpSpPr>
        <p:sp>
          <p:nvSpPr>
            <p:cNvPr id="37" name="Title 1">
              <a:extLst>
                <a:ext uri="{FF2B5EF4-FFF2-40B4-BE49-F238E27FC236}">
                  <a16:creationId xmlns:a16="http://schemas.microsoft.com/office/drawing/2014/main" id="{88573DC4-7D75-1483-BA98-C49F2966208A}"/>
                </a:ext>
              </a:extLst>
            </p:cNvPr>
            <p:cNvSpPr txBox="1">
              <a:spLocks/>
            </p:cNvSpPr>
            <p:nvPr/>
          </p:nvSpPr>
          <p:spPr>
            <a:xfrm>
              <a:off x="3488635" y="4746616"/>
              <a:ext cx="2111220" cy="391353"/>
            </a:xfrm>
            <a:prstGeom prst="rect">
              <a:avLst/>
            </a:prstGeom>
          </p:spPr>
          <p:txBody>
            <a:bodyPr lIns="0" tIns="0" rIns="0" bIns="0" anchor="ctr" anchorCtr="0">
              <a:noAutofit/>
            </a:bodyPr>
            <a:lstStyle>
              <a:lvl1pPr algn="ctr" defTabSz="685800" rtl="0" eaLnBrk="1" latinLnBrk="0" hangingPunct="1">
                <a:lnSpc>
                  <a:spcPct val="90000"/>
                </a:lnSpc>
                <a:spcBef>
                  <a:spcPct val="0"/>
                </a:spcBef>
                <a:buNone/>
                <a:defRPr sz="1400" b="1" kern="1200">
                  <a:solidFill>
                    <a:srgbClr val="0057B8"/>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2,653km</a:t>
              </a:r>
              <a:r>
                <a:rPr kumimoji="0" lang="en-US" sz="3500" b="1" i="0" u="none" strike="noStrike" kern="1200" cap="none" spc="0" normalizeH="0" baseline="30000" noProof="0" dirty="0">
                  <a:ln>
                    <a:noFill/>
                  </a:ln>
                  <a:solidFill>
                    <a:prstClr val="white"/>
                  </a:solidFill>
                  <a:effectLst/>
                  <a:uLnTx/>
                  <a:uFillTx/>
                  <a:latin typeface="Arial" panose="020B0604020202020204" pitchFamily="34" charset="0"/>
                  <a:ea typeface="+mj-ea"/>
                  <a:cs typeface="Arial" panose="020B0604020202020204" pitchFamily="34" charset="0"/>
                </a:rPr>
                <a:t>2</a:t>
              </a:r>
            </a:p>
          </p:txBody>
        </p:sp>
        <p:sp>
          <p:nvSpPr>
            <p:cNvPr id="38" name="Text Placeholder 2">
              <a:extLst>
                <a:ext uri="{FF2B5EF4-FFF2-40B4-BE49-F238E27FC236}">
                  <a16:creationId xmlns:a16="http://schemas.microsoft.com/office/drawing/2014/main" id="{090EA38E-C935-0F9E-C49B-573079FEAECF}"/>
                </a:ext>
              </a:extLst>
            </p:cNvPr>
            <p:cNvSpPr txBox="1">
              <a:spLocks/>
            </p:cNvSpPr>
            <p:nvPr/>
          </p:nvSpPr>
          <p:spPr>
            <a:xfrm>
              <a:off x="3737730" y="5140699"/>
              <a:ext cx="1613033" cy="255390"/>
            </a:xfrm>
            <a:prstGeom prst="rect">
              <a:avLst/>
            </a:prstGeom>
          </p:spPr>
          <p:txBody>
            <a:bodyPr lIns="0" tIns="0" rIns="0" bIns="0">
              <a:no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124440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Area covered </a:t>
              </a:r>
              <a:b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20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by the STP</a:t>
              </a:r>
            </a:p>
          </p:txBody>
        </p:sp>
      </p:grpSp>
      <p:grpSp>
        <p:nvGrpSpPr>
          <p:cNvPr id="39" name="Group 38">
            <a:extLst>
              <a:ext uri="{FF2B5EF4-FFF2-40B4-BE49-F238E27FC236}">
                <a16:creationId xmlns:a16="http://schemas.microsoft.com/office/drawing/2014/main" id="{D6FF977F-C3EA-9AED-0530-C3380FD79596}"/>
              </a:ext>
            </a:extLst>
          </p:cNvPr>
          <p:cNvGrpSpPr/>
          <p:nvPr/>
        </p:nvGrpSpPr>
        <p:grpSpPr>
          <a:xfrm>
            <a:off x="5598445" y="397980"/>
            <a:ext cx="4309024" cy="1060392"/>
            <a:chOff x="3827722" y="194796"/>
            <a:chExt cx="4065690" cy="904602"/>
          </a:xfrm>
          <a:solidFill>
            <a:schemeClr val="bg1"/>
          </a:solidFill>
        </p:grpSpPr>
        <p:grpSp>
          <p:nvGrpSpPr>
            <p:cNvPr id="40" name="Group 39">
              <a:extLst>
                <a:ext uri="{FF2B5EF4-FFF2-40B4-BE49-F238E27FC236}">
                  <a16:creationId xmlns:a16="http://schemas.microsoft.com/office/drawing/2014/main" id="{D8168F42-2B2C-5CE4-6704-96430B9EE8EC}"/>
                </a:ext>
              </a:extLst>
            </p:cNvPr>
            <p:cNvGrpSpPr/>
            <p:nvPr/>
          </p:nvGrpSpPr>
          <p:grpSpPr>
            <a:xfrm>
              <a:off x="3827722" y="202964"/>
              <a:ext cx="2179674" cy="896434"/>
              <a:chOff x="7044318" y="3096102"/>
              <a:chExt cx="1613033" cy="871560"/>
            </a:xfrm>
            <a:grpFill/>
          </p:grpSpPr>
          <p:sp>
            <p:nvSpPr>
              <p:cNvPr id="45" name="Title 1">
                <a:extLst>
                  <a:ext uri="{FF2B5EF4-FFF2-40B4-BE49-F238E27FC236}">
                    <a16:creationId xmlns:a16="http://schemas.microsoft.com/office/drawing/2014/main" id="{BC37AD66-55E8-E90C-308A-D9F8FCC804B3}"/>
                  </a:ext>
                </a:extLst>
              </p:cNvPr>
              <p:cNvSpPr txBox="1">
                <a:spLocks/>
              </p:cNvSpPr>
              <p:nvPr/>
            </p:nvSpPr>
            <p:spPr>
              <a:xfrm>
                <a:off x="7050086" y="3096102"/>
                <a:ext cx="1606573" cy="391353"/>
              </a:xfrm>
              <a:prstGeom prst="rect">
                <a:avLst/>
              </a:prstGeom>
              <a:grpFill/>
            </p:spPr>
            <p:txBody>
              <a:bodyPr lIns="0" tIns="0" rIns="0" bIns="0" anchor="ctr" anchorCtr="0">
                <a:noAutofit/>
              </a:bodyPr>
              <a:lstStyle>
                <a:lvl1pPr algn="ctr" defTabSz="685800" rtl="0" eaLnBrk="1" latinLnBrk="0" hangingPunct="1">
                  <a:lnSpc>
                    <a:spcPct val="90000"/>
                  </a:lnSpc>
                  <a:spcBef>
                    <a:spcPct val="0"/>
                  </a:spcBef>
                  <a:buNone/>
                  <a:defRPr sz="1400" b="1" kern="1200">
                    <a:solidFill>
                      <a:srgbClr val="0057B8"/>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579A"/>
                    </a:solidFill>
                    <a:effectLst/>
                    <a:uLnTx/>
                    <a:uFillTx/>
                    <a:latin typeface="Arial" panose="020B0604020202020204" pitchFamily="34" charset="0"/>
                    <a:ea typeface="+mj-ea"/>
                    <a:cs typeface="Arial" panose="020B0604020202020204" pitchFamily="34" charset="0"/>
                  </a:rPr>
                  <a:t>47,500</a:t>
                </a:r>
              </a:p>
            </p:txBody>
          </p:sp>
          <p:sp>
            <p:nvSpPr>
              <p:cNvPr id="46" name="Text Placeholder 2">
                <a:extLst>
                  <a:ext uri="{FF2B5EF4-FFF2-40B4-BE49-F238E27FC236}">
                    <a16:creationId xmlns:a16="http://schemas.microsoft.com/office/drawing/2014/main" id="{7E3459DD-C8D5-5C3F-123F-5E0F3A0F9DAE}"/>
                  </a:ext>
                </a:extLst>
              </p:cNvPr>
              <p:cNvSpPr txBox="1">
                <a:spLocks/>
              </p:cNvSpPr>
              <p:nvPr/>
            </p:nvSpPr>
            <p:spPr>
              <a:xfrm>
                <a:off x="7044318" y="3493246"/>
                <a:ext cx="1613033" cy="474416"/>
              </a:xfrm>
              <a:prstGeom prst="rect">
                <a:avLst/>
              </a:prstGeom>
              <a:grpFill/>
            </p:spPr>
            <p:txBody>
              <a:bodyPr lIns="0" tIns="0" rIns="0" bIns="0">
                <a:no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124440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579A"/>
                    </a:solidFill>
                    <a:effectLst/>
                    <a:uLnTx/>
                    <a:uFillTx/>
                    <a:latin typeface="Arial"/>
                    <a:ea typeface="+mn-ea"/>
                    <a:cs typeface="Arial" panose="020B0604020202020204" pitchFamily="34" charset="0"/>
                  </a:rPr>
                  <a:t>over 65 with </a:t>
                </a:r>
                <a:br>
                  <a:rPr kumimoji="0" lang="en-US" sz="2000" b="0" i="0" u="none" strike="noStrike" kern="1200" cap="none" spc="0" normalizeH="0" baseline="0" noProof="0" dirty="0">
                    <a:ln>
                      <a:noFill/>
                    </a:ln>
                    <a:solidFill>
                      <a:srgbClr val="00579A"/>
                    </a:solidFill>
                    <a:effectLst/>
                    <a:uLnTx/>
                    <a:uFillTx/>
                    <a:latin typeface="Arial"/>
                    <a:ea typeface="+mn-ea"/>
                    <a:cs typeface="Arial" panose="020B0604020202020204" pitchFamily="34" charset="0"/>
                  </a:rPr>
                </a:br>
                <a:r>
                  <a:rPr kumimoji="0" lang="en-US" sz="2000" b="0" i="0" u="none" strike="noStrike" kern="1200" cap="none" spc="0" normalizeH="0" baseline="0" noProof="0" dirty="0">
                    <a:ln>
                      <a:noFill/>
                    </a:ln>
                    <a:solidFill>
                      <a:srgbClr val="00579A"/>
                    </a:solidFill>
                    <a:effectLst/>
                    <a:uLnTx/>
                    <a:uFillTx/>
                    <a:latin typeface="Arial"/>
                    <a:ea typeface="+mn-ea"/>
                    <a:cs typeface="Arial" panose="020B0604020202020204" pitchFamily="34" charset="0"/>
                  </a:rPr>
                  <a:t>LT condition</a:t>
                </a:r>
              </a:p>
            </p:txBody>
          </p:sp>
        </p:grpSp>
        <p:grpSp>
          <p:nvGrpSpPr>
            <p:cNvPr id="41" name="Group 40">
              <a:extLst>
                <a:ext uri="{FF2B5EF4-FFF2-40B4-BE49-F238E27FC236}">
                  <a16:creationId xmlns:a16="http://schemas.microsoft.com/office/drawing/2014/main" id="{29E63D5C-77CF-6136-60AB-9674D9E0B079}"/>
                </a:ext>
              </a:extLst>
            </p:cNvPr>
            <p:cNvGrpSpPr/>
            <p:nvPr/>
          </p:nvGrpSpPr>
          <p:grpSpPr>
            <a:xfrm>
              <a:off x="6188727" y="194796"/>
              <a:ext cx="1704685" cy="896434"/>
              <a:chOff x="7201670" y="4070615"/>
              <a:chExt cx="1613033" cy="871560"/>
            </a:xfrm>
            <a:grpFill/>
          </p:grpSpPr>
          <p:sp>
            <p:nvSpPr>
              <p:cNvPr id="43" name="Title 1">
                <a:extLst>
                  <a:ext uri="{FF2B5EF4-FFF2-40B4-BE49-F238E27FC236}">
                    <a16:creationId xmlns:a16="http://schemas.microsoft.com/office/drawing/2014/main" id="{04DC727C-08E2-4ED4-BA79-F95113C29362}"/>
                  </a:ext>
                </a:extLst>
              </p:cNvPr>
              <p:cNvSpPr txBox="1">
                <a:spLocks/>
              </p:cNvSpPr>
              <p:nvPr/>
            </p:nvSpPr>
            <p:spPr>
              <a:xfrm>
                <a:off x="7207438" y="4070615"/>
                <a:ext cx="1606573" cy="391353"/>
              </a:xfrm>
              <a:prstGeom prst="rect">
                <a:avLst/>
              </a:prstGeom>
              <a:grpFill/>
            </p:spPr>
            <p:txBody>
              <a:bodyPr lIns="0" tIns="0" rIns="0" bIns="0" anchor="ctr" anchorCtr="0">
                <a:noAutofit/>
              </a:bodyPr>
              <a:lstStyle>
                <a:lvl1pPr algn="ctr" defTabSz="685800" rtl="0" eaLnBrk="1" latinLnBrk="0" hangingPunct="1">
                  <a:lnSpc>
                    <a:spcPct val="90000"/>
                  </a:lnSpc>
                  <a:spcBef>
                    <a:spcPct val="0"/>
                  </a:spcBef>
                  <a:buNone/>
                  <a:defRPr sz="1400" b="1" kern="1200">
                    <a:solidFill>
                      <a:srgbClr val="0057B8"/>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499A"/>
                    </a:solidFill>
                    <a:effectLst/>
                    <a:uLnTx/>
                    <a:uFillTx/>
                    <a:latin typeface="Arial" panose="020B0604020202020204" pitchFamily="34" charset="0"/>
                    <a:ea typeface="+mj-ea"/>
                    <a:cs typeface="Arial" panose="020B0604020202020204" pitchFamily="34" charset="0"/>
                  </a:rPr>
                  <a:t>77,000</a:t>
                </a:r>
              </a:p>
            </p:txBody>
          </p:sp>
          <p:sp>
            <p:nvSpPr>
              <p:cNvPr id="44" name="Text Placeholder 2">
                <a:extLst>
                  <a:ext uri="{FF2B5EF4-FFF2-40B4-BE49-F238E27FC236}">
                    <a16:creationId xmlns:a16="http://schemas.microsoft.com/office/drawing/2014/main" id="{BE34B8D2-5589-797C-A54E-8FE6C606C036}"/>
                  </a:ext>
                </a:extLst>
              </p:cNvPr>
              <p:cNvSpPr txBox="1">
                <a:spLocks/>
              </p:cNvSpPr>
              <p:nvPr/>
            </p:nvSpPr>
            <p:spPr>
              <a:xfrm>
                <a:off x="7201670" y="4467759"/>
                <a:ext cx="1613033" cy="474416"/>
              </a:xfrm>
              <a:prstGeom prst="rect">
                <a:avLst/>
              </a:prstGeom>
              <a:grpFill/>
            </p:spPr>
            <p:txBody>
              <a:bodyPr lIns="0" tIns="0" rIns="0" bIns="0">
                <a:no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124440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99A"/>
                    </a:solidFill>
                    <a:effectLst/>
                    <a:uLnTx/>
                    <a:uFillTx/>
                    <a:latin typeface="Arial"/>
                    <a:ea typeface="+mn-ea"/>
                    <a:cs typeface="Arial" panose="020B0604020202020204" pitchFamily="34" charset="0"/>
                  </a:rPr>
                  <a:t>Projected rise </a:t>
                </a:r>
                <a:br>
                  <a:rPr kumimoji="0" lang="en-US" sz="2000" b="0" i="0" u="none" strike="noStrike" kern="1200" cap="none" spc="0" normalizeH="0" baseline="0" noProof="0" dirty="0">
                    <a:ln>
                      <a:noFill/>
                    </a:ln>
                    <a:solidFill>
                      <a:srgbClr val="00499A"/>
                    </a:solidFill>
                    <a:effectLst/>
                    <a:uLnTx/>
                    <a:uFillTx/>
                    <a:latin typeface="Arial"/>
                    <a:ea typeface="+mn-ea"/>
                    <a:cs typeface="Arial" panose="020B0604020202020204" pitchFamily="34" charset="0"/>
                  </a:rPr>
                </a:br>
                <a:r>
                  <a:rPr kumimoji="0" lang="en-US" sz="2000" b="0" i="0" u="none" strike="noStrike" kern="1200" cap="none" spc="0" normalizeH="0" baseline="0" noProof="0" dirty="0">
                    <a:ln>
                      <a:noFill/>
                    </a:ln>
                    <a:solidFill>
                      <a:srgbClr val="00499A"/>
                    </a:solidFill>
                    <a:effectLst/>
                    <a:uLnTx/>
                    <a:uFillTx/>
                    <a:latin typeface="Arial"/>
                    <a:ea typeface="+mn-ea"/>
                    <a:cs typeface="Arial" panose="020B0604020202020204" pitchFamily="34" charset="0"/>
                  </a:rPr>
                  <a:t>by 2030</a:t>
                </a:r>
              </a:p>
            </p:txBody>
          </p:sp>
        </p:grpSp>
        <p:sp>
          <p:nvSpPr>
            <p:cNvPr id="42" name="Right Arrow 32">
              <a:extLst>
                <a:ext uri="{FF2B5EF4-FFF2-40B4-BE49-F238E27FC236}">
                  <a16:creationId xmlns:a16="http://schemas.microsoft.com/office/drawing/2014/main" id="{8F2607F2-E95A-D12F-457E-20B880B6EC86}"/>
                </a:ext>
              </a:extLst>
            </p:cNvPr>
            <p:cNvSpPr/>
            <p:nvPr/>
          </p:nvSpPr>
          <p:spPr>
            <a:xfrm>
              <a:off x="5689636" y="372644"/>
              <a:ext cx="530329" cy="48463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0523964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a:extLst>
              <a:ext uri="{FF2B5EF4-FFF2-40B4-BE49-F238E27FC236}">
                <a16:creationId xmlns:a16="http://schemas.microsoft.com/office/drawing/2014/main" id="{CEAAB306-A187-21B6-4250-7EB3D51477AC}"/>
              </a:ext>
            </a:extLst>
          </p:cNvPr>
          <p:cNvSpPr/>
          <p:nvPr/>
        </p:nvSpPr>
        <p:spPr>
          <a:xfrm>
            <a:off x="167017" y="1152535"/>
            <a:ext cx="806578" cy="705343"/>
          </a:xfrm>
          <a:prstGeom prst="chord">
            <a:avLst>
              <a:gd name="adj1" fmla="val 4800000"/>
              <a:gd name="adj2" fmla="val 1680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Partial Circle 4">
            <a:extLst>
              <a:ext uri="{FF2B5EF4-FFF2-40B4-BE49-F238E27FC236}">
                <a16:creationId xmlns:a16="http://schemas.microsoft.com/office/drawing/2014/main" id="{43B90849-854B-ED40-A838-FEF2C4F9F3C1}"/>
              </a:ext>
            </a:extLst>
          </p:cNvPr>
          <p:cNvSpPr/>
          <p:nvPr/>
        </p:nvSpPr>
        <p:spPr>
          <a:xfrm>
            <a:off x="202614" y="1228452"/>
            <a:ext cx="645262" cy="564275"/>
          </a:xfrm>
          <a:prstGeom prst="pie">
            <a:avLst>
              <a:gd name="adj1" fmla="val 12600000"/>
              <a:gd name="adj2" fmla="val 1620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A52339F-04F4-B14F-BA4B-E3770D07E1B1}"/>
              </a:ext>
            </a:extLst>
          </p:cNvPr>
          <p:cNvGrpSpPr/>
          <p:nvPr/>
        </p:nvGrpSpPr>
        <p:grpSpPr>
          <a:xfrm>
            <a:off x="499295" y="1131914"/>
            <a:ext cx="483946" cy="2045496"/>
            <a:chOff x="311623" y="1382593"/>
            <a:chExt cx="754141" cy="3645018"/>
          </a:xfrm>
        </p:grpSpPr>
        <p:sp>
          <p:nvSpPr>
            <p:cNvPr id="26" name="Rectangle 25">
              <a:extLst>
                <a:ext uri="{FF2B5EF4-FFF2-40B4-BE49-F238E27FC236}">
                  <a16:creationId xmlns:a16="http://schemas.microsoft.com/office/drawing/2014/main" id="{9BD6FED4-1C37-4AC1-032D-4D2E991C7AC2}"/>
                </a:ext>
              </a:extLst>
            </p:cNvPr>
            <p:cNvSpPr/>
            <p:nvPr/>
          </p:nvSpPr>
          <p:spPr>
            <a:xfrm rot="16200000">
              <a:off x="-1133815" y="2828031"/>
              <a:ext cx="3645018" cy="7541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F4A63E8-E735-407B-FAB7-5553B46788DA}"/>
                </a:ext>
              </a:extLst>
            </p:cNvPr>
            <p:cNvSpPr txBox="1"/>
            <p:nvPr/>
          </p:nvSpPr>
          <p:spPr>
            <a:xfrm rot="16200000">
              <a:off x="-1133815" y="2828031"/>
              <a:ext cx="3645018" cy="754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2014-2016</a:t>
              </a:r>
            </a:p>
          </p:txBody>
        </p:sp>
      </p:grpSp>
      <p:grpSp>
        <p:nvGrpSpPr>
          <p:cNvPr id="7" name="Group 6">
            <a:extLst>
              <a:ext uri="{FF2B5EF4-FFF2-40B4-BE49-F238E27FC236}">
                <a16:creationId xmlns:a16="http://schemas.microsoft.com/office/drawing/2014/main" id="{A589B67C-5380-219B-6877-C38315EF2A87}"/>
              </a:ext>
            </a:extLst>
          </p:cNvPr>
          <p:cNvGrpSpPr/>
          <p:nvPr/>
        </p:nvGrpSpPr>
        <p:grpSpPr>
          <a:xfrm>
            <a:off x="1014393" y="1179359"/>
            <a:ext cx="1613155" cy="1066691"/>
            <a:chOff x="1191454" y="0"/>
            <a:chExt cx="2513806" cy="5027612"/>
          </a:xfrm>
        </p:grpSpPr>
        <p:sp>
          <p:nvSpPr>
            <p:cNvPr id="24" name="Rectangle 23">
              <a:extLst>
                <a:ext uri="{FF2B5EF4-FFF2-40B4-BE49-F238E27FC236}">
                  <a16:creationId xmlns:a16="http://schemas.microsoft.com/office/drawing/2014/main" id="{A531CBE8-751C-3630-BFAA-D40A8C6E5D3D}"/>
                </a:ext>
              </a:extLst>
            </p:cNvPr>
            <p:cNvSpPr/>
            <p:nvPr/>
          </p:nvSpPr>
          <p:spPr>
            <a:xfrm>
              <a:off x="1191454" y="0"/>
              <a:ext cx="2513806" cy="5027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B753BA3-8FB5-B514-67DD-325F8AC63A45}"/>
                </a:ext>
              </a:extLst>
            </p:cNvPr>
            <p:cNvSpPr txBox="1"/>
            <p:nvPr/>
          </p:nvSpPr>
          <p:spPr>
            <a:xfrm>
              <a:off x="1191454" y="0"/>
              <a:ext cx="2513806" cy="19008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Engagement</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Governance</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Business Case</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Procurement</a:t>
              </a:r>
            </a:p>
          </p:txBody>
        </p:sp>
      </p:grpSp>
      <p:sp>
        <p:nvSpPr>
          <p:cNvPr id="8" name="Chord 7">
            <a:extLst>
              <a:ext uri="{FF2B5EF4-FFF2-40B4-BE49-F238E27FC236}">
                <a16:creationId xmlns:a16="http://schemas.microsoft.com/office/drawing/2014/main" id="{B723F9D7-BEFA-5A2B-25CA-BB5B59D63BC6}"/>
              </a:ext>
            </a:extLst>
          </p:cNvPr>
          <p:cNvSpPr/>
          <p:nvPr/>
        </p:nvSpPr>
        <p:spPr>
          <a:xfrm>
            <a:off x="2112059" y="1179359"/>
            <a:ext cx="806578" cy="705343"/>
          </a:xfrm>
          <a:prstGeom prst="chord">
            <a:avLst>
              <a:gd name="adj1" fmla="val 4800000"/>
              <a:gd name="adj2" fmla="val 1680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Partial Circle 8">
            <a:extLst>
              <a:ext uri="{FF2B5EF4-FFF2-40B4-BE49-F238E27FC236}">
                <a16:creationId xmlns:a16="http://schemas.microsoft.com/office/drawing/2014/main" id="{82A33A3B-7D3F-0733-58CB-02EF5A543D0A}"/>
              </a:ext>
            </a:extLst>
          </p:cNvPr>
          <p:cNvSpPr/>
          <p:nvPr/>
        </p:nvSpPr>
        <p:spPr>
          <a:xfrm>
            <a:off x="2205904" y="1220196"/>
            <a:ext cx="645262" cy="485451"/>
          </a:xfrm>
          <a:prstGeom prst="pie">
            <a:avLst>
              <a:gd name="adj1" fmla="val 9000000"/>
              <a:gd name="adj2" fmla="val 16200000"/>
            </a:avLst>
          </a:pr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6D9222D-2C30-E0ED-78B8-123400264A77}"/>
              </a:ext>
            </a:extLst>
          </p:cNvPr>
          <p:cNvGrpSpPr/>
          <p:nvPr/>
        </p:nvGrpSpPr>
        <p:grpSpPr>
          <a:xfrm>
            <a:off x="2308506" y="1155822"/>
            <a:ext cx="638084" cy="2932534"/>
            <a:chOff x="4207092" y="-198084"/>
            <a:chExt cx="994336" cy="5225695"/>
          </a:xfrm>
        </p:grpSpPr>
        <p:sp>
          <p:nvSpPr>
            <p:cNvPr id="22" name="Rectangle 21">
              <a:extLst>
                <a:ext uri="{FF2B5EF4-FFF2-40B4-BE49-F238E27FC236}">
                  <a16:creationId xmlns:a16="http://schemas.microsoft.com/office/drawing/2014/main" id="{E7D8594E-917B-6E6F-FF08-3CCAD2C4F960}"/>
                </a:ext>
              </a:extLst>
            </p:cNvPr>
            <p:cNvSpPr/>
            <p:nvPr/>
          </p:nvSpPr>
          <p:spPr>
            <a:xfrm rot="16200000">
              <a:off x="2761654" y="2828031"/>
              <a:ext cx="3645018" cy="7541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8878C64-A5D2-6E65-F766-0D15D53805E0}"/>
                </a:ext>
              </a:extLst>
            </p:cNvPr>
            <p:cNvSpPr txBox="1"/>
            <p:nvPr/>
          </p:nvSpPr>
          <p:spPr>
            <a:xfrm rot="16200000">
              <a:off x="3001849" y="1247354"/>
              <a:ext cx="3645018" cy="754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2017-2019</a:t>
              </a:r>
            </a:p>
          </p:txBody>
        </p:sp>
      </p:grpSp>
      <p:grpSp>
        <p:nvGrpSpPr>
          <p:cNvPr id="11" name="Group 10">
            <a:extLst>
              <a:ext uri="{FF2B5EF4-FFF2-40B4-BE49-F238E27FC236}">
                <a16:creationId xmlns:a16="http://schemas.microsoft.com/office/drawing/2014/main" id="{622D5A56-26CD-EF91-E603-1E059F6C1391}"/>
              </a:ext>
            </a:extLst>
          </p:cNvPr>
          <p:cNvGrpSpPr/>
          <p:nvPr/>
        </p:nvGrpSpPr>
        <p:grpSpPr>
          <a:xfrm>
            <a:off x="3066178" y="1212550"/>
            <a:ext cx="1899697" cy="1140041"/>
            <a:chOff x="4640402" y="-10543"/>
            <a:chExt cx="2960329" cy="5038155"/>
          </a:xfrm>
        </p:grpSpPr>
        <p:sp>
          <p:nvSpPr>
            <p:cNvPr id="20" name="Rectangle 19">
              <a:extLst>
                <a:ext uri="{FF2B5EF4-FFF2-40B4-BE49-F238E27FC236}">
                  <a16:creationId xmlns:a16="http://schemas.microsoft.com/office/drawing/2014/main" id="{E38A43FA-DCBA-D877-07A6-9FBA65436F30}"/>
                </a:ext>
              </a:extLst>
            </p:cNvPr>
            <p:cNvSpPr/>
            <p:nvPr/>
          </p:nvSpPr>
          <p:spPr>
            <a:xfrm>
              <a:off x="5086925" y="0"/>
              <a:ext cx="2513806" cy="5027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B82F3A7-90BD-6953-F784-2BE5139BD40C}"/>
                </a:ext>
              </a:extLst>
            </p:cNvPr>
            <p:cNvSpPr txBox="1"/>
            <p:nvPr/>
          </p:nvSpPr>
          <p:spPr>
            <a:xfrm>
              <a:off x="4640402" y="-10543"/>
              <a:ext cx="2513806" cy="5027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Development</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Rolling go-lives and ongoing development </a:t>
              </a: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grpSp>
      <p:sp>
        <p:nvSpPr>
          <p:cNvPr id="12" name="Chord 11">
            <a:extLst>
              <a:ext uri="{FF2B5EF4-FFF2-40B4-BE49-F238E27FC236}">
                <a16:creationId xmlns:a16="http://schemas.microsoft.com/office/drawing/2014/main" id="{89DF1B4F-95B8-EBF6-5CCE-0C27F6098E88}"/>
              </a:ext>
            </a:extLst>
          </p:cNvPr>
          <p:cNvSpPr/>
          <p:nvPr/>
        </p:nvSpPr>
        <p:spPr>
          <a:xfrm>
            <a:off x="4676083" y="1156098"/>
            <a:ext cx="806578" cy="705343"/>
          </a:xfrm>
          <a:prstGeom prst="chord">
            <a:avLst>
              <a:gd name="adj1" fmla="val 4800000"/>
              <a:gd name="adj2" fmla="val 1680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Partial Circle 12">
            <a:extLst>
              <a:ext uri="{FF2B5EF4-FFF2-40B4-BE49-F238E27FC236}">
                <a16:creationId xmlns:a16="http://schemas.microsoft.com/office/drawing/2014/main" id="{40508CD3-348F-C626-084B-6C391ABA6D34}"/>
              </a:ext>
            </a:extLst>
          </p:cNvPr>
          <p:cNvSpPr/>
          <p:nvPr/>
        </p:nvSpPr>
        <p:spPr>
          <a:xfrm>
            <a:off x="4807863" y="1182238"/>
            <a:ext cx="645262" cy="564275"/>
          </a:xfrm>
          <a:prstGeom prst="pie">
            <a:avLst>
              <a:gd name="adj1" fmla="val 5400000"/>
              <a:gd name="adj2" fmla="val 16200000"/>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7A00CBC0-62B4-FAD2-9370-D86FC256D871}"/>
              </a:ext>
            </a:extLst>
          </p:cNvPr>
          <p:cNvGrpSpPr/>
          <p:nvPr/>
        </p:nvGrpSpPr>
        <p:grpSpPr>
          <a:xfrm>
            <a:off x="4944209" y="1201010"/>
            <a:ext cx="483946" cy="2045496"/>
            <a:chOff x="8102563" y="1382593"/>
            <a:chExt cx="754141" cy="3645018"/>
          </a:xfrm>
        </p:grpSpPr>
        <p:sp>
          <p:nvSpPr>
            <p:cNvPr id="18" name="Rectangle 17">
              <a:extLst>
                <a:ext uri="{FF2B5EF4-FFF2-40B4-BE49-F238E27FC236}">
                  <a16:creationId xmlns:a16="http://schemas.microsoft.com/office/drawing/2014/main" id="{4D3B388F-18EF-30D2-06E3-FD6463DF7B88}"/>
                </a:ext>
              </a:extLst>
            </p:cNvPr>
            <p:cNvSpPr/>
            <p:nvPr/>
          </p:nvSpPr>
          <p:spPr>
            <a:xfrm rot="16200000">
              <a:off x="6657125" y="2828031"/>
              <a:ext cx="3645018" cy="7541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40AECA1-6E7C-4FBD-D1D9-69246025FCFE}"/>
                </a:ext>
              </a:extLst>
            </p:cNvPr>
            <p:cNvSpPr txBox="1"/>
            <p:nvPr/>
          </p:nvSpPr>
          <p:spPr>
            <a:xfrm rot="16200000">
              <a:off x="6657125" y="2828031"/>
              <a:ext cx="3645018" cy="754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2019+</a:t>
              </a:r>
            </a:p>
          </p:txBody>
        </p:sp>
      </p:grpSp>
      <p:grpSp>
        <p:nvGrpSpPr>
          <p:cNvPr id="15" name="Group 14">
            <a:extLst>
              <a:ext uri="{FF2B5EF4-FFF2-40B4-BE49-F238E27FC236}">
                <a16:creationId xmlns:a16="http://schemas.microsoft.com/office/drawing/2014/main" id="{A06EC8DB-8A53-027E-4289-B9600E2F66FE}"/>
              </a:ext>
            </a:extLst>
          </p:cNvPr>
          <p:cNvGrpSpPr/>
          <p:nvPr/>
        </p:nvGrpSpPr>
        <p:grpSpPr>
          <a:xfrm>
            <a:off x="5512196" y="1201011"/>
            <a:ext cx="1613155" cy="841848"/>
            <a:chOff x="8982396" y="0"/>
            <a:chExt cx="2513806" cy="5027612"/>
          </a:xfrm>
        </p:grpSpPr>
        <p:sp>
          <p:nvSpPr>
            <p:cNvPr id="16" name="Rectangle 15">
              <a:extLst>
                <a:ext uri="{FF2B5EF4-FFF2-40B4-BE49-F238E27FC236}">
                  <a16:creationId xmlns:a16="http://schemas.microsoft.com/office/drawing/2014/main" id="{0EB96C52-6A7E-4F7D-8AF5-3B9B84E390F6}"/>
                </a:ext>
              </a:extLst>
            </p:cNvPr>
            <p:cNvSpPr/>
            <p:nvPr/>
          </p:nvSpPr>
          <p:spPr>
            <a:xfrm>
              <a:off x="8982396" y="0"/>
              <a:ext cx="2513806" cy="5027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E3C8985-0DE9-6147-6703-F4EE4F550D04}"/>
                </a:ext>
              </a:extLst>
            </p:cNvPr>
            <p:cNvSpPr txBox="1"/>
            <p:nvPr/>
          </p:nvSpPr>
          <p:spPr>
            <a:xfrm>
              <a:off x="8982396" y="0"/>
              <a:ext cx="2513806" cy="5027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More users</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More data</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More functionality</a:t>
              </a: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B875038B-8C49-C5ED-8942-C1B3D118BD82}"/>
              </a:ext>
            </a:extLst>
          </p:cNvPr>
          <p:cNvGrpSpPr/>
          <p:nvPr/>
        </p:nvGrpSpPr>
        <p:grpSpPr>
          <a:xfrm>
            <a:off x="8715414" y="1152535"/>
            <a:ext cx="483946" cy="2045496"/>
            <a:chOff x="311623" y="1382593"/>
            <a:chExt cx="754141" cy="3645018"/>
          </a:xfrm>
        </p:grpSpPr>
        <p:sp>
          <p:nvSpPr>
            <p:cNvPr id="31" name="Rectangle 30">
              <a:extLst>
                <a:ext uri="{FF2B5EF4-FFF2-40B4-BE49-F238E27FC236}">
                  <a16:creationId xmlns:a16="http://schemas.microsoft.com/office/drawing/2014/main" id="{B9178D1D-32DE-D04F-D6AD-9D9CAFF7B89C}"/>
                </a:ext>
              </a:extLst>
            </p:cNvPr>
            <p:cNvSpPr/>
            <p:nvPr/>
          </p:nvSpPr>
          <p:spPr>
            <a:xfrm rot="16200000">
              <a:off x="-1133815" y="2828031"/>
              <a:ext cx="3645018" cy="7541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99CFB7B-25AC-DF73-B10E-227AEF8B57BD}"/>
                </a:ext>
              </a:extLst>
            </p:cNvPr>
            <p:cNvSpPr txBox="1"/>
            <p:nvPr/>
          </p:nvSpPr>
          <p:spPr>
            <a:xfrm rot="16200000">
              <a:off x="-1133815" y="2828031"/>
              <a:ext cx="3645018" cy="754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2022-2023</a:t>
              </a:r>
            </a:p>
          </p:txBody>
        </p:sp>
      </p:grpSp>
      <p:grpSp>
        <p:nvGrpSpPr>
          <p:cNvPr id="33" name="Group 32">
            <a:extLst>
              <a:ext uri="{FF2B5EF4-FFF2-40B4-BE49-F238E27FC236}">
                <a16:creationId xmlns:a16="http://schemas.microsoft.com/office/drawing/2014/main" id="{349358BF-6346-4277-C56E-CD5070725655}"/>
              </a:ext>
            </a:extLst>
          </p:cNvPr>
          <p:cNvGrpSpPr/>
          <p:nvPr/>
        </p:nvGrpSpPr>
        <p:grpSpPr>
          <a:xfrm>
            <a:off x="9443360" y="1131914"/>
            <a:ext cx="1613155" cy="1200056"/>
            <a:chOff x="1191454" y="0"/>
            <a:chExt cx="2513806" cy="5027612"/>
          </a:xfrm>
        </p:grpSpPr>
        <p:sp>
          <p:nvSpPr>
            <p:cNvPr id="34" name="Rectangle 33">
              <a:extLst>
                <a:ext uri="{FF2B5EF4-FFF2-40B4-BE49-F238E27FC236}">
                  <a16:creationId xmlns:a16="http://schemas.microsoft.com/office/drawing/2014/main" id="{B10520C1-449B-5795-2546-BE776D6464E2}"/>
                </a:ext>
              </a:extLst>
            </p:cNvPr>
            <p:cNvSpPr/>
            <p:nvPr/>
          </p:nvSpPr>
          <p:spPr>
            <a:xfrm>
              <a:off x="1191454" y="0"/>
              <a:ext cx="2513806" cy="5027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DBE5D8EF-9170-F41B-D652-EF855E1C31C2}"/>
                </a:ext>
              </a:extLst>
            </p:cNvPr>
            <p:cNvSpPr txBox="1"/>
            <p:nvPr/>
          </p:nvSpPr>
          <p:spPr>
            <a:xfrm>
              <a:off x="1191454" y="0"/>
              <a:ext cx="2513806" cy="5027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Engagement</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Governance</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Business Case</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Procurement</a:t>
              </a:r>
            </a:p>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Implementation</a:t>
              </a:r>
            </a:p>
          </p:txBody>
        </p:sp>
      </p:grpSp>
      <p:sp>
        <p:nvSpPr>
          <p:cNvPr id="37" name="Rectangle 36">
            <a:extLst>
              <a:ext uri="{FF2B5EF4-FFF2-40B4-BE49-F238E27FC236}">
                <a16:creationId xmlns:a16="http://schemas.microsoft.com/office/drawing/2014/main" id="{B7E4C0CE-EB6B-C783-0B0C-1F2B53FCFECE}"/>
              </a:ext>
            </a:extLst>
          </p:cNvPr>
          <p:cNvSpPr/>
          <p:nvPr/>
        </p:nvSpPr>
        <p:spPr>
          <a:xfrm>
            <a:off x="0" y="97159"/>
            <a:ext cx="12192000" cy="913585"/>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bit about Gloucestershire’s Shared Care Record</a:t>
            </a:r>
          </a:p>
        </p:txBody>
      </p:sp>
      <p:sp>
        <p:nvSpPr>
          <p:cNvPr id="59" name="Text Placeholder 2">
            <a:extLst>
              <a:ext uri="{FF2B5EF4-FFF2-40B4-BE49-F238E27FC236}">
                <a16:creationId xmlns:a16="http://schemas.microsoft.com/office/drawing/2014/main" id="{5B1DD92C-364D-D510-ECF6-481EAF28A63C}"/>
              </a:ext>
            </a:extLst>
          </p:cNvPr>
          <p:cNvSpPr txBox="1">
            <a:spLocks/>
          </p:cNvSpPr>
          <p:nvPr/>
        </p:nvSpPr>
        <p:spPr>
          <a:xfrm>
            <a:off x="420285" y="2785992"/>
            <a:ext cx="868512" cy="896392"/>
          </a:xfrm>
          <a:prstGeom prst="rect">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t>Real Time</a:t>
            </a:r>
          </a:p>
        </p:txBody>
      </p:sp>
      <p:cxnSp>
        <p:nvCxnSpPr>
          <p:cNvPr id="60" name="Straight Connector 59">
            <a:extLst>
              <a:ext uri="{FF2B5EF4-FFF2-40B4-BE49-F238E27FC236}">
                <a16:creationId xmlns:a16="http://schemas.microsoft.com/office/drawing/2014/main" id="{E9F97AF6-FA7E-B199-F7AD-EB280DCE455D}"/>
              </a:ext>
            </a:extLst>
          </p:cNvPr>
          <p:cNvCxnSpPr>
            <a:cxnSpLocks/>
          </p:cNvCxnSpPr>
          <p:nvPr/>
        </p:nvCxnSpPr>
        <p:spPr>
          <a:xfrm>
            <a:off x="36564" y="3344367"/>
            <a:ext cx="0" cy="2698449"/>
          </a:xfrm>
          <a:prstGeom prst="line">
            <a:avLst/>
          </a:prstGeom>
          <a:ln w="12700" cmpd="sng">
            <a:solidFill>
              <a:srgbClr val="A6A6A6"/>
            </a:solidFill>
            <a:prstDash val="sysDot"/>
          </a:ln>
          <a:effectLst/>
        </p:spPr>
        <p:style>
          <a:lnRef idx="2">
            <a:schemeClr val="accent1"/>
          </a:lnRef>
          <a:fillRef idx="0">
            <a:schemeClr val="accent1"/>
          </a:fillRef>
          <a:effectRef idx="1">
            <a:schemeClr val="accent1"/>
          </a:effectRef>
          <a:fontRef idx="minor">
            <a:schemeClr val="tx1"/>
          </a:fontRef>
        </p:style>
      </p:cxnSp>
      <p:sp>
        <p:nvSpPr>
          <p:cNvPr id="61" name="Text Placeholder 2">
            <a:extLst>
              <a:ext uri="{FF2B5EF4-FFF2-40B4-BE49-F238E27FC236}">
                <a16:creationId xmlns:a16="http://schemas.microsoft.com/office/drawing/2014/main" id="{11049BB0-E468-720F-D874-D480D4497358}"/>
              </a:ext>
            </a:extLst>
          </p:cNvPr>
          <p:cNvSpPr txBox="1">
            <a:spLocks/>
          </p:cNvSpPr>
          <p:nvPr/>
        </p:nvSpPr>
        <p:spPr>
          <a:xfrm>
            <a:off x="384216" y="3377153"/>
            <a:ext cx="868512" cy="908065"/>
          </a:xfrm>
          <a:prstGeom prst="rect">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t>End User Led</a:t>
            </a:r>
          </a:p>
        </p:txBody>
      </p:sp>
      <p:sp>
        <p:nvSpPr>
          <p:cNvPr id="62" name="Text Placeholder 2">
            <a:extLst>
              <a:ext uri="{FF2B5EF4-FFF2-40B4-BE49-F238E27FC236}">
                <a16:creationId xmlns:a16="http://schemas.microsoft.com/office/drawing/2014/main" id="{D5002546-EA72-72F2-CFED-1B2759FE44CA}"/>
              </a:ext>
            </a:extLst>
          </p:cNvPr>
          <p:cNvSpPr txBox="1">
            <a:spLocks/>
          </p:cNvSpPr>
          <p:nvPr/>
        </p:nvSpPr>
        <p:spPr>
          <a:xfrm>
            <a:off x="428376" y="4052197"/>
            <a:ext cx="868512" cy="893988"/>
          </a:xfrm>
          <a:prstGeom prst="rect">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t>Platform for </a:t>
            </a:r>
            <a:b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br>
            <a: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t>the Future</a:t>
            </a:r>
          </a:p>
        </p:txBody>
      </p:sp>
      <p:sp>
        <p:nvSpPr>
          <p:cNvPr id="63" name="Title 1">
            <a:extLst>
              <a:ext uri="{FF2B5EF4-FFF2-40B4-BE49-F238E27FC236}">
                <a16:creationId xmlns:a16="http://schemas.microsoft.com/office/drawing/2014/main" id="{79D746C0-649A-A616-C5FC-E0380012A891}"/>
              </a:ext>
            </a:extLst>
          </p:cNvPr>
          <p:cNvSpPr txBox="1">
            <a:spLocks/>
          </p:cNvSpPr>
          <p:nvPr/>
        </p:nvSpPr>
        <p:spPr>
          <a:xfrm>
            <a:off x="167017" y="2552148"/>
            <a:ext cx="1738194" cy="338059"/>
          </a:xfrm>
          <a:prstGeom prst="rect">
            <a:avLst/>
          </a:prstGeom>
        </p:spPr>
        <p:txBody>
          <a:bodyPr lIns="0" tIns="0" rIns="0" bIns="0" anchor="ctr" anchorCtr="0">
            <a:normAutofit/>
          </a:bodyPr>
          <a:lstStyle>
            <a:lvl1pPr algn="ctr" defTabSz="685800" rtl="0" eaLnBrk="1" latinLnBrk="0" hangingPunct="1">
              <a:lnSpc>
                <a:spcPct val="90000"/>
              </a:lnSpc>
              <a:spcBef>
                <a:spcPct val="0"/>
              </a:spcBef>
              <a:buNone/>
              <a:defRPr sz="1400" b="1" kern="1200">
                <a:solidFill>
                  <a:srgbClr val="0057B8"/>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57B8"/>
                </a:solidFill>
                <a:effectLst/>
                <a:uLnTx/>
                <a:uFillTx/>
                <a:latin typeface="Arial" panose="020B0604020202020204" pitchFamily="34" charset="0"/>
                <a:ea typeface="+mj-ea"/>
                <a:cs typeface="Arial" panose="020B0604020202020204" pitchFamily="34" charset="0"/>
              </a:rPr>
              <a:t>Design principles</a:t>
            </a:r>
          </a:p>
        </p:txBody>
      </p:sp>
      <p:sp>
        <p:nvSpPr>
          <p:cNvPr id="64" name="Title 1">
            <a:extLst>
              <a:ext uri="{FF2B5EF4-FFF2-40B4-BE49-F238E27FC236}">
                <a16:creationId xmlns:a16="http://schemas.microsoft.com/office/drawing/2014/main" id="{C8922D58-4F92-B4C1-9B77-52F606354F25}"/>
              </a:ext>
            </a:extLst>
          </p:cNvPr>
          <p:cNvSpPr txBox="1">
            <a:spLocks/>
          </p:cNvSpPr>
          <p:nvPr/>
        </p:nvSpPr>
        <p:spPr>
          <a:xfrm>
            <a:off x="1226990" y="2583603"/>
            <a:ext cx="6151022" cy="338059"/>
          </a:xfrm>
          <a:prstGeom prst="rect">
            <a:avLst/>
          </a:prstGeom>
        </p:spPr>
        <p:txBody>
          <a:bodyPr lIns="0" tIns="0" rIns="0" bIns="0" anchor="ctr" anchorCtr="0">
            <a:normAutofit/>
          </a:bodyPr>
          <a:lstStyle>
            <a:lvl1pPr algn="ctr" defTabSz="685800" rtl="0" eaLnBrk="1" latinLnBrk="0" hangingPunct="1">
              <a:lnSpc>
                <a:spcPct val="90000"/>
              </a:lnSpc>
              <a:spcBef>
                <a:spcPct val="0"/>
              </a:spcBef>
              <a:buNone/>
              <a:defRPr sz="1400" b="1" kern="1200">
                <a:solidFill>
                  <a:srgbClr val="0057B8"/>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57B8"/>
                </a:solidFill>
                <a:effectLst/>
                <a:uLnTx/>
                <a:uFillTx/>
                <a:latin typeface="Arial" panose="020B0604020202020204" pitchFamily="34" charset="0"/>
                <a:ea typeface="+mj-ea"/>
                <a:cs typeface="Arial" panose="020B0604020202020204" pitchFamily="34" charset="0"/>
              </a:rPr>
              <a:t>User experience principles</a:t>
            </a:r>
          </a:p>
        </p:txBody>
      </p:sp>
      <p:pic>
        <p:nvPicPr>
          <p:cNvPr id="65" name="Picture 64">
            <a:extLst>
              <a:ext uri="{FF2B5EF4-FFF2-40B4-BE49-F238E27FC236}">
                <a16:creationId xmlns:a16="http://schemas.microsoft.com/office/drawing/2014/main" id="{0DF2A692-20F4-6C5A-9BF9-2B90FF246F8B}"/>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1944199" y="3744321"/>
            <a:ext cx="1914453" cy="1054233"/>
          </a:xfrm>
          <a:prstGeom prst="rect">
            <a:avLst/>
          </a:prstGeom>
          <a:noFill/>
          <a:ln>
            <a:noFill/>
          </a:ln>
        </p:spPr>
      </p:pic>
      <p:sp>
        <p:nvSpPr>
          <p:cNvPr id="66" name="Text Placeholder 2">
            <a:extLst>
              <a:ext uri="{FF2B5EF4-FFF2-40B4-BE49-F238E27FC236}">
                <a16:creationId xmlns:a16="http://schemas.microsoft.com/office/drawing/2014/main" id="{24FD1FA3-F37E-0DB0-DFE9-C48D60F5A7EB}"/>
              </a:ext>
            </a:extLst>
          </p:cNvPr>
          <p:cNvSpPr txBox="1">
            <a:spLocks/>
          </p:cNvSpPr>
          <p:nvPr/>
        </p:nvSpPr>
        <p:spPr>
          <a:xfrm>
            <a:off x="2047531" y="3218654"/>
            <a:ext cx="1607270" cy="315009"/>
          </a:xfrm>
          <a:prstGeom prst="rect">
            <a:avLst/>
          </a:prstGeom>
        </p:spPr>
        <p:txBody>
          <a:bodyPr lIns="0" tIns="0" rIns="0" bIns="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t>Easy to Access</a:t>
            </a:r>
          </a:p>
        </p:txBody>
      </p:sp>
      <p:sp>
        <p:nvSpPr>
          <p:cNvPr id="67" name="Text Placeholder 2">
            <a:extLst>
              <a:ext uri="{FF2B5EF4-FFF2-40B4-BE49-F238E27FC236}">
                <a16:creationId xmlns:a16="http://schemas.microsoft.com/office/drawing/2014/main" id="{B7A259D5-8C3E-208B-761C-338E3BEC47D8}"/>
              </a:ext>
            </a:extLst>
          </p:cNvPr>
          <p:cNvSpPr txBox="1">
            <a:spLocks/>
          </p:cNvSpPr>
          <p:nvPr/>
        </p:nvSpPr>
        <p:spPr>
          <a:xfrm>
            <a:off x="3768734" y="3213498"/>
            <a:ext cx="2158008" cy="315009"/>
          </a:xfrm>
          <a:prstGeom prst="rect">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t>Easy to Configure</a:t>
            </a:r>
          </a:p>
        </p:txBody>
      </p:sp>
      <p:sp>
        <p:nvSpPr>
          <p:cNvPr id="68" name="Text Placeholder 2">
            <a:extLst>
              <a:ext uri="{FF2B5EF4-FFF2-40B4-BE49-F238E27FC236}">
                <a16:creationId xmlns:a16="http://schemas.microsoft.com/office/drawing/2014/main" id="{751AD7E8-013A-984C-452C-B26337B59AC5}"/>
              </a:ext>
            </a:extLst>
          </p:cNvPr>
          <p:cNvSpPr txBox="1">
            <a:spLocks/>
          </p:cNvSpPr>
          <p:nvPr/>
        </p:nvSpPr>
        <p:spPr>
          <a:xfrm>
            <a:off x="6130338" y="3190959"/>
            <a:ext cx="1081135" cy="315009"/>
          </a:xfrm>
          <a:prstGeom prst="rect">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900" b="0" kern="1200">
                <a:solidFill>
                  <a:srgbClr val="54585A"/>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4585A"/>
                </a:solidFill>
                <a:effectLst/>
                <a:uLnTx/>
                <a:uFillTx/>
                <a:latin typeface="Arial"/>
                <a:ea typeface="+mn-ea"/>
                <a:cs typeface="Arial" panose="020B0604020202020204" pitchFamily="34" charset="0"/>
              </a:rPr>
              <a:t>Easy to Use</a:t>
            </a:r>
          </a:p>
        </p:txBody>
      </p:sp>
      <p:pic>
        <p:nvPicPr>
          <p:cNvPr id="69" name="Picture 2">
            <a:extLst>
              <a:ext uri="{FF2B5EF4-FFF2-40B4-BE49-F238E27FC236}">
                <a16:creationId xmlns:a16="http://schemas.microsoft.com/office/drawing/2014/main" id="{F15D1C9C-0520-F4D3-91D8-39DBA38FE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356" y="3744321"/>
            <a:ext cx="1776429" cy="105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a:extLst>
              <a:ext uri="{FF2B5EF4-FFF2-40B4-BE49-F238E27FC236}">
                <a16:creationId xmlns:a16="http://schemas.microsoft.com/office/drawing/2014/main" id="{C37A89B5-9825-01BF-4D8A-ACB4B903E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786" y="3744321"/>
            <a:ext cx="1914592" cy="111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Chord 70">
            <a:extLst>
              <a:ext uri="{FF2B5EF4-FFF2-40B4-BE49-F238E27FC236}">
                <a16:creationId xmlns:a16="http://schemas.microsoft.com/office/drawing/2014/main" id="{47BF8677-731E-56B5-7261-BF556C92DC51}"/>
              </a:ext>
            </a:extLst>
          </p:cNvPr>
          <p:cNvSpPr/>
          <p:nvPr/>
        </p:nvSpPr>
        <p:spPr>
          <a:xfrm>
            <a:off x="8203278" y="1245157"/>
            <a:ext cx="806578" cy="705343"/>
          </a:xfrm>
          <a:prstGeom prst="chord">
            <a:avLst>
              <a:gd name="adj1" fmla="val 4800000"/>
              <a:gd name="adj2" fmla="val 1680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2" name="Partial Circle 71">
            <a:extLst>
              <a:ext uri="{FF2B5EF4-FFF2-40B4-BE49-F238E27FC236}">
                <a16:creationId xmlns:a16="http://schemas.microsoft.com/office/drawing/2014/main" id="{D849D2DF-345C-7019-35F7-F581440BEC29}"/>
              </a:ext>
            </a:extLst>
          </p:cNvPr>
          <p:cNvSpPr/>
          <p:nvPr/>
        </p:nvSpPr>
        <p:spPr>
          <a:xfrm>
            <a:off x="8238875" y="1321074"/>
            <a:ext cx="645262" cy="564275"/>
          </a:xfrm>
          <a:prstGeom prst="pie">
            <a:avLst>
              <a:gd name="adj1" fmla="val 12600000"/>
              <a:gd name="adj2" fmla="val 1620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3A07842-7FE9-6E06-AFC7-240C5B72B2EE}"/>
              </a:ext>
            </a:extLst>
          </p:cNvPr>
          <p:cNvSpPr txBox="1"/>
          <p:nvPr/>
        </p:nvSpPr>
        <p:spPr>
          <a:xfrm>
            <a:off x="8367984" y="3065606"/>
            <a:ext cx="3171176" cy="17851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Retain structured blended view</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 not bespoke development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Replace and progress</a:t>
            </a:r>
          </a:p>
        </p:txBody>
      </p:sp>
      <p:sp>
        <p:nvSpPr>
          <p:cNvPr id="3" name="Text Placeholder 1">
            <a:extLst>
              <a:ext uri="{FF2B5EF4-FFF2-40B4-BE49-F238E27FC236}">
                <a16:creationId xmlns:a16="http://schemas.microsoft.com/office/drawing/2014/main" id="{71766AA8-9569-BEB8-C1FF-D1B658E9D8BD}"/>
              </a:ext>
            </a:extLst>
          </p:cNvPr>
          <p:cNvSpPr txBox="1">
            <a:spLocks/>
          </p:cNvSpPr>
          <p:nvPr/>
        </p:nvSpPr>
        <p:spPr>
          <a:xfrm>
            <a:off x="-34463" y="5479500"/>
            <a:ext cx="3491455" cy="1180173"/>
          </a:xfrm>
          <a:prstGeom prst="rect">
            <a:avLst/>
          </a:prstGeom>
        </p:spPr>
        <p:txBody>
          <a:bodyPr vert="horz" lIns="91440" tIns="45720" rIns="91440" bIns="45720" numCol="1" rtlCol="0" anchor="ctr" anchorCtr="0">
            <a:normAutofit/>
          </a:bodyPr>
          <a:lstStyle>
            <a:lvl1pPr marL="514350" marR="0" indent="-514350" algn="l" defTabSz="914400" rtl="0" eaLnBrk="1" fontAlgn="auto" latinLnBrk="0" hangingPunct="1">
              <a:lnSpc>
                <a:spcPct val="100000"/>
              </a:lnSpc>
              <a:spcBef>
                <a:spcPts val="1000"/>
              </a:spcBef>
              <a:spcAft>
                <a:spcPts val="0"/>
              </a:spcAft>
              <a:buClr>
                <a:srgbClr val="575756"/>
              </a:buClr>
              <a:buSzTx/>
              <a:buFont typeface="+mj-lt"/>
              <a:buAutoNum type="arabicPeriod"/>
              <a:tabLst/>
              <a:defRPr sz="2400" b="0" i="0" kern="1200">
                <a:solidFill>
                  <a:schemeClr val="tx1">
                    <a:lumMod val="85000"/>
                    <a:lumOff val="15000"/>
                  </a:schemeClr>
                </a:solidFill>
                <a:latin typeface="Montserrat Light" pitchFamily="2" charset="77"/>
                <a:ea typeface="+mn-ea"/>
                <a:cs typeface="+mn-cs"/>
              </a:defRPr>
            </a:lvl1pPr>
            <a:lvl2pPr marL="685800" indent="-228600" algn="l" defTabSz="914400" rtl="0" eaLnBrk="1" latinLnBrk="0" hangingPunct="1">
              <a:lnSpc>
                <a:spcPct val="100000"/>
              </a:lnSpc>
              <a:spcBef>
                <a:spcPts val="500"/>
              </a:spcBef>
              <a:buClr>
                <a:srgbClr val="575756"/>
              </a:buClr>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100000"/>
              </a:lnSpc>
              <a:spcBef>
                <a:spcPts val="500"/>
              </a:spcBef>
              <a:buClr>
                <a:srgbClr val="575756"/>
              </a:buClr>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100000"/>
              </a:lnSpc>
              <a:spcBef>
                <a:spcPts val="500"/>
              </a:spcBef>
              <a:buClr>
                <a:srgbClr val="575756"/>
              </a:buClr>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100000"/>
              </a:lnSpc>
              <a:spcBef>
                <a:spcPts val="500"/>
              </a:spcBef>
              <a:buClr>
                <a:srgbClr val="575756"/>
              </a:buClr>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575756"/>
              </a:buClr>
              <a:buSzTx/>
              <a:buFont typeface="+mj-lt"/>
              <a:buNone/>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What did we learn?</a:t>
            </a:r>
            <a:endPar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28" name="Text Placeholder 3">
            <a:extLst>
              <a:ext uri="{FF2B5EF4-FFF2-40B4-BE49-F238E27FC236}">
                <a16:creationId xmlns:a16="http://schemas.microsoft.com/office/drawing/2014/main" id="{9B30C38C-8562-8203-187C-DAE6D9F99914}"/>
              </a:ext>
            </a:extLst>
          </p:cNvPr>
          <p:cNvSpPr txBox="1">
            <a:spLocks/>
          </p:cNvSpPr>
          <p:nvPr/>
        </p:nvSpPr>
        <p:spPr>
          <a:xfrm>
            <a:off x="3244903" y="5376402"/>
            <a:ext cx="4790934" cy="1384437"/>
          </a:xfrm>
          <a:prstGeom prst="rect">
            <a:avLst/>
          </a:prstGeom>
        </p:spPr>
        <p:txBody>
          <a:bodyPr anchor="ctr" anchorCtr="0"/>
          <a:lstStyle>
            <a:lvl1pPr marL="228600" indent="-228600" algn="l" defTabSz="914400" rtl="0" eaLnBrk="1" latinLnBrk="0" hangingPunct="1">
              <a:lnSpc>
                <a:spcPct val="100000"/>
              </a:lnSpc>
              <a:spcBef>
                <a:spcPts val="1000"/>
              </a:spcBef>
              <a:buClr>
                <a:srgbClr val="575756"/>
              </a:buClr>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100000"/>
              </a:lnSpc>
              <a:spcBef>
                <a:spcPts val="500"/>
              </a:spcBef>
              <a:buClr>
                <a:srgbClr val="575756"/>
              </a:buClr>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100000"/>
              </a:lnSpc>
              <a:spcBef>
                <a:spcPts val="500"/>
              </a:spcBef>
              <a:buClr>
                <a:srgbClr val="575756"/>
              </a:buClr>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100000"/>
              </a:lnSpc>
              <a:spcBef>
                <a:spcPts val="500"/>
              </a:spcBef>
              <a:buClr>
                <a:srgbClr val="575756"/>
              </a:buClr>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100000"/>
              </a:lnSpc>
              <a:spcBef>
                <a:spcPts val="500"/>
              </a:spcBef>
              <a:buClr>
                <a:srgbClr val="575756"/>
              </a:buClr>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480"/>
              </a:lnSpc>
              <a:spcBef>
                <a:spcPts val="600"/>
              </a:spcBef>
              <a:spcAft>
                <a:spcPts val="600"/>
              </a:spcAft>
              <a:buClr>
                <a:srgbClr val="575756"/>
              </a:buClr>
              <a:buSzTx/>
              <a:buFont typeface="Arial" panose="020B0604020202020204" pitchFamily="34" charset="0"/>
              <a:buNone/>
              <a:tabLst/>
              <a:defRPr/>
            </a:pPr>
            <a:r>
              <a:rPr kumimoji="0" lang="en-GB" sz="14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rPr>
              <a:t>1. Importance of Partner Ownership</a:t>
            </a:r>
          </a:p>
          <a:p>
            <a:pPr marL="0" marR="0" lvl="0" indent="0" algn="l" defTabSz="914400" rtl="0" eaLnBrk="1" fontAlgn="auto" latinLnBrk="0" hangingPunct="1">
              <a:lnSpc>
                <a:spcPts val="1480"/>
              </a:lnSpc>
              <a:spcBef>
                <a:spcPts val="600"/>
              </a:spcBef>
              <a:spcAft>
                <a:spcPts val="600"/>
              </a:spcAft>
              <a:buClr>
                <a:srgbClr val="575756"/>
              </a:buClr>
              <a:buSzTx/>
              <a:buFont typeface="Arial" panose="020B0604020202020204" pitchFamily="34" charset="0"/>
              <a:buNone/>
              <a:tabLst/>
              <a:defRPr/>
            </a:pPr>
            <a:r>
              <a:rPr kumimoji="0" lang="en-GB" sz="14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rPr>
              <a:t>2. Source supplier willingness</a:t>
            </a:r>
          </a:p>
          <a:p>
            <a:pPr marL="0" marR="0" lvl="0" indent="0" algn="l" defTabSz="914400" rtl="0" eaLnBrk="1" fontAlgn="auto" latinLnBrk="0" hangingPunct="1">
              <a:lnSpc>
                <a:spcPts val="1480"/>
              </a:lnSpc>
              <a:spcBef>
                <a:spcPts val="600"/>
              </a:spcBef>
              <a:spcAft>
                <a:spcPts val="600"/>
              </a:spcAft>
              <a:buClr>
                <a:srgbClr val="575756"/>
              </a:buClr>
              <a:buSzTx/>
              <a:buFont typeface="Arial" panose="020B0604020202020204" pitchFamily="34" charset="0"/>
              <a:buNone/>
              <a:tabLst/>
              <a:defRPr/>
            </a:pPr>
            <a:r>
              <a:rPr kumimoji="0" lang="en-GB" sz="14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rPr>
              <a:t>3. Incremental change – do something</a:t>
            </a:r>
          </a:p>
          <a:p>
            <a:pPr marL="0" marR="0" lvl="0" indent="0" algn="l" defTabSz="914400" rtl="0" eaLnBrk="1" fontAlgn="auto" latinLnBrk="0" hangingPunct="1">
              <a:lnSpc>
                <a:spcPts val="1480"/>
              </a:lnSpc>
              <a:spcBef>
                <a:spcPts val="600"/>
              </a:spcBef>
              <a:spcAft>
                <a:spcPts val="600"/>
              </a:spcAft>
              <a:buClr>
                <a:srgbClr val="575756"/>
              </a:buClr>
              <a:buSzTx/>
              <a:buFont typeface="Arial" panose="020B0604020202020204" pitchFamily="34" charset="0"/>
              <a:buNone/>
              <a:tabLst/>
              <a:defRPr/>
            </a:pPr>
            <a:r>
              <a:rPr kumimoji="0" lang="en-GB" sz="14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rPr>
              <a:t>4. Data is messy</a:t>
            </a:r>
          </a:p>
        </p:txBody>
      </p:sp>
      <p:cxnSp>
        <p:nvCxnSpPr>
          <p:cNvPr id="38" name="Straight Connector 37">
            <a:extLst>
              <a:ext uri="{FF2B5EF4-FFF2-40B4-BE49-F238E27FC236}">
                <a16:creationId xmlns:a16="http://schemas.microsoft.com/office/drawing/2014/main" id="{E1D2C53A-8C6D-05F1-AE35-D4D85AA8335B}"/>
              </a:ext>
            </a:extLst>
          </p:cNvPr>
          <p:cNvCxnSpPr>
            <a:cxnSpLocks/>
          </p:cNvCxnSpPr>
          <p:nvPr/>
        </p:nvCxnSpPr>
        <p:spPr>
          <a:xfrm>
            <a:off x="202614" y="2423604"/>
            <a:ext cx="7490764"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15B9955-FD04-919C-D67B-02B344E6BFAF}"/>
              </a:ext>
            </a:extLst>
          </p:cNvPr>
          <p:cNvCxnSpPr>
            <a:cxnSpLocks/>
          </p:cNvCxnSpPr>
          <p:nvPr/>
        </p:nvCxnSpPr>
        <p:spPr>
          <a:xfrm>
            <a:off x="167017" y="5123896"/>
            <a:ext cx="7450024"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BCA43CD-566C-6B47-C139-7CF6A3F7DB6E}"/>
              </a:ext>
            </a:extLst>
          </p:cNvPr>
          <p:cNvCxnSpPr>
            <a:cxnSpLocks/>
          </p:cNvCxnSpPr>
          <p:nvPr/>
        </p:nvCxnSpPr>
        <p:spPr>
          <a:xfrm>
            <a:off x="4493493" y="2423604"/>
            <a:ext cx="7490764"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44320E78-48BF-B13F-B6E2-DB2B6030137E}"/>
              </a:ext>
            </a:extLst>
          </p:cNvPr>
          <p:cNvSpPr txBox="1"/>
          <p:nvPr/>
        </p:nvSpPr>
        <p:spPr>
          <a:xfrm rot="16200000">
            <a:off x="5141018" y="3717273"/>
            <a:ext cx="5683580" cy="333717"/>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2020-2021 COVID</a:t>
            </a:r>
          </a:p>
        </p:txBody>
      </p:sp>
    </p:spTree>
    <p:extLst>
      <p:ext uri="{BB962C8B-B14F-4D97-AF65-F5344CB8AC3E}">
        <p14:creationId xmlns:p14="http://schemas.microsoft.com/office/powerpoint/2010/main" val="349513889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Back to me again!</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307927" y="6200384"/>
            <a:ext cx="1545867" cy="351076"/>
          </a:xfrm>
          <a:prstGeom prst="rect">
            <a:avLst/>
          </a:prstGeom>
        </p:spPr>
      </p:pic>
      <p:pic>
        <p:nvPicPr>
          <p:cNvPr id="5" name="Picture 4">
            <a:extLst>
              <a:ext uri="{FF2B5EF4-FFF2-40B4-BE49-F238E27FC236}">
                <a16:creationId xmlns:a16="http://schemas.microsoft.com/office/drawing/2014/main" id="{4CA0D802-54AB-9EFD-2A9D-2DC6D496AB22}"/>
              </a:ext>
            </a:extLst>
          </p:cNvPr>
          <p:cNvPicPr>
            <a:picLocks noChangeAspect="1"/>
          </p:cNvPicPr>
          <p:nvPr/>
        </p:nvPicPr>
        <p:blipFill rotWithShape="1">
          <a:blip r:embed="rId4"/>
          <a:srcRect l="-947" t="1882" r="947" b="27470"/>
          <a:stretch/>
        </p:blipFill>
        <p:spPr>
          <a:xfrm>
            <a:off x="-115410" y="3111577"/>
            <a:ext cx="12307409" cy="3024668"/>
          </a:xfrm>
          <a:prstGeom prst="rect">
            <a:avLst/>
          </a:prstGeom>
        </p:spPr>
      </p:pic>
      <p:sp>
        <p:nvSpPr>
          <p:cNvPr id="7" name="TextBox 6">
            <a:extLst>
              <a:ext uri="{FF2B5EF4-FFF2-40B4-BE49-F238E27FC236}">
                <a16:creationId xmlns:a16="http://schemas.microsoft.com/office/drawing/2014/main" id="{549B5297-4917-F8E3-AE9C-F9E93D26CE32}"/>
              </a:ext>
            </a:extLst>
          </p:cNvPr>
          <p:cNvSpPr txBox="1"/>
          <p:nvPr/>
        </p:nvSpPr>
        <p:spPr>
          <a:xfrm>
            <a:off x="506027" y="1281281"/>
            <a:ext cx="1040339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Digital Health Leadership Masters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What are the key components of an ICS Data Strategy and how can they be tailored to deliver a flexible ShCR solution for GICS?</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969118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 what next for your ShCR?</a:t>
            </a:r>
          </a:p>
        </p:txBody>
      </p:sp>
      <p:sp>
        <p:nvSpPr>
          <p:cNvPr id="6" name="Rectangle 5">
            <a:extLst>
              <a:ext uri="{FF2B5EF4-FFF2-40B4-BE49-F238E27FC236}">
                <a16:creationId xmlns:a16="http://schemas.microsoft.com/office/drawing/2014/main" id="{54613CD9-576F-5144-880F-69CE88A9A033}"/>
              </a:ext>
            </a:extLst>
          </p:cNvPr>
          <p:cNvSpPr/>
          <p:nvPr/>
        </p:nvSpPr>
        <p:spPr>
          <a:xfrm>
            <a:off x="338206" y="1623388"/>
            <a:ext cx="11515588" cy="35285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Tip 1: No matter where you are now, start planning for your next gen ShCR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Tip 2: Embed it in your ICS Digital and Data strategy, in detail.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 clear on it’s purpose – what it is and what it is not</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What direct care use cases it does/doesn’t cover</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How does your data strategy support it and other data purposes – PHM, proactive care, research, planning…..</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How does your EPR strategy tie into your integration strategy?</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Tip 3: ShCR are big complicated, expensive beasts.  Cost of change is high. If you’re considering significant change, plan plenty of contingency.</a:t>
            </a: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402738518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 Supplier’s View</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08805397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Relevance</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735248" y="2798616"/>
            <a:ext cx="10031812"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I have been a supplier to the NHS for 29 years! (for 6 different companies)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12 months ago, I took the decision to  “Change Platforms”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I’ve now had direct involvement with 11 ICB regions as they selected, deployed, developed &amp; maintained their </a:t>
            </a:r>
            <a:r>
              <a:rPr kumimoji="0" lang="en-GB" sz="1800" b="1" i="0" u="none" strike="noStrike" kern="1200" cap="none" spc="0" normalizeH="0" baseline="0" noProof="0" dirty="0" err="1">
                <a:ln>
                  <a:noFill/>
                </a:ln>
                <a:solidFill>
                  <a:srgbClr val="3C063F"/>
                </a:solidFill>
                <a:effectLst/>
                <a:uLnTx/>
                <a:uFillTx/>
                <a:latin typeface="Arial" panose="020B0604020202020204" pitchFamily="34" charset="0"/>
                <a:ea typeface="+mn-ea"/>
                <a:cs typeface="Arial" panose="020B0604020202020204" pitchFamily="34" charset="0"/>
              </a:rPr>
              <a:t>ShCRs</a:t>
            </a:r>
            <a:r>
              <a:rPr kumimoji="0" lang="en-GB" sz="1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 and a Nightingale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I fundamentally believe in the power and mutual benefit of true partnership</a:t>
            </a: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2" name="Picture 1">
            <a:extLst>
              <a:ext uri="{FF2B5EF4-FFF2-40B4-BE49-F238E27FC236}">
                <a16:creationId xmlns:a16="http://schemas.microsoft.com/office/drawing/2014/main" id="{70CD8662-25C4-FAE2-74FC-F1974035C28A}"/>
              </a:ext>
            </a:extLst>
          </p:cNvPr>
          <p:cNvPicPr>
            <a:picLocks noChangeAspect="1"/>
          </p:cNvPicPr>
          <p:nvPr/>
        </p:nvPicPr>
        <p:blipFill>
          <a:blip r:embed="rId3"/>
          <a:stretch>
            <a:fillRect/>
          </a:stretch>
        </p:blipFill>
        <p:spPr>
          <a:xfrm>
            <a:off x="1160837" y="1547066"/>
            <a:ext cx="1905000" cy="1004888"/>
          </a:xfrm>
          <a:prstGeom prst="rect">
            <a:avLst/>
          </a:prstGeom>
        </p:spPr>
      </p:pic>
      <p:pic>
        <p:nvPicPr>
          <p:cNvPr id="7" name="Picture 6">
            <a:extLst>
              <a:ext uri="{FF2B5EF4-FFF2-40B4-BE49-F238E27FC236}">
                <a16:creationId xmlns:a16="http://schemas.microsoft.com/office/drawing/2014/main" id="{570F0147-5155-26E8-A73C-EE75670B7512}"/>
              </a:ext>
            </a:extLst>
          </p:cNvPr>
          <p:cNvPicPr>
            <a:picLocks noChangeAspect="1"/>
          </p:cNvPicPr>
          <p:nvPr/>
        </p:nvPicPr>
        <p:blipFill>
          <a:blip r:embed="rId4"/>
          <a:stretch>
            <a:fillRect/>
          </a:stretch>
        </p:blipFill>
        <p:spPr>
          <a:xfrm>
            <a:off x="4030980" y="1322000"/>
            <a:ext cx="2645524" cy="983292"/>
          </a:xfrm>
          <a:prstGeom prst="rect">
            <a:avLst/>
          </a:prstGeom>
        </p:spPr>
      </p:pic>
      <p:pic>
        <p:nvPicPr>
          <p:cNvPr id="8" name="Picture 7">
            <a:extLst>
              <a:ext uri="{FF2B5EF4-FFF2-40B4-BE49-F238E27FC236}">
                <a16:creationId xmlns:a16="http://schemas.microsoft.com/office/drawing/2014/main" id="{B70FAFE0-64D9-3C7A-B038-FF9ADEBAFE0A}"/>
              </a:ext>
            </a:extLst>
          </p:cNvPr>
          <p:cNvPicPr>
            <a:picLocks noChangeAspect="1"/>
          </p:cNvPicPr>
          <p:nvPr/>
        </p:nvPicPr>
        <p:blipFill>
          <a:blip r:embed="rId5"/>
          <a:stretch>
            <a:fillRect/>
          </a:stretch>
        </p:blipFill>
        <p:spPr>
          <a:xfrm>
            <a:off x="573069" y="4329952"/>
            <a:ext cx="2695912" cy="1718644"/>
          </a:xfrm>
          <a:prstGeom prst="rect">
            <a:avLst/>
          </a:prstGeom>
        </p:spPr>
      </p:pic>
      <p:pic>
        <p:nvPicPr>
          <p:cNvPr id="9" name="Picture 8">
            <a:extLst>
              <a:ext uri="{FF2B5EF4-FFF2-40B4-BE49-F238E27FC236}">
                <a16:creationId xmlns:a16="http://schemas.microsoft.com/office/drawing/2014/main" id="{48283C47-1FA5-75A1-1605-B2BA547706FA}"/>
              </a:ext>
            </a:extLst>
          </p:cNvPr>
          <p:cNvPicPr>
            <a:picLocks noChangeAspect="1"/>
          </p:cNvPicPr>
          <p:nvPr/>
        </p:nvPicPr>
        <p:blipFill>
          <a:blip r:embed="rId6"/>
          <a:stretch>
            <a:fillRect/>
          </a:stretch>
        </p:blipFill>
        <p:spPr>
          <a:xfrm>
            <a:off x="8606790" y="1979567"/>
            <a:ext cx="2160270" cy="325725"/>
          </a:xfrm>
          <a:prstGeom prst="rect">
            <a:avLst/>
          </a:prstGeom>
        </p:spPr>
      </p:pic>
      <p:pic>
        <p:nvPicPr>
          <p:cNvPr id="10" name="Picture 9">
            <a:extLst>
              <a:ext uri="{FF2B5EF4-FFF2-40B4-BE49-F238E27FC236}">
                <a16:creationId xmlns:a16="http://schemas.microsoft.com/office/drawing/2014/main" id="{65C627FD-566D-D8DC-51FB-28E873426CC0}"/>
              </a:ext>
            </a:extLst>
          </p:cNvPr>
          <p:cNvPicPr>
            <a:picLocks noChangeAspect="1"/>
          </p:cNvPicPr>
          <p:nvPr/>
        </p:nvPicPr>
        <p:blipFill>
          <a:blip r:embed="rId7"/>
          <a:stretch>
            <a:fillRect/>
          </a:stretch>
        </p:blipFill>
        <p:spPr>
          <a:xfrm>
            <a:off x="7401404" y="4730203"/>
            <a:ext cx="3335175" cy="652534"/>
          </a:xfrm>
          <a:prstGeom prst="rect">
            <a:avLst/>
          </a:prstGeom>
        </p:spPr>
      </p:pic>
      <p:pic>
        <p:nvPicPr>
          <p:cNvPr id="11" name="Picture 10">
            <a:extLst>
              <a:ext uri="{FF2B5EF4-FFF2-40B4-BE49-F238E27FC236}">
                <a16:creationId xmlns:a16="http://schemas.microsoft.com/office/drawing/2014/main" id="{4FDA4312-D66D-363C-24BC-ADB154042C14}"/>
              </a:ext>
            </a:extLst>
          </p:cNvPr>
          <p:cNvPicPr>
            <a:picLocks noChangeAspect="1"/>
          </p:cNvPicPr>
          <p:nvPr/>
        </p:nvPicPr>
        <p:blipFill>
          <a:blip r:embed="rId8"/>
          <a:stretch>
            <a:fillRect/>
          </a:stretch>
        </p:blipFill>
        <p:spPr>
          <a:xfrm>
            <a:off x="4560570" y="4430237"/>
            <a:ext cx="1905000" cy="1905000"/>
          </a:xfrm>
          <a:prstGeom prst="rect">
            <a:avLst/>
          </a:prstGeom>
        </p:spPr>
      </p:pic>
    </p:spTree>
    <p:extLst>
      <p:ext uri="{BB962C8B-B14F-4D97-AF65-F5344CB8AC3E}">
        <p14:creationId xmlns:p14="http://schemas.microsoft.com/office/powerpoint/2010/main" val="274530613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Thoughts &amp; Principles</a:t>
            </a: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735248" y="1747056"/>
            <a:ext cx="9764586" cy="3728585"/>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It’s not a tech capabilities thing – it’s a culture thing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Potentially requires termination of good partnership working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We live in fast moving times – it is not an admission of previous error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Similar to EPR  - complex and essentially business process project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Potential for unhappy users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Fear, Uncertainty &amp; Doubt</a:t>
            </a:r>
            <a:r>
              <a:rPr kumimoji="0" lang="en-GB"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208696103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Thoughts &amp; Principles</a:t>
            </a: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735248" y="1747056"/>
            <a:ext cx="9249580" cy="3728585"/>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It is good (and necessary) governance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It is an opportunity to learn and develop</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Different models may better suit your </a:t>
            </a:r>
            <a:r>
              <a:rPr kumimoji="0" lang="en-US" sz="2000" b="1" i="0" u="none" strike="noStrike" kern="1200" cap="none" spc="0" normalizeH="0" baseline="0" noProof="0" dirty="0" err="1">
                <a:ln>
                  <a:noFill/>
                </a:ln>
                <a:solidFill>
                  <a:srgbClr val="3C063F"/>
                </a:solidFill>
                <a:effectLst/>
                <a:uLnTx/>
                <a:uFillTx/>
                <a:latin typeface="Arial" panose="020B0604020202020204" pitchFamily="34" charset="0"/>
                <a:ea typeface="+mn-ea"/>
                <a:cs typeface="Arial" panose="020B0604020202020204" pitchFamily="34" charset="0"/>
              </a:rPr>
              <a:t>organisation</a:t>
            </a:r>
            <a:endPar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It (should be!) easier than last time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You and your </a:t>
            </a:r>
            <a:r>
              <a:rPr kumimoji="0" lang="en-US" sz="2000" b="1" i="0" u="none" strike="noStrike" kern="1200" cap="none" spc="0" normalizeH="0" baseline="0" noProof="0" dirty="0" err="1">
                <a:ln>
                  <a:noFill/>
                </a:ln>
                <a:solidFill>
                  <a:srgbClr val="3C063F"/>
                </a:solidFill>
                <a:effectLst/>
                <a:uLnTx/>
                <a:uFillTx/>
                <a:latin typeface="Arial" panose="020B0604020202020204" pitchFamily="34" charset="0"/>
                <a:ea typeface="+mn-ea"/>
                <a:cs typeface="Arial" panose="020B0604020202020204" pitchFamily="34" charset="0"/>
              </a:rPr>
              <a:t>organisation</a:t>
            </a: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 are more educated and can “buy better”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hlinkClick r:id="rId2"/>
              </a:rPr>
              <a:t>https://youtu.be/YL9sNrOlK-I?t=39</a:t>
            </a:r>
            <a:r>
              <a:rPr kumimoji="0" lang="en-GB"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171172028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9AC02-E713-694C-B5FD-60358555068B}"/>
              </a:ext>
            </a:extLst>
          </p:cNvPr>
          <p:cNvSpPr txBox="1"/>
          <p:nvPr/>
        </p:nvSpPr>
        <p:spPr>
          <a:xfrm>
            <a:off x="115689" y="2769435"/>
            <a:ext cx="500589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Andrew Haw</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Interoperability Programme Lead</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Digital Notts at Nottingham and Nottinghamshire 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Andrew.haw@nottshc.nhs.uk</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Tel 07973 543721</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2"/>
          <a:stretch>
            <a:fillRect/>
          </a:stretch>
        </p:blipFill>
        <p:spPr>
          <a:xfrm>
            <a:off x="8477465" y="5490629"/>
            <a:ext cx="3420227" cy="789283"/>
          </a:xfrm>
          <a:prstGeom prst="rect">
            <a:avLst/>
          </a:prstGeom>
        </p:spPr>
      </p:pic>
      <p:sp>
        <p:nvSpPr>
          <p:cNvPr id="4" name="TextBox 3">
            <a:extLst>
              <a:ext uri="{FF2B5EF4-FFF2-40B4-BE49-F238E27FC236}">
                <a16:creationId xmlns:a16="http://schemas.microsoft.com/office/drawing/2014/main" id="{A30989EA-E5F2-AB4D-4B5A-BD4C36C409EA}"/>
              </a:ext>
            </a:extLst>
          </p:cNvPr>
          <p:cNvSpPr txBox="1"/>
          <p:nvPr/>
        </p:nvSpPr>
        <p:spPr>
          <a:xfrm>
            <a:off x="2977871" y="997803"/>
            <a:ext cx="6096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039775E-661F-3784-B16A-E3B91A2003BF}"/>
              </a:ext>
            </a:extLst>
          </p:cNvPr>
          <p:cNvSpPr txBox="1"/>
          <p:nvPr/>
        </p:nvSpPr>
        <p:spPr>
          <a:xfrm>
            <a:off x="4067977" y="2795670"/>
            <a:ext cx="500589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Úna Rice</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Associate Director – Digital Transformation</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 Gloucestershire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una.rice@nhs.net</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Tel 0707796 196 659</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0E8A22B-CD73-1E58-4A89-332CADF2460F}"/>
              </a:ext>
            </a:extLst>
          </p:cNvPr>
          <p:cNvSpPr txBox="1"/>
          <p:nvPr/>
        </p:nvSpPr>
        <p:spPr>
          <a:xfrm>
            <a:off x="9163050" y="2795670"/>
            <a:ext cx="30289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Paul Cook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Commercial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Synanetics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paul.cook@synanetics.com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Tel 07570 576534</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382468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Nottingham and Nottinghamshire</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26163332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8" name="Rectangle 7">
            <a:extLst>
              <a:ext uri="{FF2B5EF4-FFF2-40B4-BE49-F238E27FC236}">
                <a16:creationId xmlns:a16="http://schemas.microsoft.com/office/drawing/2014/main" id="{5CD74F55-2FC0-EDE8-760F-CE6918011018}"/>
              </a:ext>
            </a:extLst>
          </p:cNvPr>
          <p:cNvSpPr/>
          <p:nvPr/>
        </p:nvSpPr>
        <p:spPr>
          <a:xfrm>
            <a:off x="5238142" y="1188382"/>
            <a:ext cx="6615652" cy="5269199"/>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n-cs"/>
              </a:rPr>
              <a:t>It can be very easy to connect two systems/teams with a simple interface that can be agreed by small group of practitioners and developed by technical specialists.</a:t>
            </a:r>
            <a:b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n-cs"/>
              </a:rPr>
            </a:b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n-cs"/>
            </a:endParaRPr>
          </a:p>
          <a:p>
            <a:pPr marL="0" marR="0" lvl="0" indent="0" algn="l" defTabSz="914400" rtl="0" eaLnBrk="1" fontAlgn="auto" latinLnBrk="0" hangingPunct="1">
              <a:lnSpc>
                <a:spcPct val="107000"/>
              </a:lnSpc>
              <a:spcBef>
                <a:spcPts val="6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Arial" panose="020B0604020202020204" pitchFamily="34" charset="0"/>
              </a:rPr>
              <a:t>However, the problem with point-to-point solutions is that they snowball at an exponential rate.  The diagram on the left highlights the difference between a point-to-point and Ecosystem Platform approach.</a:t>
            </a:r>
          </a:p>
          <a:p>
            <a:pPr marL="0" marR="0" lvl="0" indent="0" algn="l" defTabSz="914400" rtl="0" eaLnBrk="1" fontAlgn="auto" latinLnBrk="0" hangingPunct="1">
              <a:lnSpc>
                <a:spcPct val="107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Arial" panose="020B0604020202020204" pitchFamily="34" charset="0"/>
              </a:rPr>
              <a:t>The formula above can be used to determine the possible number of integration for ‘n’ nodes.  Hence for 100 nodes, there would be a requirement for 100*99/2 = 4,950 integrations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87BB430-163D-217C-2EB1-60C95A982CD2}"/>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Integration Proliferation Dilemma – why we need an Ecosystem Platform </a:t>
            </a:r>
          </a:p>
        </p:txBody>
      </p:sp>
      <p:pic>
        <p:nvPicPr>
          <p:cNvPr id="7" name="Picture 6">
            <a:extLst>
              <a:ext uri="{FF2B5EF4-FFF2-40B4-BE49-F238E27FC236}">
                <a16:creationId xmlns:a16="http://schemas.microsoft.com/office/drawing/2014/main" id="{78B07B75-ABC0-3165-A1BD-F5486E1DF137}"/>
              </a:ext>
            </a:extLst>
          </p:cNvPr>
          <p:cNvPicPr>
            <a:picLocks noChangeAspect="1"/>
          </p:cNvPicPr>
          <p:nvPr/>
        </p:nvPicPr>
        <p:blipFill>
          <a:blip r:embed="rId3"/>
          <a:stretch>
            <a:fillRect/>
          </a:stretch>
        </p:blipFill>
        <p:spPr>
          <a:xfrm rot="5400000">
            <a:off x="-373932" y="2871700"/>
            <a:ext cx="5939134" cy="2219469"/>
          </a:xfrm>
          <a:prstGeom prst="rect">
            <a:avLst/>
          </a:prstGeom>
        </p:spPr>
      </p:pic>
      <p:pic>
        <p:nvPicPr>
          <p:cNvPr id="10" name="Picture 9">
            <a:extLst>
              <a:ext uri="{FF2B5EF4-FFF2-40B4-BE49-F238E27FC236}">
                <a16:creationId xmlns:a16="http://schemas.microsoft.com/office/drawing/2014/main" id="{4C6CE7E6-6043-197E-B4EB-9EEF9FD915E2}"/>
              </a:ext>
            </a:extLst>
          </p:cNvPr>
          <p:cNvPicPr>
            <a:picLocks noChangeAspect="1"/>
          </p:cNvPicPr>
          <p:nvPr/>
        </p:nvPicPr>
        <p:blipFill>
          <a:blip r:embed="rId4"/>
          <a:stretch>
            <a:fillRect/>
          </a:stretch>
        </p:blipFill>
        <p:spPr>
          <a:xfrm>
            <a:off x="7186491" y="3929132"/>
            <a:ext cx="1743318" cy="1000265"/>
          </a:xfrm>
          <a:prstGeom prst="rect">
            <a:avLst/>
          </a:prstGeom>
        </p:spPr>
      </p:pic>
    </p:spTree>
    <p:extLst>
      <p:ext uri="{BB962C8B-B14F-4D97-AF65-F5344CB8AC3E}">
        <p14:creationId xmlns:p14="http://schemas.microsoft.com/office/powerpoint/2010/main" val="12112549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ICS Digital Strategy 2000-2004 – part of</a:t>
            </a:r>
          </a:p>
        </p:txBody>
      </p:sp>
      <p:sp>
        <p:nvSpPr>
          <p:cNvPr id="6" name="Rectangle 5">
            <a:extLst>
              <a:ext uri="{FF2B5EF4-FFF2-40B4-BE49-F238E27FC236}">
                <a16:creationId xmlns:a16="http://schemas.microsoft.com/office/drawing/2014/main" id="{54613CD9-576F-5144-880F-69CE88A9A033}"/>
              </a:ext>
            </a:extLst>
          </p:cNvPr>
          <p:cNvSpPr/>
          <p:nvPr/>
        </p:nvSpPr>
        <p:spPr>
          <a:xfrm>
            <a:off x="208547" y="1108172"/>
            <a:ext cx="11645247" cy="56553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deliver the right information, about the right patient, at the right time, for direct care anywhere; why </a:t>
            </a: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needed a 2nd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generation Shared Care Record:</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60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of tech &amp; provider: Interweave based on Yorkshire and Humber Care Record: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to data are visible in near real time – every 15 minutes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data – community care, mental health, social care and our in house GP Repository of Clinical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GPRCC : Care Plans, End of Life, Frailty, Mental Health Diagnoses &amp; Major Diagnoses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types of data – documents – End of Life preferences / ReSPECT form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capabilities such as structured messaging and alerts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Launch from a patient record in Nervecentre /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SystmOne / Mosaic / Liquid Logic so no login needed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is not stored so not duplicated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Aim to stop using the MIG in preference to use of GP Connect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licenses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Driven and Owned by the NHS – we the customers are in control; pace of change faster</a:t>
            </a:r>
          </a:p>
          <a:p>
            <a:pPr marL="514350" marR="0" lvl="0" indent="-514350" algn="l" defTabSz="914400" rtl="0" eaLnBrk="1" fontAlgn="auto" latinLnBrk="0" hangingPunct="1">
              <a:lnSpc>
                <a:spcPct val="100000"/>
              </a:lnSpc>
              <a:spcBef>
                <a:spcPts val="60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1</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generation product is replaced, there will be much change for some</a:t>
            </a:r>
          </a:p>
          <a:p>
            <a:pPr marL="514350" marR="0" lvl="0" indent="-514350" algn="l" defTabSz="914400" rtl="0" eaLnBrk="1" fontAlgn="auto" latinLnBrk="0" hangingPunct="1">
              <a:lnSpc>
                <a:spcPct val="100000"/>
              </a:lnSpc>
              <a:spcBef>
                <a:spcPts val="60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benefits: examples include ability to send alerts in real time to avoid nugatory visits; fewer duplicated diagnostics, improved discharge to assess processes (bed days), better match to patients wishes e.g. About Me, End of Life preferences etc. </a:t>
            </a: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2493029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we needed an Ecosystem Platform (ESP)?</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338206" y="1188382"/>
            <a:ext cx="11515588" cy="518257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experience of using the Graphnet Notts Health and Care Portal since 2016, and the previous needs, we also need:</a:t>
            </a:r>
            <a:endPar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move towards structured, standards based data</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develop capabilities to do things once, e.g.. a structured referral message or structured transfer of care message, not a different solution for every point to point need, as we are forced to do now</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 event driven architecture: i.e. users ‘subscribe’ to the ‘events’ that they need, using business rules such that organisations receive only those triggers &amp; data items that they need for their services and staff, so there is no data overload and no unnecessary sharing of data;  e.g.. when a patient is admitted to ED and has a domiciliary appointment the same day, an alert can go to the DN/CPN/social worker in real time, to prevent them making an unnecessary visit</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reduce duplication of data stored twice and the cost of future new integrations, as we create new structured data</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One channel to the ESP to receive data from the (future) Internet of things platform, to access patient captured data</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Greater flexibility and independence, e.g. so we can change the content and look of the data in the portal without suppliers permission or costs; but with the choice to go it alone in just our ICS or to do new developments together in consortia</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speed up development/change at a predictable cost: as providers change data increasingly from text to structured via EPR programmes, and create new data, we need to make these changes when we like, without suppliers cost or permission</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view knowledge / data shared in near real time, in multiple applications, such as gaps in care, overdue events, risk factors</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be to see data from outside Notts e.g.. South Yorkshire, Derbyshire, Leicestershire, i.e. to avoid re-storing data that </a:t>
            </a:r>
            <a:b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exists elsewhere</a:t>
            </a: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163980671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613CD9-576F-5144-880F-69CE88A9A033}"/>
              </a:ext>
            </a:extLst>
          </p:cNvPr>
          <p:cNvSpPr/>
          <p:nvPr/>
        </p:nvSpPr>
        <p:spPr>
          <a:xfrm>
            <a:off x="338206" y="1191453"/>
            <a:ext cx="11515588" cy="5726439"/>
          </a:xfrm>
          <a:prstGeom prst="rect">
            <a:avLst/>
          </a:prstGeom>
        </p:spPr>
        <p:txBody>
          <a:bodyPr wrap="square">
            <a:spAutoFit/>
          </a:bodyPr>
          <a:lstStyle/>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Plan for sustainability before you start; e.g. all data providers’ integration staff need to understand FHIR to the point where they can convert other data types such as HL-7 into FHIR resource types – enduringly</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When critical staff leave, have a contingency plan and a budget to buy in the resource</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Line of business systems need to support a contextual link; without that a separate login will be required</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Plan to step around other big changes carefully, e.g. a LIMS migration; a conversion from PAS to EPR in ED</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Have a governance process to deal with new requirements while still under development – i.e. whether to deal with them once strategically or deliver them twice, with the legacy supplier too</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Demonstrate what you plan early, e.g. a proof of concept</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Use metrics from the current ScR to calibrate the forecast quantum of clinical change work required, as it will vary from provider to provider, as will the aspirations for deploying new capabilities</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Split data providers and data consumers into phases so the new or smaller users go after the bigger users have proved it is safe to change</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Separate data provision from data consumption – so you can consider 1 big bang (all data is ready to consume) that is separate from n little bangs (a single trust or council is ready to consume the new platform)</a:t>
            </a:r>
          </a:p>
          <a:p>
            <a:pPr marL="342900" marR="0" lvl="0" indent="-342900" algn="l" defTabSz="914400" rtl="0" eaLnBrk="1" fontAlgn="auto" latinLnBrk="0" hangingPunct="1">
              <a:lnSpc>
                <a:spcPct val="120000"/>
              </a:lnSpc>
              <a:spcBef>
                <a:spcPts val="30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alpha val="70000"/>
                  </a:prstClr>
                </a:solidFill>
                <a:effectLst/>
                <a:uLnTx/>
                <a:uFillTx/>
                <a:latin typeface="Arial" panose="020B0604020202020204" pitchFamily="34" charset="0"/>
                <a:ea typeface="+mn-ea"/>
                <a:cs typeface="Arial" panose="020B0604020202020204" pitchFamily="34" charset="0"/>
              </a:rPr>
              <a:t>Have a pleasant team! No one can force anyone to do anything, so be empathetic to your                        data providers’ pressures and all their other work</a:t>
            </a:r>
          </a:p>
        </p:txBody>
      </p:sp>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 you have to do – start 2-3 years before contract end date</a:t>
            </a:r>
          </a:p>
        </p:txBody>
      </p:sp>
      <p:pic>
        <p:nvPicPr>
          <p:cNvPr id="4" name="Picture 3" descr="A picture containing shape&#10;&#10;Description automatically generated">
            <a:extLst>
              <a:ext uri="{FF2B5EF4-FFF2-40B4-BE49-F238E27FC236}">
                <a16:creationId xmlns:a16="http://schemas.microsoft.com/office/drawing/2014/main" id="{9CEAF4F5-F8C5-D5BB-B3A9-86B220BD8054}"/>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132883940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4720856" y="-140569"/>
            <a:ext cx="7471144"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 Acute Trust in Nottingham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&amp; Nottinghamshire</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5" name="Picture 4">
            <a:extLst>
              <a:ext uri="{FF2B5EF4-FFF2-40B4-BE49-F238E27FC236}">
                <a16:creationId xmlns:a16="http://schemas.microsoft.com/office/drawing/2014/main" id="{A64BA4DC-12D9-4C9F-D88F-E4CCD45E6D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64" y="-181976"/>
            <a:ext cx="5323206" cy="7093139"/>
          </a:xfrm>
          <a:prstGeom prst="rect">
            <a:avLst/>
          </a:prstGeom>
          <a:noFill/>
          <a:ln>
            <a:noFill/>
          </a:ln>
        </p:spPr>
      </p:pic>
      <p:sp>
        <p:nvSpPr>
          <p:cNvPr id="8" name="Rectangle 7">
            <a:extLst>
              <a:ext uri="{FF2B5EF4-FFF2-40B4-BE49-F238E27FC236}">
                <a16:creationId xmlns:a16="http://schemas.microsoft.com/office/drawing/2014/main" id="{5CD74F55-2FC0-EDE8-760F-CE6918011018}"/>
              </a:ext>
            </a:extLst>
          </p:cNvPr>
          <p:cNvSpPr/>
          <p:nvPr/>
        </p:nvSpPr>
        <p:spPr>
          <a:xfrm>
            <a:off x="5238142" y="1188382"/>
            <a:ext cx="6615652" cy="383169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 example data flow architecture for one of our acutes is shown:</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All data that is to be made visible in the Notts Care Record (NcR) must be placed in the Interweave Connect device</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It is the choice of each data provider how to populate the Connect device; here the Trust already manipulates some of the data and commits it to their enterprise data warehouse. So it makes sense for them to make that available to the NcR</a:t>
            </a:r>
          </a:p>
          <a:p>
            <a:pPr marL="457200" marR="0" lvl="0" indent="-457200" algn="l" defTabSz="914400" rtl="0" eaLnBrk="1" fontAlgn="auto" latinLnBrk="0" hangingPunct="1">
              <a:lnSpc>
                <a:spcPct val="107000"/>
              </a:lnSpc>
              <a:spcBef>
                <a:spcPts val="60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 all flows are shown, just 4 are chosen to make the point ;3 of them are Commercial Off The Shelf packages and the last one Medical Office is a bespoke trust built application used to distribute documents electronically;  examples missing from the diagram include Radiology reports and Ambulance Service Handover documents</a:t>
            </a:r>
          </a:p>
        </p:txBody>
      </p:sp>
    </p:spTree>
    <p:extLst>
      <p:ext uri="{BB962C8B-B14F-4D97-AF65-F5344CB8AC3E}">
        <p14:creationId xmlns:p14="http://schemas.microsoft.com/office/powerpoint/2010/main" val="270187009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Gloucestershire</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48922155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310723"/>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617262"/>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bit about me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432808" y="6486599"/>
            <a:ext cx="1545867" cy="351076"/>
          </a:xfrm>
          <a:prstGeom prst="rect">
            <a:avLst/>
          </a:prstGeom>
        </p:spPr>
      </p:pic>
      <p:pic>
        <p:nvPicPr>
          <p:cNvPr id="2" name="Picture 1">
            <a:extLst>
              <a:ext uri="{FF2B5EF4-FFF2-40B4-BE49-F238E27FC236}">
                <a16:creationId xmlns:a16="http://schemas.microsoft.com/office/drawing/2014/main" id="{6175472D-6520-3814-5D63-97720CCF8055}"/>
              </a:ext>
            </a:extLst>
          </p:cNvPr>
          <p:cNvPicPr>
            <a:picLocks noChangeAspect="1"/>
          </p:cNvPicPr>
          <p:nvPr/>
        </p:nvPicPr>
        <p:blipFill>
          <a:blip r:embed="rId4"/>
          <a:stretch>
            <a:fillRect/>
          </a:stretch>
        </p:blipFill>
        <p:spPr>
          <a:xfrm>
            <a:off x="413554" y="4282873"/>
            <a:ext cx="1932866" cy="536358"/>
          </a:xfrm>
          <a:prstGeom prst="rect">
            <a:avLst/>
          </a:prstGeom>
        </p:spPr>
      </p:pic>
      <p:pic>
        <p:nvPicPr>
          <p:cNvPr id="7" name="Picture 6">
            <a:extLst>
              <a:ext uri="{FF2B5EF4-FFF2-40B4-BE49-F238E27FC236}">
                <a16:creationId xmlns:a16="http://schemas.microsoft.com/office/drawing/2014/main" id="{EE8F327D-3DEB-91A2-1940-FAFE68FEB981}"/>
              </a:ext>
            </a:extLst>
          </p:cNvPr>
          <p:cNvPicPr>
            <a:picLocks noChangeAspect="1"/>
          </p:cNvPicPr>
          <p:nvPr/>
        </p:nvPicPr>
        <p:blipFill>
          <a:blip r:embed="rId5"/>
          <a:stretch>
            <a:fillRect/>
          </a:stretch>
        </p:blipFill>
        <p:spPr>
          <a:xfrm>
            <a:off x="735248" y="4622681"/>
            <a:ext cx="3839521" cy="1560058"/>
          </a:xfrm>
          <a:prstGeom prst="rect">
            <a:avLst/>
          </a:prstGeom>
        </p:spPr>
      </p:pic>
      <p:pic>
        <p:nvPicPr>
          <p:cNvPr id="9" name="Picture 8">
            <a:extLst>
              <a:ext uri="{FF2B5EF4-FFF2-40B4-BE49-F238E27FC236}">
                <a16:creationId xmlns:a16="http://schemas.microsoft.com/office/drawing/2014/main" id="{757597BA-5A20-5F6F-1CD4-28D1A4E0788D}"/>
              </a:ext>
            </a:extLst>
          </p:cNvPr>
          <p:cNvPicPr>
            <a:picLocks noChangeAspect="1"/>
          </p:cNvPicPr>
          <p:nvPr/>
        </p:nvPicPr>
        <p:blipFill rotWithShape="1">
          <a:blip r:embed="rId6">
            <a:extLst>
              <a:ext uri="{28A0092B-C50C-407E-A947-70E740481C1C}">
                <a14:useLocalDpi xmlns:a14="http://schemas.microsoft.com/office/drawing/2010/main" val="0"/>
              </a:ext>
            </a:extLst>
          </a:blip>
          <a:srcRect l="30590" t="13866" b="21911"/>
          <a:stretch/>
        </p:blipFill>
        <p:spPr>
          <a:xfrm rot="21432078">
            <a:off x="3620731" y="3877998"/>
            <a:ext cx="1120247" cy="608368"/>
          </a:xfrm>
          <a:prstGeom prst="rect">
            <a:avLst/>
          </a:prstGeom>
        </p:spPr>
      </p:pic>
      <p:pic>
        <p:nvPicPr>
          <p:cNvPr id="10" name="Content Placeholder 3">
            <a:extLst>
              <a:ext uri="{FF2B5EF4-FFF2-40B4-BE49-F238E27FC236}">
                <a16:creationId xmlns:a16="http://schemas.microsoft.com/office/drawing/2014/main" id="{90A0EDC6-648A-D362-8C8D-5BB0E9459AC2}"/>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637386" y="3781486"/>
            <a:ext cx="920210" cy="766841"/>
          </a:xfrm>
        </p:spPr>
      </p:pic>
      <p:sp>
        <p:nvSpPr>
          <p:cNvPr id="11" name="Oval 10">
            <a:extLst>
              <a:ext uri="{FF2B5EF4-FFF2-40B4-BE49-F238E27FC236}">
                <a16:creationId xmlns:a16="http://schemas.microsoft.com/office/drawing/2014/main" id="{2C1536EB-E67F-9478-DF37-7AC50D5EFD97}"/>
              </a:ext>
            </a:extLst>
          </p:cNvPr>
          <p:cNvSpPr/>
          <p:nvPr/>
        </p:nvSpPr>
        <p:spPr>
          <a:xfrm>
            <a:off x="203899" y="2473408"/>
            <a:ext cx="4921371" cy="4178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94BB0E9E-02A3-573D-D378-17BD0314EC05}"/>
              </a:ext>
            </a:extLst>
          </p:cNvPr>
          <p:cNvPicPr>
            <a:picLocks noChangeAspect="1"/>
          </p:cNvPicPr>
          <p:nvPr/>
        </p:nvPicPr>
        <p:blipFill>
          <a:blip r:embed="rId8"/>
          <a:stretch>
            <a:fillRect/>
          </a:stretch>
        </p:blipFill>
        <p:spPr>
          <a:xfrm>
            <a:off x="651950" y="3693605"/>
            <a:ext cx="1751613" cy="522004"/>
          </a:xfrm>
          <a:prstGeom prst="rect">
            <a:avLst/>
          </a:prstGeom>
        </p:spPr>
      </p:pic>
      <p:sp>
        <p:nvSpPr>
          <p:cNvPr id="19" name="TextBox 18">
            <a:extLst>
              <a:ext uri="{FF2B5EF4-FFF2-40B4-BE49-F238E27FC236}">
                <a16:creationId xmlns:a16="http://schemas.microsoft.com/office/drawing/2014/main" id="{44004B73-D3D8-88B7-ECF8-D3740023B4BD}"/>
              </a:ext>
            </a:extLst>
          </p:cNvPr>
          <p:cNvSpPr txBox="1"/>
          <p:nvPr/>
        </p:nvSpPr>
        <p:spPr>
          <a:xfrm>
            <a:off x="1205086" y="2706070"/>
            <a:ext cx="4253199" cy="9541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First of type MIU/OOH model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111 and Document Sharing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Patient Access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Early Shared Care Record</a:t>
            </a:r>
          </a:p>
        </p:txBody>
      </p:sp>
      <p:pic>
        <p:nvPicPr>
          <p:cNvPr id="14" name="Picture 13">
            <a:extLst>
              <a:ext uri="{FF2B5EF4-FFF2-40B4-BE49-F238E27FC236}">
                <a16:creationId xmlns:a16="http://schemas.microsoft.com/office/drawing/2014/main" id="{2BE4B13F-761C-EC8F-990F-3E6D28750C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7105" y="1397606"/>
            <a:ext cx="929771" cy="1216531"/>
          </a:xfrm>
          <a:prstGeom prst="rect">
            <a:avLst/>
          </a:prstGeom>
        </p:spPr>
      </p:pic>
      <p:sp>
        <p:nvSpPr>
          <p:cNvPr id="20" name="TextBox 19">
            <a:extLst>
              <a:ext uri="{FF2B5EF4-FFF2-40B4-BE49-F238E27FC236}">
                <a16:creationId xmlns:a16="http://schemas.microsoft.com/office/drawing/2014/main" id="{4051CDE8-241C-5037-8DAB-9F3F15A5AD3E}"/>
              </a:ext>
            </a:extLst>
          </p:cNvPr>
          <p:cNvSpPr txBox="1"/>
          <p:nvPr/>
        </p:nvSpPr>
        <p:spPr>
          <a:xfrm>
            <a:off x="6550326" y="1446044"/>
            <a:ext cx="31133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Frontline care as an Osteopath</a:t>
            </a:r>
          </a:p>
        </p:txBody>
      </p:sp>
      <p:sp>
        <p:nvSpPr>
          <p:cNvPr id="21" name="Rectangle 20">
            <a:extLst>
              <a:ext uri="{FF2B5EF4-FFF2-40B4-BE49-F238E27FC236}">
                <a16:creationId xmlns:a16="http://schemas.microsoft.com/office/drawing/2014/main" id="{5D172F16-276C-AA4B-42B6-B2885C83D0BB}"/>
              </a:ext>
            </a:extLst>
          </p:cNvPr>
          <p:cNvSpPr/>
          <p:nvPr/>
        </p:nvSpPr>
        <p:spPr>
          <a:xfrm>
            <a:off x="6471861" y="1406686"/>
            <a:ext cx="3270240" cy="620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8EDBE8F-1195-DA18-F4DF-1D8E57A25A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108" y="1475832"/>
            <a:ext cx="550477" cy="550477"/>
          </a:xfrm>
          <a:prstGeom prst="rect">
            <a:avLst/>
          </a:prstGeom>
        </p:spPr>
      </p:pic>
      <p:pic>
        <p:nvPicPr>
          <p:cNvPr id="13" name="Picture 2">
            <a:extLst>
              <a:ext uri="{FF2B5EF4-FFF2-40B4-BE49-F238E27FC236}">
                <a16:creationId xmlns:a16="http://schemas.microsoft.com/office/drawing/2014/main" id="{E4B5C16F-99EA-9344-5A8E-7370152393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3964" y="1462540"/>
            <a:ext cx="868671" cy="56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ADB1DE02-1CCB-E9B4-DEA3-C912F7480782}"/>
              </a:ext>
            </a:extLst>
          </p:cNvPr>
          <p:cNvSpPr/>
          <p:nvPr/>
        </p:nvSpPr>
        <p:spPr>
          <a:xfrm>
            <a:off x="101467" y="1371053"/>
            <a:ext cx="4209015" cy="983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2876E50-E4FF-FBCE-4495-99E398B87EDE}"/>
              </a:ext>
            </a:extLst>
          </p:cNvPr>
          <p:cNvSpPr txBox="1"/>
          <p:nvPr/>
        </p:nvSpPr>
        <p:spPr>
          <a:xfrm>
            <a:off x="203899" y="2064939"/>
            <a:ext cx="425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Early career – teaching, banking and health insurance</a:t>
            </a:r>
          </a:p>
        </p:txBody>
      </p:sp>
      <p:pic>
        <p:nvPicPr>
          <p:cNvPr id="22" name="Picture 21">
            <a:extLst>
              <a:ext uri="{FF2B5EF4-FFF2-40B4-BE49-F238E27FC236}">
                <a16:creationId xmlns:a16="http://schemas.microsoft.com/office/drawing/2014/main" id="{1FD18B92-9FE1-72F3-076D-E68AFFADAC64}"/>
              </a:ext>
            </a:extLst>
          </p:cNvPr>
          <p:cNvPicPr>
            <a:picLocks noChangeAspect="1"/>
          </p:cNvPicPr>
          <p:nvPr/>
        </p:nvPicPr>
        <p:blipFill>
          <a:blip r:embed="rId12"/>
          <a:stretch>
            <a:fillRect/>
          </a:stretch>
        </p:blipFill>
        <p:spPr>
          <a:xfrm>
            <a:off x="1527757" y="1490116"/>
            <a:ext cx="1117673" cy="506571"/>
          </a:xfrm>
          <a:prstGeom prst="rect">
            <a:avLst/>
          </a:prstGeom>
        </p:spPr>
      </p:pic>
      <p:grpSp>
        <p:nvGrpSpPr>
          <p:cNvPr id="26" name="Group 25">
            <a:extLst>
              <a:ext uri="{FF2B5EF4-FFF2-40B4-BE49-F238E27FC236}">
                <a16:creationId xmlns:a16="http://schemas.microsoft.com/office/drawing/2014/main" id="{6D04AF26-F900-54F8-95FD-2FCD85B0EB26}"/>
              </a:ext>
            </a:extLst>
          </p:cNvPr>
          <p:cNvGrpSpPr/>
          <p:nvPr/>
        </p:nvGrpSpPr>
        <p:grpSpPr>
          <a:xfrm>
            <a:off x="5458285" y="2758863"/>
            <a:ext cx="6329825" cy="3578928"/>
            <a:chOff x="310718" y="4188611"/>
            <a:chExt cx="5521911" cy="2460764"/>
          </a:xfrm>
        </p:grpSpPr>
        <p:sp>
          <p:nvSpPr>
            <p:cNvPr id="6" name="Rectangle 5">
              <a:extLst>
                <a:ext uri="{FF2B5EF4-FFF2-40B4-BE49-F238E27FC236}">
                  <a16:creationId xmlns:a16="http://schemas.microsoft.com/office/drawing/2014/main" id="{F942B802-4E7B-B9B2-6EDD-4C187601D335}"/>
                </a:ext>
              </a:extLst>
            </p:cNvPr>
            <p:cNvSpPr/>
            <p:nvPr/>
          </p:nvSpPr>
          <p:spPr>
            <a:xfrm>
              <a:off x="310718" y="4188611"/>
              <a:ext cx="5521911" cy="2460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72C7F7-214C-34C3-5AF2-93D3611B988C}"/>
                </a:ext>
              </a:extLst>
            </p:cNvPr>
            <p:cNvSpPr txBox="1"/>
            <p:nvPr/>
          </p:nvSpPr>
          <p:spPr>
            <a:xfrm>
              <a:off x="359415" y="4251399"/>
              <a:ext cx="2095008" cy="253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Gloucestershire ICS</a:t>
              </a:r>
            </a:p>
          </p:txBody>
        </p:sp>
      </p:grpSp>
      <p:pic>
        <p:nvPicPr>
          <p:cNvPr id="27" name="Picture 26">
            <a:extLst>
              <a:ext uri="{FF2B5EF4-FFF2-40B4-BE49-F238E27FC236}">
                <a16:creationId xmlns:a16="http://schemas.microsoft.com/office/drawing/2014/main" id="{E6B7DD0F-5CEB-F665-8C7A-FF58F2DDB92F}"/>
              </a:ext>
            </a:extLst>
          </p:cNvPr>
          <p:cNvPicPr>
            <a:picLocks noChangeAspect="1"/>
          </p:cNvPicPr>
          <p:nvPr/>
        </p:nvPicPr>
        <p:blipFill>
          <a:blip r:embed="rId13"/>
          <a:stretch>
            <a:fillRect/>
          </a:stretch>
        </p:blipFill>
        <p:spPr>
          <a:xfrm>
            <a:off x="8741249" y="3037020"/>
            <a:ext cx="2855630" cy="2826445"/>
          </a:xfrm>
          <a:prstGeom prst="rect">
            <a:avLst/>
          </a:prstGeom>
        </p:spPr>
      </p:pic>
      <p:pic>
        <p:nvPicPr>
          <p:cNvPr id="28" name="Picture 2">
            <a:extLst>
              <a:ext uri="{FF2B5EF4-FFF2-40B4-BE49-F238E27FC236}">
                <a16:creationId xmlns:a16="http://schemas.microsoft.com/office/drawing/2014/main" id="{417BBF77-D227-409C-6558-652E59F1375F}"/>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0778" t="7110" r="29838" b="4636"/>
          <a:stretch/>
        </p:blipFill>
        <p:spPr bwMode="auto">
          <a:xfrm>
            <a:off x="6376806" y="3520320"/>
            <a:ext cx="2031428" cy="272315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545310"/>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D724A9-C4E8-4667-AE33-64E48568A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customXml/itemProps3.xml><?xml version="1.0" encoding="utf-8"?>
<ds:datastoreItem xmlns:ds="http://schemas.openxmlformats.org/officeDocument/2006/customXml" ds:itemID="{6E81C31F-1BFF-4C61-9B62-30DF3BCE38E8}">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73</TotalTime>
  <Words>1810</Words>
  <Application>Microsoft Macintosh PowerPoint</Application>
  <PresentationFormat>Widescreen</PresentationFormat>
  <Paragraphs>168</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Tahoma</vt:lpstr>
      <vt:lpstr>Office Theme</vt:lpstr>
      <vt:lpstr>A5 Changing Platforms: ShCR Platform Migration   Andrew Haw, Nottingham and Nottinghamshire Úna Rice, Gloucestershire Paul Cook, Synanetics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42</cp:revision>
  <dcterms:created xsi:type="dcterms:W3CDTF">2022-04-12T19:39:15Z</dcterms:created>
  <dcterms:modified xsi:type="dcterms:W3CDTF">2024-04-19T16:02:46Z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y fmtid="{D5CDD505-2E9C-101B-9397-08002B2CF9AE}" pid="3" name="MediaServiceImageTags">
    <vt:lpwstr/>
  </property>
</Properties>
</file>