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4559" r:id="rId6"/>
    <p:sldId id="4562" r:id="rId7"/>
    <p:sldId id="4564" r:id="rId8"/>
    <p:sldId id="4565" r:id="rId9"/>
    <p:sldId id="4568" r:id="rId10"/>
    <p:sldId id="267" r:id="rId11"/>
    <p:sldId id="4567" r:id="rId12"/>
    <p:sldId id="4561" r:id="rId13"/>
    <p:sldId id="264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63F"/>
    <a:srgbClr val="782283"/>
    <a:srgbClr val="833C9F"/>
    <a:srgbClr val="003853"/>
    <a:srgbClr val="D9458F"/>
    <a:srgbClr val="FFCE44"/>
    <a:srgbClr val="E94F35"/>
    <a:srgbClr val="3AADC7"/>
    <a:srgbClr val="47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F95E6-8ED5-4FEC-8796-7DFD18C602D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CA0AB-A201-42EA-9E34-00D9AE00B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0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A0B6-1121-5A4F-A9E5-C1109A67E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0B07B-9C86-D94A-9A6D-C25DD234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EBE2-8C89-3D46-9F39-E6122451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2CEC-A2F2-8F40-B370-7DD1ED15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C006-20ED-2048-AD08-E1AA4E10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656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8D34-09BF-1147-A822-30A710EA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B7C88-2041-0F4C-9CB2-033A350B1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9516-6057-E046-B3E0-59802BA3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2922-BD86-EF4B-A76C-3FDD665C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FCEB0-A74D-1742-9E98-90E52CCD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494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3D1F6-81D6-1D4D-B59E-8BC3D366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EA0BC-C8D2-C64A-A14D-26861384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41D60-5381-934B-8E95-90938EEA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AE05C-F4BA-0D47-AE92-E0CFB4AC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A8B-B043-4E4F-8622-A44989BE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168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9483-299F-7844-AF90-31791D9F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CA7C-55A6-794D-9D08-0474B8964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AEF5-2048-5442-8EEC-B3E7CBCE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6D2B-32F6-9043-B1C6-9B635111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4A01-6E9C-424C-A13C-F04BD71B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291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223F-5167-BF49-B7A5-9A20B74E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BF161-E384-894F-8CEF-F54371BBF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80C3-D0D1-4E4D-9F78-98CFDDBA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826A-6DF5-CD4F-B5D0-85F601B7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BFAC-05F5-3347-9B34-5803B349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429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C62B-3F37-8347-BD7A-155988B2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07E9-C26B-5440-A4A0-0CC5914A2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98BE2-A856-134D-B17A-5DAD97DDC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697B1-9116-6E49-8710-69F7246D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A064-0D23-B447-A093-21CD4666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D95A-4286-214D-AFDC-DF88B65E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415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45E3-9B78-FA4D-A6CB-2B8E112E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D343-4F3B-5A48-9CA0-9232B636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35E5-6C34-7648-96DB-BCCD01F4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1EA4C-8D79-8342-B5A8-F70547351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E8DA1-3568-2848-B2B6-C41448FD3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6A5E2-7DED-BE4D-8E43-1A9975BF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456DC-ADB5-EE4E-8E3A-7C2E0C8C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7A1EB-8C3D-9840-8D2A-0599328E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993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DA7-A946-B44D-912B-1CEB6805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0918D-ECC7-B44F-BEBB-8C2AD21D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26158-212F-0545-9FDE-F342B2CC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FDC3C-1E94-AB47-94D4-903D917A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389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21A4D-2954-3443-B696-92A89B25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AB7E3-AC26-0749-8132-9C693581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2BBEF-4970-E64F-B4ED-36837346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682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CCDB-273A-D24C-A5E8-377C1C1C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8ED9-2DD2-BD4F-ACC9-0FEB9E3F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B7286-9740-384F-824B-A5585CF7C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ECDA9-BEAE-754C-AA36-331D6A56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016B-325D-EB40-87E6-0327AC95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AC85A-498B-E14A-9DBE-E6283B3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529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69B3-4B53-8A4C-925E-1FF5718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3FC1-C711-3940-B813-54594AB4A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43C81-7FA1-B04B-84FF-34BD63BD4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F249D-E16F-424A-8110-93359B2B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1CC0B-70EC-334E-A4AF-6615044B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A21C5-750B-C945-B7CC-507A846A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742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A3E70-C5D9-6644-9917-8047A1B3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758AE-403E-014B-BA93-15C2B64D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3C38-9B26-E347-88EE-F24E3748C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35A2-2C56-3C4F-AA70-F43D28374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4A857-16EE-FF4D-B4FD-F9FE49038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red-cross-mark-wrong-incorrect-29985/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pixabay.com/en/check-mark-tick-mark-check-correct-129278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12BDDB-F2F6-D5C5-B510-408D1883FA26}"/>
              </a:ext>
            </a:extLst>
          </p:cNvPr>
          <p:cNvSpPr/>
          <p:nvPr/>
        </p:nvSpPr>
        <p:spPr>
          <a:xfrm>
            <a:off x="0" y="2330606"/>
            <a:ext cx="12192000" cy="4527394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7E068-7DDB-7340-B0EF-1785D5915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190" y="3655226"/>
            <a:ext cx="9954858" cy="1504368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B4.2b Emerging Opportunities :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Coordination and Care Planning 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Grigsby,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Graphnet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 on behalf of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Evelyn White, Kent and Medway ICS</a:t>
            </a:r>
            <a:endParaRPr lang="en-US" sz="3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D8E7B27-345A-1AD1-F0BD-21AB96DAB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18"/>
          <a:stretch/>
        </p:blipFill>
        <p:spPr>
          <a:xfrm>
            <a:off x="6041968" y="752647"/>
            <a:ext cx="4375422" cy="727652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5726FAE8-5F22-BE59-7CC8-BB0FC1314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90" y="621328"/>
            <a:ext cx="4360475" cy="99029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8710BF2-F55A-19BE-FDA4-10298E2CE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7398" y="820473"/>
            <a:ext cx="1738749" cy="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78879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on SCRs and their data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7" name="Picture 6" descr="A diagram of a health record&#10;&#10;Description automatically generated">
            <a:extLst>
              <a:ext uri="{FF2B5EF4-FFF2-40B4-BE49-F238E27FC236}">
                <a16:creationId xmlns:a16="http://schemas.microsoft.com/office/drawing/2014/main" id="{673BCF43-66D1-9439-1FAC-12B8F400E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8" y="1074744"/>
            <a:ext cx="5621594" cy="562159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728F33-013C-9F37-762F-FB4291D9A4CC}"/>
              </a:ext>
            </a:extLst>
          </p:cNvPr>
          <p:cNvSpPr/>
          <p:nvPr/>
        </p:nvSpPr>
        <p:spPr>
          <a:xfrm>
            <a:off x="6876469" y="1326650"/>
            <a:ext cx="3431458" cy="248894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2.5m Population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52,569 patients in Patient Need Group 10 or 11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patients represent 40% of bed days</a:t>
            </a: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D157017A-03ED-AA69-C842-45999AB329E5}"/>
              </a:ext>
            </a:extLst>
          </p:cNvPr>
          <p:cNvSpPr/>
          <p:nvPr/>
        </p:nvSpPr>
        <p:spPr>
          <a:xfrm>
            <a:off x="7971134" y="1423651"/>
            <a:ext cx="1476000" cy="301451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Customer 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FC19323-6967-3630-6EC0-4DC58563463B}"/>
              </a:ext>
            </a:extLst>
          </p:cNvPr>
          <p:cNvSpPr/>
          <p:nvPr/>
        </p:nvSpPr>
        <p:spPr>
          <a:xfrm>
            <a:off x="6876469" y="3962598"/>
            <a:ext cx="3431458" cy="248894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2m population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11,605 patients generate: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52,136 A&amp;E attendances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1.1m GP encounters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47,330 emergency admissions</a:t>
            </a: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6FBD272E-414F-7145-9EED-51DE4CA382C2}"/>
              </a:ext>
            </a:extLst>
          </p:cNvPr>
          <p:cNvSpPr/>
          <p:nvPr/>
        </p:nvSpPr>
        <p:spPr>
          <a:xfrm>
            <a:off x="7971134" y="4026072"/>
            <a:ext cx="1476000" cy="301451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Customer B</a:t>
            </a:r>
          </a:p>
        </p:txBody>
      </p:sp>
    </p:spTree>
    <p:extLst>
      <p:ext uri="{BB962C8B-B14F-4D97-AF65-F5344CB8AC3E}">
        <p14:creationId xmlns:p14="http://schemas.microsoft.com/office/powerpoint/2010/main" val="3372078036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0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C9AC02-E713-694C-B5FD-60358555068B}"/>
              </a:ext>
            </a:extLst>
          </p:cNvPr>
          <p:cNvSpPr txBox="1"/>
          <p:nvPr/>
        </p:nvSpPr>
        <p:spPr>
          <a:xfrm>
            <a:off x="1215024" y="4686926"/>
            <a:ext cx="50058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further information or discussion contact: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Evelyn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White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Programme Director, KMCR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Kent Community Health NHS Foundation Trust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evelyn.white@nhs.net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E3D58BC-0D12-6178-CA02-A60B87E37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265" y="5061857"/>
            <a:ext cx="3420227" cy="789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0989EA-E5F2-AB4D-4B5A-BD4C36C409EA}"/>
              </a:ext>
            </a:extLst>
          </p:cNvPr>
          <p:cNvSpPr txBox="1"/>
          <p:nvPr/>
        </p:nvSpPr>
        <p:spPr>
          <a:xfrm>
            <a:off x="2479964" y="2598003"/>
            <a:ext cx="83924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Questions/comments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89857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Background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148735-D2D1-40EF-B46C-E90F35FFC7D3}"/>
              </a:ext>
            </a:extLst>
          </p:cNvPr>
          <p:cNvSpPr/>
          <p:nvPr/>
        </p:nvSpPr>
        <p:spPr>
          <a:xfrm>
            <a:off x="226756" y="1129509"/>
            <a:ext cx="11660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Kent and Medway Shared Care Record (KMCR) gives health and social care professionals access to key information about an individual at the point of care.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5A24FB-360A-4F7D-B174-8D55E93B0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6" y="2099925"/>
            <a:ext cx="5053297" cy="1462419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7C8C6F07-8C2C-41F4-8F9D-E641CFC3C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635" y="2345293"/>
            <a:ext cx="505759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00CBA8-EA30-4729-B05A-06B27BAB0841}"/>
              </a:ext>
            </a:extLst>
          </p:cNvPr>
          <p:cNvGrpSpPr/>
          <p:nvPr/>
        </p:nvGrpSpPr>
        <p:grpSpPr>
          <a:xfrm>
            <a:off x="7549251" y="3313676"/>
            <a:ext cx="4445979" cy="2886708"/>
            <a:chOff x="-32398" y="271967"/>
            <a:chExt cx="5913600" cy="3940322"/>
          </a:xfrm>
        </p:grpSpPr>
        <p:sp>
          <p:nvSpPr>
            <p:cNvPr id="11" name="Hexagon 2">
              <a:extLst>
                <a:ext uri="{FF2B5EF4-FFF2-40B4-BE49-F238E27FC236}">
                  <a16:creationId xmlns:a16="http://schemas.microsoft.com/office/drawing/2014/main" id="{F162C5CF-E63E-4795-8B02-5D33E4F45B53}"/>
                </a:ext>
              </a:extLst>
            </p:cNvPr>
            <p:cNvSpPr/>
            <p:nvPr/>
          </p:nvSpPr>
          <p:spPr>
            <a:xfrm>
              <a:off x="848524" y="639221"/>
              <a:ext cx="4211304" cy="2809946"/>
            </a:xfrm>
            <a:custGeom>
              <a:avLst/>
              <a:gdLst>
                <a:gd name="connsiteX0" fmla="*/ 0 w 3825410"/>
                <a:gd name="connsiteY0" fmla="*/ 1404974 h 2809948"/>
                <a:gd name="connsiteX1" fmla="*/ 702487 w 3825410"/>
                <a:gd name="connsiteY1" fmla="*/ 1 h 2809948"/>
                <a:gd name="connsiteX2" fmla="*/ 3122923 w 3825410"/>
                <a:gd name="connsiteY2" fmla="*/ 1 h 2809948"/>
                <a:gd name="connsiteX3" fmla="*/ 3825410 w 3825410"/>
                <a:gd name="connsiteY3" fmla="*/ 1404974 h 2809948"/>
                <a:gd name="connsiteX4" fmla="*/ 3122923 w 3825410"/>
                <a:gd name="connsiteY4" fmla="*/ 2809947 h 2809948"/>
                <a:gd name="connsiteX5" fmla="*/ 702487 w 3825410"/>
                <a:gd name="connsiteY5" fmla="*/ 2809947 h 2809948"/>
                <a:gd name="connsiteX6" fmla="*/ 0 w 3825410"/>
                <a:gd name="connsiteY6" fmla="*/ 1404974 h 2809948"/>
                <a:gd name="connsiteX0" fmla="*/ 0 w 4018357"/>
                <a:gd name="connsiteY0" fmla="*/ 1421751 h 2809946"/>
                <a:gd name="connsiteX1" fmla="*/ 895434 w 4018357"/>
                <a:gd name="connsiteY1" fmla="*/ 0 h 2809946"/>
                <a:gd name="connsiteX2" fmla="*/ 3315870 w 4018357"/>
                <a:gd name="connsiteY2" fmla="*/ 0 h 2809946"/>
                <a:gd name="connsiteX3" fmla="*/ 4018357 w 4018357"/>
                <a:gd name="connsiteY3" fmla="*/ 1404973 h 2809946"/>
                <a:gd name="connsiteX4" fmla="*/ 3315870 w 4018357"/>
                <a:gd name="connsiteY4" fmla="*/ 2809946 h 2809946"/>
                <a:gd name="connsiteX5" fmla="*/ 895434 w 4018357"/>
                <a:gd name="connsiteY5" fmla="*/ 2809946 h 2809946"/>
                <a:gd name="connsiteX6" fmla="*/ 0 w 4018357"/>
                <a:gd name="connsiteY6" fmla="*/ 1421751 h 2809946"/>
                <a:gd name="connsiteX0" fmla="*/ 0 w 4211304"/>
                <a:gd name="connsiteY0" fmla="*/ 1421751 h 2809946"/>
                <a:gd name="connsiteX1" fmla="*/ 895434 w 4211304"/>
                <a:gd name="connsiteY1" fmla="*/ 0 h 2809946"/>
                <a:gd name="connsiteX2" fmla="*/ 3315870 w 4211304"/>
                <a:gd name="connsiteY2" fmla="*/ 0 h 2809946"/>
                <a:gd name="connsiteX3" fmla="*/ 4211304 w 4211304"/>
                <a:gd name="connsiteY3" fmla="*/ 1421751 h 2809946"/>
                <a:gd name="connsiteX4" fmla="*/ 3315870 w 4211304"/>
                <a:gd name="connsiteY4" fmla="*/ 2809946 h 2809946"/>
                <a:gd name="connsiteX5" fmla="*/ 895434 w 4211304"/>
                <a:gd name="connsiteY5" fmla="*/ 2809946 h 2809946"/>
                <a:gd name="connsiteX6" fmla="*/ 0 w 4211304"/>
                <a:gd name="connsiteY6" fmla="*/ 1421751 h 280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1304" h="2809946">
                  <a:moveTo>
                    <a:pt x="0" y="1421751"/>
                  </a:moveTo>
                  <a:lnTo>
                    <a:pt x="895434" y="0"/>
                  </a:lnTo>
                  <a:lnTo>
                    <a:pt x="3315870" y="0"/>
                  </a:lnTo>
                  <a:lnTo>
                    <a:pt x="4211304" y="1421751"/>
                  </a:lnTo>
                  <a:lnTo>
                    <a:pt x="3315870" y="2809946"/>
                  </a:lnTo>
                  <a:lnTo>
                    <a:pt x="895434" y="2809946"/>
                  </a:lnTo>
                  <a:lnTo>
                    <a:pt x="0" y="142175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4BC6D9-4A9F-43BD-B272-9D2DEBFAD786}"/>
                </a:ext>
              </a:extLst>
            </p:cNvPr>
            <p:cNvCxnSpPr>
              <a:cxnSpLocks/>
            </p:cNvCxnSpPr>
            <p:nvPr/>
          </p:nvCxnSpPr>
          <p:spPr>
            <a:xfrm>
              <a:off x="1863214" y="772793"/>
              <a:ext cx="546482" cy="71220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C4DB6BB-DD78-4DF4-BFAF-43884D32A6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0725" y="2666697"/>
              <a:ext cx="541222" cy="7151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8B6DE95-F602-4429-BB66-F106A7748D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8946" y="774182"/>
              <a:ext cx="541221" cy="7151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8C93D14-B820-44CA-9E27-014B276C465F}"/>
                </a:ext>
              </a:extLst>
            </p:cNvPr>
            <p:cNvCxnSpPr>
              <a:cxnSpLocks/>
            </p:cNvCxnSpPr>
            <p:nvPr/>
          </p:nvCxnSpPr>
          <p:spPr>
            <a:xfrm>
              <a:off x="3485705" y="2585419"/>
              <a:ext cx="546482" cy="71220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7FBBD97-A015-417A-ADC5-560A21D814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0522" y="2047746"/>
              <a:ext cx="1968820" cy="1479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D0808E7-97D1-465A-AC34-E4D4F067F7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042" y="2055145"/>
              <a:ext cx="1651544" cy="1297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9109C3B-9519-4C23-9BCF-B4F5799AF030}"/>
                </a:ext>
              </a:extLst>
            </p:cNvPr>
            <p:cNvGrpSpPr/>
            <p:nvPr/>
          </p:nvGrpSpPr>
          <p:grpSpPr>
            <a:xfrm>
              <a:off x="3941157" y="321358"/>
              <a:ext cx="1655656" cy="585591"/>
              <a:chOff x="4096558" y="352723"/>
              <a:chExt cx="2029434" cy="642745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C656855-0324-43BC-8B08-AB2038A21D18}"/>
                  </a:ext>
                </a:extLst>
              </p:cNvPr>
              <p:cNvGrpSpPr/>
              <p:nvPr/>
            </p:nvGrpSpPr>
            <p:grpSpPr>
              <a:xfrm>
                <a:off x="4096558" y="352723"/>
                <a:ext cx="587229" cy="545284"/>
                <a:chOff x="4096558" y="352723"/>
                <a:chExt cx="587229" cy="545284"/>
              </a:xfrm>
            </p:grpSpPr>
            <p:sp>
              <p:nvSpPr>
                <p:cNvPr id="50" name="Flowchart: Connector 49">
                  <a:extLst>
                    <a:ext uri="{FF2B5EF4-FFF2-40B4-BE49-F238E27FC236}">
                      <a16:creationId xmlns:a16="http://schemas.microsoft.com/office/drawing/2014/main" id="{A28D639A-A0D7-4DDD-86C2-390488690586}"/>
                    </a:ext>
                  </a:extLst>
                </p:cNvPr>
                <p:cNvSpPr/>
                <p:nvPr/>
              </p:nvSpPr>
              <p:spPr>
                <a:xfrm>
                  <a:off x="4096558" y="352723"/>
                  <a:ext cx="587229" cy="545284"/>
                </a:xfrm>
                <a:prstGeom prst="flowChartConnector">
                  <a:avLst/>
                </a:prstGeom>
                <a:solidFill>
                  <a:srgbClr val="3C77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51" name="Graphic 19" descr="Eye">
                  <a:extLst>
                    <a:ext uri="{FF2B5EF4-FFF2-40B4-BE49-F238E27FC236}">
                      <a16:creationId xmlns:a16="http://schemas.microsoft.com/office/drawing/2014/main" id="{55BCCDF5-9C7E-4257-9A5B-1A487BA632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91914" y="427107"/>
                  <a:ext cx="396516" cy="396516"/>
                </a:xfrm>
                <a:prstGeom prst="rect">
                  <a:avLst/>
                </a:prstGeom>
              </p:spPr>
            </p:pic>
          </p:grpSp>
          <p:sp>
            <p:nvSpPr>
              <p:cNvPr id="49" name="TextBox 38">
                <a:extLst>
                  <a:ext uri="{FF2B5EF4-FFF2-40B4-BE49-F238E27FC236}">
                    <a16:creationId xmlns:a16="http://schemas.microsoft.com/office/drawing/2014/main" id="{F18F3629-6043-4B6C-9372-02EDEF17B4B1}"/>
                  </a:ext>
                </a:extLst>
              </p:cNvPr>
              <p:cNvSpPr txBox="1"/>
              <p:nvPr/>
            </p:nvSpPr>
            <p:spPr>
              <a:xfrm>
                <a:off x="4683788" y="418372"/>
                <a:ext cx="1442204" cy="57709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Community Services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A9FEE6C-084D-4A82-B836-9A06A0D3A74A}"/>
                </a:ext>
              </a:extLst>
            </p:cNvPr>
            <p:cNvGrpSpPr/>
            <p:nvPr/>
          </p:nvGrpSpPr>
          <p:grpSpPr>
            <a:xfrm>
              <a:off x="1046047" y="271967"/>
              <a:ext cx="926292" cy="560986"/>
              <a:chOff x="1015379" y="289363"/>
              <a:chExt cx="1166496" cy="61573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A84E01A-23E5-49A0-B4B9-9B209D9BA83C}"/>
                  </a:ext>
                </a:extLst>
              </p:cNvPr>
              <p:cNvGrpSpPr/>
              <p:nvPr/>
            </p:nvGrpSpPr>
            <p:grpSpPr>
              <a:xfrm>
                <a:off x="1594646" y="359818"/>
                <a:ext cx="587229" cy="545284"/>
                <a:chOff x="1594646" y="359818"/>
                <a:chExt cx="587229" cy="545284"/>
              </a:xfrm>
            </p:grpSpPr>
            <p:sp>
              <p:nvSpPr>
                <p:cNvPr id="46" name="Flowchart: Connector 45">
                  <a:extLst>
                    <a:ext uri="{FF2B5EF4-FFF2-40B4-BE49-F238E27FC236}">
                      <a16:creationId xmlns:a16="http://schemas.microsoft.com/office/drawing/2014/main" id="{66A8E2F9-A424-48D2-B803-E48E4072017F}"/>
                    </a:ext>
                  </a:extLst>
                </p:cNvPr>
                <p:cNvSpPr/>
                <p:nvPr/>
              </p:nvSpPr>
              <p:spPr>
                <a:xfrm>
                  <a:off x="1594646" y="359818"/>
                  <a:ext cx="587229" cy="545284"/>
                </a:xfrm>
                <a:prstGeom prst="flowChartConnector">
                  <a:avLst/>
                </a:prstGeom>
                <a:solidFill>
                  <a:srgbClr val="3C77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7" name="Graphic 23" descr="Stethoscope">
                  <a:extLst>
                    <a:ext uri="{FF2B5EF4-FFF2-40B4-BE49-F238E27FC236}">
                      <a16:creationId xmlns:a16="http://schemas.microsoft.com/office/drawing/2014/main" id="{4022DC15-975E-4F4A-ABDC-56FA862820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5092" y="424972"/>
                  <a:ext cx="414975" cy="414975"/>
                </a:xfrm>
                <a:prstGeom prst="rect">
                  <a:avLst/>
                </a:prstGeom>
              </p:spPr>
            </p:pic>
          </p:grpSp>
          <p:sp>
            <p:nvSpPr>
              <p:cNvPr id="45" name="TextBox 39">
                <a:extLst>
                  <a:ext uri="{FF2B5EF4-FFF2-40B4-BE49-F238E27FC236}">
                    <a16:creationId xmlns:a16="http://schemas.microsoft.com/office/drawing/2014/main" id="{B3C01F99-D080-4AF7-BCBC-7E779246C0E3}"/>
                  </a:ext>
                </a:extLst>
              </p:cNvPr>
              <p:cNvSpPr txBox="1"/>
              <p:nvPr/>
            </p:nvSpPr>
            <p:spPr>
              <a:xfrm>
                <a:off x="1015379" y="289363"/>
                <a:ext cx="862459" cy="53204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GPs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10A120-A78B-4B51-B1C2-145788A5BDED}"/>
                </a:ext>
              </a:extLst>
            </p:cNvPr>
            <p:cNvGrpSpPr/>
            <p:nvPr/>
          </p:nvGrpSpPr>
          <p:grpSpPr>
            <a:xfrm>
              <a:off x="-32398" y="1543210"/>
              <a:ext cx="1258601" cy="811161"/>
              <a:chOff x="-39713" y="1553628"/>
              <a:chExt cx="1542742" cy="890332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6384DF9-A1EA-4D1F-8320-0F3BBDC7499B}"/>
                  </a:ext>
                </a:extLst>
              </p:cNvPr>
              <p:cNvGrpSpPr/>
              <p:nvPr/>
            </p:nvGrpSpPr>
            <p:grpSpPr>
              <a:xfrm>
                <a:off x="758945" y="1898676"/>
                <a:ext cx="587229" cy="545284"/>
                <a:chOff x="758945" y="1898676"/>
                <a:chExt cx="587229" cy="545284"/>
              </a:xfrm>
            </p:grpSpPr>
            <p:sp>
              <p:nvSpPr>
                <p:cNvPr id="42" name="Flowchart: Connector 41">
                  <a:extLst>
                    <a:ext uri="{FF2B5EF4-FFF2-40B4-BE49-F238E27FC236}">
                      <a16:creationId xmlns:a16="http://schemas.microsoft.com/office/drawing/2014/main" id="{26503706-2C91-4295-A45D-FBE98F3991B0}"/>
                    </a:ext>
                  </a:extLst>
                </p:cNvPr>
                <p:cNvSpPr/>
                <p:nvPr/>
              </p:nvSpPr>
              <p:spPr>
                <a:xfrm>
                  <a:off x="758945" y="1898676"/>
                  <a:ext cx="587229" cy="545284"/>
                </a:xfrm>
                <a:prstGeom prst="flowChartConnector">
                  <a:avLst/>
                </a:prstGeom>
                <a:solidFill>
                  <a:srgbClr val="3C77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3" name="Graphic 21" descr="Brain">
                  <a:extLst>
                    <a:ext uri="{FF2B5EF4-FFF2-40B4-BE49-F238E27FC236}">
                      <a16:creationId xmlns:a16="http://schemas.microsoft.com/office/drawing/2014/main" id="{BB5447BF-D129-44FB-8E52-275213E9A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953" y="1942528"/>
                  <a:ext cx="459683" cy="459683"/>
                </a:xfrm>
                <a:prstGeom prst="rect">
                  <a:avLst/>
                </a:prstGeom>
              </p:spPr>
            </p:pic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2118333-1146-4699-87AF-8D5C292B8B6A}"/>
                  </a:ext>
                </a:extLst>
              </p:cNvPr>
              <p:cNvSpPr txBox="1"/>
              <p:nvPr/>
            </p:nvSpPr>
            <p:spPr>
              <a:xfrm>
                <a:off x="-39713" y="1553628"/>
                <a:ext cx="1542742" cy="77780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Mental Health     Trusts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9AD3E88-FDDE-46BC-A889-623F0AEF533C}"/>
                </a:ext>
              </a:extLst>
            </p:cNvPr>
            <p:cNvGrpSpPr/>
            <p:nvPr/>
          </p:nvGrpSpPr>
          <p:grpSpPr>
            <a:xfrm>
              <a:off x="1288926" y="3189955"/>
              <a:ext cx="1204594" cy="1022284"/>
              <a:chOff x="1288906" y="3189955"/>
              <a:chExt cx="1476538" cy="112206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D2A2885-C318-43C9-91C5-95AA57303193}"/>
                  </a:ext>
                </a:extLst>
              </p:cNvPr>
              <p:cNvGrpSpPr/>
              <p:nvPr/>
            </p:nvGrpSpPr>
            <p:grpSpPr>
              <a:xfrm>
                <a:off x="1673773" y="3189955"/>
                <a:ext cx="587229" cy="545284"/>
                <a:chOff x="1673773" y="3189955"/>
                <a:chExt cx="587229" cy="545284"/>
              </a:xfrm>
            </p:grpSpPr>
            <p:sp>
              <p:nvSpPr>
                <p:cNvPr id="38" name="Flowchart: Connector 37">
                  <a:extLst>
                    <a:ext uri="{FF2B5EF4-FFF2-40B4-BE49-F238E27FC236}">
                      <a16:creationId xmlns:a16="http://schemas.microsoft.com/office/drawing/2014/main" id="{B6E4632D-F7D0-41E6-8EC9-5BD6D78ED9D3}"/>
                    </a:ext>
                  </a:extLst>
                </p:cNvPr>
                <p:cNvSpPr/>
                <p:nvPr/>
              </p:nvSpPr>
              <p:spPr>
                <a:xfrm>
                  <a:off x="1673773" y="3189955"/>
                  <a:ext cx="587229" cy="545284"/>
                </a:xfrm>
                <a:prstGeom prst="flowChartConnector">
                  <a:avLst/>
                </a:prstGeom>
                <a:solidFill>
                  <a:srgbClr val="3C77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9" name="Graphic 37" descr="Hospital">
                  <a:extLst>
                    <a:ext uri="{FF2B5EF4-FFF2-40B4-BE49-F238E27FC236}">
                      <a16:creationId xmlns:a16="http://schemas.microsoft.com/office/drawing/2014/main" id="{A85629D6-7EA6-4004-BAD8-22FF4FEF05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4639" y="3192492"/>
                  <a:ext cx="453541" cy="453541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41">
                <a:extLst>
                  <a:ext uri="{FF2B5EF4-FFF2-40B4-BE49-F238E27FC236}">
                    <a16:creationId xmlns:a16="http://schemas.microsoft.com/office/drawing/2014/main" id="{B57BA2B0-3D05-47E1-BBE1-050FC2D6A5B2}"/>
                  </a:ext>
                </a:extLst>
              </p:cNvPr>
              <p:cNvSpPr txBox="1"/>
              <p:nvPr/>
            </p:nvSpPr>
            <p:spPr>
              <a:xfrm>
                <a:off x="1288906" y="3734918"/>
                <a:ext cx="1476538" cy="57709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Acute Trusts 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FD7254A-E462-4508-BB8A-896CB705F321}"/>
                </a:ext>
              </a:extLst>
            </p:cNvPr>
            <p:cNvGrpSpPr/>
            <p:nvPr/>
          </p:nvGrpSpPr>
          <p:grpSpPr>
            <a:xfrm>
              <a:off x="3688450" y="3205934"/>
              <a:ext cx="1336039" cy="1006355"/>
              <a:chOff x="3688398" y="3205932"/>
              <a:chExt cx="1637661" cy="110457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EED9B12-C92F-4E3C-8B7D-756822E3B918}"/>
                  </a:ext>
                </a:extLst>
              </p:cNvPr>
              <p:cNvGrpSpPr/>
              <p:nvPr/>
            </p:nvGrpSpPr>
            <p:grpSpPr>
              <a:xfrm>
                <a:off x="3981957" y="3205932"/>
                <a:ext cx="587229" cy="545284"/>
                <a:chOff x="3981957" y="3205932"/>
                <a:chExt cx="587229" cy="545284"/>
              </a:xfrm>
            </p:grpSpPr>
            <p:sp>
              <p:nvSpPr>
                <p:cNvPr id="34" name="Flowchart: Connector 33">
                  <a:extLst>
                    <a:ext uri="{FF2B5EF4-FFF2-40B4-BE49-F238E27FC236}">
                      <a16:creationId xmlns:a16="http://schemas.microsoft.com/office/drawing/2014/main" id="{A6062E76-4343-499C-992C-58C75DAE4CCF}"/>
                    </a:ext>
                  </a:extLst>
                </p:cNvPr>
                <p:cNvSpPr/>
                <p:nvPr/>
              </p:nvSpPr>
              <p:spPr>
                <a:xfrm>
                  <a:off x="3981957" y="3205932"/>
                  <a:ext cx="587229" cy="545284"/>
                </a:xfrm>
                <a:prstGeom prst="flowChartConnector">
                  <a:avLst/>
                </a:prstGeom>
                <a:solidFill>
                  <a:srgbClr val="3C77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5" name="Graphic 15" descr="Lungs">
                  <a:extLst>
                    <a:ext uri="{FF2B5EF4-FFF2-40B4-BE49-F238E27FC236}">
                      <a16:creationId xmlns:a16="http://schemas.microsoft.com/office/drawing/2014/main" id="{D3F28166-9A66-449D-B809-9C1655B3A5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54055" y="3255317"/>
                  <a:ext cx="428978" cy="428979"/>
                </a:xfrm>
                <a:prstGeom prst="rect">
                  <a:avLst/>
                </a:prstGeom>
              </p:spPr>
            </p:pic>
          </p:grpSp>
          <p:sp>
            <p:nvSpPr>
              <p:cNvPr id="33" name="TextBox 42">
                <a:extLst>
                  <a:ext uri="{FF2B5EF4-FFF2-40B4-BE49-F238E27FC236}">
                    <a16:creationId xmlns:a16="http://schemas.microsoft.com/office/drawing/2014/main" id="{8043B6B4-1DA0-46B3-ACA2-F1EAD4604E8A}"/>
                  </a:ext>
                </a:extLst>
              </p:cNvPr>
              <p:cNvSpPr txBox="1"/>
              <p:nvPr/>
            </p:nvSpPr>
            <p:spPr>
              <a:xfrm>
                <a:off x="3688398" y="3733411"/>
                <a:ext cx="1637661" cy="57709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Specialist Services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DC7A949-3FC8-4F17-AE2E-0D280243474D}"/>
                </a:ext>
              </a:extLst>
            </p:cNvPr>
            <p:cNvGrpSpPr/>
            <p:nvPr/>
          </p:nvGrpSpPr>
          <p:grpSpPr>
            <a:xfrm>
              <a:off x="4551107" y="1788382"/>
              <a:ext cx="1330095" cy="1130849"/>
              <a:chOff x="4573469" y="1820284"/>
              <a:chExt cx="1630375" cy="1241219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D5F9AFF-1B58-4044-B198-70638263C83B}"/>
                  </a:ext>
                </a:extLst>
              </p:cNvPr>
              <p:cNvGrpSpPr/>
              <p:nvPr/>
            </p:nvGrpSpPr>
            <p:grpSpPr>
              <a:xfrm>
                <a:off x="4926834" y="1820284"/>
                <a:ext cx="587229" cy="545284"/>
                <a:chOff x="4926834" y="1820284"/>
                <a:chExt cx="587229" cy="545284"/>
              </a:xfrm>
            </p:grpSpPr>
            <p:sp>
              <p:nvSpPr>
                <p:cNvPr id="30" name="Flowchart: Connector 29">
                  <a:extLst>
                    <a:ext uri="{FF2B5EF4-FFF2-40B4-BE49-F238E27FC236}">
                      <a16:creationId xmlns:a16="http://schemas.microsoft.com/office/drawing/2014/main" id="{79E9E792-2B56-4E3C-838B-7EC20B4A4FD8}"/>
                    </a:ext>
                  </a:extLst>
                </p:cNvPr>
                <p:cNvSpPr/>
                <p:nvPr/>
              </p:nvSpPr>
              <p:spPr>
                <a:xfrm>
                  <a:off x="4926834" y="1820284"/>
                  <a:ext cx="587229" cy="545284"/>
                </a:xfrm>
                <a:prstGeom prst="flowChartConnector">
                  <a:avLst/>
                </a:prstGeom>
                <a:solidFill>
                  <a:srgbClr val="3C77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1" name="Graphic 35" descr="Heart">
                  <a:extLst>
                    <a:ext uri="{FF2B5EF4-FFF2-40B4-BE49-F238E27FC236}">
                      <a16:creationId xmlns:a16="http://schemas.microsoft.com/office/drawing/2014/main" id="{AFB20845-CCB6-4453-8356-636C9328A4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36322" y="1839159"/>
                  <a:ext cx="526409" cy="526409"/>
                </a:xfrm>
                <a:prstGeom prst="rect">
                  <a:avLst/>
                </a:prstGeom>
              </p:spPr>
            </p:pic>
          </p:grpSp>
          <p:sp>
            <p:nvSpPr>
              <p:cNvPr id="29" name="TextBox 43">
                <a:extLst>
                  <a:ext uri="{FF2B5EF4-FFF2-40B4-BE49-F238E27FC236}">
                    <a16:creationId xmlns:a16="http://schemas.microsoft.com/office/drawing/2014/main" id="{F6875065-E402-4B7F-B130-DBC46B080188}"/>
                  </a:ext>
                </a:extLst>
              </p:cNvPr>
              <p:cNvSpPr txBox="1"/>
              <p:nvPr/>
            </p:nvSpPr>
            <p:spPr>
              <a:xfrm>
                <a:off x="4573469" y="2328715"/>
                <a:ext cx="1630375" cy="7327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Local Authority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Social Care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E7DFAA9-D0EB-4147-B7B0-66E0C3FE5B91}"/>
                </a:ext>
              </a:extLst>
            </p:cNvPr>
            <p:cNvGrpSpPr/>
            <p:nvPr/>
          </p:nvGrpSpPr>
          <p:grpSpPr>
            <a:xfrm>
              <a:off x="2114962" y="1154214"/>
              <a:ext cx="1765733" cy="1704395"/>
              <a:chOff x="2114962" y="1154214"/>
              <a:chExt cx="2164359" cy="1870745"/>
            </a:xfrm>
          </p:grpSpPr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DE221BE2-0B1D-4649-827D-66B11B66DC90}"/>
                  </a:ext>
                </a:extLst>
              </p:cNvPr>
              <p:cNvSpPr/>
              <p:nvPr/>
            </p:nvSpPr>
            <p:spPr>
              <a:xfrm>
                <a:off x="2114962" y="1154214"/>
                <a:ext cx="2164359" cy="1870745"/>
              </a:xfrm>
              <a:prstGeom prst="flowChartConnector">
                <a:avLst/>
              </a:prstGeom>
              <a:solidFill>
                <a:srgbClr val="3C77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6" name="Graphic 47" descr="Users">
                <a:extLst>
                  <a:ext uri="{FF2B5EF4-FFF2-40B4-BE49-F238E27FC236}">
                    <a16:creationId xmlns:a16="http://schemas.microsoft.com/office/drawing/2014/main" id="{9F442EF0-C6B2-4E95-88A6-4D77093876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2660490" y="1241199"/>
                <a:ext cx="1160009" cy="1058692"/>
              </a:xfrm>
              <a:prstGeom prst="rect">
                <a:avLst/>
              </a:prstGeom>
            </p:spPr>
          </p:pic>
          <p:pic>
            <p:nvPicPr>
              <p:cNvPr id="27" name="Picture 26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1DA301FB-E42C-4C1B-81C5-50CB33B0C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0943" y="2183110"/>
                <a:ext cx="1819102" cy="485737"/>
              </a:xfrm>
              <a:prstGeom prst="rect">
                <a:avLst/>
              </a:prstGeom>
            </p:spPr>
          </p:pic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BFD8D701-DC81-45B2-B8A2-15661A51A68E}"/>
              </a:ext>
            </a:extLst>
          </p:cNvPr>
          <p:cNvSpPr/>
          <p:nvPr/>
        </p:nvSpPr>
        <p:spPr>
          <a:xfrm>
            <a:off x="6144217" y="2230173"/>
            <a:ext cx="5924550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KMCR includes data from a range of health and care providers and is integrated with existing clinical/citizen data management systems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EA504DD-CA2E-4143-8D53-2E6DE08BDA1A}"/>
              </a:ext>
            </a:extLst>
          </p:cNvPr>
          <p:cNvSpPr/>
          <p:nvPr/>
        </p:nvSpPr>
        <p:spPr>
          <a:xfrm>
            <a:off x="196770" y="3887897"/>
            <a:ext cx="4944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Deployed in 2021.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BC9D80F-A416-4ECF-9FCB-83F4D3E034BD}"/>
              </a:ext>
            </a:extLst>
          </p:cNvPr>
          <p:cNvSpPr/>
          <p:nvPr/>
        </p:nvSpPr>
        <p:spPr>
          <a:xfrm>
            <a:off x="1053946" y="5516615"/>
            <a:ext cx="49446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2023 over 10,000 health and care professionals in Kent and Medway were accessing the KMCR and there were more than 4 million views of information contained within the KMCR.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818CF33-4D5E-4F96-A6A7-D9728DA1AF44}"/>
              </a:ext>
            </a:extLst>
          </p:cNvPr>
          <p:cNvSpPr/>
          <p:nvPr/>
        </p:nvSpPr>
        <p:spPr>
          <a:xfrm>
            <a:off x="682606" y="4371393"/>
            <a:ext cx="4944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4A1E067-5457-40C1-8744-2E8CFCA38657}"/>
              </a:ext>
            </a:extLst>
          </p:cNvPr>
          <p:cNvSpPr/>
          <p:nvPr/>
        </p:nvSpPr>
        <p:spPr>
          <a:xfrm>
            <a:off x="619227" y="4437210"/>
            <a:ext cx="49446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average of 8,700 health and care professionals in Kent and Medway are using the KMCR each month with an average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140,000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patients viewed per month.</a:t>
            </a:r>
          </a:p>
        </p:txBody>
      </p:sp>
    </p:spTree>
    <p:extLst>
      <p:ext uri="{BB962C8B-B14F-4D97-AF65-F5344CB8AC3E}">
        <p14:creationId xmlns:p14="http://schemas.microsoft.com/office/powerpoint/2010/main" val="4074978330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is part of the KMCR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BFDC8A-4B68-4091-9B7A-9112A4B56016}"/>
              </a:ext>
            </a:extLst>
          </p:cNvPr>
          <p:cNvGraphicFramePr>
            <a:graphicFrameLocks noGrp="1"/>
          </p:cNvGraphicFramePr>
          <p:nvPr/>
        </p:nvGraphicFramePr>
        <p:xfrm>
          <a:off x="155624" y="1947403"/>
          <a:ext cx="4104657" cy="184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297">
                  <a:extLst>
                    <a:ext uri="{9D8B030D-6E8A-4147-A177-3AD203B41FA5}">
                      <a16:colId xmlns:a16="http://schemas.microsoft.com/office/drawing/2014/main" val="2951331065"/>
                    </a:ext>
                  </a:extLst>
                </a:gridCol>
                <a:gridCol w="922789">
                  <a:extLst>
                    <a:ext uri="{9D8B030D-6E8A-4147-A177-3AD203B41FA5}">
                      <a16:colId xmlns:a16="http://schemas.microsoft.com/office/drawing/2014/main" val="3600638713"/>
                    </a:ext>
                  </a:extLst>
                </a:gridCol>
                <a:gridCol w="686571">
                  <a:extLst>
                    <a:ext uri="{9D8B030D-6E8A-4147-A177-3AD203B41FA5}">
                      <a16:colId xmlns:a16="http://schemas.microsoft.com/office/drawing/2014/main" val="1797132131"/>
                    </a:ext>
                  </a:extLst>
                </a:gridCol>
              </a:tblGrid>
              <a:tr h="42484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Acute trusts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Consuming data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Feeding Data</a:t>
                      </a:r>
                      <a:endParaRPr lang="en-GB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383703"/>
                  </a:ext>
                </a:extLst>
              </a:tr>
              <a:tr h="291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Dartford and Gravesham NHS Trust (D&amp;G)</a:t>
                      </a:r>
                      <a:endParaRPr lang="en-US" altLang="en-US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892567"/>
                  </a:ext>
                </a:extLst>
              </a:tr>
              <a:tr h="405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East Kent Hospitals University NHS Foundation Trust (EKHUFT)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47067"/>
                  </a:ext>
                </a:extLst>
              </a:tr>
              <a:tr h="280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Maidstone and Tunbridge Wells NHS Trust (MTW)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425658"/>
                  </a:ext>
                </a:extLst>
              </a:tr>
              <a:tr h="293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Medway NHS Foundation Trust (MFT)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5207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DB9CF0E-9EB9-41D9-969D-7E2AEB4D0CBC}"/>
              </a:ext>
            </a:extLst>
          </p:cNvPr>
          <p:cNvGraphicFramePr>
            <a:graphicFrameLocks noGrp="1"/>
          </p:cNvGraphicFramePr>
          <p:nvPr/>
        </p:nvGraphicFramePr>
        <p:xfrm>
          <a:off x="155624" y="3804471"/>
          <a:ext cx="4092071" cy="1591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686">
                  <a:extLst>
                    <a:ext uri="{9D8B030D-6E8A-4147-A177-3AD203B41FA5}">
                      <a16:colId xmlns:a16="http://schemas.microsoft.com/office/drawing/2014/main" val="2951331065"/>
                    </a:ext>
                  </a:extLst>
                </a:gridCol>
                <a:gridCol w="897622">
                  <a:extLst>
                    <a:ext uri="{9D8B030D-6E8A-4147-A177-3AD203B41FA5}">
                      <a16:colId xmlns:a16="http://schemas.microsoft.com/office/drawing/2014/main" val="3600638713"/>
                    </a:ext>
                  </a:extLst>
                </a:gridCol>
                <a:gridCol w="690763">
                  <a:extLst>
                    <a:ext uri="{9D8B030D-6E8A-4147-A177-3AD203B41FA5}">
                      <a16:colId xmlns:a16="http://schemas.microsoft.com/office/drawing/2014/main" val="1797132131"/>
                    </a:ext>
                  </a:extLst>
                </a:gridCol>
              </a:tblGrid>
              <a:tr h="44799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Community trusts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Consuming data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Feeding Data</a:t>
                      </a:r>
                      <a:endParaRPr lang="en-GB" sz="1200" dirty="0">
                        <a:latin typeface="+mn-lt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383703"/>
                  </a:ext>
                </a:extLst>
              </a:tr>
              <a:tr h="418131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1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Kent Community Health NHS Foundation Trust (KCHFT)</a:t>
                      </a:r>
                      <a:endParaRPr lang="en-US" alt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892567"/>
                  </a:ext>
                </a:extLst>
              </a:tr>
              <a:tr h="281036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1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Medway Community Healthcare (MCH)</a:t>
                      </a:r>
                      <a:endParaRPr lang="en-US" alt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47067"/>
                  </a:ext>
                </a:extLst>
              </a:tr>
              <a:tr h="351890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1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HCRG Care Group North Kent Community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42565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06A8C5C-76A5-4F92-AF12-D2CA2321C141}"/>
              </a:ext>
            </a:extLst>
          </p:cNvPr>
          <p:cNvGraphicFramePr>
            <a:graphicFrameLocks noGrp="1"/>
          </p:cNvGraphicFramePr>
          <p:nvPr/>
        </p:nvGraphicFramePr>
        <p:xfrm>
          <a:off x="155624" y="5411867"/>
          <a:ext cx="4092071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519">
                  <a:extLst>
                    <a:ext uri="{9D8B030D-6E8A-4147-A177-3AD203B41FA5}">
                      <a16:colId xmlns:a16="http://schemas.microsoft.com/office/drawing/2014/main" val="295133106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00638713"/>
                    </a:ext>
                  </a:extLst>
                </a:gridCol>
                <a:gridCol w="699152">
                  <a:extLst>
                    <a:ext uri="{9D8B030D-6E8A-4147-A177-3AD203B41FA5}">
                      <a16:colId xmlns:a16="http://schemas.microsoft.com/office/drawing/2014/main" val="1797132131"/>
                    </a:ext>
                  </a:extLst>
                </a:gridCol>
              </a:tblGrid>
              <a:tr h="45675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Mental Health trusts</a:t>
                      </a:r>
                    </a:p>
                  </a:txBody>
                  <a:tcPr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Consuming data</a:t>
                      </a:r>
                    </a:p>
                  </a:txBody>
                  <a:tcPr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Feeding Data</a:t>
                      </a:r>
                    </a:p>
                  </a:txBody>
                  <a:tcPr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383703"/>
                  </a:ext>
                </a:extLst>
              </a:tr>
              <a:tr h="426304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1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Kent and Medway NHS and Social Care Partnership Trust (KMPT)</a:t>
                      </a:r>
                      <a:endParaRPr lang="en-US" alt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892567"/>
                  </a:ext>
                </a:extLst>
              </a:tr>
              <a:tr h="426304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1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North East London NHS Foundation Trust (NELFT)</a:t>
                      </a:r>
                      <a:endParaRPr lang="en-US" alt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4706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0FA9FB8-B7A6-41E6-B500-33A7371EA7DA}"/>
              </a:ext>
            </a:extLst>
          </p:cNvPr>
          <p:cNvGraphicFramePr>
            <a:graphicFrameLocks noGrp="1"/>
          </p:cNvGraphicFramePr>
          <p:nvPr/>
        </p:nvGraphicFramePr>
        <p:xfrm>
          <a:off x="4562098" y="1041887"/>
          <a:ext cx="3666639" cy="117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152">
                  <a:extLst>
                    <a:ext uri="{9D8B030D-6E8A-4147-A177-3AD203B41FA5}">
                      <a16:colId xmlns:a16="http://schemas.microsoft.com/office/drawing/2014/main" val="2951331065"/>
                    </a:ext>
                  </a:extLst>
                </a:gridCol>
                <a:gridCol w="897622">
                  <a:extLst>
                    <a:ext uri="{9D8B030D-6E8A-4147-A177-3AD203B41FA5}">
                      <a16:colId xmlns:a16="http://schemas.microsoft.com/office/drawing/2014/main" val="3600638713"/>
                    </a:ext>
                  </a:extLst>
                </a:gridCol>
                <a:gridCol w="680865">
                  <a:extLst>
                    <a:ext uri="{9D8B030D-6E8A-4147-A177-3AD203B41FA5}">
                      <a16:colId xmlns:a16="http://schemas.microsoft.com/office/drawing/2014/main" val="1797132131"/>
                    </a:ext>
                  </a:extLst>
                </a:gridCol>
              </a:tblGrid>
              <a:tr h="45462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Local Authorities: Children &amp; Adult Social care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Consuming data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Feeding Data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383703"/>
                  </a:ext>
                </a:extLst>
              </a:tr>
              <a:tr h="361319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1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Kent County Council (KCC)</a:t>
                      </a:r>
                      <a:endParaRPr lang="en-US" alt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892567"/>
                  </a:ext>
                </a:extLst>
              </a:tr>
              <a:tr h="358231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1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Medway Council </a:t>
                      </a:r>
                      <a:endParaRPr lang="en-US" alt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4706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94EE6E0-5BEA-43A4-A265-1A7349A6EA2D}"/>
              </a:ext>
            </a:extLst>
          </p:cNvPr>
          <p:cNvGraphicFramePr>
            <a:graphicFrameLocks noGrp="1"/>
          </p:cNvGraphicFramePr>
          <p:nvPr/>
        </p:nvGraphicFramePr>
        <p:xfrm>
          <a:off x="4547465" y="2328868"/>
          <a:ext cx="366663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855">
                  <a:extLst>
                    <a:ext uri="{9D8B030D-6E8A-4147-A177-3AD203B41FA5}">
                      <a16:colId xmlns:a16="http://schemas.microsoft.com/office/drawing/2014/main" val="2951331065"/>
                    </a:ext>
                  </a:extLst>
                </a:gridCol>
                <a:gridCol w="891143">
                  <a:extLst>
                    <a:ext uri="{9D8B030D-6E8A-4147-A177-3AD203B41FA5}">
                      <a16:colId xmlns:a16="http://schemas.microsoft.com/office/drawing/2014/main" val="3600638713"/>
                    </a:ext>
                  </a:extLst>
                </a:gridCol>
                <a:gridCol w="697641">
                  <a:extLst>
                    <a:ext uri="{9D8B030D-6E8A-4147-A177-3AD203B41FA5}">
                      <a16:colId xmlns:a16="http://schemas.microsoft.com/office/drawing/2014/main" val="1797132131"/>
                    </a:ext>
                  </a:extLst>
                </a:gridCol>
              </a:tblGrid>
              <a:tr h="45117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Hospices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Consuming data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Feeding Data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383703"/>
                  </a:ext>
                </a:extLst>
              </a:tr>
              <a:tr h="270703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1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Hospice in the Weald</a:t>
                      </a:r>
                      <a:endParaRPr lang="en-US" alt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892567"/>
                  </a:ext>
                </a:extLst>
              </a:tr>
              <a:tr h="270703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1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Pilgrims Hospice</a:t>
                      </a:r>
                      <a:endParaRPr lang="en-US" alt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47067"/>
                  </a:ext>
                </a:extLst>
              </a:tr>
              <a:tr h="270703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1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Heart of Kent Hospice</a:t>
                      </a:r>
                      <a:endParaRPr lang="en-US" alt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425658"/>
                  </a:ext>
                </a:extLst>
              </a:tr>
              <a:tr h="273959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100" dirty="0" err="1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Ellenor</a:t>
                      </a:r>
                      <a:r>
                        <a:rPr lang="en-US" altLang="en-US" sz="11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Hospice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268415"/>
                  </a:ext>
                </a:extLst>
              </a:tr>
              <a:tr h="270703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1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Wisdom Hospice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52079"/>
                  </a:ext>
                </a:extLst>
              </a:tr>
              <a:tr h="273960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100" dirty="0" err="1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Demelza</a:t>
                      </a:r>
                      <a:r>
                        <a:rPr lang="en-US" altLang="en-US" sz="11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House Children's Hospice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440042"/>
                  </a:ext>
                </a:extLst>
              </a:tr>
              <a:tr h="3188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Marie Curie Hospice (outreach care)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4081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7EF2062-5089-4F36-B6CD-04B2D40B9F6A}"/>
              </a:ext>
            </a:extLst>
          </p:cNvPr>
          <p:cNvGraphicFramePr>
            <a:graphicFrameLocks noGrp="1"/>
          </p:cNvGraphicFramePr>
          <p:nvPr/>
        </p:nvGraphicFramePr>
        <p:xfrm>
          <a:off x="155626" y="1024405"/>
          <a:ext cx="4104655" cy="870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295">
                  <a:extLst>
                    <a:ext uri="{9D8B030D-6E8A-4147-A177-3AD203B41FA5}">
                      <a16:colId xmlns:a16="http://schemas.microsoft.com/office/drawing/2014/main" val="2951331065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3600638713"/>
                    </a:ext>
                  </a:extLst>
                </a:gridCol>
                <a:gridCol w="703349">
                  <a:extLst>
                    <a:ext uri="{9D8B030D-6E8A-4147-A177-3AD203B41FA5}">
                      <a16:colId xmlns:a16="http://schemas.microsoft.com/office/drawing/2014/main" val="1797132131"/>
                    </a:ext>
                  </a:extLst>
                </a:gridCol>
              </a:tblGrid>
              <a:tr h="47163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GPs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Consuming data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Feeding Data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383703"/>
                  </a:ext>
                </a:extLst>
              </a:tr>
              <a:tr h="398698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0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Kent and Medway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892567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CE19335-46D6-44A7-80A3-4C5A20D2D1CE}"/>
              </a:ext>
            </a:extLst>
          </p:cNvPr>
          <p:cNvGraphicFramePr>
            <a:graphicFrameLocks noGrp="1"/>
          </p:cNvGraphicFramePr>
          <p:nvPr/>
        </p:nvGraphicFramePr>
        <p:xfrm>
          <a:off x="4542019" y="4957146"/>
          <a:ext cx="3706796" cy="165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358">
                  <a:extLst>
                    <a:ext uri="{9D8B030D-6E8A-4147-A177-3AD203B41FA5}">
                      <a16:colId xmlns:a16="http://schemas.microsoft.com/office/drawing/2014/main" val="2951331065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3600638713"/>
                    </a:ext>
                  </a:extLst>
                </a:gridCol>
                <a:gridCol w="707427">
                  <a:extLst>
                    <a:ext uri="{9D8B030D-6E8A-4147-A177-3AD203B41FA5}">
                      <a16:colId xmlns:a16="http://schemas.microsoft.com/office/drawing/2014/main" val="1797132131"/>
                    </a:ext>
                  </a:extLst>
                </a:gridCol>
              </a:tblGrid>
              <a:tr h="44127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Other clinical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Consuming data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Feeding Data</a:t>
                      </a:r>
                      <a:endParaRPr lang="en-GB" sz="12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383703"/>
                  </a:ext>
                </a:extLst>
              </a:tr>
              <a:tr h="401354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1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South East Coast Ambulance Service NHS Foundation Trust  (</a:t>
                      </a:r>
                      <a:r>
                        <a:rPr lang="en-US" altLang="en-US" sz="1100" dirty="0" err="1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SECAmb</a:t>
                      </a:r>
                      <a:r>
                        <a:rPr lang="en-US" altLang="en-US" sz="11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892567"/>
                  </a:ext>
                </a:extLst>
              </a:tr>
              <a:tr h="314225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100" dirty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Medway on Call Care (OOH)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47067"/>
                  </a:ext>
                </a:extLst>
              </a:tr>
              <a:tr h="291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+mn-lt"/>
                        </a:rPr>
                        <a:t>IC24 (OOH)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425658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4295005-B32B-40C8-B86B-4D01FB7C0C5E}"/>
              </a:ext>
            </a:extLst>
          </p:cNvPr>
          <p:cNvGraphicFramePr>
            <a:graphicFrameLocks noGrp="1"/>
          </p:cNvGraphicFramePr>
          <p:nvPr/>
        </p:nvGraphicFramePr>
        <p:xfrm>
          <a:off x="8963506" y="1041887"/>
          <a:ext cx="2559090" cy="260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019">
                  <a:extLst>
                    <a:ext uri="{9D8B030D-6E8A-4147-A177-3AD203B41FA5}">
                      <a16:colId xmlns:a16="http://schemas.microsoft.com/office/drawing/2014/main" val="2951331065"/>
                    </a:ext>
                  </a:extLst>
                </a:gridCol>
                <a:gridCol w="894071">
                  <a:extLst>
                    <a:ext uri="{9D8B030D-6E8A-4147-A177-3AD203B41FA5}">
                      <a16:colId xmlns:a16="http://schemas.microsoft.com/office/drawing/2014/main" val="3600638713"/>
                    </a:ext>
                  </a:extLst>
                </a:gridCol>
              </a:tblGrid>
              <a:tr h="438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GP Federations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Consuming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383703"/>
                  </a:ext>
                </a:extLst>
              </a:tr>
              <a:tr h="270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 Kent Primary Care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89256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DGS Health Ltd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47067"/>
                  </a:ext>
                </a:extLst>
              </a:tr>
              <a:tr h="26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Medway Practices Alliance Ltd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425658"/>
                  </a:ext>
                </a:extLst>
              </a:tr>
              <a:tr h="277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Invicta Health Ltd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268415"/>
                  </a:ext>
                </a:extLst>
              </a:tr>
              <a:tr h="26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Channel Health Alliance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52079"/>
                  </a:ext>
                </a:extLst>
              </a:tr>
              <a:tr h="277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Thanet CIC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440042"/>
                  </a:ext>
                </a:extLst>
              </a:tr>
              <a:tr h="323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Herne Bay Health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40818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4F9FE8BC-C642-4807-9263-54F8E9663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30089" y="2440555"/>
            <a:ext cx="226647" cy="2226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24A01BC-2083-4AB8-9CF3-20358B24A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99201" y="2450637"/>
            <a:ext cx="226647" cy="2226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C7A80B2-153D-4A49-ACED-E3E417BF0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62017" y="1572716"/>
            <a:ext cx="226647" cy="2226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DD1A49-F44E-4855-896B-D4DC98D6D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59433" y="1587131"/>
            <a:ext cx="226647" cy="2226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A247532-F026-44FB-B570-CE163840C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59431" y="5060914"/>
            <a:ext cx="226647" cy="2226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6CEC92-BB07-4A02-96C5-A99B6BDEE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67973" y="4713176"/>
            <a:ext cx="226647" cy="22262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2AC97CE-2D85-4DE6-947F-EF885CD4A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59432" y="4731460"/>
            <a:ext cx="226647" cy="2226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8A98D6A-6827-490A-9424-F939E5E30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94917" y="4360368"/>
            <a:ext cx="226647" cy="22262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8C0D5E-B32D-44D2-B895-38165124E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51679" y="4321719"/>
            <a:ext cx="226647" cy="2226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DAF50AA-08E5-40BC-97D1-9CF1C6231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56572" y="5987781"/>
            <a:ext cx="226647" cy="22262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23782E0-AD61-436F-A611-A7EF00162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70626" y="5070630"/>
            <a:ext cx="226647" cy="22262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384AB5A-D5FF-4B71-9A1A-D9F444E80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20063" y="6026818"/>
            <a:ext cx="226647" cy="22262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103F88C-4CBB-4E96-AE2D-DD7DA6E90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02174" y="6368540"/>
            <a:ext cx="226647" cy="222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847A281-AF2C-4944-A386-EE9C735C6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30088" y="6369302"/>
            <a:ext cx="226647" cy="1792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C6F5651-2F2B-4EC9-9F10-4C3DB67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59433" y="2821729"/>
            <a:ext cx="226647" cy="22262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3CD5682-36DD-4BD6-8506-94EB23973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28545" y="2821729"/>
            <a:ext cx="226647" cy="22262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E9AE18E-31EC-4478-80E0-502A7D045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59433" y="3206373"/>
            <a:ext cx="226647" cy="2226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E0A9460-44C1-4DA4-9F4B-569E7C9C8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28545" y="3192821"/>
            <a:ext cx="226647" cy="2226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6C32DBB-31B1-4DFC-802C-42E70C364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59432" y="3522625"/>
            <a:ext cx="226647" cy="22262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AEEE8D1-DE71-4F74-9AD1-BF4E41E79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28545" y="3514910"/>
            <a:ext cx="226647" cy="222627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5F739C69-B807-4165-8A81-B81D6168C5E0}"/>
              </a:ext>
            </a:extLst>
          </p:cNvPr>
          <p:cNvGrpSpPr/>
          <p:nvPr/>
        </p:nvGrpSpPr>
        <p:grpSpPr>
          <a:xfrm>
            <a:off x="6904298" y="1906143"/>
            <a:ext cx="996553" cy="243283"/>
            <a:chOff x="7743463" y="1964787"/>
            <a:chExt cx="996553" cy="243283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EB6B025-89D4-4022-81F4-FE83FDAEE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513369" y="1964787"/>
              <a:ext cx="226647" cy="22262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6264601-568C-4BA7-BC7A-8BD55ACBA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7743463" y="1985443"/>
              <a:ext cx="226647" cy="222627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A782D12-4678-4400-99E1-171778F764EC}"/>
              </a:ext>
            </a:extLst>
          </p:cNvPr>
          <p:cNvGrpSpPr/>
          <p:nvPr/>
        </p:nvGrpSpPr>
        <p:grpSpPr>
          <a:xfrm>
            <a:off x="6901487" y="1554932"/>
            <a:ext cx="999364" cy="222627"/>
            <a:chOff x="7743463" y="1571946"/>
            <a:chExt cx="999364" cy="22262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A383C1C-4B6F-489F-ADF6-8C47CDB1A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7743463" y="1571946"/>
              <a:ext cx="226647" cy="22262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AE0461C-18CA-4853-8983-D0F7F0023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516180" y="1571946"/>
              <a:ext cx="226647" cy="222627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50AA20C5-FE89-47B3-8D08-5B4A7CC1D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06278" y="5615412"/>
            <a:ext cx="226647" cy="222627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2BC95E0A-3E12-432B-A056-EE7F07FC4F46}"/>
              </a:ext>
            </a:extLst>
          </p:cNvPr>
          <p:cNvGrpSpPr/>
          <p:nvPr/>
        </p:nvGrpSpPr>
        <p:grpSpPr>
          <a:xfrm>
            <a:off x="6956401" y="2810902"/>
            <a:ext cx="275367" cy="2012563"/>
            <a:chOff x="7312214" y="2792942"/>
            <a:chExt cx="275367" cy="2012563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3B7333F-6F17-4E2E-80B4-9558EA868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7331557" y="3645603"/>
              <a:ext cx="226647" cy="22262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994A256-39B6-4880-8351-30F941770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7312214" y="4229370"/>
              <a:ext cx="226647" cy="222627"/>
            </a:xfrm>
            <a:prstGeom prst="rect">
              <a:avLst/>
            </a:prstGeom>
          </p:spPr>
        </p:pic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5B04BB1-B314-4A8B-95C2-95487F5ED15B}"/>
                </a:ext>
              </a:extLst>
            </p:cNvPr>
            <p:cNvGrpSpPr/>
            <p:nvPr/>
          </p:nvGrpSpPr>
          <p:grpSpPr>
            <a:xfrm>
              <a:off x="7312214" y="2792942"/>
              <a:ext cx="275367" cy="2012563"/>
              <a:chOff x="7681741" y="2786482"/>
              <a:chExt cx="275367" cy="2012563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3F4EEE4D-8EF0-450D-9398-F0325B40B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7730461" y="2786482"/>
                <a:ext cx="226647" cy="222627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2ECBD76F-A378-4BD0-B55A-5956B94D3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7705863" y="3343159"/>
                <a:ext cx="226647" cy="222627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AA579AB4-9BC8-4C9F-B199-BED82B2EC0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7681741" y="3909600"/>
                <a:ext cx="226647" cy="222627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E7745D46-364A-4BF6-A8A8-D9DBC4B06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7705863" y="3047175"/>
                <a:ext cx="226647" cy="222627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DFEFD61A-10A9-484A-83D1-70F061CBF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 flipH="1">
                <a:off x="7686880" y="4635198"/>
                <a:ext cx="163847" cy="163847"/>
              </a:xfrm>
              <a:prstGeom prst="rect">
                <a:avLst/>
              </a:prstGeom>
            </p:spPr>
          </p:pic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61573EC-A61C-4665-8522-D4001E377A71}"/>
              </a:ext>
            </a:extLst>
          </p:cNvPr>
          <p:cNvGrpSpPr/>
          <p:nvPr/>
        </p:nvGrpSpPr>
        <p:grpSpPr>
          <a:xfrm>
            <a:off x="7767585" y="2849993"/>
            <a:ext cx="181896" cy="1992201"/>
            <a:chOff x="8080019" y="2831264"/>
            <a:chExt cx="181896" cy="1992201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0903A4A-874A-483A-B70C-133D1C40E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 flipH="1">
              <a:off x="8089193" y="3963409"/>
              <a:ext cx="163847" cy="163847"/>
            </a:xfrm>
            <a:prstGeom prst="rect">
              <a:avLst/>
            </a:prstGeom>
          </p:spPr>
        </p:pic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47BEF11-E2EF-4497-B987-9671CAFDD69B}"/>
                </a:ext>
              </a:extLst>
            </p:cNvPr>
            <p:cNvGrpSpPr/>
            <p:nvPr/>
          </p:nvGrpSpPr>
          <p:grpSpPr>
            <a:xfrm>
              <a:off x="8080019" y="2831264"/>
              <a:ext cx="181896" cy="1992201"/>
              <a:chOff x="8474960" y="2792487"/>
              <a:chExt cx="181896" cy="1992201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E648FE8B-FF86-4DD7-8EED-2A70E9122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 flipH="1">
                <a:off x="8488517" y="2792487"/>
                <a:ext cx="163847" cy="163847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56DB2320-E25B-4485-805B-B20159458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 flipH="1">
                <a:off x="8493009" y="3349793"/>
                <a:ext cx="163847" cy="163847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3FD1B907-BDF7-4896-9722-97F34C19C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 flipH="1">
                <a:off x="8474960" y="3647434"/>
                <a:ext cx="163847" cy="163847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4AF197B-F580-46F1-B962-08A2326D90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 flipH="1">
                <a:off x="8484135" y="4260093"/>
                <a:ext cx="163847" cy="163847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1828B581-0353-4C41-8AFC-2669BDA70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 flipH="1">
                <a:off x="8488646" y="3099290"/>
                <a:ext cx="163847" cy="163847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D50807C1-F79A-46F3-A9B6-AC3CC7AB91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 flipH="1">
                <a:off x="8477094" y="4620841"/>
                <a:ext cx="163847" cy="163847"/>
              </a:xfrm>
              <a:prstGeom prst="rect">
                <a:avLst/>
              </a:prstGeom>
            </p:spPr>
          </p:pic>
        </p:grp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21C66B15-41FD-493B-B6D0-BD24394A9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7036520" y="6384750"/>
            <a:ext cx="163847" cy="16384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0E17D6F-9373-46F3-9FCE-280091737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7830511" y="6413539"/>
            <a:ext cx="163847" cy="163847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0E21F4AF-DC65-4D57-94F2-7ABC128DC53E}"/>
              </a:ext>
            </a:extLst>
          </p:cNvPr>
          <p:cNvGrpSpPr/>
          <p:nvPr/>
        </p:nvGrpSpPr>
        <p:grpSpPr>
          <a:xfrm>
            <a:off x="10955988" y="1472268"/>
            <a:ext cx="249743" cy="2115573"/>
            <a:chOff x="11450093" y="1547990"/>
            <a:chExt cx="249743" cy="2115573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529F02F-FEA5-4BD9-80F7-0E3493236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1453569" y="1885077"/>
              <a:ext cx="226647" cy="222627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12CE8A5-D614-471C-BBFE-E33BA8A2D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1450093" y="2602914"/>
              <a:ext cx="226647" cy="222627"/>
            </a:xfrm>
            <a:prstGeom prst="rect">
              <a:avLst/>
            </a:prstGeom>
          </p:spPr>
        </p:pic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E8E098D-9351-42B5-AA82-BA342EC9A0DB}"/>
                </a:ext>
              </a:extLst>
            </p:cNvPr>
            <p:cNvGrpSpPr/>
            <p:nvPr/>
          </p:nvGrpSpPr>
          <p:grpSpPr>
            <a:xfrm>
              <a:off x="11472900" y="1547990"/>
              <a:ext cx="226936" cy="2115573"/>
              <a:chOff x="11338837" y="1556557"/>
              <a:chExt cx="226936" cy="2115573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04C64BD-D79D-450D-A0C4-46356B2D59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 flipH="1">
                <a:off x="11338838" y="3204188"/>
                <a:ext cx="163847" cy="163847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3470F1D-EDE4-4ED2-A188-F687DBC57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 flipH="1">
                <a:off x="11338837" y="2289512"/>
                <a:ext cx="163847" cy="163847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34817F5A-AAFC-451F-869E-175D411F9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11339126" y="1556557"/>
                <a:ext cx="226647" cy="222627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D3A7AD12-1CB8-41D0-AF0A-BCD0713612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 flipH="1">
                <a:off x="11351585" y="3508283"/>
                <a:ext cx="163847" cy="163847"/>
              </a:xfrm>
              <a:prstGeom prst="rect">
                <a:avLst/>
              </a:prstGeom>
            </p:spPr>
          </p:pic>
        </p:grp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3E33357C-B4FB-4A9B-9BB7-11EAC6BC0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7043463" y="6096655"/>
            <a:ext cx="163847" cy="16384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54D86D9-7705-4AA5-A227-369145D6C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7826005" y="6096655"/>
            <a:ext cx="163847" cy="16384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F6004E0-8B07-4281-AB3D-271B046E5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18108" y="5621572"/>
            <a:ext cx="226647" cy="222627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9D33DAA2-8AEB-4ED0-8959-04824CFA767E}"/>
              </a:ext>
            </a:extLst>
          </p:cNvPr>
          <p:cNvSpPr/>
          <p:nvPr/>
        </p:nvSpPr>
        <p:spPr>
          <a:xfrm>
            <a:off x="8842526" y="4022813"/>
            <a:ext cx="27295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 to the KMCR is being extended to the following organisations: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Kent and Medway Community Pharmacies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 of Hours service providers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Remaining GP Federations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9BF0ECDC-BB15-4FB7-819B-27274D3C5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955988" y="2816517"/>
            <a:ext cx="226647" cy="2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7978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13855" y="-27708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KMCR Care planning modules (E forms)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6278AB-BFDE-4909-9CEB-A51E493D7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16" y="1361981"/>
            <a:ext cx="5143093" cy="47458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256ACF4-82B5-48B0-AFA4-23F99E0D7BD2}"/>
              </a:ext>
            </a:extLst>
          </p:cNvPr>
          <p:cNvSpPr txBox="1"/>
          <p:nvPr/>
        </p:nvSpPr>
        <p:spPr>
          <a:xfrm>
            <a:off x="85941" y="1031705"/>
            <a:ext cx="6010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751163-1F17-4ED5-A9F4-53CDDF80FDCF}"/>
              </a:ext>
            </a:extLst>
          </p:cNvPr>
          <p:cNvSpPr txBox="1"/>
          <p:nvPr/>
        </p:nvSpPr>
        <p:spPr>
          <a:xfrm>
            <a:off x="9711140" y="1361981"/>
            <a:ext cx="26986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Assessments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Cognition assessments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Mood and wellbeing assessment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Nutrition assessment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Vital Signs quick observations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Functional assessment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Falls assessments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Skin assessment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Moving and handling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80682-ADA1-468F-AF8D-0F3FAE8C8CE3}"/>
              </a:ext>
            </a:extLst>
          </p:cNvPr>
          <p:cNvSpPr/>
          <p:nvPr/>
        </p:nvSpPr>
        <p:spPr>
          <a:xfrm>
            <a:off x="5682575" y="1361981"/>
            <a:ext cx="388705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 planning modules (E forms)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Frailty Record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form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 you form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Lifestyle and Environment Record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 and support plan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Contingency plan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 of life (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EPaCCS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ReSPECT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Form (Recommended Summary plan for Emergency Care and Treatment 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MDT meeting records and MDT meeting referral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 planning Supporting documents and images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D5464A-35B3-417E-B825-54BD78F392F1}"/>
              </a:ext>
            </a:extLst>
          </p:cNvPr>
          <p:cNvSpPr txBox="1"/>
          <p:nvPr/>
        </p:nvSpPr>
        <p:spPr>
          <a:xfrm>
            <a:off x="5682575" y="4519560"/>
            <a:ext cx="26986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form principles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 source of information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Updated and held solely in the KMCR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and updated by multiple professionals from range of organisations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Audit trail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58127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-27708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KMCR Management of Frailty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659F82-7876-44A5-A30E-FB893D8E3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06" y="1221557"/>
            <a:ext cx="5063977" cy="538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01FCB4-16EE-4C23-99A7-F96BCDC89708}"/>
              </a:ext>
            </a:extLst>
          </p:cNvPr>
          <p:cNvSpPr txBox="1"/>
          <p:nvPr/>
        </p:nvSpPr>
        <p:spPr>
          <a:xfrm>
            <a:off x="6291743" y="1120676"/>
            <a:ext cx="49078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Frailty record summary includes a list of all Frailty Records recorded with the latest one on the top.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form can be updated as required and includes: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Frailty details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including current status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scale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history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Medication and medication reviews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Findings: prognosis indication and notes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Name of the heath professional that completed the form.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831385-7161-4151-9046-B5638A20A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181" y="3913720"/>
            <a:ext cx="4244331" cy="27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82650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-27708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KMCR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Utilisation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frailty data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375922"/>
            <a:ext cx="1545867" cy="351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7F1245-6F44-4742-8604-E3BA39894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58" y="1596641"/>
            <a:ext cx="7546201" cy="419519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600667-74ED-4CE7-888B-4B8B799C3A80}"/>
              </a:ext>
            </a:extLst>
          </p:cNvPr>
          <p:cNvGraphicFramePr>
            <a:graphicFrameLocks noGrp="1"/>
          </p:cNvGraphicFramePr>
          <p:nvPr/>
        </p:nvGraphicFramePr>
        <p:xfrm>
          <a:off x="8062402" y="1102453"/>
          <a:ext cx="3879541" cy="5213065"/>
        </p:xfrm>
        <a:graphic>
          <a:graphicData uri="http://schemas.openxmlformats.org/drawingml/2006/table">
            <a:tbl>
              <a:tblPr/>
              <a:tblGrid>
                <a:gridCol w="2888958">
                  <a:extLst>
                    <a:ext uri="{9D8B030D-6E8A-4147-A177-3AD203B41FA5}">
                      <a16:colId xmlns:a16="http://schemas.microsoft.com/office/drawing/2014/main" val="590542966"/>
                    </a:ext>
                  </a:extLst>
                </a:gridCol>
                <a:gridCol w="990583">
                  <a:extLst>
                    <a:ext uri="{9D8B030D-6E8A-4147-A177-3AD203B41FA5}">
                      <a16:colId xmlns:a16="http://schemas.microsoft.com/office/drawing/2014/main" val="440320797"/>
                    </a:ext>
                  </a:extLst>
                </a:gridCol>
              </a:tblGrid>
              <a:tr h="29629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Organisation 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 of Hub Tiles Viewed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321023"/>
                  </a:ext>
                </a:extLst>
              </a:tr>
              <a:tr h="1499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Trusts 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23275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 Community Health NHS Foundation Trust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64,278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881544"/>
                  </a:ext>
                </a:extLst>
              </a:tr>
              <a:tr h="1499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Medway Community Healthcare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1,605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606532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HCRG Care Group - Adult Community Services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80706"/>
                  </a:ext>
                </a:extLst>
              </a:tr>
              <a:tr h="1499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Acute trusts 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539152"/>
                  </a:ext>
                </a:extLst>
              </a:tr>
              <a:tr h="1499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Dartford and Gravesham NHS Trust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2,175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847677"/>
                  </a:ext>
                </a:extLst>
              </a:tr>
              <a:tr h="28560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 Kent Hospitals University NHS Foundation Trust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7,870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860277"/>
                  </a:ext>
                </a:extLst>
              </a:tr>
              <a:tr h="15061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Maidstone and Tunbridge Wells NHS Trust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5,733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216900"/>
                  </a:ext>
                </a:extLst>
              </a:tr>
              <a:tr h="1499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Medway NHS Foundation Trust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3,379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727492"/>
                  </a:ext>
                </a:extLst>
              </a:tr>
              <a:tr h="1499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Acute trusts 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100074"/>
                  </a:ext>
                </a:extLst>
              </a:tr>
              <a:tr h="149973">
                <a:tc>
                  <a:txBody>
                    <a:bodyPr/>
                    <a:lstStyle/>
                    <a:p>
                      <a:pPr algn="l" rtl="0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352977"/>
                  </a:ext>
                </a:extLst>
              </a:tr>
              <a:tr h="1499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SECamb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3,181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762521"/>
                  </a:ext>
                </a:extLst>
              </a:tr>
              <a:tr h="1499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 and Medway ICB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2,736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756847"/>
                  </a:ext>
                </a:extLst>
              </a:tr>
              <a:tr h="1499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Mental Health trusts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36829"/>
                  </a:ext>
                </a:extLst>
              </a:tr>
              <a:tr h="29629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 and Medway NHS and Social Care Partnership(KMPT)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1,570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35460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East London NHS Foundation Trust (NELFT)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820456"/>
                  </a:ext>
                </a:extLst>
              </a:tr>
              <a:tr h="1499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 Federations 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689692"/>
                  </a:ext>
                </a:extLst>
              </a:tr>
              <a:tr h="1499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Kent Health Federation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217584"/>
                  </a:ext>
                </a:extLst>
              </a:tr>
              <a:tr h="1499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Kent Primary Care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1,002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65992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Authorities: Children &amp; Adult Social care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53167"/>
                  </a:ext>
                </a:extLst>
              </a:tr>
              <a:tr h="1499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Medway Council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3838"/>
                  </a:ext>
                </a:extLst>
              </a:tr>
              <a:tr h="1499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 County Council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351121"/>
                  </a:ext>
                </a:extLst>
              </a:tr>
              <a:tr h="1499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Hospices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08694"/>
                  </a:ext>
                </a:extLst>
              </a:tr>
              <a:tr h="1499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Heart of Kent Hospice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314921"/>
                  </a:ext>
                </a:extLst>
              </a:tr>
              <a:tr h="1499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Hospice in the Weald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657239"/>
                  </a:ext>
                </a:extLst>
              </a:tr>
              <a:tr h="1499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Pilgrims Hospice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313349"/>
                  </a:ext>
                </a:extLst>
              </a:tr>
              <a:tr h="1499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95,373</a:t>
                      </a:r>
                    </a:p>
                  </a:txBody>
                  <a:tcPr marL="3804" marR="3804" marT="3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52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457763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-27708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KMCR Care planning module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utilisation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Frailty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AF6FF1F-4038-4676-AD85-13F15ED08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05" y="1289832"/>
            <a:ext cx="8752874" cy="536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3424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KMCR Care planning module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utilisation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all E forms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068EA-47D1-46F7-BBD9-ECD5C8245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08" y="1316850"/>
            <a:ext cx="8390679" cy="523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7539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Integrated Care Planning: Lessons Learnt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D61D4E-11B4-47CC-B210-EDCA815F67DC}"/>
              </a:ext>
            </a:extLst>
          </p:cNvPr>
          <p:cNvSpPr txBox="1"/>
          <p:nvPr/>
        </p:nvSpPr>
        <p:spPr>
          <a:xfrm>
            <a:off x="735248" y="1691514"/>
            <a:ext cx="110385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taken to plan and engage is time well spent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Integrated working requires time and patience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key leads need to be actively engaged and listened 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Compromise is key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Clinicians and professionals need to co design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Clinicians and professionals need to lead deployment/roll 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 time to review and evaluate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Mandating new process expedites take up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13393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F8EB85763C444AAC68312A5032961" ma:contentTypeVersion="15" ma:contentTypeDescription="Create a new document." ma:contentTypeScope="" ma:versionID="3617390bde7aeb30f5738a81a3ab6e59">
  <xsd:schema xmlns:xsd="http://www.w3.org/2001/XMLSchema" xmlns:xs="http://www.w3.org/2001/XMLSchema" xmlns:p="http://schemas.microsoft.com/office/2006/metadata/properties" xmlns:ns2="07aa35f8-4ca4-46ab-9e1b-a4e465f24b74" xmlns:ns3="42f0a427-9df2-45d7-aa81-e964de6ddee5" targetNamespace="http://schemas.microsoft.com/office/2006/metadata/properties" ma:root="true" ma:fieldsID="666cf530cefdfd4db7b812e1228f4c31" ns2:_="" ns3:_="">
    <xsd:import namespace="07aa35f8-4ca4-46ab-9e1b-a4e465f24b74"/>
    <xsd:import namespace="42f0a427-9df2-45d7-aa81-e964de6dde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JohnFaren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a35f8-4ca4-46ab-9e1b-a4e465f24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JohnFarenden" ma:index="21" nillable="true" ma:displayName="Workstream Host" ma:format="Dropdown" ma:list="UserInfo" ma:SharePointGroup="0" ma:internalName="JohnFarende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0a427-9df2-45d7-aa81-e964de6ddee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b543c0c-a518-46b0-9a12-4792eebd6a0a}" ma:internalName="TaxCatchAll" ma:showField="CatchAllData" ma:web="42f0a427-9df2-45d7-aa81-e964de6dd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a35f8-4ca4-46ab-9e1b-a4e465f24b74">
      <Terms xmlns="http://schemas.microsoft.com/office/infopath/2007/PartnerControls"/>
    </lcf76f155ced4ddcb4097134ff3c332f>
    <JohnFarenden xmlns="07aa35f8-4ca4-46ab-9e1b-a4e465f24b74">
      <UserInfo>
        <DisplayName/>
        <AccountId xsi:nil="true"/>
        <AccountType/>
      </UserInfo>
    </JohnFarenden>
    <TaxCatchAll xmlns="42f0a427-9df2-45d7-aa81-e964de6ddee5" xsi:nil="true"/>
  </documentManagement>
</p:properties>
</file>

<file path=customXml/itemProps1.xml><?xml version="1.0" encoding="utf-8"?>
<ds:datastoreItem xmlns:ds="http://schemas.openxmlformats.org/officeDocument/2006/customXml" ds:itemID="{6E81C31F-1BFF-4C61-9B62-30DF3BCE38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D724A9-C4E8-4667-AE33-64E48568A6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a35f8-4ca4-46ab-9e1b-a4e465f24b74"/>
    <ds:schemaRef ds:uri="42f0a427-9df2-45d7-aa81-e964de6dde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B5F6FB-0ACA-44C0-BA0A-9453667C30BB}">
  <ds:schemaRefs>
    <ds:schemaRef ds:uri="http://schemas.microsoft.com/office/infopath/2007/PartnerControls"/>
    <ds:schemaRef ds:uri="http://www.w3.org/XML/1998/namespace"/>
    <ds:schemaRef ds:uri="8b4ab2fc-b5f7-4d13-956b-0883a4ab9170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15706fd-6c67-43d5-8a20-e4c4f82d1a10"/>
    <ds:schemaRef ds:uri="http://purl.org/dc/terms/"/>
    <ds:schemaRef ds:uri="07aa35f8-4ca4-46ab-9e1b-a4e465f24b74"/>
    <ds:schemaRef ds:uri="42f0a427-9df2-45d7-aa81-e964de6ddee5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888</Words>
  <Application>Microsoft Macintosh PowerPoint</Application>
  <PresentationFormat>Widescreen</PresentationFormat>
  <Paragraphs>201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Next LT Pro</vt:lpstr>
      <vt:lpstr>Calibri</vt:lpstr>
      <vt:lpstr>Calibri Light</vt:lpstr>
      <vt:lpstr>Times New Roman</vt:lpstr>
      <vt:lpstr>Wingdings</vt:lpstr>
      <vt:lpstr>Office Theme</vt:lpstr>
      <vt:lpstr>B4.2b Emerging Opportunities : Care Coordination and Care Planning   David Grigsby, Graphnet Health on behalf of Evelyn White, Kent and Medway 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Text Text Text</dc:title>
  <dc:creator>Microsoft Office User</dc:creator>
  <cp:lastModifiedBy>John Farenden</cp:lastModifiedBy>
  <cp:revision>43</cp:revision>
  <dcterms:created xsi:type="dcterms:W3CDTF">2022-04-12T19:39:15Z</dcterms:created>
  <dcterms:modified xsi:type="dcterms:W3CDTF">2024-04-19T16:05:55Z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0x010100D49F8EB85763C444AAC68312A5032961</vt:lpwstr>
  </property>
  <property fmtid="{D5CDD505-2E9C-101B-9397-08002B2CF9AE}" pid="3" name="MediaServiceImageTags">
    <vt:lpwstr/>
  </property>
</Properties>
</file>