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4569" r:id="rId5"/>
    <p:sldId id="4570" r:id="rId6"/>
    <p:sldId id="265" r:id="rId7"/>
    <p:sldId id="269" r:id="rId8"/>
    <p:sldId id="266" r:id="rId9"/>
    <p:sldId id="268" r:id="rId10"/>
    <p:sldId id="4571" r:id="rId11"/>
    <p:sldId id="45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063F"/>
    <a:srgbClr val="782283"/>
    <a:srgbClr val="833C9F"/>
    <a:srgbClr val="003853"/>
    <a:srgbClr val="D9458F"/>
    <a:srgbClr val="FFCE44"/>
    <a:srgbClr val="E94F35"/>
    <a:srgbClr val="3AADC7"/>
    <a:srgbClr val="4771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373"/>
    <p:restoredTop sz="94694"/>
  </p:normalViewPr>
  <p:slideViewPr>
    <p:cSldViewPr snapToGrid="0" snapToObjects="1">
      <p:cViewPr varScale="1">
        <p:scale>
          <a:sx n="121" d="100"/>
          <a:sy n="121" d="100"/>
        </p:scale>
        <p:origin x="1136"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2F95E6-8ED5-4FEC-8796-7DFD18C602DB}" type="datetimeFigureOut">
              <a:rPr lang="en-GB" smtClean="0"/>
              <a:t>18/04/2024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CA0AB-A201-42EA-9E34-00D9AE00BDD5}" type="slidenum">
              <a:rPr lang="en-GB" smtClean="0"/>
              <a:t>‹#›</a:t>
            </a:fld>
            <a:endParaRPr lang="en-GB"/>
          </a:p>
        </p:txBody>
      </p:sp>
    </p:spTree>
    <p:extLst>
      <p:ext uri="{BB962C8B-B14F-4D97-AF65-F5344CB8AC3E}">
        <p14:creationId xmlns:p14="http://schemas.microsoft.com/office/powerpoint/2010/main" val="2833000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A0B6-1121-5A4F-A9E5-C1109A67E9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010B07B-9C86-D94A-9A6D-C25DD2348E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5B0EBE2-8C89-3D46-9F39-E61224518296}"/>
              </a:ext>
            </a:extLst>
          </p:cNvPr>
          <p:cNvSpPr>
            <a:spLocks noGrp="1"/>
          </p:cNvSpPr>
          <p:nvPr>
            <p:ph type="dt" sz="half" idx="10"/>
          </p:nvPr>
        </p:nvSpPr>
        <p:spPr/>
        <p:txBody>
          <a:bodyPr/>
          <a:lstStyle/>
          <a:p>
            <a:fld id="{0C225E06-2D28-6044-A754-78574865E02E}" type="datetimeFigureOut">
              <a:rPr lang="en-US" smtClean="0"/>
              <a:t>4/18/24</a:t>
            </a:fld>
            <a:endParaRPr lang="en-US"/>
          </a:p>
        </p:txBody>
      </p:sp>
      <p:sp>
        <p:nvSpPr>
          <p:cNvPr id="5" name="Footer Placeholder 4">
            <a:extLst>
              <a:ext uri="{FF2B5EF4-FFF2-40B4-BE49-F238E27FC236}">
                <a16:creationId xmlns:a16="http://schemas.microsoft.com/office/drawing/2014/main" id="{B7532CEC-A2F2-8F40-B370-7DD1ED15E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71C006-20ED-2048-AD08-E1AA4E108258}"/>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4056016568"/>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8D34-09BF-1147-A822-30A710EAFCC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DB7C88-2041-0F4C-9CB2-033A350B14D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AB9516-6057-E046-B3E0-59802BA340F1}"/>
              </a:ext>
            </a:extLst>
          </p:cNvPr>
          <p:cNvSpPr>
            <a:spLocks noGrp="1"/>
          </p:cNvSpPr>
          <p:nvPr>
            <p:ph type="dt" sz="half" idx="10"/>
          </p:nvPr>
        </p:nvSpPr>
        <p:spPr/>
        <p:txBody>
          <a:bodyPr/>
          <a:lstStyle/>
          <a:p>
            <a:fld id="{0C225E06-2D28-6044-A754-78574865E02E}" type="datetimeFigureOut">
              <a:rPr lang="en-US" smtClean="0"/>
              <a:t>4/18/24</a:t>
            </a:fld>
            <a:endParaRPr lang="en-US"/>
          </a:p>
        </p:txBody>
      </p:sp>
      <p:sp>
        <p:nvSpPr>
          <p:cNvPr id="5" name="Footer Placeholder 4">
            <a:extLst>
              <a:ext uri="{FF2B5EF4-FFF2-40B4-BE49-F238E27FC236}">
                <a16:creationId xmlns:a16="http://schemas.microsoft.com/office/drawing/2014/main" id="{50682922-BD86-EF4B-A76C-3FDD665C2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0FCEB0-A74D-1742-9E98-90E52CCDB7C0}"/>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414114949"/>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B3D1F6-81D6-1D4D-B59E-8BC3D366A25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8EA0BC-C8D2-C64A-A14D-268613844D7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541D60-5381-934B-8E95-90938EEAE8DA}"/>
              </a:ext>
            </a:extLst>
          </p:cNvPr>
          <p:cNvSpPr>
            <a:spLocks noGrp="1"/>
          </p:cNvSpPr>
          <p:nvPr>
            <p:ph type="dt" sz="half" idx="10"/>
          </p:nvPr>
        </p:nvSpPr>
        <p:spPr/>
        <p:txBody>
          <a:bodyPr/>
          <a:lstStyle/>
          <a:p>
            <a:fld id="{0C225E06-2D28-6044-A754-78574865E02E}" type="datetimeFigureOut">
              <a:rPr lang="en-US" smtClean="0"/>
              <a:t>4/18/24</a:t>
            </a:fld>
            <a:endParaRPr lang="en-US"/>
          </a:p>
        </p:txBody>
      </p:sp>
      <p:sp>
        <p:nvSpPr>
          <p:cNvPr id="5" name="Footer Placeholder 4">
            <a:extLst>
              <a:ext uri="{FF2B5EF4-FFF2-40B4-BE49-F238E27FC236}">
                <a16:creationId xmlns:a16="http://schemas.microsoft.com/office/drawing/2014/main" id="{088AE05C-F4BA-0D47-AE92-E0CFB4ACB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A2A8B-B043-4E4F-8622-A44989BE499D}"/>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085101681"/>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D9483-299F-7844-AF90-31791D9F63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9D2CA7C-55A6-794D-9D08-0474B896452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0DAEF5-2048-5442-8EEC-B3E7CBCEFC81}"/>
              </a:ext>
            </a:extLst>
          </p:cNvPr>
          <p:cNvSpPr>
            <a:spLocks noGrp="1"/>
          </p:cNvSpPr>
          <p:nvPr>
            <p:ph type="dt" sz="half" idx="10"/>
          </p:nvPr>
        </p:nvSpPr>
        <p:spPr/>
        <p:txBody>
          <a:bodyPr/>
          <a:lstStyle/>
          <a:p>
            <a:fld id="{0C225E06-2D28-6044-A754-78574865E02E}" type="datetimeFigureOut">
              <a:rPr lang="en-US" smtClean="0"/>
              <a:t>4/18/24</a:t>
            </a:fld>
            <a:endParaRPr lang="en-US"/>
          </a:p>
        </p:txBody>
      </p:sp>
      <p:sp>
        <p:nvSpPr>
          <p:cNvPr id="5" name="Footer Placeholder 4">
            <a:extLst>
              <a:ext uri="{FF2B5EF4-FFF2-40B4-BE49-F238E27FC236}">
                <a16:creationId xmlns:a16="http://schemas.microsoft.com/office/drawing/2014/main" id="{48F46D2B-32F6-9043-B1C6-9B6351117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E4A01-6E9C-424C-A13C-F04BD71BC987}"/>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144502913"/>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9223F-5167-BF49-B7A5-9A20B74E8F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7ABF161-E384-894F-8CEF-F54371BBF6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C480C3-D0D1-4E4D-9F78-98CFDDBAFE71}"/>
              </a:ext>
            </a:extLst>
          </p:cNvPr>
          <p:cNvSpPr>
            <a:spLocks noGrp="1"/>
          </p:cNvSpPr>
          <p:nvPr>
            <p:ph type="dt" sz="half" idx="10"/>
          </p:nvPr>
        </p:nvSpPr>
        <p:spPr/>
        <p:txBody>
          <a:bodyPr/>
          <a:lstStyle/>
          <a:p>
            <a:fld id="{0C225E06-2D28-6044-A754-78574865E02E}" type="datetimeFigureOut">
              <a:rPr lang="en-US" smtClean="0"/>
              <a:t>4/18/24</a:t>
            </a:fld>
            <a:endParaRPr lang="en-US"/>
          </a:p>
        </p:txBody>
      </p:sp>
      <p:sp>
        <p:nvSpPr>
          <p:cNvPr id="5" name="Footer Placeholder 4">
            <a:extLst>
              <a:ext uri="{FF2B5EF4-FFF2-40B4-BE49-F238E27FC236}">
                <a16:creationId xmlns:a16="http://schemas.microsoft.com/office/drawing/2014/main" id="{AA97826A-6DF5-CD4F-B5D0-85F601B7E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5BFAC-05F5-3347-9B34-5803B349BE96}"/>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1603614292"/>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4C62B-3F37-8347-BD7A-155988B27BD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F007E9-C26B-5440-A4A0-0CC5914A243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9498BE2-A856-134D-B17A-5DAD97DDCF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58697B1-9116-6E49-8710-69F7246DCB74}"/>
              </a:ext>
            </a:extLst>
          </p:cNvPr>
          <p:cNvSpPr>
            <a:spLocks noGrp="1"/>
          </p:cNvSpPr>
          <p:nvPr>
            <p:ph type="dt" sz="half" idx="10"/>
          </p:nvPr>
        </p:nvSpPr>
        <p:spPr/>
        <p:txBody>
          <a:bodyPr/>
          <a:lstStyle/>
          <a:p>
            <a:fld id="{0C225E06-2D28-6044-A754-78574865E02E}" type="datetimeFigureOut">
              <a:rPr lang="en-US" smtClean="0"/>
              <a:t>4/18/24</a:t>
            </a:fld>
            <a:endParaRPr lang="en-US"/>
          </a:p>
        </p:txBody>
      </p:sp>
      <p:sp>
        <p:nvSpPr>
          <p:cNvPr id="6" name="Footer Placeholder 5">
            <a:extLst>
              <a:ext uri="{FF2B5EF4-FFF2-40B4-BE49-F238E27FC236}">
                <a16:creationId xmlns:a16="http://schemas.microsoft.com/office/drawing/2014/main" id="{476BA064-0D23-B447-A093-21CD4666C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54D95A-4286-214D-AFDC-DF88B65E6EC6}"/>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69964415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945E3-9B78-FA4D-A6CB-2B8E112EF4F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4B1D343-4F3B-5A48-9CA0-9232B63629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2D435E5-6C34-7648-96DB-BCCD01F4F06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D81EA4C-8D79-8342-B5A8-F70547351A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5AE8DA1-3568-2848-B2B6-C41448FD396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906A5E2-7DED-BE4D-8E43-1A9975BFEEA1}"/>
              </a:ext>
            </a:extLst>
          </p:cNvPr>
          <p:cNvSpPr>
            <a:spLocks noGrp="1"/>
          </p:cNvSpPr>
          <p:nvPr>
            <p:ph type="dt" sz="half" idx="10"/>
          </p:nvPr>
        </p:nvSpPr>
        <p:spPr/>
        <p:txBody>
          <a:bodyPr/>
          <a:lstStyle/>
          <a:p>
            <a:fld id="{0C225E06-2D28-6044-A754-78574865E02E}" type="datetimeFigureOut">
              <a:rPr lang="en-US" smtClean="0"/>
              <a:t>4/18/24</a:t>
            </a:fld>
            <a:endParaRPr lang="en-US"/>
          </a:p>
        </p:txBody>
      </p:sp>
      <p:sp>
        <p:nvSpPr>
          <p:cNvPr id="8" name="Footer Placeholder 7">
            <a:extLst>
              <a:ext uri="{FF2B5EF4-FFF2-40B4-BE49-F238E27FC236}">
                <a16:creationId xmlns:a16="http://schemas.microsoft.com/office/drawing/2014/main" id="{CD8456DC-ADB5-EE4E-8E3A-7C2E0C8C7D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C7A1EB-8C3D-9840-8D2A-0599328E7713}"/>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714429938"/>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79DA7-A946-B44D-912B-1CEB6805FBB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370918D-ECC7-B44F-BEBB-8C2AD21DB741}"/>
              </a:ext>
            </a:extLst>
          </p:cNvPr>
          <p:cNvSpPr>
            <a:spLocks noGrp="1"/>
          </p:cNvSpPr>
          <p:nvPr>
            <p:ph type="dt" sz="half" idx="10"/>
          </p:nvPr>
        </p:nvSpPr>
        <p:spPr/>
        <p:txBody>
          <a:bodyPr/>
          <a:lstStyle/>
          <a:p>
            <a:fld id="{0C225E06-2D28-6044-A754-78574865E02E}" type="datetimeFigureOut">
              <a:rPr lang="en-US" smtClean="0"/>
              <a:t>4/18/24</a:t>
            </a:fld>
            <a:endParaRPr lang="en-US"/>
          </a:p>
        </p:txBody>
      </p:sp>
      <p:sp>
        <p:nvSpPr>
          <p:cNvPr id="4" name="Footer Placeholder 3">
            <a:extLst>
              <a:ext uri="{FF2B5EF4-FFF2-40B4-BE49-F238E27FC236}">
                <a16:creationId xmlns:a16="http://schemas.microsoft.com/office/drawing/2014/main" id="{09126158-212F-0545-9FDE-F342B2CC9E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8FDC3C-1E94-AB47-94D4-903D917AB513}"/>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4196363895"/>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821A4D-2954-3443-B696-92A89B25EDBD}"/>
              </a:ext>
            </a:extLst>
          </p:cNvPr>
          <p:cNvSpPr>
            <a:spLocks noGrp="1"/>
          </p:cNvSpPr>
          <p:nvPr>
            <p:ph type="dt" sz="half" idx="10"/>
          </p:nvPr>
        </p:nvSpPr>
        <p:spPr/>
        <p:txBody>
          <a:bodyPr/>
          <a:lstStyle/>
          <a:p>
            <a:fld id="{0C225E06-2D28-6044-A754-78574865E02E}" type="datetimeFigureOut">
              <a:rPr lang="en-US" smtClean="0"/>
              <a:t>4/18/24</a:t>
            </a:fld>
            <a:endParaRPr lang="en-US"/>
          </a:p>
        </p:txBody>
      </p:sp>
      <p:sp>
        <p:nvSpPr>
          <p:cNvPr id="3" name="Footer Placeholder 2">
            <a:extLst>
              <a:ext uri="{FF2B5EF4-FFF2-40B4-BE49-F238E27FC236}">
                <a16:creationId xmlns:a16="http://schemas.microsoft.com/office/drawing/2014/main" id="{FB0AB7E3-AC26-0749-8132-9C6935811C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32BBEF-4970-E64F-B4ED-368373468182}"/>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1405136826"/>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CCDB-273A-D24C-A5E8-377C1C1C04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E938ED9-2DD2-BD4F-ACC9-0FEB9E3FCE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0DB7286-9740-384F-824B-A5585CF7C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5ECDA9-BEAE-754C-AA36-331D6A5606EF}"/>
              </a:ext>
            </a:extLst>
          </p:cNvPr>
          <p:cNvSpPr>
            <a:spLocks noGrp="1"/>
          </p:cNvSpPr>
          <p:nvPr>
            <p:ph type="dt" sz="half" idx="10"/>
          </p:nvPr>
        </p:nvSpPr>
        <p:spPr/>
        <p:txBody>
          <a:bodyPr/>
          <a:lstStyle/>
          <a:p>
            <a:fld id="{0C225E06-2D28-6044-A754-78574865E02E}" type="datetimeFigureOut">
              <a:rPr lang="en-US" smtClean="0"/>
              <a:t>4/18/24</a:t>
            </a:fld>
            <a:endParaRPr lang="en-US"/>
          </a:p>
        </p:txBody>
      </p:sp>
      <p:sp>
        <p:nvSpPr>
          <p:cNvPr id="6" name="Footer Placeholder 5">
            <a:extLst>
              <a:ext uri="{FF2B5EF4-FFF2-40B4-BE49-F238E27FC236}">
                <a16:creationId xmlns:a16="http://schemas.microsoft.com/office/drawing/2014/main" id="{23A4016B-325D-EB40-87E6-0327AC95EC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2AC85A-498B-E14A-9DBE-E6283B3E171D}"/>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354205294"/>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69B3-4B53-8A4C-925E-1FF5718BC9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2693FC1-C711-3940-B813-54594AB4A4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B43C81-7FA1-B04B-84FF-34BD63BD4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AF249D-E16F-424A-8110-93359B2BAFE0}"/>
              </a:ext>
            </a:extLst>
          </p:cNvPr>
          <p:cNvSpPr>
            <a:spLocks noGrp="1"/>
          </p:cNvSpPr>
          <p:nvPr>
            <p:ph type="dt" sz="half" idx="10"/>
          </p:nvPr>
        </p:nvSpPr>
        <p:spPr/>
        <p:txBody>
          <a:bodyPr/>
          <a:lstStyle/>
          <a:p>
            <a:fld id="{0C225E06-2D28-6044-A754-78574865E02E}" type="datetimeFigureOut">
              <a:rPr lang="en-US" smtClean="0"/>
              <a:t>4/18/24</a:t>
            </a:fld>
            <a:endParaRPr lang="en-US"/>
          </a:p>
        </p:txBody>
      </p:sp>
      <p:sp>
        <p:nvSpPr>
          <p:cNvPr id="6" name="Footer Placeholder 5">
            <a:extLst>
              <a:ext uri="{FF2B5EF4-FFF2-40B4-BE49-F238E27FC236}">
                <a16:creationId xmlns:a16="http://schemas.microsoft.com/office/drawing/2014/main" id="{D091CC0B-70EC-334E-A4AF-6615044BC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CA21C5-750B-C945-B7CC-507A846A55C5}"/>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321917429"/>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5A3E70-C5D9-6644-9917-8047A1B307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56758AE-403E-014B-BA93-15C2B64DA5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C73C38-9B26-E347-88EE-F24E3748C2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25E06-2D28-6044-A754-78574865E02E}" type="datetimeFigureOut">
              <a:rPr lang="en-US" smtClean="0"/>
              <a:t>4/18/24</a:t>
            </a:fld>
            <a:endParaRPr lang="en-US"/>
          </a:p>
        </p:txBody>
      </p:sp>
      <p:sp>
        <p:nvSpPr>
          <p:cNvPr id="5" name="Footer Placeholder 4">
            <a:extLst>
              <a:ext uri="{FF2B5EF4-FFF2-40B4-BE49-F238E27FC236}">
                <a16:creationId xmlns:a16="http://schemas.microsoft.com/office/drawing/2014/main" id="{718235A2-2C56-3C4F-AA70-F43D283747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D4A857-16EE-FF4D-B4FD-F9FE49038F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8F0A1-952F-D043-9020-DF8406D5167E}" type="slidenum">
              <a:rPr lang="en-US" smtClean="0"/>
              <a:t>‹#›</a:t>
            </a:fld>
            <a:endParaRPr lang="en-US"/>
          </a:p>
        </p:txBody>
      </p:sp>
    </p:spTree>
    <p:extLst>
      <p:ext uri="{BB962C8B-B14F-4D97-AF65-F5344CB8AC3E}">
        <p14:creationId xmlns:p14="http://schemas.microsoft.com/office/powerpoint/2010/main" val="1505247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4" r:id="rId6"/>
    <p:sldLayoutId id="2147483655" r:id="rId7"/>
    <p:sldLayoutId id="2147483656" r:id="rId8"/>
    <p:sldLayoutId id="2147483657" r:id="rId9"/>
    <p:sldLayoutId id="2147483658" r:id="rId10"/>
    <p:sldLayoutId id="2147483659" r:id="rId11"/>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12BDDB-F2F6-D5C5-B510-408D1883FA26}"/>
              </a:ext>
            </a:extLst>
          </p:cNvPr>
          <p:cNvSpPr/>
          <p:nvPr/>
        </p:nvSpPr>
        <p:spPr>
          <a:xfrm>
            <a:off x="0" y="2330606"/>
            <a:ext cx="12192000" cy="4527394"/>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C7E068-7DDB-7340-B0EF-1785D5915A2F}"/>
              </a:ext>
            </a:extLst>
          </p:cNvPr>
          <p:cNvSpPr>
            <a:spLocks noGrp="1"/>
          </p:cNvSpPr>
          <p:nvPr>
            <p:ph type="ctrTitle"/>
          </p:nvPr>
        </p:nvSpPr>
        <p:spPr>
          <a:xfrm>
            <a:off x="743190" y="3842119"/>
            <a:ext cx="11821213" cy="1504368"/>
          </a:xfrm>
        </p:spPr>
        <p:txBody>
          <a:bodyPr>
            <a:noAutofit/>
          </a:bodyPr>
          <a:lstStyle/>
          <a:p>
            <a:pPr algn="l">
              <a:lnSpc>
                <a:spcPct val="100000"/>
              </a:lnSpc>
            </a:pPr>
            <a:r>
              <a:rPr lang="en-US" sz="3600" b="1" dirty="0">
                <a:solidFill>
                  <a:schemeClr val="bg1"/>
                </a:solidFill>
                <a:latin typeface="Arial" panose="020B0604020202020204" pitchFamily="34" charset="0"/>
                <a:cs typeface="Arial" panose="020B0604020202020204" pitchFamily="34" charset="0"/>
              </a:rPr>
              <a:t>B4.2a Care Planning and Digital </a:t>
            </a:r>
            <a:r>
              <a:rPr lang="en-US" sz="3600" b="1" dirty="0" err="1">
                <a:solidFill>
                  <a:schemeClr val="bg1"/>
                </a:solidFill>
                <a:latin typeface="Arial" panose="020B0604020202020204" pitchFamily="34" charset="0"/>
                <a:cs typeface="Arial" panose="020B0604020202020204" pitchFamily="34" charset="0"/>
              </a:rPr>
              <a:t>ReSPECT</a:t>
            </a:r>
            <a:r>
              <a:rPr lang="en-US" sz="3600" b="1" dirty="0">
                <a:solidFill>
                  <a:schemeClr val="bg1"/>
                </a:solidFill>
                <a:latin typeface="Arial" panose="020B0604020202020204" pitchFamily="34" charset="0"/>
                <a:cs typeface="Arial" panose="020B0604020202020204" pitchFamily="34" charset="0"/>
              </a:rPr>
              <a:t> in BSW ICS</a:t>
            </a:r>
            <a:br>
              <a:rPr lang="en-US" sz="3600" b="1" dirty="0">
                <a:solidFill>
                  <a:schemeClr val="bg1"/>
                </a:solidFill>
                <a:latin typeface="Arial" panose="020B0604020202020204" pitchFamily="34" charset="0"/>
                <a:cs typeface="Arial" panose="020B0604020202020204" pitchFamily="34" charset="0"/>
              </a:rPr>
            </a:br>
            <a:br>
              <a:rPr lang="en-US" sz="3600" b="1"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Jason Young, Assistant Director of Digital Transformation, BSW ICB</a:t>
            </a:r>
          </a:p>
        </p:txBody>
      </p:sp>
      <p:pic>
        <p:nvPicPr>
          <p:cNvPr id="11" name="Picture 10" descr="Graphical user interface&#10;&#10;Description automatically generated">
            <a:extLst>
              <a:ext uri="{FF2B5EF4-FFF2-40B4-BE49-F238E27FC236}">
                <a16:creationId xmlns:a16="http://schemas.microsoft.com/office/drawing/2014/main" id="{9D8E7B27-345A-1AD1-F0BD-21AB96DABD32}"/>
              </a:ext>
            </a:extLst>
          </p:cNvPr>
          <p:cNvPicPr>
            <a:picLocks noChangeAspect="1"/>
          </p:cNvPicPr>
          <p:nvPr/>
        </p:nvPicPr>
        <p:blipFill rotWithShape="1">
          <a:blip r:embed="rId2"/>
          <a:srcRect t="60718"/>
          <a:stretch/>
        </p:blipFill>
        <p:spPr>
          <a:xfrm>
            <a:off x="6041968" y="752647"/>
            <a:ext cx="4375422" cy="727652"/>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5726FAE8-5F22-BE59-7CC8-BB0FC1314B90}"/>
              </a:ext>
            </a:extLst>
          </p:cNvPr>
          <p:cNvPicPr>
            <a:picLocks noChangeAspect="1"/>
          </p:cNvPicPr>
          <p:nvPr/>
        </p:nvPicPr>
        <p:blipFill>
          <a:blip r:embed="rId3"/>
          <a:stretch>
            <a:fillRect/>
          </a:stretch>
        </p:blipFill>
        <p:spPr>
          <a:xfrm>
            <a:off x="743190" y="621328"/>
            <a:ext cx="4360475" cy="990291"/>
          </a:xfrm>
          <a:prstGeom prst="rect">
            <a:avLst/>
          </a:prstGeom>
        </p:spPr>
      </p:pic>
      <p:pic>
        <p:nvPicPr>
          <p:cNvPr id="5" name="Graphic 4">
            <a:extLst>
              <a:ext uri="{FF2B5EF4-FFF2-40B4-BE49-F238E27FC236}">
                <a16:creationId xmlns:a16="http://schemas.microsoft.com/office/drawing/2014/main" id="{28710BF2-F55A-19BE-FDA4-10298E2CE5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77398" y="820473"/>
            <a:ext cx="1738749" cy="592000"/>
          </a:xfrm>
          <a:prstGeom prst="rect">
            <a:avLst/>
          </a:prstGeom>
        </p:spPr>
      </p:pic>
    </p:spTree>
    <p:extLst>
      <p:ext uri="{BB962C8B-B14F-4D97-AF65-F5344CB8AC3E}">
        <p14:creationId xmlns:p14="http://schemas.microsoft.com/office/powerpoint/2010/main" val="3120636916"/>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60BC05-5BBE-5182-084D-869402F9AEFA}"/>
              </a:ext>
            </a:extLst>
          </p:cNvPr>
          <p:cNvPicPr>
            <a:picLocks noChangeAspect="1"/>
          </p:cNvPicPr>
          <p:nvPr/>
        </p:nvPicPr>
        <p:blipFill>
          <a:blip r:embed="rId2"/>
          <a:stretch>
            <a:fillRect/>
          </a:stretch>
        </p:blipFill>
        <p:spPr>
          <a:xfrm>
            <a:off x="735248" y="1079571"/>
            <a:ext cx="10840868" cy="5172926"/>
          </a:xfrm>
          <a:prstGeom prst="rect">
            <a:avLst/>
          </a:prstGeom>
        </p:spPr>
      </p:pic>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Care Planning and Digital </a:t>
            </a: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ReSPECT</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in BSW ICS</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3"/>
          <a:stretch>
            <a:fillRect/>
          </a:stretch>
        </p:blipFill>
        <p:spPr>
          <a:xfrm>
            <a:off x="10307927" y="6200384"/>
            <a:ext cx="1545867" cy="351076"/>
          </a:xfrm>
          <a:prstGeom prst="rect">
            <a:avLst/>
          </a:prstGeom>
        </p:spPr>
      </p:pic>
    </p:spTree>
    <p:extLst>
      <p:ext uri="{BB962C8B-B14F-4D97-AF65-F5344CB8AC3E}">
        <p14:creationId xmlns:p14="http://schemas.microsoft.com/office/powerpoint/2010/main" val="235846620"/>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Care Planning and Digital </a:t>
            </a: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ReSPECT</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in BSW ICS</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pic>
        <p:nvPicPr>
          <p:cNvPr id="2" name="Picture 1">
            <a:extLst>
              <a:ext uri="{FF2B5EF4-FFF2-40B4-BE49-F238E27FC236}">
                <a16:creationId xmlns:a16="http://schemas.microsoft.com/office/drawing/2014/main" id="{807A0188-A1D2-ED51-E6D4-A17C2BB19BB7}"/>
              </a:ext>
            </a:extLst>
          </p:cNvPr>
          <p:cNvPicPr>
            <a:picLocks noChangeAspect="1"/>
          </p:cNvPicPr>
          <p:nvPr/>
        </p:nvPicPr>
        <p:blipFill>
          <a:blip r:embed="rId3"/>
          <a:stretch>
            <a:fillRect/>
          </a:stretch>
        </p:blipFill>
        <p:spPr>
          <a:xfrm>
            <a:off x="216817" y="977559"/>
            <a:ext cx="6004874" cy="5833306"/>
          </a:xfrm>
          <a:prstGeom prst="rect">
            <a:avLst/>
          </a:prstGeom>
        </p:spPr>
      </p:pic>
      <p:sp>
        <p:nvSpPr>
          <p:cNvPr id="6" name="Arrow: Right 5">
            <a:extLst>
              <a:ext uri="{FF2B5EF4-FFF2-40B4-BE49-F238E27FC236}">
                <a16:creationId xmlns:a16="http://schemas.microsoft.com/office/drawing/2014/main" id="{DA363B7B-06D7-1774-EE70-F691D3503872}"/>
              </a:ext>
            </a:extLst>
          </p:cNvPr>
          <p:cNvSpPr/>
          <p:nvPr/>
        </p:nvSpPr>
        <p:spPr>
          <a:xfrm>
            <a:off x="8185282" y="2766951"/>
            <a:ext cx="1626920" cy="510638"/>
          </a:xfrm>
          <a:prstGeom prst="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EEA3EC3-5F27-2A4A-9F9B-3E539FA70517}"/>
              </a:ext>
            </a:extLst>
          </p:cNvPr>
          <p:cNvSpPr txBox="1"/>
          <p:nvPr/>
        </p:nvSpPr>
        <p:spPr>
          <a:xfrm>
            <a:off x="6415859" y="1895523"/>
            <a:ext cx="5723906" cy="344709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Sankey diagram showing Integrated Care Record usage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WHO 	is viewing 	WHAT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Data from GP record most ‘popular’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Acute data viewed by all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Care Plan &amp; </a:t>
            </a:r>
            <a:r>
              <a:rPr kumimoji="0" lang="en-GB" sz="2000" b="0" i="0"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ReSPECT</a:t>
            </a:r>
            <a:r>
              <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third in list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176002"/>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Care Planning and Digital </a:t>
            </a: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ReSPECT</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in BSW ICS</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8" name="TextBox 7">
            <a:extLst>
              <a:ext uri="{FF2B5EF4-FFF2-40B4-BE49-F238E27FC236}">
                <a16:creationId xmlns:a16="http://schemas.microsoft.com/office/drawing/2014/main" id="{5EEA3EC3-5F27-2A4A-9F9B-3E539FA70517}"/>
              </a:ext>
            </a:extLst>
          </p:cNvPr>
          <p:cNvSpPr txBox="1"/>
          <p:nvPr/>
        </p:nvSpPr>
        <p:spPr>
          <a:xfrm>
            <a:off x="6559301" y="1289832"/>
            <a:ext cx="5632699" cy="276998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1"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The </a:t>
            </a:r>
            <a:r>
              <a:rPr kumimoji="0" lang="en-GB" sz="1400" b="0" i="1"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ReSPECT</a:t>
            </a:r>
            <a:r>
              <a:rPr kumimoji="0" lang="en-GB" sz="1400" b="0" i="1"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process creates personalised recommendations for a person’s clinical care and treatment in a future emergency in which they are unable to make or express choices.</a:t>
            </a: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400" b="0" i="0" u="none" strike="noStrike" kern="1200" cap="none" spc="0" normalizeH="0" baseline="0" noProof="0" dirty="0" err="1">
                <a:ln>
                  <a:noFill/>
                </a:ln>
                <a:solidFill>
                  <a:prstClr val="black"/>
                </a:solidFill>
                <a:effectLst/>
                <a:uLnTx/>
                <a:uFillTx/>
                <a:latin typeface="Calibri" panose="020F0502020204030204"/>
                <a:ea typeface="+mn-ea"/>
                <a:cs typeface="+mn-cs"/>
              </a:rPr>
              <a:t>ReSPECT</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 Resuscitation Council UK</a:t>
            </a:r>
            <a:endParaRPr kumimoji="0" lang="en-GB" sz="1400" b="0" i="1"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1"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a:t>
            </a:r>
            <a:r>
              <a:rPr kumimoji="0" lang="en-GB" sz="1400" b="0" i="1"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EPaCCS</a:t>
            </a:r>
            <a:r>
              <a:rPr kumimoji="0" lang="en-GB" sz="1400" b="0" i="1"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is a means to capture and share information electronically from people’s discussions about their care. The aim of this is to ensure that any professional involved in that person’s care has access to the most up to date information, including any changes to their preferences and wishes and personalised care plans</a:t>
            </a: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NHS England </a:t>
            </a:r>
          </a:p>
        </p:txBody>
      </p:sp>
      <p:pic>
        <p:nvPicPr>
          <p:cNvPr id="7" name="Picture 6">
            <a:extLst>
              <a:ext uri="{FF2B5EF4-FFF2-40B4-BE49-F238E27FC236}">
                <a16:creationId xmlns:a16="http://schemas.microsoft.com/office/drawing/2014/main" id="{7464B549-CE44-606E-4871-E13742539A1D}"/>
              </a:ext>
            </a:extLst>
          </p:cNvPr>
          <p:cNvPicPr>
            <a:picLocks noChangeAspect="1"/>
          </p:cNvPicPr>
          <p:nvPr/>
        </p:nvPicPr>
        <p:blipFill>
          <a:blip r:embed="rId3"/>
          <a:stretch>
            <a:fillRect/>
          </a:stretch>
        </p:blipFill>
        <p:spPr>
          <a:xfrm>
            <a:off x="0" y="1201276"/>
            <a:ext cx="6520089" cy="5350567"/>
          </a:xfrm>
          <a:prstGeom prst="rect">
            <a:avLst/>
          </a:prstGeom>
        </p:spPr>
      </p:pic>
      <p:pic>
        <p:nvPicPr>
          <p:cNvPr id="10" name="Picture 9">
            <a:extLst>
              <a:ext uri="{FF2B5EF4-FFF2-40B4-BE49-F238E27FC236}">
                <a16:creationId xmlns:a16="http://schemas.microsoft.com/office/drawing/2014/main" id="{98002D6D-1432-8CED-7634-621A577E85F5}"/>
              </a:ext>
            </a:extLst>
          </p:cNvPr>
          <p:cNvPicPr>
            <a:picLocks noChangeAspect="1"/>
          </p:cNvPicPr>
          <p:nvPr/>
        </p:nvPicPr>
        <p:blipFill>
          <a:blip r:embed="rId4"/>
          <a:stretch>
            <a:fillRect/>
          </a:stretch>
        </p:blipFill>
        <p:spPr>
          <a:xfrm>
            <a:off x="6810492" y="4145510"/>
            <a:ext cx="4934639" cy="1943371"/>
          </a:xfrm>
          <a:prstGeom prst="rect">
            <a:avLst/>
          </a:prstGeom>
        </p:spPr>
      </p:pic>
    </p:spTree>
    <p:extLst>
      <p:ext uri="{BB962C8B-B14F-4D97-AF65-F5344CB8AC3E}">
        <p14:creationId xmlns:p14="http://schemas.microsoft.com/office/powerpoint/2010/main" val="2219656539"/>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Care Planning and Digital </a:t>
            </a: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ReSPECT</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in BSW ICS</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pic>
        <p:nvPicPr>
          <p:cNvPr id="9" name="Picture 8">
            <a:extLst>
              <a:ext uri="{FF2B5EF4-FFF2-40B4-BE49-F238E27FC236}">
                <a16:creationId xmlns:a16="http://schemas.microsoft.com/office/drawing/2014/main" id="{2C1B16AC-97AF-1E08-659F-FFE0904EF140}"/>
              </a:ext>
            </a:extLst>
          </p:cNvPr>
          <p:cNvPicPr>
            <a:picLocks noChangeAspect="1"/>
          </p:cNvPicPr>
          <p:nvPr/>
        </p:nvPicPr>
        <p:blipFill>
          <a:blip r:embed="rId3"/>
          <a:stretch>
            <a:fillRect/>
          </a:stretch>
        </p:blipFill>
        <p:spPr>
          <a:xfrm>
            <a:off x="274491" y="983292"/>
            <a:ext cx="5084585" cy="5874707"/>
          </a:xfrm>
          <a:prstGeom prst="rect">
            <a:avLst/>
          </a:prstGeom>
        </p:spPr>
      </p:pic>
      <p:sp>
        <p:nvSpPr>
          <p:cNvPr id="10" name="Arrow: Right 9">
            <a:extLst>
              <a:ext uri="{FF2B5EF4-FFF2-40B4-BE49-F238E27FC236}">
                <a16:creationId xmlns:a16="http://schemas.microsoft.com/office/drawing/2014/main" id="{6CD804F9-7D83-8845-CF69-D30158B86BBC}"/>
              </a:ext>
            </a:extLst>
          </p:cNvPr>
          <p:cNvSpPr/>
          <p:nvPr/>
        </p:nvSpPr>
        <p:spPr>
          <a:xfrm>
            <a:off x="8185282" y="2766951"/>
            <a:ext cx="1626920" cy="510638"/>
          </a:xfrm>
          <a:prstGeom prst="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AEAEC6A-D229-C3A8-4FF0-5DBD3559F2AC}"/>
              </a:ext>
            </a:extLst>
          </p:cNvPr>
          <p:cNvSpPr txBox="1"/>
          <p:nvPr/>
        </p:nvSpPr>
        <p:spPr>
          <a:xfrm>
            <a:off x="6415859" y="1895523"/>
            <a:ext cx="5723906" cy="344709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Sankey diagram showing Care Plan and </a:t>
            </a:r>
            <a:r>
              <a:rPr kumimoji="0" lang="en-GB" sz="2000" b="0" i="0"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ReSPECT</a:t>
            </a:r>
            <a:r>
              <a:rPr kumimoji="0" lang="en-GB" sz="2000" b="0" i="0" u="none" strike="noStrike" kern="1200" cap="none" spc="0" normalizeH="0" baseline="0" noProof="0">
                <a:ln>
                  <a:noFill/>
                </a:ln>
                <a:solidFill>
                  <a:srgbClr val="4472C4">
                    <a:lumMod val="75000"/>
                  </a:srgbClr>
                </a:solidFill>
                <a:effectLst/>
                <a:uLnTx/>
                <a:uFillTx/>
                <a:latin typeface="Arial" panose="020B0604020202020204" pitchFamily="34" charset="0"/>
                <a:ea typeface="+mn-ea"/>
                <a:cs typeface="Arial" panose="020B0604020202020204" pitchFamily="34" charset="0"/>
              </a:rPr>
              <a:t> views</a:t>
            </a:r>
            <a:endPar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WHO 	is viewing 	WHAT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Most views from two of our acutes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Big proportion of all hospice views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10% of all OOH views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3398573"/>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Care Planning and Digital </a:t>
            </a: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ReSPECT</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in BSW ICS</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11" name="TextBox 10">
            <a:extLst>
              <a:ext uri="{FF2B5EF4-FFF2-40B4-BE49-F238E27FC236}">
                <a16:creationId xmlns:a16="http://schemas.microsoft.com/office/drawing/2014/main" id="{6AEAEC6A-D229-C3A8-4FF0-5DBD3559F2AC}"/>
              </a:ext>
            </a:extLst>
          </p:cNvPr>
          <p:cNvSpPr txBox="1"/>
          <p:nvPr/>
        </p:nvSpPr>
        <p:spPr>
          <a:xfrm>
            <a:off x="173958" y="1407609"/>
            <a:ext cx="5723906" cy="224676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In 2021 we started work with </a:t>
            </a:r>
            <a:r>
              <a:rPr kumimoji="0" lang="en-GB" sz="2000" b="0" i="0"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Graphnet</a:t>
            </a:r>
            <a:r>
              <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to share care plans (and in 2023 </a:t>
            </a:r>
            <a:r>
              <a:rPr kumimoji="0" lang="en-GB" sz="2000" b="0" i="0"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ReSPECT</a:t>
            </a:r>
            <a:r>
              <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 via the National Record Locator.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This would give our local ambulance service (SWAST) access to this key information digitally for the first time…</a:t>
            </a:r>
            <a:endPar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6D405D0-D00B-DF10-0D39-C84F265EA914}"/>
              </a:ext>
            </a:extLst>
          </p:cNvPr>
          <p:cNvPicPr>
            <a:picLocks noChangeAspect="1"/>
          </p:cNvPicPr>
          <p:nvPr/>
        </p:nvPicPr>
        <p:blipFill>
          <a:blip r:embed="rId3"/>
          <a:stretch>
            <a:fillRect/>
          </a:stretch>
        </p:blipFill>
        <p:spPr>
          <a:xfrm>
            <a:off x="1081848" y="3719957"/>
            <a:ext cx="3021485" cy="3009202"/>
          </a:xfrm>
          <a:prstGeom prst="rect">
            <a:avLst/>
          </a:prstGeom>
        </p:spPr>
      </p:pic>
      <p:pic>
        <p:nvPicPr>
          <p:cNvPr id="2" name="Picture 1" descr="A timeline with colorful circles and text&#10;&#10;Description automatically generated">
            <a:extLst>
              <a:ext uri="{FF2B5EF4-FFF2-40B4-BE49-F238E27FC236}">
                <a16:creationId xmlns:a16="http://schemas.microsoft.com/office/drawing/2014/main" id="{6FD4D6C9-DAF7-6446-9F1A-4B5A578407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4757" y="-10568"/>
            <a:ext cx="6131116" cy="6858000"/>
          </a:xfrm>
          <a:prstGeom prst="rect">
            <a:avLst/>
          </a:prstGeom>
        </p:spPr>
      </p:pic>
    </p:spTree>
    <p:extLst>
      <p:ext uri="{BB962C8B-B14F-4D97-AF65-F5344CB8AC3E}">
        <p14:creationId xmlns:p14="http://schemas.microsoft.com/office/powerpoint/2010/main" val="1173488549"/>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Care Planning and Digital </a:t>
            </a: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ReSPECT</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in BSW ICS</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11" name="TextBox 10">
            <a:extLst>
              <a:ext uri="{FF2B5EF4-FFF2-40B4-BE49-F238E27FC236}">
                <a16:creationId xmlns:a16="http://schemas.microsoft.com/office/drawing/2014/main" id="{6AEAEC6A-D229-C3A8-4FF0-5DBD3559F2AC}"/>
              </a:ext>
            </a:extLst>
          </p:cNvPr>
          <p:cNvSpPr txBox="1"/>
          <p:nvPr/>
        </p:nvSpPr>
        <p:spPr>
          <a:xfrm>
            <a:off x="821883" y="1414734"/>
            <a:ext cx="5723906" cy="498598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What have we learnt?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“Clinically led” isn’t enough, “Clinical delivery” with boots on the ground made a difference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It’s not just rolling out a digital form. Change process about why &amp; when </a:t>
            </a:r>
            <a:r>
              <a:rPr kumimoji="0" lang="en-GB" sz="2000" b="0" i="0" u="none" strike="noStrike" kern="1200" cap="none" spc="0" normalizeH="0" baseline="0" noProof="0" dirty="0" err="1">
                <a:ln>
                  <a:noFill/>
                </a:ln>
                <a:solidFill>
                  <a:srgbClr val="4472C4">
                    <a:lumMod val="75000"/>
                  </a:srgbClr>
                </a:solidFill>
                <a:effectLst/>
                <a:uLnTx/>
                <a:uFillTx/>
                <a:latin typeface="Arial" panose="020B0604020202020204" pitchFamily="34" charset="0"/>
                <a:ea typeface="+mn-ea"/>
                <a:cs typeface="Arial" panose="020B0604020202020204" pitchFamily="34" charset="0"/>
              </a:rPr>
              <a:t>ReSPECT</a:t>
            </a:r>
            <a:endPar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Business continuity plans. What happens when it breaks (because it will)?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Everyone has an opinion on formats and UI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Governance. Where in the organisation is each decision made?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B61AB2A-3A42-D57D-2FEB-F55FA0395962}"/>
              </a:ext>
            </a:extLst>
          </p:cNvPr>
          <p:cNvPicPr>
            <a:picLocks noChangeAspect="1"/>
          </p:cNvPicPr>
          <p:nvPr/>
        </p:nvPicPr>
        <p:blipFill>
          <a:blip r:embed="rId3"/>
          <a:stretch>
            <a:fillRect/>
          </a:stretch>
        </p:blipFill>
        <p:spPr>
          <a:xfrm>
            <a:off x="7241047" y="1821319"/>
            <a:ext cx="4465707" cy="3482642"/>
          </a:xfrm>
          <a:prstGeom prst="rect">
            <a:avLst/>
          </a:prstGeom>
        </p:spPr>
      </p:pic>
    </p:spTree>
    <p:extLst>
      <p:ext uri="{BB962C8B-B14F-4D97-AF65-F5344CB8AC3E}">
        <p14:creationId xmlns:p14="http://schemas.microsoft.com/office/powerpoint/2010/main" val="2597691847"/>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C063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C9AC02-E713-694C-B5FD-60358555068B}"/>
              </a:ext>
            </a:extLst>
          </p:cNvPr>
          <p:cNvSpPr txBox="1"/>
          <p:nvPr/>
        </p:nvSpPr>
        <p:spPr>
          <a:xfrm>
            <a:off x="903051" y="5061857"/>
            <a:ext cx="609599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Jason Young	</a:t>
            </a:r>
            <a:b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Assistant Director of Digital Transformation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Bath &amp; North East Somerset Swindon and Wiltshire ICB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 name="Picture 1" descr="A picture containing logo&#10;&#10;Description automatically generated">
            <a:extLst>
              <a:ext uri="{FF2B5EF4-FFF2-40B4-BE49-F238E27FC236}">
                <a16:creationId xmlns:a16="http://schemas.microsoft.com/office/drawing/2014/main" id="{AE3D58BC-0D12-6178-CA02-A60B87E37219}"/>
              </a:ext>
            </a:extLst>
          </p:cNvPr>
          <p:cNvPicPr>
            <a:picLocks noChangeAspect="1"/>
          </p:cNvPicPr>
          <p:nvPr/>
        </p:nvPicPr>
        <p:blipFill>
          <a:blip r:embed="rId2"/>
          <a:stretch>
            <a:fillRect/>
          </a:stretch>
        </p:blipFill>
        <p:spPr>
          <a:xfrm>
            <a:off x="8020265" y="5061857"/>
            <a:ext cx="3420227" cy="789283"/>
          </a:xfrm>
          <a:prstGeom prst="rect">
            <a:avLst/>
          </a:prstGeom>
        </p:spPr>
      </p:pic>
      <p:sp>
        <p:nvSpPr>
          <p:cNvPr id="4" name="TextBox 3">
            <a:extLst>
              <a:ext uri="{FF2B5EF4-FFF2-40B4-BE49-F238E27FC236}">
                <a16:creationId xmlns:a16="http://schemas.microsoft.com/office/drawing/2014/main" id="{A30989EA-E5F2-AB4D-4B5A-BD4C36C409EA}"/>
              </a:ext>
            </a:extLst>
          </p:cNvPr>
          <p:cNvSpPr txBox="1"/>
          <p:nvPr/>
        </p:nvSpPr>
        <p:spPr>
          <a:xfrm>
            <a:off x="3048000" y="2598003"/>
            <a:ext cx="60960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Thank you</a:t>
            </a:r>
            <a:endPar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9414586"/>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7aa35f8-4ca4-46ab-9e1b-a4e465f24b74">
      <Terms xmlns="http://schemas.microsoft.com/office/infopath/2007/PartnerControls"/>
    </lcf76f155ced4ddcb4097134ff3c332f>
    <JohnFarenden xmlns="07aa35f8-4ca4-46ab-9e1b-a4e465f24b74">
      <UserInfo>
        <DisplayName/>
        <AccountId xsi:nil="true"/>
        <AccountType/>
      </UserInfo>
    </JohnFarenden>
    <TaxCatchAll xmlns="42f0a427-9df2-45d7-aa81-e964de6ddee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49F8EB85763C444AAC68312A5032961" ma:contentTypeVersion="15" ma:contentTypeDescription="Create a new document." ma:contentTypeScope="" ma:versionID="3617390bde7aeb30f5738a81a3ab6e59">
  <xsd:schema xmlns:xsd="http://www.w3.org/2001/XMLSchema" xmlns:xs="http://www.w3.org/2001/XMLSchema" xmlns:p="http://schemas.microsoft.com/office/2006/metadata/properties" xmlns:ns2="07aa35f8-4ca4-46ab-9e1b-a4e465f24b74" xmlns:ns3="42f0a427-9df2-45d7-aa81-e964de6ddee5" targetNamespace="http://schemas.microsoft.com/office/2006/metadata/properties" ma:root="true" ma:fieldsID="666cf530cefdfd4db7b812e1228f4c31" ns2:_="" ns3:_="">
    <xsd:import namespace="07aa35f8-4ca4-46ab-9e1b-a4e465f24b74"/>
    <xsd:import namespace="42f0a427-9df2-45d7-aa81-e964de6ddee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ObjectDetectorVersions" minOccurs="0"/>
                <xsd:element ref="ns2:JohnFarend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aa35f8-4ca4-46ab-9e1b-a4e465f24b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JohnFarenden" ma:index="21" nillable="true" ma:displayName="Workstream Host" ma:format="Dropdown" ma:list="UserInfo" ma:SharePointGroup="0" ma:internalName="JohnFarende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f0a427-9df2-45d7-aa81-e964de6ddee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b543c0c-a518-46b0-9a12-4792eebd6a0a}" ma:internalName="TaxCatchAll" ma:showField="CatchAllData" ma:web="42f0a427-9df2-45d7-aa81-e964de6ddee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81C31F-1BFF-4C61-9B62-30DF3BCE38E8}">
  <ds:schemaRefs>
    <ds:schemaRef ds:uri="http://schemas.microsoft.com/sharepoint/v3/contenttype/forms"/>
  </ds:schemaRefs>
</ds:datastoreItem>
</file>

<file path=customXml/itemProps2.xml><?xml version="1.0" encoding="utf-8"?>
<ds:datastoreItem xmlns:ds="http://schemas.openxmlformats.org/officeDocument/2006/customXml" ds:itemID="{F7B5F6FB-0ACA-44C0-BA0A-9453667C30BB}">
  <ds:schemaRefs>
    <ds:schemaRef ds:uri="http://schemas.microsoft.com/office/infopath/2007/PartnerControls"/>
    <ds:schemaRef ds:uri="http://www.w3.org/XML/1998/namespace"/>
    <ds:schemaRef ds:uri="8b4ab2fc-b5f7-4d13-956b-0883a4ab9170"/>
    <ds:schemaRef ds:uri="http://purl.org/dc/dcmityp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715706fd-6c67-43d5-8a20-e4c4f82d1a10"/>
    <ds:schemaRef ds:uri="http://purl.org/dc/terms/"/>
    <ds:schemaRef ds:uri="07aa35f8-4ca4-46ab-9e1b-a4e465f24b74"/>
    <ds:schemaRef ds:uri="42f0a427-9df2-45d7-aa81-e964de6ddee5"/>
  </ds:schemaRefs>
</ds:datastoreItem>
</file>

<file path=customXml/itemProps3.xml><?xml version="1.0" encoding="utf-8"?>
<ds:datastoreItem xmlns:ds="http://schemas.openxmlformats.org/officeDocument/2006/customXml" ds:itemID="{D9D724A9-C4E8-4667-AE33-64E48568A6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aa35f8-4ca4-46ab-9e1b-a4e465f24b74"/>
    <ds:schemaRef ds:uri="42f0a427-9df2-45d7-aa81-e964de6dde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36</TotalTime>
  <Words>370</Words>
  <Application>Microsoft Macintosh PowerPoint</Application>
  <PresentationFormat>Widescreen</PresentationFormat>
  <Paragraphs>47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B4.2a Care Planning and Digital ReSPECT in BSW ICS  Jason Young, Assistant Director of Digital Transformation, BSW ICB</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Here Text Text Text</dc:title>
  <dc:creator>Microsoft Office User</dc:creator>
  <cp:lastModifiedBy>John Farenden</cp:lastModifiedBy>
  <cp:revision>42</cp:revision>
  <dcterms:created xsi:type="dcterms:W3CDTF">2022-04-12T19:39:15Z</dcterms:created>
  <dcterms:modified xsi:type="dcterms:W3CDTF">2024-04-18T15:10:05Z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0x010100D49F8EB85763C444AAC68312A5032961</vt:lpwstr>
  </property>
  <property fmtid="{D5CDD505-2E9C-101B-9397-08002B2CF9AE}" pid="3" name="MediaServiceImageTags">
    <vt:lpwstr/>
  </property>
</Properties>
</file>