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11"/>
  </p:notesMasterIdLst>
  <p:sldIdLst>
    <p:sldId id="1923" r:id="rId5"/>
    <p:sldId id="2147473657" r:id="rId6"/>
    <p:sldId id="2147482227" r:id="rId7"/>
    <p:sldId id="2145707306" r:id="rId8"/>
    <p:sldId id="2147482226" r:id="rId9"/>
    <p:sldId id="214747365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063F"/>
    <a:srgbClr val="782283"/>
    <a:srgbClr val="833C9F"/>
    <a:srgbClr val="003853"/>
    <a:srgbClr val="D9458F"/>
    <a:srgbClr val="FFCE44"/>
    <a:srgbClr val="E94F35"/>
    <a:srgbClr val="3AADC7"/>
    <a:srgbClr val="4771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28F5B9-5039-5E75-B5B0-DB300959F096}" v="11" dt="2024-04-08T10:07:50.8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42"/>
    <p:restoredTop sz="94694"/>
  </p:normalViewPr>
  <p:slideViewPr>
    <p:cSldViewPr snapToGrid="0" snapToObjects="1">
      <p:cViewPr varScale="1">
        <p:scale>
          <a:sx n="121" d="100"/>
          <a:sy n="121" d="100"/>
        </p:scale>
        <p:origin x="1144" y="17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F95E6-8ED5-4FEC-8796-7DFD18C602DB}" type="datetimeFigureOut">
              <a:rPr lang="en-GB" smtClean="0"/>
              <a:t>19/04/2024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CA0AB-A201-42EA-9E34-00D9AE00BDD5}" type="slidenum">
              <a:rPr lang="en-GB" smtClean="0"/>
              <a:t>‹#›</a:t>
            </a:fld>
            <a:endParaRPr lang="en-GB"/>
          </a:p>
        </p:txBody>
      </p:sp>
    </p:spTree>
    <p:extLst>
      <p:ext uri="{BB962C8B-B14F-4D97-AF65-F5344CB8AC3E}">
        <p14:creationId xmlns:p14="http://schemas.microsoft.com/office/powerpoint/2010/main" val="2833000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Standard title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756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endParaRPr lang="en-GB" sz="9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240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152AA-9AE0-6125-1145-20FC206942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09C73-093C-E8FE-0427-F1C10C70E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2BF69-E7DD-83C7-CC2C-DAA5B4D2A376}"/>
              </a:ext>
            </a:extLst>
          </p:cNvPr>
          <p:cNvSpPr>
            <a:spLocks noGrp="1"/>
          </p:cNvSpPr>
          <p:nvPr>
            <p:ph type="body" idx="1"/>
          </p:nvPr>
        </p:nvSpPr>
        <p:spPr/>
        <p:txBody>
          <a:bodyPr/>
          <a:lstStyle/>
          <a:p>
            <a:pPr marL="0" indent="0">
              <a:buClr>
                <a:schemeClr val="dk1"/>
              </a:buClr>
              <a:buSzPts val="1100"/>
              <a:buNone/>
            </a:pPr>
            <a:r>
              <a:rPr lang="en-GB" sz="80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a:extLst>
              <a:ext uri="{FF2B5EF4-FFF2-40B4-BE49-F238E27FC236}">
                <a16:creationId xmlns:a16="http://schemas.microsoft.com/office/drawing/2014/main" id="{445AA147-75CC-8ACF-61ED-97A7E8E7A7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931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49411-FDA4-4F3D-095D-79D0838C6D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670B8-257C-278E-E3EB-5265486DC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7D477-F90E-63A5-68E2-3D020A965CB4}"/>
              </a:ext>
            </a:extLst>
          </p:cNvPr>
          <p:cNvSpPr>
            <a:spLocks noGrp="1"/>
          </p:cNvSpPr>
          <p:nvPr>
            <p:ph type="body" idx="1"/>
          </p:nvPr>
        </p:nvSpPr>
        <p:spPr/>
        <p:txBody>
          <a:bodyPr/>
          <a:lstStyle/>
          <a:p>
            <a:pPr marL="0" indent="0">
              <a:buClr>
                <a:schemeClr val="dk1"/>
              </a:buClr>
              <a:buSzPts val="1100"/>
              <a:buNone/>
            </a:pPr>
            <a:r>
              <a:rPr lang="en-GB" sz="80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a:extLst>
              <a:ext uri="{FF2B5EF4-FFF2-40B4-BE49-F238E27FC236}">
                <a16:creationId xmlns:a16="http://schemas.microsoft.com/office/drawing/2014/main" id="{DC8A550B-393B-A0FE-53A0-8E006F153D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7778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09CFFC-C421-A97A-14A3-FE2852D11994}"/>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319254425"/>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4" name="Rectangle: Top Corners Rounded 3">
            <a:extLst>
              <a:ext uri="{FF2B5EF4-FFF2-40B4-BE49-F238E27FC236}">
                <a16:creationId xmlns:a16="http://schemas.microsoft.com/office/drawing/2014/main" id="{B540671A-ED56-3548-A508-080ABBDB5E58}"/>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6" name="Picture 5">
            <a:extLst>
              <a:ext uri="{FF2B5EF4-FFF2-40B4-BE49-F238E27FC236}">
                <a16:creationId xmlns:a16="http://schemas.microsoft.com/office/drawing/2014/main" id="{2F244FF8-F4E4-0514-77D0-8D8D69F9337B}"/>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581542"/>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9B26CA0-4967-284E-42B6-5686F8C6B07B}"/>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600284"/>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8BBC9FB-69CA-ACB9-E6B9-6E2830215B6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177707768"/>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190978-5FC4-6858-371C-AF3DAD50E21F}"/>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“Showcase quotation</a:t>
            </a:r>
            <a:br>
              <a:rPr lang="en-GB"/>
            </a:br>
            <a:r>
              <a:rPr lang="en-GB"/>
              <a:t>with left aligned text over multiple lines. Try to keep</a:t>
            </a:r>
            <a:br>
              <a:rPr lang="en-GB"/>
            </a:br>
            <a:r>
              <a:rPr lang="en-GB"/>
              <a:t>it to four lines if </a:t>
            </a:r>
            <a:r>
              <a:rPr lang="en-GB" err="1"/>
              <a:t>poss</a:t>
            </a:r>
            <a:r>
              <a:rPr lang="en-GB"/>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Name Surname,</a:t>
            </a:r>
            <a:br>
              <a:rPr lang="en-GB"/>
            </a:br>
            <a:r>
              <a:rPr lang="en-GB"/>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75551494"/>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7" name="TextBox 6">
            <a:extLst>
              <a:ext uri="{FF2B5EF4-FFF2-40B4-BE49-F238E27FC236}">
                <a16:creationId xmlns:a16="http://schemas.microsoft.com/office/drawing/2014/main" id="{2DFAD1B1-54FF-2FC6-D407-337D3737411D}"/>
              </a:ext>
            </a:extLst>
          </p:cNvPr>
          <p:cNvSpPr txBox="1"/>
          <p:nvPr userDrawn="1"/>
        </p:nvSpPr>
        <p:spPr>
          <a:xfrm>
            <a:off x="1245609" y="2349016"/>
            <a:ext cx="3552728" cy="1200329"/>
          </a:xfrm>
          <a:prstGeom prst="rect">
            <a:avLst/>
          </a:prstGeom>
          <a:noFill/>
        </p:spPr>
        <p:txBody>
          <a:bodyPr wrap="square" rtlCol="0">
            <a:spAutoFit/>
          </a:bodyPr>
          <a:lstStyle/>
          <a:p>
            <a:r>
              <a:rPr lang="en-GB"/>
              <a:t>Text content goes over single column. Text content here goes over single column. Text content here goes over single column.  </a:t>
            </a:r>
          </a:p>
        </p:txBody>
      </p:sp>
    </p:spTree>
    <p:extLst>
      <p:ext uri="{BB962C8B-B14F-4D97-AF65-F5344CB8AC3E}">
        <p14:creationId xmlns:p14="http://schemas.microsoft.com/office/powerpoint/2010/main" val="2913785708"/>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6" name="TextBox 5">
            <a:extLst>
              <a:ext uri="{FF2B5EF4-FFF2-40B4-BE49-F238E27FC236}">
                <a16:creationId xmlns:a16="http://schemas.microsoft.com/office/drawing/2014/main" id="{20A68404-D948-7642-8BC6-F42E883389E5}"/>
              </a:ext>
            </a:extLst>
          </p:cNvPr>
          <p:cNvSpPr txBox="1"/>
          <p:nvPr userDrawn="1"/>
        </p:nvSpPr>
        <p:spPr>
          <a:xfrm>
            <a:off x="1245609" y="2349016"/>
            <a:ext cx="3552728" cy="1200329"/>
          </a:xfrm>
          <a:prstGeom prst="rect">
            <a:avLst/>
          </a:prstGeom>
          <a:noFill/>
        </p:spPr>
        <p:txBody>
          <a:bodyPr wrap="square" rtlCol="0">
            <a:spAutoFit/>
          </a:bodyPr>
          <a:lstStyle/>
          <a:p>
            <a:r>
              <a:rPr lang="en-GB"/>
              <a:t>Text content goes over single column. Text content here goes over single column. Text content here goes over single column.  </a:t>
            </a:r>
          </a:p>
        </p:txBody>
      </p:sp>
    </p:spTree>
    <p:extLst>
      <p:ext uri="{BB962C8B-B14F-4D97-AF65-F5344CB8AC3E}">
        <p14:creationId xmlns:p14="http://schemas.microsoft.com/office/powerpoint/2010/main" val="2880017078"/>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2" name="TextBox 1">
            <a:extLst>
              <a:ext uri="{FF2B5EF4-FFF2-40B4-BE49-F238E27FC236}">
                <a16:creationId xmlns:a16="http://schemas.microsoft.com/office/drawing/2014/main" id="{B77551A3-9BAE-400C-B485-0F4ED3DB7306}"/>
              </a:ext>
            </a:extLst>
          </p:cNvPr>
          <p:cNvSpPr txBox="1"/>
          <p:nvPr userDrawn="1"/>
        </p:nvSpPr>
        <p:spPr>
          <a:xfrm>
            <a:off x="1245609" y="2349016"/>
            <a:ext cx="3552728" cy="1384995"/>
          </a:xfrm>
          <a:prstGeom prst="rect">
            <a:avLst/>
          </a:prstGeom>
          <a:noFill/>
        </p:spPr>
        <p:txBody>
          <a:bodyPr wrap="square" rtlCol="0">
            <a:spAutoFit/>
          </a:bodyPr>
          <a:lstStyle/>
          <a:p>
            <a:r>
              <a:rPr lang="en-GB" sz="2800" b="1"/>
              <a:t>“Quote text here. Quote text here. Quote text here.”</a:t>
            </a:r>
          </a:p>
        </p:txBody>
      </p:sp>
    </p:spTree>
    <p:extLst>
      <p:ext uri="{BB962C8B-B14F-4D97-AF65-F5344CB8AC3E}">
        <p14:creationId xmlns:p14="http://schemas.microsoft.com/office/powerpoint/2010/main" val="4127905475"/>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072D8FDB-A40F-9C14-5A8C-BCBBA006B64D}"/>
              </a:ext>
            </a:extLst>
          </p:cNvPr>
          <p:cNvSpPr txBox="1"/>
          <p:nvPr userDrawn="1"/>
        </p:nvSpPr>
        <p:spPr>
          <a:xfrm>
            <a:off x="1245609" y="2349016"/>
            <a:ext cx="3552728" cy="1384995"/>
          </a:xfrm>
          <a:prstGeom prst="rect">
            <a:avLst/>
          </a:prstGeom>
          <a:noFill/>
        </p:spPr>
        <p:txBody>
          <a:bodyPr wrap="square" rtlCol="0">
            <a:spAutoFit/>
          </a:bodyPr>
          <a:lstStyle/>
          <a:p>
            <a:r>
              <a:rPr lang="en-GB" sz="2800" b="1"/>
              <a:t>“Quote text here. Quote text here. Quote text here.”</a:t>
            </a:r>
          </a:p>
        </p:txBody>
      </p:sp>
    </p:spTree>
    <p:extLst>
      <p:ext uri="{BB962C8B-B14F-4D97-AF65-F5344CB8AC3E}">
        <p14:creationId xmlns:p14="http://schemas.microsoft.com/office/powerpoint/2010/main" val="1693925098"/>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30C3909-1482-1013-E118-A2CE0A1DD3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1019351214"/>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092F3-915E-341D-8AD1-B8E398E9BFA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3811331815"/>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eading, content, basic text one co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2DDCA5-A307-96EA-64A8-CCBA8E5F6393}"/>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5096626"/>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3512764237"/>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1348310198"/>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Tree>
    <p:extLst>
      <p:ext uri="{BB962C8B-B14F-4D97-AF65-F5344CB8AC3E}">
        <p14:creationId xmlns:p14="http://schemas.microsoft.com/office/powerpoint/2010/main" val="523620770"/>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company/</a:t>
            </a:r>
            <a:r>
              <a:rPr kumimoji="0" lang="en-GB" sz="2400" b="1" i="0" u="none" strike="noStrike" kern="1200" cap="none" spc="20" normalizeH="0" baseline="0" noProof="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england.nhs.uk</a:t>
            </a:r>
            <a:endParaRPr lang="en-GB" sz="2400" b="1">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72040" y="3665234"/>
            <a:ext cx="390144"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85396" y="4266369"/>
            <a:ext cx="390144"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767074" y="4806522"/>
            <a:ext cx="600075"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8"/>
          <a:stretch>
            <a:fillRect/>
          </a:stretch>
        </p:blipFill>
        <p:spPr>
          <a:xfrm>
            <a:off x="10551045" y="364425"/>
            <a:ext cx="1208955"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9"/>
          <a:stretch>
            <a:fillRect/>
          </a:stretch>
        </p:blipFill>
        <p:spPr>
          <a:xfrm rot="5400000">
            <a:off x="-2509143" y="-71523"/>
            <a:ext cx="10768951" cy="7616239"/>
          </a:xfrm>
          <a:prstGeom prst="rect">
            <a:avLst/>
          </a:prstGeom>
        </p:spPr>
      </p:pic>
    </p:spTree>
    <p:extLst>
      <p:ext uri="{BB962C8B-B14F-4D97-AF65-F5344CB8AC3E}">
        <p14:creationId xmlns:p14="http://schemas.microsoft.com/office/powerpoint/2010/main" val="3038261371"/>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763076-72CB-117E-F240-98C1D1050D3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Tree>
    <p:extLst>
      <p:ext uri="{BB962C8B-B14F-4D97-AF65-F5344CB8AC3E}">
        <p14:creationId xmlns:p14="http://schemas.microsoft.com/office/powerpoint/2010/main" val="3493875437"/>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1935272973"/>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1592460555"/>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6" name="TextBox 5">
            <a:extLst>
              <a:ext uri="{FF2B5EF4-FFF2-40B4-BE49-F238E27FC236}">
                <a16:creationId xmlns:a16="http://schemas.microsoft.com/office/drawing/2014/main" id="{17BDFC27-AE77-990E-E3A7-5DF7B8BEB8B0}"/>
              </a:ext>
            </a:extLst>
          </p:cNvPr>
          <p:cNvSpPr txBox="1"/>
          <p:nvPr userDrawn="1"/>
        </p:nvSpPr>
        <p:spPr>
          <a:xfrm>
            <a:off x="7202551" y="2249424"/>
            <a:ext cx="4428148" cy="1200329"/>
          </a:xfrm>
          <a:prstGeom prst="rect">
            <a:avLst/>
          </a:prstGeom>
          <a:noFill/>
        </p:spPr>
        <p:txBody>
          <a:bodyPr wrap="square" rtlCol="0">
            <a:spAutoFit/>
          </a:bodyPr>
          <a:lstStyle/>
          <a:p>
            <a:r>
              <a:rPr lang="en-GB">
                <a:solidFill>
                  <a:schemeClr val="bg1"/>
                </a:solidFill>
              </a:rPr>
              <a:t>Text content goes over single column. Text content here goes over single column. Text content here goes over single column.  </a:t>
            </a:r>
          </a:p>
        </p:txBody>
      </p:sp>
    </p:spTree>
    <p:extLst>
      <p:ext uri="{BB962C8B-B14F-4D97-AF65-F5344CB8AC3E}">
        <p14:creationId xmlns:p14="http://schemas.microsoft.com/office/powerpoint/2010/main" val="114870285"/>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Tree>
    <p:extLst>
      <p:ext uri="{BB962C8B-B14F-4D97-AF65-F5344CB8AC3E}">
        <p14:creationId xmlns:p14="http://schemas.microsoft.com/office/powerpoint/2010/main" val="3468530025"/>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Tree>
    <p:extLst>
      <p:ext uri="{BB962C8B-B14F-4D97-AF65-F5344CB8AC3E}">
        <p14:creationId xmlns:p14="http://schemas.microsoft.com/office/powerpoint/2010/main" val="1466488260"/>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74A26B3-AA54-E4E3-F815-2DD0B5B502BC}"/>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1826742644"/>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554736" y="649493"/>
            <a:ext cx="11082400" cy="292388"/>
          </a:xfrm>
          <a:prstGeom prst="rect">
            <a:avLst/>
          </a:prstGeom>
          <a:noFill/>
          <a:ln>
            <a:noFill/>
          </a:ln>
        </p:spPr>
        <p:txBody>
          <a:bodyPr spcFirstLastPara="1" wrap="square" lIns="0" tIns="0" rIns="0" bIns="0" anchor="b" anchorCtr="0">
            <a:spAutoFit/>
          </a:bodyPr>
          <a:lstStyle>
            <a:lvl1pPr lvl="0" algn="l" rtl="0">
              <a:lnSpc>
                <a:spcPct val="100000"/>
              </a:lnSpc>
              <a:spcBef>
                <a:spcPts val="0"/>
              </a:spcBef>
              <a:spcAft>
                <a:spcPts val="0"/>
              </a:spcAft>
              <a:buClr>
                <a:schemeClr val="dk1"/>
              </a:buClr>
              <a:buSzPts val="19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7" name="Google Shape;57;p14"/>
          <p:cNvSpPr txBox="1">
            <a:spLocks noGrp="1"/>
          </p:cNvSpPr>
          <p:nvPr>
            <p:ph type="subTitle" idx="1"/>
          </p:nvPr>
        </p:nvSpPr>
        <p:spPr>
          <a:xfrm>
            <a:off x="554736" y="1015501"/>
            <a:ext cx="11082400" cy="325600"/>
          </a:xfrm>
          <a:prstGeom prst="rect">
            <a:avLst/>
          </a:prstGeom>
          <a:noFill/>
          <a:ln>
            <a:noFill/>
          </a:ln>
        </p:spPr>
        <p:txBody>
          <a:bodyPr spcFirstLastPara="1" wrap="square" lIns="0" tIns="0" rIns="0" bIns="0" anchor="t" anchorCtr="0">
            <a:spAutoFit/>
          </a:bodyPr>
          <a:lstStyle>
            <a:lvl1pPr lvl="0" algn="l" rtl="0">
              <a:lnSpc>
                <a:spcPct val="100000"/>
              </a:lnSpc>
              <a:spcBef>
                <a:spcPts val="267"/>
              </a:spcBef>
              <a:spcAft>
                <a:spcPts val="0"/>
              </a:spcAft>
              <a:buSzPts val="1400"/>
              <a:buChar char="​"/>
              <a:defRPr sz="1867" b="0"/>
            </a:lvl1pPr>
            <a:lvl2pPr lvl="1" algn="l" rtl="0">
              <a:lnSpc>
                <a:spcPct val="100000"/>
              </a:lnSpc>
              <a:spcBef>
                <a:spcPts val="267"/>
              </a:spcBef>
              <a:spcAft>
                <a:spcPts val="0"/>
              </a:spcAft>
              <a:buSzPts val="1500"/>
              <a:buChar char="•"/>
              <a:defRPr/>
            </a:lvl2pPr>
            <a:lvl3pPr lvl="2" algn="l" rtl="0">
              <a:lnSpc>
                <a:spcPct val="100000"/>
              </a:lnSpc>
              <a:spcBef>
                <a:spcPts val="267"/>
              </a:spcBef>
              <a:spcAft>
                <a:spcPts val="0"/>
              </a:spcAft>
              <a:buSzPts val="1500"/>
              <a:buChar char="‒"/>
              <a:defRPr/>
            </a:lvl3pPr>
            <a:lvl4pPr lvl="3" algn="l" rtl="0">
              <a:lnSpc>
                <a:spcPct val="100000"/>
              </a:lnSpc>
              <a:spcBef>
                <a:spcPts val="267"/>
              </a:spcBef>
              <a:spcAft>
                <a:spcPts val="0"/>
              </a:spcAft>
              <a:buSzPts val="1400"/>
              <a:buChar char="•"/>
              <a:defRPr/>
            </a:lvl4pPr>
            <a:lvl5pPr lvl="4" algn="l" rtl="0">
              <a:lnSpc>
                <a:spcPct val="100000"/>
              </a:lnSpc>
              <a:spcBef>
                <a:spcPts val="267"/>
              </a:spcBef>
              <a:spcAft>
                <a:spcPts val="0"/>
              </a:spcAft>
              <a:buSzPts val="1400"/>
              <a:buChar char="̶"/>
              <a:defRPr/>
            </a:lvl5pPr>
            <a:lvl6pPr lvl="5" algn="l" rtl="0">
              <a:lnSpc>
                <a:spcPct val="100000"/>
              </a:lnSpc>
              <a:spcBef>
                <a:spcPts val="267"/>
              </a:spcBef>
              <a:spcAft>
                <a:spcPts val="0"/>
              </a:spcAft>
              <a:buClr>
                <a:schemeClr val="dk1"/>
              </a:buClr>
              <a:buSzPts val="1400"/>
              <a:buChar char="▫"/>
              <a:defRPr/>
            </a:lvl6pPr>
            <a:lvl7pPr lvl="6" algn="l" rtl="0">
              <a:lnSpc>
                <a:spcPct val="100000"/>
              </a:lnSpc>
              <a:spcBef>
                <a:spcPts val="267"/>
              </a:spcBef>
              <a:spcAft>
                <a:spcPts val="0"/>
              </a:spcAft>
              <a:buClr>
                <a:schemeClr val="dk1"/>
              </a:buClr>
              <a:buSzPts val="1400"/>
              <a:buChar char="▫"/>
              <a:defRPr/>
            </a:lvl7pPr>
            <a:lvl8pPr lvl="7" algn="l" rtl="0">
              <a:lnSpc>
                <a:spcPct val="100000"/>
              </a:lnSpc>
              <a:spcBef>
                <a:spcPts val="267"/>
              </a:spcBef>
              <a:spcAft>
                <a:spcPts val="0"/>
              </a:spcAft>
              <a:buClr>
                <a:schemeClr val="dk1"/>
              </a:buClr>
              <a:buSzPts val="1400"/>
              <a:buChar char="▫"/>
              <a:defRPr/>
            </a:lvl8pPr>
            <a:lvl9pPr lvl="8" algn="l" rtl="0">
              <a:lnSpc>
                <a:spcPct val="100000"/>
              </a:lnSpc>
              <a:spcBef>
                <a:spcPts val="267"/>
              </a:spcBef>
              <a:spcAft>
                <a:spcPts val="267"/>
              </a:spcAft>
              <a:buClr>
                <a:schemeClr val="dk1"/>
              </a:buClr>
              <a:buSzPts val="1400"/>
              <a:buChar char="▫"/>
              <a:defRPr/>
            </a:lvl9pPr>
          </a:lstStyle>
          <a:p>
            <a:endParaRPr/>
          </a:p>
        </p:txBody>
      </p:sp>
      <p:sp>
        <p:nvSpPr>
          <p:cNvPr id="58" name="Google Shape;58;p14"/>
          <p:cNvSpPr/>
          <p:nvPr/>
        </p:nvSpPr>
        <p:spPr>
          <a:xfrm>
            <a:off x="11312525" y="6498753"/>
            <a:ext cx="325600" cy="1384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Clr>
                <a:schemeClr val="dk1"/>
              </a:buClr>
              <a:buSzPts val="700"/>
              <a:buFont typeface="Arial"/>
              <a:buNone/>
            </a:pPr>
            <a:fld id="{00000000-1234-1234-1234-123412341234}" type="slidenum">
              <a:rPr lang="en-GB" sz="933" b="0" i="0" u="none" strike="noStrike" cap="none">
                <a:solidFill>
                  <a:schemeClr val="dk1"/>
                </a:solidFill>
                <a:latin typeface="Arial"/>
                <a:ea typeface="Arial"/>
                <a:cs typeface="Arial"/>
                <a:sym typeface="Arial"/>
              </a:rPr>
              <a:pPr marL="0" marR="0" lvl="0" indent="0" algn="r" rtl="0">
                <a:spcBef>
                  <a:spcPts val="0"/>
                </a:spcBef>
                <a:spcAft>
                  <a:spcPts val="0"/>
                </a:spcAft>
                <a:buClr>
                  <a:schemeClr val="dk1"/>
                </a:buClr>
                <a:buSzPts val="700"/>
                <a:buFont typeface="Arial"/>
                <a:buNone/>
              </a:pPr>
              <a:t>‹#›</a:t>
            </a:fld>
            <a:endParaRPr sz="933" b="0" i="0" u="none" strike="noStrike" cap="none">
              <a:solidFill>
                <a:schemeClr val="dk1"/>
              </a:solidFill>
              <a:latin typeface="Arial"/>
              <a:ea typeface="Arial"/>
              <a:cs typeface="Arial"/>
              <a:sym typeface="Arial"/>
            </a:endParaRPr>
          </a:p>
        </p:txBody>
      </p:sp>
      <p:sp>
        <p:nvSpPr>
          <p:cNvPr id="59" name="Google Shape;59;p14"/>
          <p:cNvSpPr txBox="1">
            <a:spLocks noGrp="1"/>
          </p:cNvSpPr>
          <p:nvPr>
            <p:ph type="body" idx="2"/>
          </p:nvPr>
        </p:nvSpPr>
        <p:spPr>
          <a:xfrm>
            <a:off x="554735" y="41597"/>
            <a:ext cx="3843200" cy="161600"/>
          </a:xfrm>
          <a:prstGeom prst="rect">
            <a:avLst/>
          </a:prstGeom>
          <a:noFill/>
          <a:ln>
            <a:noFill/>
          </a:ln>
        </p:spPr>
        <p:txBody>
          <a:bodyPr spcFirstLastPara="1" wrap="square" lIns="0" tIns="0" rIns="0" bIns="0" anchor="t" anchorCtr="0">
            <a:spAutoFit/>
          </a:bodyPr>
          <a:lstStyle>
            <a:lvl1pPr marL="609585" lvl="0" indent="-355591" algn="l" rtl="0">
              <a:lnSpc>
                <a:spcPct val="100000"/>
              </a:lnSpc>
              <a:spcBef>
                <a:spcPts val="267"/>
              </a:spcBef>
              <a:spcAft>
                <a:spcPts val="0"/>
              </a:spcAft>
              <a:buSzPts val="600"/>
              <a:buChar char="​"/>
              <a:defRPr sz="800" b="0"/>
            </a:lvl1pPr>
            <a:lvl2pPr marL="1219170" lvl="1" indent="-431789" algn="l" rtl="0">
              <a:lnSpc>
                <a:spcPct val="100000"/>
              </a:lnSpc>
              <a:spcBef>
                <a:spcPts val="267"/>
              </a:spcBef>
              <a:spcAft>
                <a:spcPts val="0"/>
              </a:spcAft>
              <a:buSzPts val="1500"/>
              <a:buChar char="•"/>
              <a:defRPr/>
            </a:lvl2pPr>
            <a:lvl3pPr marL="1828754" lvl="2" indent="-431789" algn="l" rtl="0">
              <a:lnSpc>
                <a:spcPct val="100000"/>
              </a:lnSpc>
              <a:spcBef>
                <a:spcPts val="267"/>
              </a:spcBef>
              <a:spcAft>
                <a:spcPts val="0"/>
              </a:spcAft>
              <a:buSzPts val="1500"/>
              <a:buChar char="‒"/>
              <a:defRPr/>
            </a:lvl3pPr>
            <a:lvl4pPr marL="2438339" lvl="3" indent="-423323" algn="l" rtl="0">
              <a:lnSpc>
                <a:spcPct val="100000"/>
              </a:lnSpc>
              <a:spcBef>
                <a:spcPts val="267"/>
              </a:spcBef>
              <a:spcAft>
                <a:spcPts val="0"/>
              </a:spcAft>
              <a:buSzPts val="1400"/>
              <a:buChar char="•"/>
              <a:defRPr/>
            </a:lvl4pPr>
            <a:lvl5pPr marL="3047924" lvl="4" indent="-423323" algn="l" rtl="0">
              <a:lnSpc>
                <a:spcPct val="100000"/>
              </a:lnSpc>
              <a:spcBef>
                <a:spcPts val="267"/>
              </a:spcBef>
              <a:spcAft>
                <a:spcPts val="0"/>
              </a:spcAft>
              <a:buSzPts val="1400"/>
              <a:buChar char="̶"/>
              <a:defRPr/>
            </a:lvl5pPr>
            <a:lvl6pPr marL="3657509" lvl="5" indent="-423323" algn="l" rtl="0">
              <a:lnSpc>
                <a:spcPct val="100000"/>
              </a:lnSpc>
              <a:spcBef>
                <a:spcPts val="267"/>
              </a:spcBef>
              <a:spcAft>
                <a:spcPts val="0"/>
              </a:spcAft>
              <a:buClr>
                <a:schemeClr val="dk1"/>
              </a:buClr>
              <a:buSzPts val="1400"/>
              <a:buChar char="▫"/>
              <a:defRPr/>
            </a:lvl6pPr>
            <a:lvl7pPr marL="4267093" lvl="6" indent="-423323" algn="l" rtl="0">
              <a:lnSpc>
                <a:spcPct val="100000"/>
              </a:lnSpc>
              <a:spcBef>
                <a:spcPts val="267"/>
              </a:spcBef>
              <a:spcAft>
                <a:spcPts val="0"/>
              </a:spcAft>
              <a:buClr>
                <a:schemeClr val="dk1"/>
              </a:buClr>
              <a:buSzPts val="1400"/>
              <a:buChar char="▫"/>
              <a:defRPr/>
            </a:lvl7pPr>
            <a:lvl8pPr marL="4876678" lvl="7" indent="-423323" algn="l" rtl="0">
              <a:lnSpc>
                <a:spcPct val="100000"/>
              </a:lnSpc>
              <a:spcBef>
                <a:spcPts val="267"/>
              </a:spcBef>
              <a:spcAft>
                <a:spcPts val="0"/>
              </a:spcAft>
              <a:buClr>
                <a:schemeClr val="dk1"/>
              </a:buClr>
              <a:buSzPts val="1400"/>
              <a:buChar char="▫"/>
              <a:defRPr/>
            </a:lvl8pPr>
            <a:lvl9pPr marL="5486263" lvl="8" indent="-423323" algn="l" rtl="0">
              <a:lnSpc>
                <a:spcPct val="100000"/>
              </a:lnSpc>
              <a:spcBef>
                <a:spcPts val="267"/>
              </a:spcBef>
              <a:spcAft>
                <a:spcPts val="267"/>
              </a:spcAft>
              <a:buClr>
                <a:schemeClr val="dk1"/>
              </a:buClr>
              <a:buSzPts val="1400"/>
              <a:buChar char="▫"/>
              <a:defRPr/>
            </a:lvl9pPr>
          </a:lstStyle>
          <a:p>
            <a:endParaRPr/>
          </a:p>
        </p:txBody>
      </p:sp>
      <p:pic>
        <p:nvPicPr>
          <p:cNvPr id="60" name="Google Shape;60;p14"/>
          <p:cNvPicPr preferRelativeResize="0"/>
          <p:nvPr/>
        </p:nvPicPr>
        <p:blipFill rotWithShape="1">
          <a:blip r:embed="rId2">
            <a:alphaModFix/>
          </a:blip>
          <a:srcRect/>
          <a:stretch/>
        </p:blipFill>
        <p:spPr>
          <a:xfrm>
            <a:off x="10324560" y="220747"/>
            <a:ext cx="1343185" cy="542440"/>
          </a:xfrm>
          <a:prstGeom prst="rect">
            <a:avLst/>
          </a:prstGeom>
          <a:noFill/>
          <a:ln>
            <a:noFill/>
          </a:ln>
        </p:spPr>
      </p:pic>
    </p:spTree>
    <p:extLst>
      <p:ext uri="{BB962C8B-B14F-4D97-AF65-F5344CB8AC3E}">
        <p14:creationId xmlns:p14="http://schemas.microsoft.com/office/powerpoint/2010/main" val="3131089123"/>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448008471"/>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ample-Icons-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DF01C83-A866-28AC-7B1F-38947CCF6D80}"/>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Tree>
    <p:extLst>
      <p:ext uri="{BB962C8B-B14F-4D97-AF65-F5344CB8AC3E}">
        <p14:creationId xmlns:p14="http://schemas.microsoft.com/office/powerpoint/2010/main" val="143547347"/>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BB79D01-2A70-DAF1-6A65-BC0424C2FEE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38515674"/>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581749155"/>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subhead, Three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C4A9B1-8C9A-5B25-6E7A-B9589ECCAD8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519028051"/>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a:t>Headline over a number of lines,</a:t>
            </a:r>
            <a:br>
              <a:rPr lang="en-GB"/>
            </a:br>
            <a:r>
              <a:rPr lang="en-GB"/>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Tree>
    <p:extLst>
      <p:ext uri="{BB962C8B-B14F-4D97-AF65-F5344CB8AC3E}">
        <p14:creationId xmlns:p14="http://schemas.microsoft.com/office/powerpoint/2010/main" val="3493035407"/>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19/04/2024</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a:p>
        </p:txBody>
      </p:sp>
    </p:spTree>
    <p:extLst>
      <p:ext uri="{BB962C8B-B14F-4D97-AF65-F5344CB8AC3E}">
        <p14:creationId xmlns:p14="http://schemas.microsoft.com/office/powerpoint/2010/main" val="1666338607"/>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a:xfrm>
            <a:off x="432000" y="1002268"/>
            <a:ext cx="6259513" cy="2507695"/>
          </a:xfrm>
        </p:spPr>
        <p:txBody>
          <a:bodyPr/>
          <a:lstStyle/>
          <a:p>
            <a:r>
              <a:rPr lang="en-GB" sz="6000" dirty="0"/>
              <a:t>National Update 2024</a:t>
            </a:r>
            <a:endParaRPr lang="en-GB" sz="6000" dirty="0">
              <a:cs typeface="Arial"/>
            </a:endParaRPr>
          </a:p>
        </p:txBody>
      </p:sp>
      <p:sp>
        <p:nvSpPr>
          <p:cNvPr id="3" name="Subtitle 2">
            <a:extLst>
              <a:ext uri="{FF2B5EF4-FFF2-40B4-BE49-F238E27FC236}">
                <a16:creationId xmlns:a16="http://schemas.microsoft.com/office/drawing/2014/main" id="{2AB96998-8BA0-CF4D-B57F-DEBCAD1141C5}"/>
              </a:ext>
            </a:extLst>
          </p:cNvPr>
          <p:cNvSpPr>
            <a:spLocks noGrp="1"/>
          </p:cNvSpPr>
          <p:nvPr>
            <p:ph type="subTitle" idx="1"/>
          </p:nvPr>
        </p:nvSpPr>
        <p:spPr>
          <a:xfrm>
            <a:off x="432000" y="3589952"/>
            <a:ext cx="7973051" cy="2017029"/>
          </a:xfrm>
        </p:spPr>
        <p:txBody>
          <a:bodyPr vert="horz" lIns="0" tIns="0" rIns="0" bIns="0" rtlCol="0" anchor="t">
            <a:normAutofit/>
          </a:bodyPr>
          <a:lstStyle/>
          <a:p>
            <a:r>
              <a:rPr lang="en-GB" sz="2000" b="1" dirty="0"/>
              <a:t>Connecting Care Records</a:t>
            </a:r>
            <a:endParaRPr lang="en-US" dirty="0"/>
          </a:p>
        </p:txBody>
      </p:sp>
      <p:sp>
        <p:nvSpPr>
          <p:cNvPr id="5" name="Text Placeholder 8">
            <a:extLst>
              <a:ext uri="{FF2B5EF4-FFF2-40B4-BE49-F238E27FC236}">
                <a16:creationId xmlns:a16="http://schemas.microsoft.com/office/drawing/2014/main" id="{E4F63B5F-2944-6B41-9332-74DB2CCA6FCA}"/>
              </a:ext>
            </a:extLst>
          </p:cNvPr>
          <p:cNvSpPr>
            <a:spLocks noGrp="1"/>
          </p:cNvSpPr>
          <p:nvPr/>
        </p:nvSpPr>
        <p:spPr>
          <a:xfrm>
            <a:off x="476645" y="5855732"/>
            <a:ext cx="6259513" cy="592674"/>
          </a:xfrm>
          <a:prstGeom prst="rect">
            <a:avLst/>
          </a:prstGeom>
        </p:spPr>
        <p:txBody>
          <a:bodyPr vert="horz" lIns="0" tIns="0" rIns="0" bIns="0" rtlCol="0">
            <a:normAutofit fontScale="77500" lnSpcReduction="20000"/>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accent6"/>
                </a:solidFill>
                <a:latin typeface="+mn-lt"/>
                <a:ea typeface="+mn-ea"/>
                <a:cs typeface="+mn-cs"/>
              </a:defRPr>
            </a:lvl1pPr>
            <a:lvl2pPr marL="357188"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mn-lt"/>
                <a:ea typeface="+mn-ea"/>
                <a:cs typeface="+mn-cs"/>
              </a:defRPr>
            </a:lvl2pPr>
            <a:lvl3pPr marL="714375"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3pPr>
            <a:lvl4pPr marL="1081087"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4pPr>
            <a:lvl5pPr marL="1438275"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425563"/>
                </a:solidFill>
                <a:effectLst/>
                <a:uLnTx/>
                <a:uFillTx/>
                <a:latin typeface="Arial" panose="020B0604020202020204"/>
                <a:ea typeface="+mn-ea"/>
                <a:cs typeface="+mn-cs"/>
              </a:rPr>
              <a:t>Presented by:</a:t>
            </a:r>
            <a:br>
              <a:rPr kumimoji="0" lang="en-GB" sz="2400" b="0" i="0" u="none" strike="noStrike" kern="1200" cap="none" spc="0" normalizeH="0" baseline="0" noProof="0" dirty="0">
                <a:ln>
                  <a:noFill/>
                </a:ln>
                <a:solidFill>
                  <a:srgbClr val="425563"/>
                </a:solidFill>
                <a:effectLst/>
                <a:uLnTx/>
                <a:uFillTx/>
                <a:latin typeface="Arial" panose="020B0604020202020204"/>
                <a:ea typeface="+mn-ea"/>
                <a:cs typeface="+mn-cs"/>
              </a:rPr>
            </a:br>
            <a:r>
              <a:rPr kumimoji="0" lang="en-GB" sz="2400" b="1" i="0" u="none" strike="noStrike" kern="1200" cap="none" spc="0" normalizeH="0" baseline="0" noProof="0" dirty="0">
                <a:ln>
                  <a:noFill/>
                </a:ln>
                <a:solidFill>
                  <a:srgbClr val="425563"/>
                </a:solidFill>
                <a:effectLst/>
                <a:uLnTx/>
                <a:uFillTx/>
                <a:latin typeface="Arial" panose="020B0604020202020204"/>
                <a:ea typeface="+mn-ea"/>
                <a:cs typeface="+mn-cs"/>
              </a:rPr>
              <a:t>Dermot Ryan, Minal Patel</a:t>
            </a:r>
          </a:p>
        </p:txBody>
      </p:sp>
    </p:spTree>
    <p:extLst>
      <p:ext uri="{BB962C8B-B14F-4D97-AF65-F5344CB8AC3E}">
        <p14:creationId xmlns:p14="http://schemas.microsoft.com/office/powerpoint/2010/main" val="3830231407"/>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236245" y="0"/>
            <a:ext cx="11404154" cy="865186"/>
          </a:xfrm>
        </p:spPr>
        <p:txBody>
          <a:bodyPr/>
          <a:lstStyle/>
          <a:p>
            <a:r>
              <a:rPr lang="en-GB" dirty="0">
                <a:solidFill>
                  <a:schemeClr val="bg2"/>
                </a:solidFill>
              </a:rPr>
              <a:t>What is a Shared Care Record? </a:t>
            </a:r>
            <a:endParaRPr lang="en-GB" spc="-40" dirty="0">
              <a:solidFill>
                <a:schemeClr val="bg2"/>
              </a:solidFill>
            </a:endParaRPr>
          </a:p>
        </p:txBody>
      </p:sp>
      <p:sp>
        <p:nvSpPr>
          <p:cNvPr id="6" name="Text Placeholder 5">
            <a:extLst>
              <a:ext uri="{FF2B5EF4-FFF2-40B4-BE49-F238E27FC236}">
                <a16:creationId xmlns:a16="http://schemas.microsoft.com/office/drawing/2014/main" id="{90D8699A-B55F-394A-8D26-672B8DCA6C60}"/>
              </a:ext>
            </a:extLst>
          </p:cNvPr>
          <p:cNvSpPr>
            <a:spLocks noGrp="1"/>
          </p:cNvSpPr>
          <p:nvPr>
            <p:ph type="body" sz="quarter" idx="13"/>
          </p:nvPr>
        </p:nvSpPr>
        <p:spPr>
          <a:xfrm>
            <a:off x="236245" y="967882"/>
            <a:ext cx="11012644" cy="376402"/>
          </a:xfrm>
        </p:spPr>
        <p:txBody>
          <a:bodyPr/>
          <a:lstStyle/>
          <a:p>
            <a:pPr>
              <a:lnSpc>
                <a:spcPct val="100000"/>
              </a:lnSpc>
              <a:spcAft>
                <a:spcPts val="1200"/>
              </a:spcAft>
              <a:buClr>
                <a:schemeClr val="accent6"/>
              </a:buClr>
            </a:pPr>
            <a:r>
              <a:rPr lang="en-GB" sz="2400"/>
              <a:t>Shared Care Record definition:</a:t>
            </a:r>
          </a:p>
        </p:txBody>
      </p:sp>
      <p:sp>
        <p:nvSpPr>
          <p:cNvPr id="5" name="Text Placeholder 5">
            <a:extLst>
              <a:ext uri="{FF2B5EF4-FFF2-40B4-BE49-F238E27FC236}">
                <a16:creationId xmlns:a16="http://schemas.microsoft.com/office/drawing/2014/main" id="{705F6754-9149-51E7-F905-0C03DECD9215}"/>
              </a:ext>
            </a:extLst>
          </p:cNvPr>
          <p:cNvSpPr txBox="1">
            <a:spLocks/>
          </p:cNvSpPr>
          <p:nvPr/>
        </p:nvSpPr>
        <p:spPr>
          <a:xfrm>
            <a:off x="322118" y="3683384"/>
            <a:ext cx="11012644" cy="489899"/>
          </a:xfrm>
          <a:prstGeom prst="rect">
            <a:avLst/>
          </a:prstGeom>
        </p:spPr>
        <p:txBody>
          <a:bodyPr vert="horz" lIns="0" tIns="0" rIns="0" bIns="0" rtlCol="0" anchor="t">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425563"/>
              </a:buClr>
              <a:buSzTx/>
              <a:buFont typeface="Arial" panose="020B0604020202020204" pitchFamily="34" charset="0"/>
              <a:buNone/>
              <a:tabLst/>
              <a:defRPr/>
            </a:pPr>
            <a:r>
              <a:rPr kumimoji="0" lang="en-GB" sz="2400" b="1" i="0" u="none" strike="noStrike" kern="1200" cap="none" spc="0" normalizeH="0" baseline="0" noProof="0">
                <a:ln>
                  <a:noFill/>
                </a:ln>
                <a:solidFill>
                  <a:srgbClr val="425563"/>
                </a:solidFill>
                <a:effectLst/>
                <a:uLnTx/>
                <a:uFillTx/>
                <a:latin typeface="Arial" panose="020B0604020202020204"/>
                <a:ea typeface="+mn-ea"/>
                <a:cs typeface="+mn-cs"/>
              </a:rPr>
              <a:t>Connecting Care Records (</a:t>
            </a:r>
            <a:r>
              <a:rPr kumimoji="0" lang="en-GB" sz="2400" b="1" i="0" u="none" strike="noStrike" kern="1200" cap="none" spc="0" normalizeH="0" baseline="0" noProof="0" err="1">
                <a:ln>
                  <a:noFill/>
                </a:ln>
                <a:solidFill>
                  <a:srgbClr val="425563"/>
                </a:solidFill>
                <a:effectLst/>
                <a:uLnTx/>
                <a:uFillTx/>
                <a:latin typeface="Arial" panose="020B0604020202020204"/>
                <a:ea typeface="+mn-ea"/>
                <a:cs typeface="+mn-cs"/>
              </a:rPr>
              <a:t>ConCR</a:t>
            </a:r>
            <a:r>
              <a:rPr kumimoji="0" lang="en-GB" sz="2400" b="1" i="0" u="none" strike="noStrike" kern="1200" cap="none" spc="0" normalizeH="0" baseline="0" noProof="0">
                <a:ln>
                  <a:noFill/>
                </a:ln>
                <a:solidFill>
                  <a:srgbClr val="425563"/>
                </a:solidFill>
                <a:effectLst/>
                <a:uLnTx/>
                <a:uFillTx/>
                <a:latin typeface="Arial" panose="020B0604020202020204"/>
                <a:ea typeface="+mn-ea"/>
                <a:cs typeface="+mn-cs"/>
              </a:rPr>
              <a:t>) Programme Vision :</a:t>
            </a:r>
          </a:p>
          <a:p>
            <a:pPr marL="0" marR="0" lvl="0" indent="0" algn="l" defTabSz="914400" rtl="0" eaLnBrk="1" fontAlgn="auto" latinLnBrk="0" hangingPunct="1">
              <a:lnSpc>
                <a:spcPct val="100000"/>
              </a:lnSpc>
              <a:spcBef>
                <a:spcPts val="0"/>
              </a:spcBef>
              <a:spcAft>
                <a:spcPts val="1200"/>
              </a:spcAft>
              <a:buClr>
                <a:srgbClr val="425563"/>
              </a:buClr>
              <a:buSzTx/>
              <a:buFont typeface="Arial" panose="020B0604020202020204" pitchFamily="34" charset="0"/>
              <a:buNone/>
              <a:tabLst/>
              <a:defRPr/>
            </a:pPr>
            <a:endParaRPr kumimoji="0" lang="en-GB" sz="2400" b="1" i="0" u="none" strike="noStrike" kern="1200" cap="none" spc="0" normalizeH="0" baseline="0" noProof="0">
              <a:ln>
                <a:noFill/>
              </a:ln>
              <a:solidFill>
                <a:srgbClr val="42556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1200"/>
              </a:spcAft>
              <a:buClr>
                <a:srgbClr val="425563"/>
              </a:buClr>
              <a:buSzTx/>
              <a:buFont typeface="Arial" panose="020B0604020202020204" pitchFamily="34" charset="0"/>
              <a:buNone/>
              <a:tabLst/>
              <a:defRPr/>
            </a:pPr>
            <a:endParaRPr kumimoji="0" lang="en-GB" sz="2400" b="1" i="0" u="none" strike="noStrike" kern="1200" cap="none" spc="0" normalizeH="0" baseline="0" noProof="0">
              <a:ln>
                <a:noFill/>
              </a:ln>
              <a:solidFill>
                <a:srgbClr val="425563"/>
              </a:solidFill>
              <a:effectLst/>
              <a:uLnTx/>
              <a:uFillTx/>
              <a:latin typeface="Arial" panose="020B0604020202020204"/>
              <a:ea typeface="+mn-ea"/>
              <a:cs typeface="+mn-cs"/>
            </a:endParaRPr>
          </a:p>
        </p:txBody>
      </p:sp>
      <p:sp>
        <p:nvSpPr>
          <p:cNvPr id="2" name="Speech Bubble: Rectangle with Corners Rounded 1">
            <a:extLst>
              <a:ext uri="{FF2B5EF4-FFF2-40B4-BE49-F238E27FC236}">
                <a16:creationId xmlns:a16="http://schemas.microsoft.com/office/drawing/2014/main" id="{00D8D097-12C8-37F8-7E39-06BEF1F96516}"/>
              </a:ext>
            </a:extLst>
          </p:cNvPr>
          <p:cNvSpPr/>
          <p:nvPr/>
        </p:nvSpPr>
        <p:spPr>
          <a:xfrm>
            <a:off x="322118" y="1514424"/>
            <a:ext cx="11606646" cy="1689838"/>
          </a:xfrm>
          <a:prstGeom prst="wedgeRoundRectCallout">
            <a:avLst>
              <a:gd name="adj1" fmla="val -22803"/>
              <a:gd name="adj2" fmla="val 66804"/>
              <a:gd name="adj3" fmla="val 16667"/>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Arial" panose="020B0604020202020204"/>
                <a:ea typeface="+mn-ea"/>
                <a:cs typeface="+mn-cs"/>
              </a:rPr>
              <a:t>A shared care record is a safe and secure way of bringing electronic records from different health and care organisations together digitally in one place. It joins up information based on the individual rather than the organisation.</a:t>
            </a:r>
          </a:p>
        </p:txBody>
      </p:sp>
      <p:sp>
        <p:nvSpPr>
          <p:cNvPr id="3" name="Speech Bubble: Rectangle with Corners Rounded 2">
            <a:extLst>
              <a:ext uri="{FF2B5EF4-FFF2-40B4-BE49-F238E27FC236}">
                <a16:creationId xmlns:a16="http://schemas.microsoft.com/office/drawing/2014/main" id="{1F8270B6-C000-5AE9-3AC8-36B2F0862CA2}"/>
              </a:ext>
            </a:extLst>
          </p:cNvPr>
          <p:cNvSpPr/>
          <p:nvPr/>
        </p:nvSpPr>
        <p:spPr>
          <a:xfrm>
            <a:off x="400827" y="4291446"/>
            <a:ext cx="11606646" cy="1689838"/>
          </a:xfrm>
          <a:prstGeom prst="wedgeRoundRectCallout">
            <a:avLst>
              <a:gd name="adj1" fmla="val -22803"/>
              <a:gd name="adj2" fmla="val 66804"/>
              <a:gd name="adj3" fmla="val 16667"/>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
                <a:srgbClr val="425563"/>
              </a:buClr>
              <a:buSzTx/>
              <a:buFontTx/>
              <a:buNone/>
              <a:tabLst/>
              <a:defRPr/>
            </a:pPr>
            <a:r>
              <a:rPr kumimoji="0" lang="en-GB" sz="2400" b="0" i="0" u="none" strike="noStrike" kern="1200" cap="none" spc="0" normalizeH="0" baseline="0" noProof="0">
                <a:ln>
                  <a:noFill/>
                </a:ln>
                <a:solidFill>
                  <a:srgbClr val="FFFFFF"/>
                </a:solidFill>
                <a:effectLst/>
                <a:uLnTx/>
                <a:uFillTx/>
                <a:latin typeface="Arial" panose="020B0604020202020204"/>
                <a:ea typeface="+mn-ea"/>
                <a:cs typeface="+mn-cs"/>
              </a:rPr>
              <a:t>Every individual and authorised health and care professional has safe, secure and ready access to the person-based records and plan information that they need to provide high quality care for people in the right place, at the right time and in the form they need it.​</a:t>
            </a:r>
          </a:p>
        </p:txBody>
      </p:sp>
    </p:spTree>
    <p:extLst>
      <p:ext uri="{BB962C8B-B14F-4D97-AF65-F5344CB8AC3E}">
        <p14:creationId xmlns:p14="http://schemas.microsoft.com/office/powerpoint/2010/main" val="4099703959"/>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7B09F-BBDE-5501-DEE0-C867EE912A0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E812EE1-4AB8-5B5D-7F44-D44758E3A19E}"/>
              </a:ext>
            </a:extLst>
          </p:cNvPr>
          <p:cNvPicPr>
            <a:picLocks noChangeAspect="1"/>
          </p:cNvPicPr>
          <p:nvPr/>
        </p:nvPicPr>
        <p:blipFill>
          <a:blip r:embed="rId3"/>
          <a:stretch>
            <a:fillRect/>
          </a:stretch>
        </p:blipFill>
        <p:spPr>
          <a:xfrm>
            <a:off x="8383748" y="677325"/>
            <a:ext cx="3381228" cy="2472267"/>
          </a:xfrm>
          <a:prstGeom prst="rect">
            <a:avLst/>
          </a:prstGeom>
        </p:spPr>
      </p:pic>
      <p:pic>
        <p:nvPicPr>
          <p:cNvPr id="3" name="Picture 2">
            <a:extLst>
              <a:ext uri="{FF2B5EF4-FFF2-40B4-BE49-F238E27FC236}">
                <a16:creationId xmlns:a16="http://schemas.microsoft.com/office/drawing/2014/main" id="{9B19C5C8-0C5C-7144-F88B-E863DE392A35}"/>
              </a:ext>
            </a:extLst>
          </p:cNvPr>
          <p:cNvPicPr>
            <a:picLocks noChangeAspect="1"/>
          </p:cNvPicPr>
          <p:nvPr/>
        </p:nvPicPr>
        <p:blipFill>
          <a:blip r:embed="rId4"/>
          <a:stretch>
            <a:fillRect/>
          </a:stretch>
        </p:blipFill>
        <p:spPr>
          <a:xfrm>
            <a:off x="253669" y="678780"/>
            <a:ext cx="3775427" cy="2472267"/>
          </a:xfrm>
          <a:prstGeom prst="rect">
            <a:avLst/>
          </a:prstGeom>
        </p:spPr>
      </p:pic>
      <p:pic>
        <p:nvPicPr>
          <p:cNvPr id="5" name="Picture 4">
            <a:extLst>
              <a:ext uri="{FF2B5EF4-FFF2-40B4-BE49-F238E27FC236}">
                <a16:creationId xmlns:a16="http://schemas.microsoft.com/office/drawing/2014/main" id="{F6333266-7F60-26D1-4026-AF39A0114FD0}"/>
              </a:ext>
            </a:extLst>
          </p:cNvPr>
          <p:cNvPicPr>
            <a:picLocks noChangeAspect="1"/>
          </p:cNvPicPr>
          <p:nvPr/>
        </p:nvPicPr>
        <p:blipFill>
          <a:blip r:embed="rId5"/>
          <a:stretch>
            <a:fillRect/>
          </a:stretch>
        </p:blipFill>
        <p:spPr>
          <a:xfrm>
            <a:off x="4374415" y="677325"/>
            <a:ext cx="3664014" cy="2472267"/>
          </a:xfrm>
          <a:prstGeom prst="rect">
            <a:avLst/>
          </a:prstGeom>
        </p:spPr>
      </p:pic>
      <p:pic>
        <p:nvPicPr>
          <p:cNvPr id="6" name="Picture 5">
            <a:extLst>
              <a:ext uri="{FF2B5EF4-FFF2-40B4-BE49-F238E27FC236}">
                <a16:creationId xmlns:a16="http://schemas.microsoft.com/office/drawing/2014/main" id="{8CDB1C53-A299-C289-DB70-E56F4F160E68}"/>
              </a:ext>
            </a:extLst>
          </p:cNvPr>
          <p:cNvPicPr>
            <a:picLocks noChangeAspect="1"/>
          </p:cNvPicPr>
          <p:nvPr/>
        </p:nvPicPr>
        <p:blipFill>
          <a:blip r:embed="rId6"/>
          <a:stretch>
            <a:fillRect/>
          </a:stretch>
        </p:blipFill>
        <p:spPr>
          <a:xfrm>
            <a:off x="243258" y="3706953"/>
            <a:ext cx="3785838" cy="2472267"/>
          </a:xfrm>
          <a:prstGeom prst="rect">
            <a:avLst/>
          </a:prstGeom>
        </p:spPr>
      </p:pic>
      <p:pic>
        <p:nvPicPr>
          <p:cNvPr id="8" name="Picture 7" descr="Nurse examining patient">
            <a:extLst>
              <a:ext uri="{FF2B5EF4-FFF2-40B4-BE49-F238E27FC236}">
                <a16:creationId xmlns:a16="http://schemas.microsoft.com/office/drawing/2014/main" id="{B2AC9E22-58B3-F361-4EA3-8AA58C148B36}"/>
              </a:ext>
            </a:extLst>
          </p:cNvPr>
          <p:cNvPicPr>
            <a:picLocks noChangeAspect="1"/>
          </p:cNvPicPr>
          <p:nvPr/>
        </p:nvPicPr>
        <p:blipFill>
          <a:blip r:embed="rId7"/>
          <a:stretch>
            <a:fillRect/>
          </a:stretch>
        </p:blipFill>
        <p:spPr>
          <a:xfrm>
            <a:off x="4453346" y="3706953"/>
            <a:ext cx="3585083" cy="2472267"/>
          </a:xfrm>
          <a:prstGeom prst="rect">
            <a:avLst/>
          </a:prstGeom>
        </p:spPr>
      </p:pic>
      <p:pic>
        <p:nvPicPr>
          <p:cNvPr id="10" name="Picture 9" descr="Chiropractor treating patient's leg">
            <a:extLst>
              <a:ext uri="{FF2B5EF4-FFF2-40B4-BE49-F238E27FC236}">
                <a16:creationId xmlns:a16="http://schemas.microsoft.com/office/drawing/2014/main" id="{6F49C1A9-C599-D3B2-C408-866D27D5A773}"/>
              </a:ext>
            </a:extLst>
          </p:cNvPr>
          <p:cNvPicPr>
            <a:picLocks noChangeAspect="1"/>
          </p:cNvPicPr>
          <p:nvPr/>
        </p:nvPicPr>
        <p:blipFill>
          <a:blip r:embed="rId8"/>
          <a:stretch>
            <a:fillRect/>
          </a:stretch>
        </p:blipFill>
        <p:spPr>
          <a:xfrm>
            <a:off x="8383748" y="3715662"/>
            <a:ext cx="3381228" cy="2463557"/>
          </a:xfrm>
          <a:prstGeom prst="rect">
            <a:avLst/>
          </a:prstGeom>
        </p:spPr>
      </p:pic>
      <p:sp>
        <p:nvSpPr>
          <p:cNvPr id="11" name="TextBox 10">
            <a:extLst>
              <a:ext uri="{FF2B5EF4-FFF2-40B4-BE49-F238E27FC236}">
                <a16:creationId xmlns:a16="http://schemas.microsoft.com/office/drawing/2014/main" id="{1E61F410-1846-9A22-7503-8342AD76233E}"/>
              </a:ext>
            </a:extLst>
          </p:cNvPr>
          <p:cNvSpPr txBox="1"/>
          <p:nvPr/>
        </p:nvSpPr>
        <p:spPr>
          <a:xfrm>
            <a:off x="113210" y="3230880"/>
            <a:ext cx="116517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EB8"/>
                </a:solidFill>
                <a:effectLst/>
                <a:uLnTx/>
                <a:uFillTx/>
                <a:latin typeface="Arial" panose="020B0604020202020204"/>
                <a:ea typeface="+mn-ea"/>
                <a:cs typeface="+mn-cs"/>
              </a:rPr>
              <a:t>It is estimated that 20% of all acute care is delivered outside the patient’s ‘home’ ICB</a:t>
            </a:r>
          </a:p>
        </p:txBody>
      </p:sp>
    </p:spTree>
    <p:extLst>
      <p:ext uri="{BB962C8B-B14F-4D97-AF65-F5344CB8AC3E}">
        <p14:creationId xmlns:p14="http://schemas.microsoft.com/office/powerpoint/2010/main" val="928864860"/>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E4F9AD-B470-F494-637E-60A031C9CB0B}"/>
              </a:ext>
            </a:extLst>
          </p:cNvPr>
          <p:cNvPicPr>
            <a:picLocks noChangeAspect="1"/>
          </p:cNvPicPr>
          <p:nvPr/>
        </p:nvPicPr>
        <p:blipFill>
          <a:blip r:embed="rId2"/>
          <a:stretch>
            <a:fillRect/>
          </a:stretch>
        </p:blipFill>
        <p:spPr>
          <a:xfrm>
            <a:off x="142240" y="685800"/>
            <a:ext cx="11938000" cy="6040120"/>
          </a:xfrm>
          <a:prstGeom prst="rect">
            <a:avLst/>
          </a:prstGeom>
        </p:spPr>
      </p:pic>
      <p:sp>
        <p:nvSpPr>
          <p:cNvPr id="10" name="Title 4">
            <a:extLst>
              <a:ext uri="{FF2B5EF4-FFF2-40B4-BE49-F238E27FC236}">
                <a16:creationId xmlns:a16="http://schemas.microsoft.com/office/drawing/2014/main" id="{1EFFB96D-C0E6-911D-ABBE-8E31DA4AA1FC}"/>
              </a:ext>
            </a:extLst>
          </p:cNvPr>
          <p:cNvSpPr>
            <a:spLocks noGrp="1"/>
          </p:cNvSpPr>
          <p:nvPr>
            <p:ph type="title"/>
          </p:nvPr>
        </p:nvSpPr>
        <p:spPr>
          <a:xfrm>
            <a:off x="142240" y="0"/>
            <a:ext cx="2965027" cy="865186"/>
          </a:xfrm>
        </p:spPr>
        <p:txBody>
          <a:bodyPr>
            <a:normAutofit/>
          </a:bodyPr>
          <a:lstStyle/>
          <a:p>
            <a:pPr algn="ctr"/>
            <a:r>
              <a:rPr lang="en-GB" sz="3100" spc="-40" dirty="0">
                <a:solidFill>
                  <a:schemeClr val="bg2"/>
                </a:solidFill>
                <a:cs typeface="Arial"/>
              </a:rPr>
              <a:t>Anna’s Story</a:t>
            </a:r>
          </a:p>
        </p:txBody>
      </p:sp>
    </p:spTree>
    <p:extLst>
      <p:ext uri="{BB962C8B-B14F-4D97-AF65-F5344CB8AC3E}">
        <p14:creationId xmlns:p14="http://schemas.microsoft.com/office/powerpoint/2010/main" val="339291806"/>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B6569-F9E5-80C1-442E-4ACD308649D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1DC378A-3DB7-15C5-4DA8-1B048B316DB3}"/>
              </a:ext>
            </a:extLst>
          </p:cNvPr>
          <p:cNvPicPr>
            <a:picLocks noChangeAspect="1"/>
          </p:cNvPicPr>
          <p:nvPr/>
        </p:nvPicPr>
        <p:blipFill>
          <a:blip r:embed="rId3"/>
          <a:stretch>
            <a:fillRect/>
          </a:stretch>
        </p:blipFill>
        <p:spPr>
          <a:xfrm>
            <a:off x="414867" y="491067"/>
            <a:ext cx="11489266" cy="6307666"/>
          </a:xfrm>
          <a:prstGeom prst="rect">
            <a:avLst/>
          </a:prstGeom>
        </p:spPr>
      </p:pic>
    </p:spTree>
    <p:extLst>
      <p:ext uri="{BB962C8B-B14F-4D97-AF65-F5344CB8AC3E}">
        <p14:creationId xmlns:p14="http://schemas.microsoft.com/office/powerpoint/2010/main" val="4292390872"/>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B7DC9-E995-D06E-6BD9-5B3817BC4FE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B32A1CC-FEAC-89B9-B0A3-BF0DE61CD581}"/>
              </a:ext>
            </a:extLst>
          </p:cNvPr>
          <p:cNvPicPr>
            <a:picLocks noChangeAspect="1"/>
          </p:cNvPicPr>
          <p:nvPr/>
        </p:nvPicPr>
        <p:blipFill>
          <a:blip r:embed="rId2"/>
          <a:stretch>
            <a:fillRect/>
          </a:stretch>
        </p:blipFill>
        <p:spPr>
          <a:xfrm>
            <a:off x="233680" y="558800"/>
            <a:ext cx="11572240" cy="6299199"/>
          </a:xfrm>
          <a:prstGeom prst="rect">
            <a:avLst/>
          </a:prstGeom>
        </p:spPr>
      </p:pic>
    </p:spTree>
    <p:extLst>
      <p:ext uri="{BB962C8B-B14F-4D97-AF65-F5344CB8AC3E}">
        <p14:creationId xmlns:p14="http://schemas.microsoft.com/office/powerpoint/2010/main" val="2630069697"/>
      </p:ext>
    </p:extLst>
  </p:cSld>
  <p:clrMapOvr>
    <a:masterClrMapping/>
  </p:clrMapOvr>
  <p:transition spd="slow">
    <p:wipe dir="r"/>
  </p:transition>
</p:sld>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7aa35f8-4ca4-46ab-9e1b-a4e465f24b74">
      <Terms xmlns="http://schemas.microsoft.com/office/infopath/2007/PartnerControls"/>
    </lcf76f155ced4ddcb4097134ff3c332f>
    <JohnFarenden xmlns="07aa35f8-4ca4-46ab-9e1b-a4e465f24b74">
      <UserInfo>
        <DisplayName/>
        <AccountId xsi:nil="true"/>
        <AccountType/>
      </UserInfo>
    </JohnFarenden>
    <TaxCatchAll xmlns="42f0a427-9df2-45d7-aa81-e964de6ddee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49F8EB85763C444AAC68312A5032961" ma:contentTypeVersion="15" ma:contentTypeDescription="Create a new document." ma:contentTypeScope="" ma:versionID="3617390bde7aeb30f5738a81a3ab6e59">
  <xsd:schema xmlns:xsd="http://www.w3.org/2001/XMLSchema" xmlns:xs="http://www.w3.org/2001/XMLSchema" xmlns:p="http://schemas.microsoft.com/office/2006/metadata/properties" xmlns:ns2="07aa35f8-4ca4-46ab-9e1b-a4e465f24b74" xmlns:ns3="42f0a427-9df2-45d7-aa81-e964de6ddee5" targetNamespace="http://schemas.microsoft.com/office/2006/metadata/properties" ma:root="true" ma:fieldsID="666cf530cefdfd4db7b812e1228f4c31" ns2:_="" ns3:_="">
    <xsd:import namespace="07aa35f8-4ca4-46ab-9e1b-a4e465f24b74"/>
    <xsd:import namespace="42f0a427-9df2-45d7-aa81-e964de6ddee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ObjectDetectorVersions" minOccurs="0"/>
                <xsd:element ref="ns2:JohnFarend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aa35f8-4ca4-46ab-9e1b-a4e465f24b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JohnFarenden" ma:index="21" nillable="true" ma:displayName="Workstream Host" ma:format="Dropdown" ma:list="UserInfo" ma:SharePointGroup="0" ma:internalName="JohnFarende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f0a427-9df2-45d7-aa81-e964de6ddee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b543c0c-a518-46b0-9a12-4792eebd6a0a}" ma:internalName="TaxCatchAll" ma:showField="CatchAllData" ma:web="42f0a427-9df2-45d7-aa81-e964de6ddee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B5F6FB-0ACA-44C0-BA0A-9453667C30BB}">
  <ds:schemaRefs>
    <ds:schemaRef ds:uri="http://schemas.microsoft.com/office/infopath/2007/PartnerControls"/>
    <ds:schemaRef ds:uri="http://www.w3.org/XML/1998/namespace"/>
    <ds:schemaRef ds:uri="8b4ab2fc-b5f7-4d13-956b-0883a4ab9170"/>
    <ds:schemaRef ds:uri="http://purl.org/dc/dcmityp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715706fd-6c67-43d5-8a20-e4c4f82d1a10"/>
    <ds:schemaRef ds:uri="http://purl.org/dc/terms/"/>
    <ds:schemaRef ds:uri="07aa35f8-4ca4-46ab-9e1b-a4e465f24b74"/>
    <ds:schemaRef ds:uri="42f0a427-9df2-45d7-aa81-e964de6ddee5"/>
  </ds:schemaRefs>
</ds:datastoreItem>
</file>

<file path=customXml/itemProps2.xml><?xml version="1.0" encoding="utf-8"?>
<ds:datastoreItem xmlns:ds="http://schemas.openxmlformats.org/officeDocument/2006/customXml" ds:itemID="{6E81C31F-1BFF-4C61-9B62-30DF3BCE38E8}">
  <ds:schemaRefs>
    <ds:schemaRef ds:uri="http://schemas.microsoft.com/sharepoint/v3/contenttype/forms"/>
  </ds:schemaRefs>
</ds:datastoreItem>
</file>

<file path=customXml/itemProps3.xml><?xml version="1.0" encoding="utf-8"?>
<ds:datastoreItem xmlns:ds="http://schemas.openxmlformats.org/officeDocument/2006/customXml" ds:itemID="{D9D724A9-C4E8-4667-AE33-64E48568A6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aa35f8-4ca4-46ab-9e1b-a4e465f24b74"/>
    <ds:schemaRef ds:uri="42f0a427-9df2-45d7-aa81-e964de6dde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70</TotalTime>
  <Words>164</Words>
  <Application>Microsoft Macintosh PowerPoint</Application>
  <PresentationFormat>Widescreen</PresentationFormat>
  <Paragraphs>17</Paragraphs>
  <Slides>6</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NHSD-Refresh-Theme-NOV1120B</vt:lpstr>
      <vt:lpstr>National Update 2024</vt:lpstr>
      <vt:lpstr>What is a Shared Care Record? </vt:lpstr>
      <vt:lpstr>PowerPoint Presentation</vt:lpstr>
      <vt:lpstr>Anna’s Story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 Text Text Text</dc:title>
  <dc:creator>Microsoft Office User</dc:creator>
  <cp:lastModifiedBy>John Farenden</cp:lastModifiedBy>
  <cp:revision>42</cp:revision>
  <dcterms:created xsi:type="dcterms:W3CDTF">2022-04-12T19:39:15Z</dcterms:created>
  <dcterms:modified xsi:type="dcterms:W3CDTF">2024-04-19T16:03:21Z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0x010100D49F8EB85763C444AAC68312A5032961</vt:lpwstr>
  </property>
  <property fmtid="{D5CDD505-2E9C-101B-9397-08002B2CF9AE}" pid="3" name="MediaServiceImageTags">
    <vt:lpwstr/>
  </property>
</Properties>
</file>