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076137048" r:id="rId5"/>
    <p:sldId id="2076137037" r:id="rId6"/>
    <p:sldId id="2076137038" r:id="rId7"/>
    <p:sldId id="2076137040" r:id="rId8"/>
    <p:sldId id="2076137041" r:id="rId9"/>
    <p:sldId id="2076137043" r:id="rId10"/>
    <p:sldId id="2076137042" r:id="rId11"/>
    <p:sldId id="20761370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9EBACC-F647-3945-8B47-D053917C52EE}">
          <p14:sldIdLst/>
        </p14:section>
        <p14:section name="Option 3" id="{C0F3D0B7-58A2-41E7-8C28-3B79DBB0F117}">
          <p14:sldIdLst>
            <p14:sldId id="2076137048"/>
            <p14:sldId id="2076137037"/>
            <p14:sldId id="2076137038"/>
            <p14:sldId id="2076137040"/>
            <p14:sldId id="2076137041"/>
            <p14:sldId id="2076137043"/>
            <p14:sldId id="2076137042"/>
            <p14:sldId id="20761370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SEL ICS – London Care Record Views 2020-2024</a:t>
            </a:r>
          </a:p>
        </c:rich>
      </c:tx>
      <c:layout>
        <c:manualLayout>
          <c:xMode val="edge"/>
          <c:yMode val="edge"/>
          <c:x val="0.19228312908390718"/>
          <c:y val="0.10468473239341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08933792043582"/>
          <c:y val="0.17138670351871801"/>
          <c:w val="0.83384438358248703"/>
          <c:h val="0.66763702331326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Views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7A-4670-A32F-40177291EDA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7A-4670-A32F-40177291EDA1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7A-4670-A32F-40177291EDA1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D7A-4670-A32F-40177291EDA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D7A-4670-A32F-40177291EDA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D7A-4670-A32F-40177291EDA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D7A-4670-A32F-40177291ED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mmm\-yy</c:formatCode>
                <c:ptCount val="9"/>
                <c:pt idx="0">
                  <c:v>43891</c:v>
                </c:pt>
                <c:pt idx="1">
                  <c:v>44105</c:v>
                </c:pt>
                <c:pt idx="2">
                  <c:v>44256</c:v>
                </c:pt>
                <c:pt idx="3">
                  <c:v>44470</c:v>
                </c:pt>
                <c:pt idx="4">
                  <c:v>44621</c:v>
                </c:pt>
                <c:pt idx="5">
                  <c:v>44835</c:v>
                </c:pt>
                <c:pt idx="6">
                  <c:v>44986</c:v>
                </c:pt>
                <c:pt idx="7">
                  <c:v>45200</c:v>
                </c:pt>
                <c:pt idx="8">
                  <c:v>45352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89359</c:v>
                </c:pt>
                <c:pt idx="1">
                  <c:v>119558</c:v>
                </c:pt>
                <c:pt idx="2">
                  <c:v>145822</c:v>
                </c:pt>
                <c:pt idx="3">
                  <c:v>156681</c:v>
                </c:pt>
                <c:pt idx="4">
                  <c:v>176908</c:v>
                </c:pt>
                <c:pt idx="5">
                  <c:v>290294</c:v>
                </c:pt>
                <c:pt idx="6">
                  <c:v>365531</c:v>
                </c:pt>
                <c:pt idx="7">
                  <c:v>511514</c:v>
                </c:pt>
                <c:pt idx="8">
                  <c:v>592742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7A-4670-A32F-40177291ED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1957104"/>
        <c:axId val="1676883296"/>
      </c:barChart>
      <c:catAx>
        <c:axId val="190195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 &amp; Year</a:t>
                </a:r>
              </a:p>
            </c:rich>
          </c:tx>
          <c:layout>
            <c:manualLayout>
              <c:xMode val="edge"/>
              <c:yMode val="edge"/>
              <c:x val="0.46802341283426518"/>
              <c:y val="0.906286668210591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883296"/>
        <c:crosses val="autoZero"/>
        <c:auto val="0"/>
        <c:lblAlgn val="ctr"/>
        <c:lblOffset val="100"/>
        <c:noMultiLvlLbl val="0"/>
      </c:catAx>
      <c:valAx>
        <c:axId val="16768832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Views </a:t>
                </a:r>
              </a:p>
            </c:rich>
          </c:tx>
          <c:layout>
            <c:manualLayout>
              <c:xMode val="edge"/>
              <c:yMode val="edge"/>
              <c:x val="6.816182850720956E-2"/>
              <c:y val="0.33913511330675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crossAx val="190195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40880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087" y="2824305"/>
            <a:ext cx="10169312" cy="26455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B3.3 Spreading Involvement </a:t>
            </a:r>
            <a:b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Angela Poland</a:t>
            </a:r>
            <a:b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South East London ICS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  <p:pic>
        <p:nvPicPr>
          <p:cNvPr id="3" name="Picture 2" descr="OneLondon_LCR logo_White.png">
            <a:extLst>
              <a:ext uri="{FF2B5EF4-FFF2-40B4-BE49-F238E27FC236}">
                <a16:creationId xmlns:a16="http://schemas.microsoft.com/office/drawing/2014/main" id="{FD0A4F2B-FFBB-07AC-8B86-540468F42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66" y="5801741"/>
            <a:ext cx="3149739" cy="64904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964193-3330-9F6E-3774-76ADEE8A0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428" y="5760362"/>
            <a:ext cx="1655381" cy="81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349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OneLondon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and the London Care Record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759503" y="1089969"/>
            <a:ext cx="4102266" cy="51070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The work of </a:t>
            </a:r>
            <a:r>
              <a:rPr lang="en-GB" b="1" dirty="0" err="1">
                <a:solidFill>
                  <a:srgbClr val="000000"/>
                </a:solidFill>
                <a:latin typeface="Arial"/>
                <a:cs typeface="Arial"/>
              </a:rPr>
              <a:t>OneLondon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 is part of the ambition for London to be the healthiest global city.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Ambition to be best global city to receive health and care services.</a:t>
            </a:r>
            <a:endParaRPr lang="en-GB" dirty="0">
              <a:solidFill>
                <a:srgbClr val="3C063F"/>
              </a:solidFill>
              <a:latin typeface="Arial"/>
              <a:cs typeface="Arial"/>
            </a:endParaRPr>
          </a:p>
          <a:p>
            <a:pPr marL="142240" indent="-14224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,Sans-Serif"/>
              <a:buChar char="•"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Almost 10 million population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2240" indent="-14224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,Sans-Serif"/>
              <a:buChar char="•"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5 Integrated Care Systems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2240" indent="-14224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,Sans-Serif"/>
              <a:buChar char="•"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40+ NHS Trusts, 1,400 general practices, 33 local authorities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2240" indent="-14224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,Sans-Serif"/>
              <a:buChar char="•"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About 30% of Londoners receive care in an ICS that is not their ‘home ICS’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2240" indent="-14224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,Sans-Serif"/>
              <a:buChar char="•"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4 of 5 of London ICS have at least one NHS Trust where more than half the patients they treat live outside it's ICS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7" name="Picture 6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A2AD7B12-428E-20F2-5C87-633E11CF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7" y="1259124"/>
            <a:ext cx="2227916" cy="1254936"/>
          </a:xfrm>
          <a:prstGeom prst="rect">
            <a:avLst/>
          </a:prstGeom>
        </p:spPr>
      </p:pic>
      <p:pic>
        <p:nvPicPr>
          <p:cNvPr id="14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C4DC3D7F-BDFA-A910-463F-9CDBA7C4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8" y="2058583"/>
            <a:ext cx="6830810" cy="44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BA20D97-C17C-ABB4-C1A3-FDC01DC6C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40" y="6077637"/>
            <a:ext cx="2233950" cy="4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097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Expectations of Londoners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6068294" y="2964871"/>
            <a:ext cx="5516384" cy="2343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From the public recommendations formed through large scale deliberation on the uses of health and care data (when </a:t>
            </a:r>
            <a:r>
              <a:rPr lang="en-GB" sz="2000" b="1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OneLondon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started) through to patient and public contributions to our work today.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9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11D272-017F-5B20-E3B0-55110CCCE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5" r="33305"/>
          <a:stretch/>
        </p:blipFill>
        <p:spPr bwMode="auto">
          <a:xfrm>
            <a:off x="0" y="984120"/>
            <a:ext cx="5064415" cy="5721035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C602579-9FD7-F058-D54A-80677984D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0" y="6077637"/>
            <a:ext cx="2233950" cy="4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299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CAC0046-14CB-EC4A-90EE-985C243EC3EA}"/>
              </a:ext>
            </a:extLst>
          </p:cNvPr>
          <p:cNvSpPr/>
          <p:nvPr/>
        </p:nvSpPr>
        <p:spPr>
          <a:xfrm>
            <a:off x="324021" y="1209626"/>
            <a:ext cx="4750972" cy="4758746"/>
          </a:xfrm>
          <a:prstGeom prst="roundRect">
            <a:avLst/>
          </a:prstGeom>
          <a:solidFill>
            <a:srgbClr val="3C0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Better Patient Experience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Patient doesn’t have to repeat their story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Doesn’t have to undergo unnecessary investigations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Safer and More Joined up Care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Frontline staff save time and delays by not having to phone or email GPs, hospital and social care colleagues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Helps prevent delays in diagnosis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Safer transfer of care between health and care providers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Full medical history, allergies, medications and  appointments all easily accessible 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168B6-4DF8-7040-271C-B9C2090176E8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3F24-5A75-36F7-CEA9-744CD2A8DB1B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How the London Care Record Helps</a:t>
            </a:r>
            <a:endParaRPr lang="en-US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CEAF4F5-F8C5-D5BB-B3A9-86B220BD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9" name="Picture Placeholder 18" descr="A person smiling at camera&#10;&#10;Description automatically generated">
            <a:extLst>
              <a:ext uri="{FF2B5EF4-FFF2-40B4-BE49-F238E27FC236}">
                <a16:creationId xmlns:a16="http://schemas.microsoft.com/office/drawing/2014/main" id="{33030DA5-17C8-C5D5-ED5B-96A05275B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7" b="11537"/>
          <a:stretch/>
        </p:blipFill>
        <p:spPr>
          <a:xfrm>
            <a:off x="7082598" y="2063159"/>
            <a:ext cx="1640543" cy="15267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ACCC74-84C8-BBC4-E8DB-A3CF56B30798}"/>
              </a:ext>
            </a:extLst>
          </p:cNvPr>
          <p:cNvSpPr/>
          <p:nvPr/>
        </p:nvSpPr>
        <p:spPr>
          <a:xfrm>
            <a:off x="5902534" y="1130832"/>
            <a:ext cx="2952433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31">
              <a:defRPr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“I can see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/>
              <a:t>quickly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if a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/>
              <a:t>safeguarding assessmen</a:t>
            </a:r>
            <a:r>
              <a:rPr lang="en-GB" sz="1400" dirty="0"/>
              <a:t>t</a:t>
            </a:r>
            <a:r>
              <a:rPr lang="en-GB" sz="1400" b="1" dirty="0">
                <a:solidFill>
                  <a:schemeClr val="accent3"/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has been carried out by social care services…”</a:t>
            </a:r>
            <a:r>
              <a:rPr lang="en-GB" sz="1400" dirty="0">
                <a:solidFill>
                  <a:schemeClr val="bg2">
                    <a:lumMod val="90000"/>
                  </a:schemeClr>
                </a:solidFill>
              </a:rPr>
              <a:t> </a:t>
            </a:r>
          </a:p>
          <a:p>
            <a:pPr defTabSz="342831">
              <a:defRPr/>
            </a:pPr>
            <a:r>
              <a:rPr lang="en-GB" sz="1400" b="1" dirty="0">
                <a:solidFill>
                  <a:schemeClr val="accent1"/>
                </a:solidFill>
              </a:rPr>
              <a:t>GP, London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71804-8628-4AC3-D957-289266F755DD}"/>
              </a:ext>
            </a:extLst>
          </p:cNvPr>
          <p:cNvSpPr/>
          <p:nvPr/>
        </p:nvSpPr>
        <p:spPr>
          <a:xfrm>
            <a:off x="8719799" y="1246193"/>
            <a:ext cx="3108129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831">
              <a:defRPr/>
            </a:pP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I was able to give him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/>
              <a:t>the best support and treatment</a:t>
            </a:r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/>
              <a:t>freed up an ambulance</a:t>
            </a:r>
            <a:r>
              <a:rPr lang="en-GB" sz="1400" b="1" dirty="0">
                <a:solidFill>
                  <a:schemeClr val="accent3"/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to treat patients elsewhere.”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 </a:t>
            </a:r>
          </a:p>
          <a:p>
            <a:pPr defTabSz="342831">
              <a:defRPr/>
            </a:pPr>
            <a:r>
              <a:rPr lang="en-GB" sz="1400" b="1" dirty="0">
                <a:solidFill>
                  <a:schemeClr val="accent1"/>
                </a:solidFill>
              </a:rPr>
              <a:t>Advanced Clinical Practitioner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9546C-562C-7E89-D1A2-CCFF060616EC}"/>
              </a:ext>
            </a:extLst>
          </p:cNvPr>
          <p:cNvSpPr/>
          <p:nvPr/>
        </p:nvSpPr>
        <p:spPr>
          <a:xfrm>
            <a:off x="4913965" y="5935760"/>
            <a:ext cx="5170949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831"/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Having access to pathology</a:t>
            </a:r>
            <a:r>
              <a:rPr lang="en-GB" sz="1400" dirty="0"/>
              <a:t> </a:t>
            </a:r>
            <a:r>
              <a:rPr lang="en-GB" sz="1400" b="1" dirty="0"/>
              <a:t>investigations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that the hospital has done means that </a:t>
            </a:r>
            <a:r>
              <a:rPr lang="en-GB" sz="1400" b="1" dirty="0"/>
              <a:t>duplication is avoided.</a:t>
            </a:r>
            <a:r>
              <a:rPr lang="en-GB" sz="1400" b="1" dirty="0">
                <a:solidFill>
                  <a:schemeClr val="accent3"/>
                </a:solidFill>
              </a:rPr>
              <a:t>”</a:t>
            </a:r>
          </a:p>
          <a:p>
            <a:pPr algn="r" defTabSz="342831">
              <a:defRPr/>
            </a:pPr>
            <a:r>
              <a:rPr lang="en-GB" sz="1400" b="1" dirty="0">
                <a:solidFill>
                  <a:schemeClr val="accent1"/>
                </a:solidFill>
              </a:rPr>
              <a:t>GP, South London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8CD6E2-83D4-B1D3-60E8-914FB1CD6A21}"/>
              </a:ext>
            </a:extLst>
          </p:cNvPr>
          <p:cNvSpPr/>
          <p:nvPr/>
        </p:nvSpPr>
        <p:spPr>
          <a:xfrm>
            <a:off x="5856194" y="3752323"/>
            <a:ext cx="2981590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16">
              <a:defRPr/>
            </a:pPr>
            <a:r>
              <a:rPr lang="en-GB" sz="1400" dirty="0">
                <a:solidFill>
                  <a:srgbClr val="00ADC3"/>
                </a:solidFill>
                <a:ea typeface="Calibri"/>
                <a:cs typeface="Times New Roman"/>
              </a:rPr>
              <a:t>“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When patients are transferred to our stroke unit, our stroke team can</a:t>
            </a:r>
            <a:r>
              <a:rPr lang="en-GB" sz="1400" dirty="0">
                <a:ea typeface="Calibri"/>
                <a:cs typeface="Times New Roman"/>
              </a:rPr>
              <a:t> </a:t>
            </a:r>
            <a:r>
              <a:rPr lang="en-GB" sz="1400" b="1" dirty="0">
                <a:ea typeface="Calibri"/>
                <a:cs typeface="Times New Roman"/>
              </a:rPr>
              <a:t>immediately see what investigations have already been carried ou</a:t>
            </a:r>
            <a:r>
              <a:rPr lang="en-GB" sz="1400" b="1" dirty="0">
                <a:solidFill>
                  <a:schemeClr val="accent3"/>
                </a:solidFill>
                <a:ea typeface="Calibri"/>
                <a:cs typeface="Times New Roman"/>
              </a:rPr>
              <a:t>t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and can access the result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s.”</a:t>
            </a:r>
          </a:p>
          <a:p>
            <a:pPr defTabSz="171416">
              <a:defRPr/>
            </a:pPr>
            <a:r>
              <a:rPr lang="en-GB" sz="1400" b="1" dirty="0">
                <a:solidFill>
                  <a:schemeClr val="accent1"/>
                </a:solidFill>
              </a:rPr>
              <a:t>Consultant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Geriatrician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08E57-B1AD-0AF4-017D-15D661A09F5C}"/>
              </a:ext>
            </a:extLst>
          </p:cNvPr>
          <p:cNvSpPr/>
          <p:nvPr/>
        </p:nvSpPr>
        <p:spPr>
          <a:xfrm>
            <a:off x="8434104" y="4662327"/>
            <a:ext cx="3574416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In pre assessment the care is improved, </a:t>
            </a:r>
            <a:r>
              <a:rPr lang="en-GB" sz="1400" b="1" dirty="0">
                <a:cs typeface="Times New Roman"/>
              </a:rPr>
              <a:t>more time spending with patients, less time chasing results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… because it's easily obtainable from the LCR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.”</a:t>
            </a:r>
          </a:p>
          <a:p>
            <a:pPr defTabSz="171416">
              <a:defRPr/>
            </a:pPr>
            <a:r>
              <a:rPr lang="en-GB" sz="1400" b="1" dirty="0">
                <a:solidFill>
                  <a:schemeClr val="accent1"/>
                </a:solidFill>
              </a:rPr>
              <a:t>Specialist Nurse, South East London</a:t>
            </a:r>
            <a:endParaRPr lang="en-GB" sz="1400" b="1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8B112A-6A3B-5C57-BD4C-C0F73F2FE90F}"/>
              </a:ext>
            </a:extLst>
          </p:cNvPr>
          <p:cNvSpPr/>
          <p:nvPr/>
        </p:nvSpPr>
        <p:spPr>
          <a:xfrm>
            <a:off x="9129671" y="2461272"/>
            <a:ext cx="2879411" cy="20512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831">
              <a:defRPr/>
            </a:pP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It helps me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/>
              <a:t>quickly find out which hospital or ward</a:t>
            </a:r>
            <a:r>
              <a:rPr lang="en-GB" sz="1400" b="1" dirty="0">
                <a:solidFill>
                  <a:schemeClr val="accent3"/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…when and why they’ve been admitted, as well as their discharge summary. This helps</a:t>
            </a: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/>
              <a:t>ensure all health partners are working together to complete a safe discharge</a:t>
            </a:r>
            <a:r>
              <a:rPr lang="en-GB" sz="1400" b="1" dirty="0">
                <a:solidFill>
                  <a:schemeClr val="accent3"/>
                </a:solidFill>
              </a:rPr>
              <a:t>.” 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GB" sz="1400" b="1" dirty="0">
                <a:solidFill>
                  <a:schemeClr val="accent1"/>
                </a:solidFill>
              </a:rPr>
              <a:t>Hospital Discharge Officer, Hospital Social Work Team</a:t>
            </a:r>
            <a:endParaRPr lang="en-GB" sz="1400" dirty="0"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D0DF3D8-66CB-68D1-0F53-9A1E0304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0" y="6077637"/>
            <a:ext cx="2233950" cy="4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7351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168B6-4DF8-7040-271C-B9C2090176E8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3F24-5A75-36F7-CEA9-744CD2A8DB1B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How the London Care Works</a:t>
            </a:r>
            <a:endParaRPr lang="en-US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CEAF4F5-F8C5-D5BB-B3A9-86B220BD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BE31F-3AEC-222B-6387-101E883AE126}"/>
              </a:ext>
            </a:extLst>
          </p:cNvPr>
          <p:cNvSpPr txBox="1"/>
          <p:nvPr/>
        </p:nvSpPr>
        <p:spPr>
          <a:xfrm>
            <a:off x="308111" y="1671500"/>
            <a:ext cx="4083268" cy="414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We have a  ‘federated’ approach – each ICS has their own local hub (HIE) </a:t>
            </a:r>
            <a:r>
              <a:rPr lang="en-US" b="1" dirty="0">
                <a:latin typeface="Arial"/>
                <a:cs typeface="Arial"/>
              </a:rPr>
              <a:t>​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The </a:t>
            </a:r>
            <a:r>
              <a:rPr lang="en-GB" b="1" dirty="0" err="1">
                <a:latin typeface="Arial"/>
                <a:cs typeface="Arial"/>
              </a:rPr>
              <a:t>OneLondon</a:t>
            </a:r>
            <a:r>
              <a:rPr lang="en-GB" b="1" dirty="0">
                <a:latin typeface="Arial"/>
                <a:cs typeface="Arial"/>
              </a:rPr>
              <a:t> ‘hub’ connects London up 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25,152 South East London frontline staff used the London Care Record </a:t>
            </a:r>
            <a:r>
              <a:rPr lang="en-US" b="1" dirty="0">
                <a:latin typeface="Arial"/>
                <a:cs typeface="Arial"/>
              </a:rPr>
              <a:t>last month, March ‘24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Over 1.5 million views a month, almost 600,000 a month are South East London staff accessing the record at point of care-and increasing</a:t>
            </a:r>
            <a:endParaRPr lang="en-US" b="1" dirty="0">
              <a:latin typeface="Arial"/>
              <a:cs typeface="Arial"/>
            </a:endParaRPr>
          </a:p>
          <a:p>
            <a:pPr marL="285115" indent="-285115">
              <a:buFont typeface="Arial,Sans-Serif"/>
              <a:buChar char="•"/>
            </a:pPr>
            <a:endParaRPr lang="en-GB" b="1" dirty="0">
              <a:latin typeface="Arial"/>
              <a:cs typeface="Arial"/>
            </a:endParaRP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646F5BE-0E11-4185-5487-64828CC8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0" y="6077637"/>
            <a:ext cx="2233950" cy="475349"/>
          </a:xfrm>
          <a:prstGeom prst="rect">
            <a:avLst/>
          </a:prstGeom>
        </p:spPr>
      </p:pic>
      <p:pic>
        <p:nvPicPr>
          <p:cNvPr id="8" name="Picture 7" descr="A map of london with blue circles and white text&#10;&#10;Description automatically generated">
            <a:extLst>
              <a:ext uri="{FF2B5EF4-FFF2-40B4-BE49-F238E27FC236}">
                <a16:creationId xmlns:a16="http://schemas.microsoft.com/office/drawing/2014/main" id="{24E8EE5C-D09D-3BFF-BD54-4D1934E6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637" y="983293"/>
            <a:ext cx="4646522" cy="57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142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168B6-4DF8-7040-271C-B9C2090176E8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3F24-5A75-36F7-CEA9-744CD2A8DB1B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Useful, Well Used-Key factors driving SEL adoption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CEAF4F5-F8C5-D5BB-B3A9-86B220BD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BE31F-3AEC-222B-6387-101E883AE126}"/>
              </a:ext>
            </a:extLst>
          </p:cNvPr>
          <p:cNvSpPr txBox="1"/>
          <p:nvPr/>
        </p:nvSpPr>
        <p:spPr>
          <a:xfrm>
            <a:off x="323194" y="1255987"/>
            <a:ext cx="4254060" cy="437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Communication campaigns to increase awareness amongst frontline staff across all SEL health and care settings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Real time data feeds from SEL acute &amp; mental health hospitals, GPs, adult social care, LAS and other partners across London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Robustly managed SEL service provision, with enhancements</a:t>
            </a:r>
            <a:endParaRPr lang="en-GB"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/>
                <a:cs typeface="Arial"/>
              </a:rPr>
              <a:t>Public &amp; patient engagement and endorsement for their information to be used in this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B9CC-BEA9-2BE3-39AE-6B69AE93D6BA}"/>
              </a:ext>
            </a:extLst>
          </p:cNvPr>
          <p:cNvSpPr txBox="1"/>
          <p:nvPr/>
        </p:nvSpPr>
        <p:spPr>
          <a:xfrm>
            <a:off x="280912" y="1230426"/>
            <a:ext cx="114273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The importance of collaboration amongst all stakeholders is key for continued success</a:t>
            </a:r>
            <a:endParaRPr lang="en-US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99EAF993-7482-894C-E7DD-0117CF4111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19536" y="1820382"/>
          <a:ext cx="7090024" cy="413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0DA916B-B4BC-5A08-8133-DED65CDC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0" y="6077637"/>
            <a:ext cx="2233950" cy="4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2941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168B6-4DF8-7040-271C-B9C2090176E8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3F24-5A75-36F7-CEA9-744CD2A8DB1B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Spreading Involvement Further in South East London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CEAF4F5-F8C5-D5BB-B3A9-86B220BD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5B45A3-6E31-9B7E-0EAB-2F5F7569B3FF}"/>
              </a:ext>
            </a:extLst>
          </p:cNvPr>
          <p:cNvSpPr txBox="1">
            <a:spLocks/>
          </p:cNvSpPr>
          <p:nvPr/>
        </p:nvSpPr>
        <p:spPr>
          <a:xfrm>
            <a:off x="1910190" y="3542698"/>
            <a:ext cx="2677953" cy="197541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indent="-228600" algn="l" defTabSz="91426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b="1" dirty="0">
                <a:latin typeface="Arial"/>
                <a:cs typeface="Arial"/>
              </a:rPr>
              <a:t>Pioneering access for care homes, community pharmacy and voluntary sector</a:t>
            </a:r>
            <a:endParaRPr lang="en-US" b="1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17C0D2-D1B4-0FDC-8C8A-AA88E69B562F}"/>
              </a:ext>
            </a:extLst>
          </p:cNvPr>
          <p:cNvSpPr txBox="1">
            <a:spLocks/>
          </p:cNvSpPr>
          <p:nvPr/>
        </p:nvSpPr>
        <p:spPr>
          <a:xfrm>
            <a:off x="4747157" y="3542698"/>
            <a:ext cx="2677953" cy="197541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indent="-228600" algn="l" defTabSz="91426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b="1" dirty="0">
                <a:latin typeface="Arial"/>
                <a:cs typeface="Arial"/>
              </a:rPr>
              <a:t>Extending into neighbouring shared care records, e.g. South East England (Kent and Medway)</a:t>
            </a:r>
            <a:endParaRPr lang="en-US" b="1">
              <a:latin typeface="Arial"/>
              <a:cs typeface="Arial"/>
            </a:endParaRPr>
          </a:p>
        </p:txBody>
      </p:sp>
      <p:pic>
        <p:nvPicPr>
          <p:cNvPr id="13" name="Picture Placeholder 15" descr="An elderly person in a wheelchair laughing&#10;&#10;Description automatically generated">
            <a:extLst>
              <a:ext uri="{FF2B5EF4-FFF2-40B4-BE49-F238E27FC236}">
                <a16:creationId xmlns:a16="http://schemas.microsoft.com/office/drawing/2014/main" id="{044DB4A8-97FE-8D31-5EBE-8BC759DE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>
            <a:fillRect/>
          </a:stretch>
        </p:blipFill>
        <p:spPr>
          <a:xfrm>
            <a:off x="2246359" y="1885274"/>
            <a:ext cx="1468098" cy="1467906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0764B0F-4097-4965-BB88-8CBDA42315CB}"/>
              </a:ext>
            </a:extLst>
          </p:cNvPr>
          <p:cNvSpPr txBox="1">
            <a:spLocks/>
          </p:cNvSpPr>
          <p:nvPr/>
        </p:nvSpPr>
        <p:spPr>
          <a:xfrm>
            <a:off x="7584124" y="3542698"/>
            <a:ext cx="2677953" cy="197541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indent="-228600" algn="l" defTabSz="91426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2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indent="-228600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b="1" dirty="0">
                <a:latin typeface="Arial"/>
                <a:cs typeface="Arial"/>
              </a:rPr>
              <a:t>Driving forward innovations like Role Based Access controls,  data standardisation and interoperability collaboratively with London partners </a:t>
            </a:r>
            <a:endParaRPr lang="en-US" b="1"/>
          </a:p>
        </p:txBody>
      </p:sp>
      <p:pic>
        <p:nvPicPr>
          <p:cNvPr id="17" name="Picture Placeholder 17" descr="A person in a white coat&#10;&#10;Description automatically generated">
            <a:extLst>
              <a:ext uri="{FF2B5EF4-FFF2-40B4-BE49-F238E27FC236}">
                <a16:creationId xmlns:a16="http://schemas.microsoft.com/office/drawing/2014/main" id="{A593A32D-4825-222F-2264-12346C892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>
          <a:xfrm>
            <a:off x="4747157" y="1868039"/>
            <a:ext cx="1468098" cy="1467906"/>
          </a:xfrm>
          <a:prstGeom prst="rect">
            <a:avLst/>
          </a:prstGeom>
        </p:spPr>
      </p:pic>
      <p:pic>
        <p:nvPicPr>
          <p:cNvPr id="19" name="Picture 18" descr="A yellow van on a street&#10;&#10;Description automatically generated">
            <a:extLst>
              <a:ext uri="{FF2B5EF4-FFF2-40B4-BE49-F238E27FC236}">
                <a16:creationId xmlns:a16="http://schemas.microsoft.com/office/drawing/2014/main" id="{6F092405-66D7-F5A2-F0EF-865CA725E0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r="11034" b="1160"/>
          <a:stretch/>
        </p:blipFill>
        <p:spPr>
          <a:xfrm>
            <a:off x="7584124" y="1885274"/>
            <a:ext cx="1468098" cy="1467906"/>
          </a:xfrm>
          <a:prstGeom prst="rect">
            <a:avLst/>
          </a:prstGeom>
        </p:spPr>
      </p:pic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D542983-503D-9BA3-028B-C625B6BD2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40" y="6077637"/>
            <a:ext cx="2233950" cy="4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347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867901"/>
            <a:ext cx="50058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Foreman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 Manager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Newcastle City Council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stephen.foreman@newcastle.gov.uk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3048000" y="259800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02301-D21F-D2E4-DA68-E981F70A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" y="0"/>
            <a:ext cx="12179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7516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65506C-93D0-4F65-AAA1-8E15700D8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647</Words>
  <Application>Microsoft Macintosh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Times New Roman</vt:lpstr>
      <vt:lpstr>Office Theme</vt:lpstr>
      <vt:lpstr>B3.3 Spreading Involvement   Angela Poland  South East London 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40</cp:revision>
  <dcterms:created xsi:type="dcterms:W3CDTF">2022-04-12T19:39:15Z</dcterms:created>
  <dcterms:modified xsi:type="dcterms:W3CDTF">2024-04-19T14:44:11Z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