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17" r:id="rId5"/>
    <p:sldId id="318" r:id="rId6"/>
    <p:sldId id="319" r:id="rId7"/>
    <p:sldId id="320" r:id="rId8"/>
    <p:sldId id="321" r:id="rId9"/>
    <p:sldId id="322" r:id="rId10"/>
    <p:sldId id="265" r:id="rId11"/>
    <p:sldId id="323" r:id="rId12"/>
    <p:sldId id="324" r:id="rId13"/>
    <p:sldId id="325" r:id="rId14"/>
    <p:sldId id="20761370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9EBACC-F647-3945-8B47-D053917C52EE}">
          <p14:sldIdLst/>
        </p14:section>
        <p14:section name="Option 3" id="{C0F3D0B7-58A2-41E7-8C28-3B79DBB0F117}">
          <p14:sldIdLst>
            <p14:sldId id="317"/>
            <p14:sldId id="318"/>
            <p14:sldId id="319"/>
            <p14:sldId id="320"/>
            <p14:sldId id="321"/>
            <p14:sldId id="322"/>
            <p14:sldId id="265"/>
            <p14:sldId id="323"/>
            <p14:sldId id="324"/>
            <p14:sldId id="325"/>
            <p14:sldId id="20761370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84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3060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514" y="2836718"/>
            <a:ext cx="9336594" cy="2377204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B 3.1 Spreading Involvement – </a:t>
            </a:r>
            <a:b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Integrating Community Pharmacy 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latin typeface="Arial"/>
                <a:cs typeface="Arial"/>
              </a:rPr>
            </a:br>
            <a:r>
              <a:rPr lang="en-US" sz="3100" b="1" dirty="0">
                <a:solidFill>
                  <a:schemeClr val="bg1"/>
                </a:solidFill>
                <a:latin typeface="Arial"/>
                <a:cs typeface="Arial"/>
              </a:rPr>
              <a:t>Laura Godtschalk, LLR CR Programme Manager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18"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0" y="621328"/>
            <a:ext cx="4360475" cy="9902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710BF2-F55A-19BE-FDA4-10298E2C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398" y="820473"/>
            <a:ext cx="1738749" cy="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83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99BB5F-0F70-9BC6-7234-64629077A661}"/>
              </a:ext>
            </a:extLst>
          </p:cNvPr>
          <p:cNvSpPr/>
          <p:nvPr/>
        </p:nvSpPr>
        <p:spPr>
          <a:xfrm>
            <a:off x="728710" y="3867429"/>
            <a:ext cx="10750914" cy="1620373"/>
          </a:xfrm>
          <a:prstGeom prst="roundRect">
            <a:avLst/>
          </a:prstGeom>
          <a:solidFill>
            <a:srgbClr val="E0C8EA"/>
          </a:solidFill>
          <a:ln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200">
              <a:solidFill>
                <a:schemeClr val="tx1"/>
              </a:solidFill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>
                <a:solidFill>
                  <a:schemeClr val="tx1"/>
                </a:solidFill>
                <a:latin typeface="Calibri Light"/>
                <a:cs typeface="Calibri Light"/>
              </a:rPr>
              <a:t>The public will get a more efficient, joined-up service, a better experience, and a lot of time saving. Patient safety is also an umbrella that encapsulates everything we’re doing here.</a:t>
            </a:r>
            <a:endParaRPr lang="en-US" sz="2200">
              <a:solidFill>
                <a:schemeClr val="tx1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Calibri Light"/>
                <a:cs typeface="Calibri Light"/>
              </a:rPr>
              <a:t>  	 LPC Chief Officer, 2024 </a:t>
            </a:r>
            <a:endParaRPr lang="en-GB" sz="2200" b="1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FDE80D-2722-331E-8DC3-6848BB716B8B}"/>
              </a:ext>
            </a:extLst>
          </p:cNvPr>
          <p:cNvSpPr/>
          <p:nvPr/>
        </p:nvSpPr>
        <p:spPr>
          <a:xfrm>
            <a:off x="718271" y="2109845"/>
            <a:ext cx="10750914" cy="1620373"/>
          </a:xfrm>
          <a:prstGeom prst="roundRect">
            <a:avLst/>
          </a:prstGeom>
          <a:solidFill>
            <a:srgbClr val="E0C8EA"/>
          </a:solidFill>
          <a:ln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rtl="0"/>
            <a:r>
              <a:rPr lang="en-US" sz="2200" baseline="0">
                <a:solidFill>
                  <a:schemeClr val="tx1"/>
                </a:solidFill>
                <a:latin typeface="Calibri Light"/>
                <a:ea typeface="Segoe UI"/>
                <a:cs typeface="Segoe UI"/>
              </a:rPr>
              <a:t>We have patients from 24 GP practices! Once some of that additional information becomes available, we will be able to look at a patient a different way – there will be different levels of information that will be supportive of our day-to-day business.</a:t>
            </a:r>
            <a:r>
              <a:rPr lang="en-US" sz="2200">
                <a:solidFill>
                  <a:schemeClr val="tx1"/>
                </a:solidFill>
                <a:latin typeface="Calibri Light"/>
                <a:ea typeface="Segoe UI"/>
                <a:cs typeface="Segoe UI"/>
              </a:rPr>
              <a:t>​</a:t>
            </a:r>
          </a:p>
          <a:p>
            <a:r>
              <a:rPr lang="en-US" sz="2200" b="1">
                <a:solidFill>
                  <a:schemeClr val="tx1"/>
                </a:solidFill>
                <a:latin typeface="Calibri Light"/>
                <a:ea typeface="Segoe UI"/>
                <a:cs typeface="Segoe UI"/>
              </a:rPr>
              <a:t>   	Benefits &amp; Insights Group</a:t>
            </a:r>
            <a:r>
              <a:rPr lang="en-US" sz="2200" b="1" baseline="0">
                <a:solidFill>
                  <a:schemeClr val="tx1"/>
                </a:solidFill>
                <a:latin typeface="Calibri Light"/>
                <a:ea typeface="Segoe UI"/>
                <a:cs typeface="Segoe UI"/>
              </a:rPr>
              <a:t> member, </a:t>
            </a:r>
            <a:r>
              <a:rPr lang="en-US" sz="2200" b="1">
                <a:solidFill>
                  <a:schemeClr val="tx1"/>
                </a:solidFill>
                <a:latin typeface="Calibri Light"/>
                <a:ea typeface="Segoe UI"/>
                <a:cs typeface="Segoe UI"/>
              </a:rPr>
              <a:t>2024</a:t>
            </a:r>
            <a:endParaRPr lang="en-US" sz="2000" b="1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8CA398-0BF8-F44A-9707-8617D182B9C6}"/>
              </a:ext>
            </a:extLst>
          </p:cNvPr>
          <p:cNvSpPr/>
          <p:nvPr/>
        </p:nvSpPr>
        <p:spPr>
          <a:xfrm>
            <a:off x="718270" y="355806"/>
            <a:ext cx="10750914" cy="1620373"/>
          </a:xfrm>
          <a:prstGeom prst="roundRect">
            <a:avLst/>
          </a:prstGeom>
          <a:solidFill>
            <a:srgbClr val="E0C8EA"/>
          </a:solidFill>
          <a:ln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200">
                <a:solidFill>
                  <a:schemeClr val="tx1"/>
                </a:solidFill>
                <a:latin typeface="Calibri Light"/>
                <a:cs typeface="Segoe UI"/>
              </a:rPr>
              <a:t>​The patients win, the practice wins, the community pharmacist wins, and that’s where this</a:t>
            </a:r>
          </a:p>
          <a:p>
            <a:r>
              <a:rPr lang="en-US" sz="2200">
                <a:solidFill>
                  <a:schemeClr val="tx1"/>
                </a:solidFill>
                <a:latin typeface="Calibri Light"/>
                <a:cs typeface="Segoe UI"/>
              </a:rPr>
              <a:t>work has real value, it builds relationships.​</a:t>
            </a:r>
            <a:endParaRPr lang="en-US" sz="2200">
              <a:solidFill>
                <a:schemeClr val="tx1"/>
              </a:solidFill>
              <a:latin typeface="Calibri Light"/>
              <a:ea typeface="Calibri Light"/>
              <a:cs typeface="Segoe UI"/>
            </a:endParaRPr>
          </a:p>
          <a:p>
            <a:r>
              <a:rPr lang="en-US" sz="2200" b="1">
                <a:solidFill>
                  <a:schemeClr val="tx1"/>
                </a:solidFill>
                <a:latin typeface="Calibri Light"/>
                <a:ea typeface="+mn-lt"/>
                <a:cs typeface="Segoe UI"/>
              </a:rPr>
              <a:t>	</a:t>
            </a:r>
            <a:r>
              <a:rPr lang="en-US" sz="2200" b="1">
                <a:solidFill>
                  <a:schemeClr val="tx1"/>
                </a:solidFill>
                <a:latin typeface="Calibri Light"/>
                <a:ea typeface="Segoe UI"/>
                <a:cs typeface="Segoe UI"/>
              </a:rPr>
              <a:t> LPC vice chair, PEC pharmacist, </a:t>
            </a:r>
            <a:r>
              <a:rPr lang="en-US" sz="2200" b="1">
                <a:solidFill>
                  <a:schemeClr val="tx1"/>
                </a:solidFill>
                <a:latin typeface="Calibri Light"/>
                <a:ea typeface="+mn-lt"/>
                <a:cs typeface="Segoe UI"/>
              </a:rPr>
              <a:t>2004</a:t>
            </a:r>
            <a:r>
              <a:rPr lang="en-US" sz="2200" b="1">
                <a:solidFill>
                  <a:schemeClr val="tx1"/>
                </a:solidFill>
                <a:latin typeface="Calibri Light"/>
                <a:ea typeface="Segoe UI"/>
                <a:cs typeface="Segoe UI"/>
              </a:rPr>
              <a:t> </a:t>
            </a:r>
            <a:endParaRPr lang="en-US" sz="2200" b="1">
              <a:solidFill>
                <a:schemeClr val="tx1"/>
              </a:solidFill>
              <a:latin typeface="Calibri Ligh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4329619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EF760-E6D3-C6BF-7705-CCEAA696A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335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Introduction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13CD9-576F-5144-880F-69CE88A9A033}"/>
              </a:ext>
            </a:extLst>
          </p:cNvPr>
          <p:cNvSpPr/>
          <p:nvPr/>
        </p:nvSpPr>
        <p:spPr>
          <a:xfrm>
            <a:off x="468475" y="1456343"/>
            <a:ext cx="7939975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 Extending LLR Care Record access to further sectors: Community Pharmacy </a:t>
            </a:r>
            <a:endParaRPr lang="en-US">
              <a:latin typeface="Calibri"/>
              <a:ea typeface="Calibri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 Key public-facing primary care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 Alternative first point of contact for minor ailments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 Important to medication delivery and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 Growing remit to relieve pressure on GP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 200+ Community Pharmacies in LLR serving 1.1m people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 Large and small chains, independents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>
              <a:effectLst/>
              <a:latin typeface="Calibri"/>
              <a:ea typeface="Calibri"/>
              <a:cs typeface="Calibri"/>
            </a:endParaRPr>
          </a:p>
          <a:p>
            <a:r>
              <a:rPr lang="en-GB">
                <a:latin typeface="Calibri"/>
                <a:ea typeface="Calibri"/>
                <a:cs typeface="Calibri"/>
              </a:rPr>
              <a:t>Today: sharing the approach and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 Collaborative approach including with </a:t>
            </a:r>
            <a:r>
              <a:rPr lang="en-GB" b="0" i="0">
                <a:effectLst/>
                <a:latin typeface="Calibri"/>
                <a:ea typeface="Calibri"/>
                <a:cs typeface="Calibri"/>
              </a:rPr>
              <a:t>other Interweave users – West Yorks Partnership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 </a:t>
            </a:r>
            <a:r>
              <a:rPr lang="en-GB" b="0" i="0">
                <a:effectLst/>
                <a:latin typeface="Calibri"/>
                <a:ea typeface="Calibri"/>
                <a:cs typeface="Calibri"/>
              </a:rPr>
              <a:t>Building buy-in across a diverse sector and t</a:t>
            </a:r>
            <a:r>
              <a:rPr lang="en-GB">
                <a:latin typeface="Calibri"/>
                <a:ea typeface="Calibri"/>
                <a:cs typeface="Calibri"/>
              </a:rPr>
              <a:t>uning into their needs</a:t>
            </a:r>
            <a:endParaRPr lang="en-GB" b="0" i="0">
              <a:effectLst/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 </a:t>
            </a:r>
            <a:r>
              <a:rPr lang="en-GB" b="0" i="0">
                <a:effectLst/>
                <a:latin typeface="Calibri"/>
                <a:ea typeface="Calibri"/>
                <a:cs typeface="Calibri"/>
              </a:rPr>
              <a:t>Finding an efficient route to connect, and </a:t>
            </a:r>
            <a:r>
              <a:rPr lang="en-GB">
                <a:latin typeface="Calibri"/>
                <a:ea typeface="Calibri"/>
                <a:cs typeface="Calibri"/>
              </a:rPr>
              <a:t>solutions scalable beyond LLR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 Working with suppliers</a:t>
            </a:r>
          </a:p>
          <a:p>
            <a:pPr algn="l"/>
            <a:endParaRPr lang="en-GB">
              <a:latin typeface="Söhne"/>
            </a:endParaRPr>
          </a:p>
          <a:p>
            <a:endParaRPr lang="en-GB" b="1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B425AF-78CF-0ADD-44EC-2BE3F1BE9736}"/>
              </a:ext>
            </a:extLst>
          </p:cNvPr>
          <p:cNvSpPr/>
          <p:nvPr/>
        </p:nvSpPr>
        <p:spPr>
          <a:xfrm>
            <a:off x="8722991" y="1406087"/>
            <a:ext cx="2788441" cy="1569274"/>
          </a:xfrm>
          <a:prstGeom prst="roundRect">
            <a:avLst/>
          </a:prstGeom>
          <a:solidFill>
            <a:srgbClr val="E0C8EA"/>
          </a:solidFill>
          <a:ln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GB" sz="1200" b="1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Accessible Healthcare</a:t>
            </a:r>
            <a:r>
              <a:rPr lang="en-US" sz="12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0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Community pharmacies </a:t>
            </a:r>
            <a:r>
              <a:rPr lang="en-GB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are accessible</a:t>
            </a:r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 touchpoints for </a:t>
            </a:r>
            <a:r>
              <a:rPr lang="en-GB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patients. Their</a:t>
            </a:r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 integration into </a:t>
            </a:r>
            <a:r>
              <a:rPr lang="en-GB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connected care</a:t>
            </a:r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 records extends the reach of health and care services, particularly in underserved areas.</a:t>
            </a:r>
            <a:r>
              <a:rPr lang="en-US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83045F-A338-899D-FA97-0CBA55107FAD}"/>
              </a:ext>
            </a:extLst>
          </p:cNvPr>
          <p:cNvSpPr/>
          <p:nvPr/>
        </p:nvSpPr>
        <p:spPr>
          <a:xfrm>
            <a:off x="8722991" y="3029482"/>
            <a:ext cx="2830090" cy="1520632"/>
          </a:xfrm>
          <a:prstGeom prst="roundRect">
            <a:avLst/>
          </a:prstGeom>
          <a:solidFill>
            <a:srgbClr val="E0C8EA"/>
          </a:solidFill>
          <a:ln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GB" sz="1100" b="1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Medication Management</a:t>
            </a:r>
            <a:r>
              <a:rPr lang="en-US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Community pharmacists </a:t>
            </a:r>
            <a:r>
              <a:rPr lang="en-GB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are</a:t>
            </a:r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 pivotal in medication management</a:t>
            </a:r>
            <a:r>
              <a:rPr lang="en-GB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. Shared</a:t>
            </a:r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 care </a:t>
            </a:r>
            <a:r>
              <a:rPr lang="en-GB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records</a:t>
            </a:r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 </a:t>
            </a:r>
            <a:r>
              <a:rPr lang="en-GB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give them </a:t>
            </a:r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access to accurate and up-to-date information, enabling them to provide comprehensive pharmaceutical care.</a:t>
            </a:r>
            <a:endParaRPr lang="en-GB" sz="11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9EAF92-B5A4-75C8-8439-1874DD731A0D}"/>
              </a:ext>
            </a:extLst>
          </p:cNvPr>
          <p:cNvSpPr/>
          <p:nvPr/>
        </p:nvSpPr>
        <p:spPr>
          <a:xfrm>
            <a:off x="8731189" y="4622362"/>
            <a:ext cx="2831976" cy="1505774"/>
          </a:xfrm>
          <a:prstGeom prst="roundRect">
            <a:avLst/>
          </a:prstGeom>
          <a:solidFill>
            <a:srgbClr val="E0C8EA"/>
          </a:solidFill>
          <a:ln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GB" sz="1100" b="1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Holistic Patient Support</a:t>
            </a:r>
            <a:r>
              <a:rPr lang="en-US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  <a:endParaRPr lang="en-GB" sz="800">
              <a:solidFill>
                <a:schemeClr val="tx1"/>
              </a:solidFill>
              <a:latin typeface="Calibri"/>
              <a:ea typeface="Segoe UI"/>
              <a:cs typeface="Segoe UI"/>
            </a:endParaRPr>
          </a:p>
          <a:p>
            <a:pPr rtl="0"/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By being part of the shared care ecosystem, community pharmacists can contribute valuable insights and interventions to support holistic patient care, bridging the gap between primary care and pharmacy services.</a:t>
            </a:r>
            <a:endParaRPr lang="en-GB" sz="11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413EC8-6B2B-B6CA-29E3-36F1F9B63902}"/>
              </a:ext>
            </a:extLst>
          </p:cNvPr>
          <p:cNvSpPr/>
          <p:nvPr/>
        </p:nvSpPr>
        <p:spPr>
          <a:xfrm>
            <a:off x="8690558" y="772580"/>
            <a:ext cx="2368905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b="1">
              <a:solidFill>
                <a:srgbClr val="782283">
                  <a:alpha val="70000"/>
                </a:srgbClr>
              </a:solidFill>
              <a:latin typeface="Arial"/>
              <a:cs typeface="Arial"/>
            </a:endParaRPr>
          </a:p>
          <a:p>
            <a:r>
              <a:rPr lang="en-GB" b="1">
                <a:solidFill>
                  <a:srgbClr val="782283">
                    <a:alpha val="70000"/>
                  </a:srgbClr>
                </a:solidFill>
                <a:latin typeface="Arial"/>
                <a:cs typeface="Arial"/>
              </a:rPr>
              <a:t>Role of Pharmacy</a:t>
            </a:r>
            <a:endParaRPr lang="en-GB" b="1">
              <a:solidFill>
                <a:srgbClr val="782283">
                  <a:alpha val="7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782283">
                  <a:alpha val="7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0707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371338" y="71874"/>
            <a:ext cx="1032523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Use Cases – developed with Pharmaceutical Committee and pharmacists, confirmed by trainee users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A38C6A-45AB-363D-FA1E-1DAF5F0D8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49" b="4672"/>
          <a:stretch/>
        </p:blipFill>
        <p:spPr>
          <a:xfrm>
            <a:off x="771876" y="983293"/>
            <a:ext cx="9536051" cy="57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072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476456" y="263408"/>
            <a:ext cx="11461044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Benefits –  Benefits and Insight Group feedback, and survey of trainee users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5D5878-692F-0E66-A8C7-979403EE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1" y="1142124"/>
            <a:ext cx="11899129" cy="5237894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2917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453838" y="260814"/>
            <a:ext cx="1179665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Logic model – developed using pharmacist and survey insights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6" name="Picture 5" descr="A diagram of a company&amp;#39;s benefits&#10;&#10;Description automatically generated">
            <a:extLst>
              <a:ext uri="{FF2B5EF4-FFF2-40B4-BE49-F238E27FC236}">
                <a16:creationId xmlns:a16="http://schemas.microsoft.com/office/drawing/2014/main" id="{DC4872E2-1A03-9804-A074-408A7E6D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30" y="1026183"/>
            <a:ext cx="8576000" cy="56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558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12BA44-1C70-8576-46B3-0D4EB3FAEDDB}"/>
              </a:ext>
            </a:extLst>
          </p:cNvPr>
          <p:cNvSpPr/>
          <p:nvPr/>
        </p:nvSpPr>
        <p:spPr>
          <a:xfrm>
            <a:off x="621318" y="306540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Opportunities - </a:t>
            </a: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Leveraging Integration for Improved Patient Care</a:t>
            </a:r>
            <a:endParaRPr lang="en-US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05DCF-1D5D-D375-F9FA-4AC3D078A3BE}"/>
              </a:ext>
            </a:extLst>
          </p:cNvPr>
          <p:cNvSpPr/>
          <p:nvPr/>
        </p:nvSpPr>
        <p:spPr>
          <a:xfrm>
            <a:off x="406774" y="1321674"/>
            <a:ext cx="7457066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i="0">
                <a:effectLst/>
                <a:latin typeface="Calibri"/>
                <a:ea typeface="Calibri"/>
                <a:cs typeface="Calibri"/>
              </a:rPr>
              <a:t>Enhanced coordination of care: </a:t>
            </a:r>
            <a:r>
              <a:rPr lang="en-GB" b="0" i="0">
                <a:effectLst/>
                <a:latin typeface="Calibri"/>
                <a:ea typeface="Calibri"/>
                <a:cs typeface="Calibri"/>
              </a:rPr>
              <a:t>Community pharmacies accessing patient records, leading to better-informed decision-making and safer medications management.</a:t>
            </a:r>
            <a:r>
              <a:rPr lang="en-GB">
                <a:latin typeface="Calibri"/>
                <a:ea typeface="Calibri"/>
                <a:cs typeface="Calibri"/>
              </a:rPr>
              <a:t> </a:t>
            </a:r>
            <a:endParaRPr lang="en-GB" b="0" i="0">
              <a:effectLst/>
              <a:latin typeface="Calibri"/>
              <a:ea typeface="Calibri"/>
              <a:cs typeface="Calibri"/>
            </a:endParaRPr>
          </a:p>
          <a:p>
            <a:pPr algn="l"/>
            <a:endParaRPr lang="en-GB" b="0" i="0">
              <a:effectLst/>
              <a:latin typeface="Calibri"/>
              <a:ea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>
                <a:effectLst/>
                <a:latin typeface="Calibri"/>
                <a:ea typeface="Calibri"/>
                <a:cs typeface="Calibri"/>
              </a:rPr>
              <a:t>Seamless transitions of care: </a:t>
            </a:r>
            <a:r>
              <a:rPr lang="en-GB" b="0" i="0">
                <a:effectLst/>
                <a:latin typeface="Calibri"/>
                <a:ea typeface="Calibri"/>
                <a:cs typeface="Calibri"/>
              </a:rPr>
              <a:t>Improved communication between health and care providers facilitates smoother transitions.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>
              <a:effectLst/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i="0">
                <a:effectLst/>
                <a:latin typeface="Calibri"/>
                <a:ea typeface="Calibri"/>
                <a:cs typeface="Calibri"/>
              </a:rPr>
              <a:t>Medication management: </a:t>
            </a:r>
            <a:r>
              <a:rPr lang="en-GB" b="0" i="0">
                <a:effectLst/>
                <a:latin typeface="Calibri"/>
                <a:ea typeface="Calibri"/>
                <a:cs typeface="Calibri"/>
              </a:rPr>
              <a:t>Pharmacies can assist in medication reconciliation and adherence, reducing errors and improving outcomes.</a:t>
            </a:r>
            <a:r>
              <a:rPr lang="en-GB">
                <a:latin typeface="Calibri"/>
                <a:ea typeface="Calibri"/>
                <a:cs typeface="Calibri"/>
              </a:rPr>
              <a:t> </a:t>
            </a:r>
            <a:endParaRPr lang="en-GB" b="0" i="0">
              <a:effectLst/>
              <a:latin typeface="Calibri"/>
              <a:ea typeface="Calibri"/>
              <a:cs typeface="Calibri"/>
            </a:endParaRPr>
          </a:p>
          <a:p>
            <a:pPr algn="l"/>
            <a:endParaRPr lang="en-GB" b="0" i="0">
              <a:effectLst/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>
                <a:latin typeface="Calibri"/>
                <a:ea typeface="Calibri"/>
                <a:cs typeface="Calibri"/>
              </a:rPr>
              <a:t>GP recovery plan: </a:t>
            </a:r>
            <a:r>
              <a:rPr lang="en-GB">
                <a:latin typeface="Calibri"/>
                <a:ea typeface="Calibri"/>
                <a:cs typeface="Calibri"/>
              </a:rPr>
              <a:t>Reducing burden on primary care services, providing easier access to healthcare provision and advice.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>
              <a:effectLst/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i="0">
                <a:effectLst/>
                <a:latin typeface="Calibri"/>
                <a:ea typeface="Calibri"/>
                <a:cs typeface="Calibri"/>
              </a:rPr>
              <a:t>Empowering patients: </a:t>
            </a:r>
            <a:r>
              <a:rPr lang="en-GB" b="0" i="0">
                <a:effectLst/>
                <a:latin typeface="Calibri"/>
                <a:ea typeface="Calibri"/>
                <a:cs typeface="Calibri"/>
              </a:rPr>
              <a:t>Allow people to engage more actively in their own care, leading to better health outcomes. Public awareness growing that pharmacies are an effective first port of call.</a:t>
            </a:r>
            <a:r>
              <a:rPr lang="en-GB">
                <a:latin typeface="Calibri"/>
                <a:ea typeface="Calibri"/>
                <a:cs typeface="Calibri"/>
              </a:rPr>
              <a:t> </a:t>
            </a:r>
            <a:endParaRPr lang="en-GB" b="0" i="0">
              <a:effectLst/>
              <a:latin typeface="Calibri"/>
              <a:ea typeface="Calibri"/>
              <a:cs typeface="Calibri"/>
            </a:endParaRPr>
          </a:p>
          <a:p>
            <a:pPr algn="l"/>
            <a:endParaRPr lang="en-GB" b="0" i="0">
              <a:effectLst/>
              <a:latin typeface="Söhne"/>
            </a:endParaRPr>
          </a:p>
          <a:p>
            <a:endParaRPr lang="en-GB" b="1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Rows of prescription bottles on a shelf">
            <a:extLst>
              <a:ext uri="{FF2B5EF4-FFF2-40B4-BE49-F238E27FC236}">
                <a16:creationId xmlns:a16="http://schemas.microsoft.com/office/drawing/2014/main" id="{5F803CE9-362F-57CF-A067-F6D8D0106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518" y="1382634"/>
            <a:ext cx="3501442" cy="2049882"/>
          </a:xfrm>
          <a:prstGeom prst="rect">
            <a:avLst/>
          </a:prstGeom>
        </p:spPr>
      </p:pic>
      <p:pic>
        <p:nvPicPr>
          <p:cNvPr id="8" name="Picture 7" descr="Pharmacist stocking drawer">
            <a:extLst>
              <a:ext uri="{FF2B5EF4-FFF2-40B4-BE49-F238E27FC236}">
                <a16:creationId xmlns:a16="http://schemas.microsoft.com/office/drawing/2014/main" id="{6EF53570-D77E-B93E-15ED-958C6B6704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211"/>
          <a:stretch/>
        </p:blipFill>
        <p:spPr>
          <a:xfrm>
            <a:off x="8113096" y="2825638"/>
            <a:ext cx="3501442" cy="30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024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9688BC-68D7-917F-C1C6-67FBAE2908F9}"/>
              </a:ext>
            </a:extLst>
          </p:cNvPr>
          <p:cNvSpPr/>
          <p:nvPr/>
        </p:nvSpPr>
        <p:spPr>
          <a:xfrm>
            <a:off x="261890" y="5218471"/>
            <a:ext cx="2695995" cy="1505774"/>
          </a:xfrm>
          <a:prstGeom prst="roundRect">
            <a:avLst/>
          </a:prstGeom>
          <a:solidFill>
            <a:srgbClr val="E0C8EA"/>
          </a:solidFill>
          <a:ln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GB" sz="1050" b="1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Financial Considerations</a:t>
            </a:r>
            <a:r>
              <a:rPr lang="en-US" sz="105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0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0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Community pharmacies need to evaluate the </a:t>
            </a:r>
            <a:r>
              <a:rPr lang="en-GB" sz="10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commercial </a:t>
            </a:r>
            <a:r>
              <a:rPr lang="en-GB" sz="10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implications of shared care records integration, including investment in technology, staff training, and ongoing maintenance, while assessing the potential return on investment.</a:t>
            </a:r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263408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Challenges- </a:t>
            </a:r>
            <a:r>
              <a:rPr lang="en-GB" sz="2400" b="0" i="0">
                <a:solidFill>
                  <a:schemeClr val="bg1"/>
                </a:solidFill>
                <a:effectLst/>
                <a:latin typeface="Söhne"/>
              </a:rPr>
              <a:t>Navigating obstacles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02E12-7C2F-6542-85C3-C6C7DD609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21" y="1113987"/>
            <a:ext cx="5278164" cy="3447583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B72630-540B-7A28-DD4E-9E217932DA27}"/>
              </a:ext>
            </a:extLst>
          </p:cNvPr>
          <p:cNvSpPr/>
          <p:nvPr/>
        </p:nvSpPr>
        <p:spPr>
          <a:xfrm>
            <a:off x="5815726" y="1216965"/>
            <a:ext cx="6375400" cy="51706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400" b="1" i="0">
                <a:effectLst/>
                <a:latin typeface="Calibri"/>
                <a:ea typeface="Calibri"/>
                <a:cs typeface="Calibri"/>
              </a:rPr>
              <a:t>Resistance to change: </a:t>
            </a:r>
            <a:r>
              <a:rPr lang="en-GB" sz="1400" b="0" i="0">
                <a:effectLst/>
                <a:latin typeface="Calibri"/>
                <a:ea typeface="Calibri"/>
                <a:cs typeface="Calibri"/>
              </a:rPr>
              <a:t>Healthcare professionals may resist adopting new technologies or workflows.</a:t>
            </a:r>
          </a:p>
          <a:p>
            <a:pPr algn="l"/>
            <a:endParaRPr lang="en-GB" sz="1400" b="0" i="0">
              <a:effectLst/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i="0">
                <a:effectLst/>
                <a:latin typeface="Calibri"/>
                <a:ea typeface="Calibri"/>
                <a:cs typeface="Calibri"/>
              </a:rPr>
              <a:t>Data privacy and security concerns: </a:t>
            </a:r>
            <a:r>
              <a:rPr lang="en-GB" sz="1400" b="0" i="0">
                <a:effectLst/>
                <a:latin typeface="Calibri"/>
                <a:ea typeface="Calibri"/>
                <a:cs typeface="Calibri"/>
              </a:rPr>
              <a:t>Safeguarding patient information is paramount, requiring robust security measures.</a:t>
            </a:r>
            <a:r>
              <a:rPr lang="en-GB" sz="1400"/>
              <a:t> Ensuring compliance with privacy regulations and safeguarding sensitive healthcare data. Maintaining public trust. The ‘consent’ discussion.</a:t>
            </a:r>
            <a:endParaRPr lang="en-GB" sz="1400">
              <a:ea typeface="Calibri"/>
              <a:cs typeface="Calibri"/>
            </a:endParaRPr>
          </a:p>
          <a:p>
            <a:pPr algn="l"/>
            <a:endParaRPr lang="en-GB" sz="1400" b="0" i="0">
              <a:effectLst/>
              <a:latin typeface="Calibri"/>
              <a:ea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b="1" i="0">
                <a:effectLst/>
                <a:latin typeface="Calibri"/>
                <a:ea typeface="Calibri"/>
                <a:cs typeface="Calibri"/>
              </a:rPr>
              <a:t>Interoperability issues: </a:t>
            </a:r>
            <a:r>
              <a:rPr lang="en-GB" sz="1400" b="0" i="0">
                <a:effectLst/>
                <a:latin typeface="Calibri"/>
                <a:ea typeface="Calibri"/>
                <a:cs typeface="Calibri"/>
              </a:rPr>
              <a:t>Compatibility issues between different systems can hinder smooth data exchange.</a:t>
            </a:r>
          </a:p>
          <a:p>
            <a:pPr algn="l"/>
            <a:endParaRPr lang="en-GB" sz="1400" b="0" i="0">
              <a:effectLst/>
              <a:latin typeface="Calibri"/>
              <a:ea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b="1" i="0">
                <a:effectLst/>
                <a:latin typeface="Calibri"/>
                <a:ea typeface="Calibri"/>
                <a:cs typeface="Calibri"/>
              </a:rPr>
              <a:t>Training and education: </a:t>
            </a:r>
            <a:r>
              <a:rPr lang="en-GB" sz="1400" i="0">
                <a:effectLst/>
                <a:latin typeface="Calibri"/>
                <a:ea typeface="Calibri"/>
                <a:cs typeface="Calibri"/>
              </a:rPr>
              <a:t>Successful integration relies on comprehensive training and communication. Effective</a:t>
            </a:r>
            <a:r>
              <a:rPr lang="en-GB" sz="1400" b="0" i="0">
                <a:effectLst/>
                <a:latin typeface="Calibri"/>
                <a:ea typeface="Calibri"/>
                <a:cs typeface="Calibri"/>
              </a:rPr>
              <a:t> training and support to successfully navigate </a:t>
            </a:r>
            <a:r>
              <a:rPr lang="en-GB" sz="1400" b="0" i="0" err="1">
                <a:effectLst/>
                <a:latin typeface="Calibri"/>
                <a:ea typeface="Calibri"/>
                <a:cs typeface="Calibri"/>
              </a:rPr>
              <a:t>ShCRs</a:t>
            </a:r>
            <a:r>
              <a:rPr lang="en-GB" sz="1400" b="0" i="0">
                <a:effectLst/>
                <a:latin typeface="Calibri"/>
                <a:ea typeface="Calibri"/>
                <a:cs typeface="Calibri"/>
              </a:rPr>
              <a:t>, emphasising the need for user-friendly interfaces</a:t>
            </a:r>
            <a:r>
              <a:rPr lang="en-GB" sz="1400">
                <a:latin typeface="Calibri"/>
                <a:ea typeface="Calibri"/>
                <a:cs typeface="Calibri"/>
              </a:rPr>
              <a:t>, </a:t>
            </a:r>
            <a:r>
              <a:rPr lang="en-GB" sz="1400" b="0" i="0">
                <a:effectLst/>
                <a:latin typeface="Calibri"/>
                <a:ea typeface="Calibri"/>
                <a:cs typeface="Calibri"/>
              </a:rPr>
              <a:t>data and language.</a:t>
            </a:r>
          </a:p>
          <a:p>
            <a:pPr lvl="1"/>
            <a:r>
              <a:rPr lang="en-GB" sz="1400">
                <a:latin typeface="Calibri"/>
                <a:ea typeface="Calibri"/>
                <a:cs typeface="Calibri"/>
              </a:rPr>
              <a:t>-Liability conversations – CPs required clarity in advance around risk and responsibilities</a:t>
            </a:r>
          </a:p>
          <a:p>
            <a:pPr algn="l"/>
            <a:endParaRPr lang="en-GB" sz="1400">
              <a:latin typeface="Calibri"/>
              <a:ea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b="1" err="1">
                <a:latin typeface="Calibri"/>
                <a:ea typeface="Calibri"/>
                <a:cs typeface="Calibri"/>
              </a:rPr>
              <a:t>PharmOutcomes</a:t>
            </a:r>
            <a:r>
              <a:rPr lang="en-GB" sz="1400" b="1">
                <a:latin typeface="Calibri"/>
                <a:ea typeface="Calibri"/>
                <a:cs typeface="Calibri"/>
              </a:rPr>
              <a:t>: </a:t>
            </a:r>
            <a:r>
              <a:rPr lang="en-GB" sz="1400">
                <a:latin typeface="Calibri"/>
                <a:ea typeface="Calibri"/>
                <a:cs typeface="Calibri"/>
              </a:rPr>
              <a:t>Long journey, Understanding the resources available in PO and expectations for testing, release, assurance etc.</a:t>
            </a:r>
          </a:p>
          <a:p>
            <a:pPr lvl="1"/>
            <a:r>
              <a:rPr lang="en-GB" sz="1400">
                <a:latin typeface="Calibri"/>
                <a:ea typeface="Calibri"/>
                <a:cs typeface="Calibri"/>
              </a:rPr>
              <a:t>   -Interweave or All approach </a:t>
            </a:r>
          </a:p>
          <a:p>
            <a:pPr lvl="1"/>
            <a:r>
              <a:rPr lang="en-GB" sz="1400" b="1">
                <a:solidFill>
                  <a:srgbClr val="3C063F"/>
                </a:solidFill>
                <a:latin typeface="Calibri"/>
                <a:ea typeface="Calibri"/>
                <a:cs typeface="Arial"/>
              </a:rPr>
              <a:t>   -</a:t>
            </a:r>
            <a:r>
              <a:rPr lang="en-GB" sz="1400">
                <a:latin typeface="Calibri"/>
                <a:ea typeface="Calibri"/>
                <a:cs typeface="Calibri"/>
              </a:rPr>
              <a:t>Delivery delays due to approach change and PO competing priorities.</a:t>
            </a:r>
          </a:p>
          <a:p>
            <a:endParaRPr lang="en-GB" b="1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>
              <a:solidFill>
                <a:srgbClr val="3C0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85F795-74A4-F167-9549-C6B067204232}"/>
              </a:ext>
            </a:extLst>
          </p:cNvPr>
          <p:cNvSpPr/>
          <p:nvPr/>
        </p:nvSpPr>
        <p:spPr>
          <a:xfrm>
            <a:off x="216534" y="4539143"/>
            <a:ext cx="8452593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b="1">
              <a:solidFill>
                <a:srgbClr val="782283">
                  <a:alpha val="70000"/>
                </a:srgbClr>
              </a:solidFill>
              <a:latin typeface="Arial"/>
              <a:cs typeface="Arial"/>
            </a:endParaRPr>
          </a:p>
          <a:p>
            <a:r>
              <a:rPr lang="en-GB" b="1">
                <a:solidFill>
                  <a:srgbClr val="782283">
                    <a:alpha val="70000"/>
                  </a:srgbClr>
                </a:solidFill>
                <a:latin typeface="Arial"/>
                <a:cs typeface="Arial"/>
              </a:rPr>
              <a:t>Sustainability &amp; Scalability</a:t>
            </a:r>
            <a:endParaRPr lang="en-GB" b="1">
              <a:solidFill>
                <a:srgbClr val="782283">
                  <a:alpha val="7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782283">
                  <a:alpha val="7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B16B7-B2E4-0588-1EE3-D282E18436F2}"/>
              </a:ext>
            </a:extLst>
          </p:cNvPr>
          <p:cNvSpPr/>
          <p:nvPr/>
        </p:nvSpPr>
        <p:spPr>
          <a:xfrm>
            <a:off x="3003241" y="5218471"/>
            <a:ext cx="2695995" cy="1505774"/>
          </a:xfrm>
          <a:prstGeom prst="roundRect">
            <a:avLst/>
          </a:prstGeom>
          <a:solidFill>
            <a:srgbClr val="E0C8EA"/>
          </a:solidFill>
          <a:ln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en-GB" sz="1000" b="1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Scalability</a:t>
            </a:r>
            <a:r>
              <a:rPr lang="en-US" sz="10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0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0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Fostering scalable solutions that accommodate the evolving needs of </a:t>
            </a:r>
            <a:r>
              <a:rPr lang="en-GB" sz="1000" baseline="0" err="1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ConCRs</a:t>
            </a:r>
            <a:r>
              <a:rPr lang="en-GB" sz="10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 and community pharmacies, emphasising interoperability with other healthcare systems and the seamless exchange of data across care settings.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2115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435006" y="306540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Collaboration -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maximising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 benefits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8BF7F1-3501-E5C2-2593-DA1AF9F6BB7C}"/>
              </a:ext>
            </a:extLst>
          </p:cNvPr>
          <p:cNvSpPr/>
          <p:nvPr/>
        </p:nvSpPr>
        <p:spPr>
          <a:xfrm>
            <a:off x="435006" y="1153565"/>
            <a:ext cx="7575933" cy="48013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0">
                <a:effectLst/>
                <a:latin typeface="Calibri"/>
                <a:ea typeface="Calibri"/>
                <a:cs typeface="Calibri"/>
              </a:rPr>
              <a:t>Foster collaboration: Establish clear communication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Across the Community Pharmacy sector</a:t>
            </a:r>
            <a:endParaRPr lang="en-GB" b="0" i="0"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Between t</a:t>
            </a:r>
            <a:r>
              <a:rPr lang="en-GB" b="0" i="0">
                <a:effectLst/>
                <a:latin typeface="Calibri"/>
                <a:ea typeface="Calibri"/>
                <a:cs typeface="Calibri"/>
              </a:rPr>
              <a:t>he community pharmacy sector, healthcare providers, and system suppliers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Between system suppliers and ICSs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Calibri"/>
                <a:ea typeface="Calibri"/>
                <a:cs typeface="Calibri"/>
              </a:rPr>
              <a:t>Between ICSs trying to solve the same task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0">
                <a:effectLst/>
                <a:latin typeface="Calibri"/>
                <a:ea typeface="Calibri"/>
                <a:cs typeface="Calibri"/>
              </a:rPr>
              <a:t>Advocate for interoperability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Push</a:t>
            </a:r>
            <a:r>
              <a:rPr lang="en-GB" b="0" i="0">
                <a:effectLst/>
                <a:latin typeface="Calibri"/>
                <a:ea typeface="Calibri"/>
                <a:cs typeface="Calibri"/>
              </a:rPr>
              <a:t> for industry-wide standards to ensure seamless integration across different systems.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>
                <a:latin typeface="Calibri"/>
                <a:ea typeface="Calibri"/>
                <a:cs typeface="Calibri"/>
              </a:rPr>
              <a:t>T</a:t>
            </a:r>
            <a:r>
              <a:rPr lang="en-GB" b="1" i="0">
                <a:effectLst/>
                <a:latin typeface="Calibri"/>
                <a:ea typeface="Calibri"/>
                <a:cs typeface="Calibri"/>
              </a:rPr>
              <a:t>raining and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Calibri"/>
                <a:ea typeface="Calibri"/>
                <a:cs typeface="Calibri"/>
              </a:rPr>
              <a:t>Develop training and other materials informed by sector dialogue – sector-specific considerations, right language, maximising relevance</a:t>
            </a:r>
            <a:endParaRPr lang="en-GB" b="0" i="0"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Calibri"/>
                <a:ea typeface="Calibri"/>
                <a:cs typeface="Calibri"/>
              </a:rPr>
              <a:t>Provide ongoing training and support to community pharmacy staff to optimise system utilisation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0">
                <a:effectLst/>
                <a:latin typeface="Calibri"/>
                <a:ea typeface="Calibri"/>
                <a:cs typeface="Calibri"/>
              </a:rPr>
              <a:t>Prioritise data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Calibri"/>
                <a:ea typeface="Calibri"/>
                <a:cs typeface="Calibri"/>
              </a:rPr>
              <a:t>Implement stringent security protocols to safeguard patient data and address privacy concerns.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FEAFCA7-7319-CE96-AEA5-8F572511BBA6}"/>
              </a:ext>
            </a:extLst>
          </p:cNvPr>
          <p:cNvSpPr/>
          <p:nvPr/>
        </p:nvSpPr>
        <p:spPr>
          <a:xfrm>
            <a:off x="8449639" y="1764897"/>
            <a:ext cx="3426609" cy="2618259"/>
          </a:xfrm>
          <a:prstGeom prst="roundRect">
            <a:avLst/>
          </a:prstGeom>
          <a:solidFill>
            <a:srgbClr val="C2A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collaboration 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pivotal to our collective progress – avoiding assumptions, listening, building mutual understanding and plotting our course together.</a:t>
            </a:r>
          </a:p>
        </p:txBody>
      </p:sp>
    </p:spTree>
    <p:extLst>
      <p:ext uri="{BB962C8B-B14F-4D97-AF65-F5344CB8AC3E}">
        <p14:creationId xmlns:p14="http://schemas.microsoft.com/office/powerpoint/2010/main" val="1925877075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613CD9-576F-5144-880F-69CE88A9A033}"/>
              </a:ext>
            </a:extLst>
          </p:cNvPr>
          <p:cNvSpPr/>
          <p:nvPr/>
        </p:nvSpPr>
        <p:spPr>
          <a:xfrm>
            <a:off x="361651" y="1108335"/>
            <a:ext cx="8896088" cy="37240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latin typeface="Calibri"/>
                <a:ea typeface="Calibri"/>
                <a:cs typeface="Arial"/>
              </a:rPr>
              <a:t>Engage and involve stakeholders broadly, inclusively, early and ongoing</a:t>
            </a:r>
            <a:endParaRPr lang="en-US">
              <a:latin typeface="Calibri"/>
              <a:ea typeface="Calibri"/>
              <a:cs typeface="Calibri" panose="020F0502020204030204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GB" sz="1600">
                <a:latin typeface="Calibri"/>
                <a:ea typeface="Calibri"/>
                <a:cs typeface="Arial"/>
              </a:rPr>
              <a:t>Involve sectoral groups – </a:t>
            </a:r>
            <a:r>
              <a:rPr lang="en-GB" sz="1600" err="1">
                <a:latin typeface="Calibri"/>
                <a:ea typeface="Calibri"/>
                <a:cs typeface="Arial"/>
              </a:rPr>
              <a:t>Leics</a:t>
            </a:r>
            <a:r>
              <a:rPr lang="en-GB" sz="1600">
                <a:latin typeface="Calibri"/>
                <a:ea typeface="Calibri"/>
                <a:cs typeface="Arial"/>
              </a:rPr>
              <a:t> Pharmaceutical Committee and the specially convened ‘Benefits and Insights Group’ were pivotal, also Community Pharmacies more generally</a:t>
            </a:r>
            <a:endParaRPr lang="en-US" sz="1600">
              <a:latin typeface="Calibri"/>
              <a:ea typeface="Calibri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latin typeface="Calibri"/>
                <a:ea typeface="Calibri"/>
                <a:cs typeface="Arial"/>
              </a:rPr>
              <a:t>The public</a:t>
            </a:r>
            <a:endParaRPr lang="en-US" sz="1600">
              <a:latin typeface="Calibri"/>
              <a:ea typeface="Calibri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latin typeface="Calibri"/>
                <a:ea typeface="Calibri"/>
                <a:cs typeface="Arial"/>
              </a:rPr>
              <a:t>System suppliers: Connected Care Record supplier and </a:t>
            </a:r>
            <a:r>
              <a:rPr lang="en-GB" sz="1600" err="1">
                <a:latin typeface="Calibri"/>
                <a:ea typeface="Calibri"/>
                <a:cs typeface="Arial"/>
              </a:rPr>
              <a:t>PharmOutcomes</a:t>
            </a:r>
            <a:endParaRPr lang="en-US" sz="1600" err="1">
              <a:latin typeface="Calibri"/>
              <a:ea typeface="Calibri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latin typeface="Calibri"/>
                <a:ea typeface="Calibri"/>
                <a:cs typeface="Arial"/>
              </a:rPr>
              <a:t>Link to policy changes, sectoral ambitions/constraints and pain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latin typeface="Calibri"/>
                <a:ea typeface="Calibri"/>
                <a:cs typeface="Arial"/>
              </a:rPr>
              <a:t>Tune in to motivations, language, and benefits that will resonate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latin typeface="Calibri"/>
                <a:ea typeface="Calibri"/>
                <a:cs typeface="Arial"/>
              </a:rPr>
              <a:t>Address Information Governance and common law duty of confidentiality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latin typeface="Calibri"/>
                <a:ea typeface="Calibri"/>
                <a:cs typeface="Arial"/>
              </a:rPr>
              <a:t>DPIA, joining existing system-wide ISA, DPA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latin typeface="Calibri"/>
                <a:ea typeface="Calibri"/>
                <a:cs typeface="Arial"/>
              </a:rPr>
              <a:t>Build confidence in explaining how data is shared for care using LLR CR</a:t>
            </a:r>
            <a:endParaRPr lang="en-GB" sz="160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latin typeface="Calibri"/>
                <a:ea typeface="Calibri"/>
                <a:cs typeface="Arial"/>
              </a:rPr>
              <a:t>Encourage building </a:t>
            </a:r>
            <a:r>
              <a:rPr lang="en-GB" b="1" err="1">
                <a:latin typeface="Calibri"/>
                <a:ea typeface="Calibri"/>
                <a:cs typeface="Arial"/>
              </a:rPr>
              <a:t>ConCR</a:t>
            </a:r>
            <a:r>
              <a:rPr lang="en-GB" b="1">
                <a:latin typeface="Calibri"/>
                <a:ea typeface="Calibri"/>
                <a:cs typeface="Arial"/>
              </a:rPr>
              <a:t> into procedures for confident, consistent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>
                <a:latin typeface="Calibri"/>
                <a:ea typeface="Calibri"/>
                <a:cs typeface="Arial"/>
              </a:rPr>
              <a:t>Providing a reference Standard Operating Procedure, and space for dialogue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latin typeface="Calibri"/>
                <a:ea typeface="Calibri"/>
                <a:cs typeface="Arial"/>
              </a:rPr>
              <a:t>Re-use existing integration patterns where possible - share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latin typeface="Calibri"/>
                <a:ea typeface="Calibri"/>
                <a:cs typeface="Arial"/>
              </a:rPr>
              <a:t>Request on-boarding requirements early, e.g. ODS linking to ASID codes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A168B6-4DF8-7040-271C-B9C2090176E8}"/>
              </a:ext>
            </a:extLst>
          </p:cNvPr>
          <p:cNvSpPr/>
          <p:nvPr/>
        </p:nvSpPr>
        <p:spPr>
          <a:xfrm>
            <a:off x="0" y="-28668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3F24-5A75-36F7-CEA9-744CD2A8DB1B}"/>
              </a:ext>
            </a:extLst>
          </p:cNvPr>
          <p:cNvSpPr/>
          <p:nvPr/>
        </p:nvSpPr>
        <p:spPr>
          <a:xfrm>
            <a:off x="505604" y="316978"/>
            <a:ext cx="1032523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How to proceed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CEAF4F5-F8C5-D5BB-B3A9-86B220BD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993C54-7663-6684-C1CA-C3D597F8624A}"/>
              </a:ext>
            </a:extLst>
          </p:cNvPr>
          <p:cNvSpPr/>
          <p:nvPr/>
        </p:nvSpPr>
        <p:spPr>
          <a:xfrm>
            <a:off x="732649" y="5200977"/>
            <a:ext cx="2929631" cy="1534109"/>
          </a:xfrm>
          <a:prstGeom prst="roundRect">
            <a:avLst/>
          </a:prstGeom>
          <a:solidFill>
            <a:srgbClr val="E0C8EA"/>
          </a:solidFill>
          <a:ln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200" b="1">
                <a:solidFill>
                  <a:schemeClr val="tx1"/>
                </a:solidFill>
              </a:rPr>
              <a:t>Community Pharmacy data provision?</a:t>
            </a:r>
            <a:endParaRPr lang="en-GB" sz="1200" b="1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1200" b="1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GB" sz="1200">
                <a:solidFill>
                  <a:schemeClr val="tx1"/>
                </a:solidFill>
              </a:rPr>
              <a:t>Visibility of community pharmacy provision of services to all connected parties.</a:t>
            </a:r>
            <a:endParaRPr lang="en-GB" sz="12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9817F1-BE08-A1CB-21C3-7732E29E2487}"/>
              </a:ext>
            </a:extLst>
          </p:cNvPr>
          <p:cNvSpPr/>
          <p:nvPr/>
        </p:nvSpPr>
        <p:spPr>
          <a:xfrm>
            <a:off x="3828768" y="5196241"/>
            <a:ext cx="3022443" cy="1524873"/>
          </a:xfrm>
          <a:prstGeom prst="roundRect">
            <a:avLst/>
          </a:prstGeom>
          <a:solidFill>
            <a:srgbClr val="E0C8EA"/>
          </a:solidFill>
          <a:ln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rtl="0"/>
            <a:r>
              <a:rPr lang="en-GB" sz="1100" b="1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Collaborative Care Planning?</a:t>
            </a:r>
            <a:r>
              <a:rPr lang="en-US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100">
                <a:latin typeface="Calibri"/>
                <a:ea typeface="Segoe UI"/>
                <a:cs typeface="Segoe UI"/>
              </a:rPr>
              <a:t>​</a:t>
            </a:r>
          </a:p>
          <a:p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Opportunities to leverage </a:t>
            </a:r>
            <a:r>
              <a:rPr lang="en-GB" sz="110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connected care</a:t>
            </a:r>
            <a:r>
              <a:rPr lang="en-GB" sz="1100" baseline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 records for collaborative care planning, enabling community pharmacists to actively contribute to care plans, medication reviews, and therapeutic interventions.</a:t>
            </a:r>
            <a:endParaRPr lang="en-GB" sz="24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506DE3-8358-2F14-6FA0-2D831B099AFB}"/>
              </a:ext>
            </a:extLst>
          </p:cNvPr>
          <p:cNvSpPr/>
          <p:nvPr/>
        </p:nvSpPr>
        <p:spPr>
          <a:xfrm>
            <a:off x="7031008" y="5195035"/>
            <a:ext cx="3096350" cy="1560199"/>
          </a:xfrm>
          <a:prstGeom prst="roundRect">
            <a:avLst/>
          </a:prstGeom>
          <a:solidFill>
            <a:srgbClr val="E0C8EA"/>
          </a:solidFill>
          <a:ln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rtl="0"/>
            <a:r>
              <a:rPr lang="en-GB" sz="1050" b="1" baseline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Emerging Technologies</a:t>
            </a:r>
            <a:r>
              <a:rPr lang="en-US" sz="105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105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r>
              <a:rPr lang="en-GB" sz="1050" baseline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Exploring the integration of emerging technologies, such as artificial intelligence and predictive analytics, to enhance the functionality of </a:t>
            </a:r>
            <a:r>
              <a:rPr lang="en-GB" sz="105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connected care</a:t>
            </a:r>
            <a:r>
              <a:rPr lang="en-GB" sz="1050" baseline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 records and empower community pharmacies with advanced decision support tools.</a:t>
            </a:r>
            <a:endParaRPr lang="en-GB" sz="2000">
              <a:solidFill>
                <a:srgbClr val="000000"/>
              </a:solidFill>
            </a:endParaRPr>
          </a:p>
        </p:txBody>
      </p:sp>
      <p:pic>
        <p:nvPicPr>
          <p:cNvPr id="17" name="Graphic 16" descr="Clipboard outline">
            <a:extLst>
              <a:ext uri="{FF2B5EF4-FFF2-40B4-BE49-F238E27FC236}">
                <a16:creationId xmlns:a16="http://schemas.microsoft.com/office/drawing/2014/main" id="{6F184443-45A9-77FC-361C-ADF055ABF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3994" y="707535"/>
            <a:ext cx="4281997" cy="44432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ED3DC3-6DCC-432F-1244-97D920738EAF}"/>
              </a:ext>
            </a:extLst>
          </p:cNvPr>
          <p:cNvSpPr txBox="1"/>
          <p:nvPr/>
        </p:nvSpPr>
        <p:spPr>
          <a:xfrm>
            <a:off x="9631894" y="1934549"/>
            <a:ext cx="2428845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/>
              <a:t>Engagement sessions</a:t>
            </a:r>
          </a:p>
          <a:p>
            <a:r>
              <a:rPr lang="en-GB" sz="1600"/>
              <a:t>Benefits &amp; Insights Group</a:t>
            </a:r>
            <a:endParaRPr lang="en-GB" sz="1600">
              <a:cs typeface="Calibri"/>
            </a:endParaRPr>
          </a:p>
          <a:p>
            <a:r>
              <a:rPr lang="en-GB" sz="1600"/>
              <a:t>Training Sessions</a:t>
            </a:r>
            <a:endParaRPr lang="en-GB" sz="1600">
              <a:cs typeface="Calibri"/>
            </a:endParaRPr>
          </a:p>
          <a:p>
            <a:r>
              <a:rPr lang="en-GB" sz="1600"/>
              <a:t>IG documentation sign off</a:t>
            </a:r>
            <a:endParaRPr lang="en-GB" sz="1600">
              <a:cs typeface="Calibri"/>
            </a:endParaRPr>
          </a:p>
          <a:p>
            <a:r>
              <a:rPr lang="en-GB" sz="1600"/>
              <a:t>ODS codes and ASIDS</a:t>
            </a:r>
            <a:endParaRPr lang="en-GB" sz="1600">
              <a:cs typeface="Calibri"/>
            </a:endParaRPr>
          </a:p>
          <a:p>
            <a:r>
              <a:rPr lang="en-GB" sz="1600"/>
              <a:t>Pre go live survey</a:t>
            </a:r>
            <a:endParaRPr lang="en-GB" sz="1600">
              <a:cs typeface="Calibri"/>
            </a:endParaRPr>
          </a:p>
          <a:p>
            <a:r>
              <a:rPr lang="en-GB" sz="1600"/>
              <a:t>SOP integrated with local procedures.</a:t>
            </a:r>
            <a:endParaRPr lang="en-GB" sz="1600">
              <a:cs typeface="Calibri"/>
            </a:endParaRPr>
          </a:p>
          <a:p>
            <a:r>
              <a:rPr lang="en-GB" sz="1600"/>
              <a:t>Switch on PO link in LLR</a:t>
            </a:r>
            <a:endParaRPr lang="en-GB" sz="1600">
              <a:cs typeface="Calibri"/>
            </a:endParaRPr>
          </a:p>
          <a:p>
            <a:r>
              <a:rPr lang="en-GB" sz="1600"/>
              <a:t>Monitor</a:t>
            </a:r>
            <a:endParaRPr lang="en-GB" sz="1600">
              <a:cs typeface="Calibri" panose="020F0502020204030204"/>
            </a:endParaRPr>
          </a:p>
          <a:p>
            <a:r>
              <a:rPr lang="en-GB" sz="1600"/>
              <a:t>Post Go live survey </a:t>
            </a:r>
            <a:endParaRPr lang="en-GB" sz="1600">
              <a:cs typeface="Calibri" panose="020F0502020204030204"/>
            </a:endParaRPr>
          </a:p>
          <a:p>
            <a:endParaRPr lang="en-GB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CAC86A-F318-8F72-F557-0FDEAC6740BA}"/>
              </a:ext>
            </a:extLst>
          </p:cNvPr>
          <p:cNvSpPr/>
          <p:nvPr/>
        </p:nvSpPr>
        <p:spPr>
          <a:xfrm>
            <a:off x="9465203" y="1994577"/>
            <a:ext cx="186247" cy="184426"/>
          </a:xfrm>
          <a:prstGeom prst="rect">
            <a:avLst/>
          </a:prstGeom>
          <a:noFill/>
          <a:ln w="28575"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C7DFE-A03F-C9C7-2333-5EAB8EFBE68B}"/>
              </a:ext>
            </a:extLst>
          </p:cNvPr>
          <p:cNvSpPr/>
          <p:nvPr/>
        </p:nvSpPr>
        <p:spPr>
          <a:xfrm>
            <a:off x="9466677" y="2235757"/>
            <a:ext cx="186247" cy="184426"/>
          </a:xfrm>
          <a:prstGeom prst="rect">
            <a:avLst/>
          </a:prstGeom>
          <a:noFill/>
          <a:ln w="28575"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D83AAA-692A-2797-BCBA-12C14B051D9B}"/>
              </a:ext>
            </a:extLst>
          </p:cNvPr>
          <p:cNvSpPr/>
          <p:nvPr/>
        </p:nvSpPr>
        <p:spPr>
          <a:xfrm>
            <a:off x="9468151" y="2485813"/>
            <a:ext cx="186247" cy="184426"/>
          </a:xfrm>
          <a:prstGeom prst="rect">
            <a:avLst/>
          </a:prstGeom>
          <a:noFill/>
          <a:ln w="28575"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E0AF9E-DAA1-7B9C-EBE9-7F0A1D102914}"/>
              </a:ext>
            </a:extLst>
          </p:cNvPr>
          <p:cNvSpPr/>
          <p:nvPr/>
        </p:nvSpPr>
        <p:spPr>
          <a:xfrm>
            <a:off x="9465503" y="2744745"/>
            <a:ext cx="186247" cy="184426"/>
          </a:xfrm>
          <a:prstGeom prst="rect">
            <a:avLst/>
          </a:prstGeom>
          <a:noFill/>
          <a:ln w="28575"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42C64D-9A76-B38F-4087-6B8A6AD9DE83}"/>
              </a:ext>
            </a:extLst>
          </p:cNvPr>
          <p:cNvSpPr/>
          <p:nvPr/>
        </p:nvSpPr>
        <p:spPr>
          <a:xfrm>
            <a:off x="9467191" y="2985922"/>
            <a:ext cx="186247" cy="184426"/>
          </a:xfrm>
          <a:prstGeom prst="rect">
            <a:avLst/>
          </a:prstGeom>
          <a:noFill/>
          <a:ln w="28575"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5B3DBB-B30E-974C-02AA-000E4A99179F}"/>
              </a:ext>
            </a:extLst>
          </p:cNvPr>
          <p:cNvSpPr/>
          <p:nvPr/>
        </p:nvSpPr>
        <p:spPr>
          <a:xfrm>
            <a:off x="9472795" y="3227100"/>
            <a:ext cx="186247" cy="184426"/>
          </a:xfrm>
          <a:prstGeom prst="rect">
            <a:avLst/>
          </a:prstGeom>
          <a:noFill/>
          <a:ln w="28575"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8696A1-BCAA-AD0D-792D-9E7CD63DC555}"/>
              </a:ext>
            </a:extLst>
          </p:cNvPr>
          <p:cNvSpPr/>
          <p:nvPr/>
        </p:nvSpPr>
        <p:spPr>
          <a:xfrm>
            <a:off x="9478813" y="3468276"/>
            <a:ext cx="186247" cy="184426"/>
          </a:xfrm>
          <a:prstGeom prst="rect">
            <a:avLst/>
          </a:prstGeom>
          <a:noFill/>
          <a:ln w="28575"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0F4B8-3141-FA4D-0244-745EEA862F86}"/>
              </a:ext>
            </a:extLst>
          </p:cNvPr>
          <p:cNvSpPr/>
          <p:nvPr/>
        </p:nvSpPr>
        <p:spPr>
          <a:xfrm>
            <a:off x="9488957" y="3958025"/>
            <a:ext cx="186247" cy="184426"/>
          </a:xfrm>
          <a:prstGeom prst="rect">
            <a:avLst/>
          </a:prstGeom>
          <a:noFill/>
          <a:ln w="28575"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3CCBCE-67F7-F5D8-9F68-4A10B7C7FF08}"/>
              </a:ext>
            </a:extLst>
          </p:cNvPr>
          <p:cNvSpPr/>
          <p:nvPr/>
        </p:nvSpPr>
        <p:spPr>
          <a:xfrm>
            <a:off x="9490437" y="4208082"/>
            <a:ext cx="186247" cy="184426"/>
          </a:xfrm>
          <a:prstGeom prst="rect">
            <a:avLst/>
          </a:prstGeom>
          <a:noFill/>
          <a:ln w="28575"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DBA934-4194-266C-AE7C-847EE0516BA4}"/>
              </a:ext>
            </a:extLst>
          </p:cNvPr>
          <p:cNvSpPr/>
          <p:nvPr/>
        </p:nvSpPr>
        <p:spPr>
          <a:xfrm>
            <a:off x="9496249" y="4440383"/>
            <a:ext cx="186247" cy="184426"/>
          </a:xfrm>
          <a:prstGeom prst="rect">
            <a:avLst/>
          </a:prstGeom>
          <a:noFill/>
          <a:ln w="28575">
            <a:solidFill>
              <a:srgbClr val="E0C8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EEA9C727-8AD4-2CBE-6CAB-D8CFCB325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0499" y="1997281"/>
            <a:ext cx="172939" cy="172939"/>
          </a:xfrm>
          <a:prstGeom prst="rect">
            <a:avLst/>
          </a:prstGeom>
        </p:spPr>
      </p:pic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94E5E39E-61A2-C960-59D4-02DFB1380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4857" y="2242410"/>
            <a:ext cx="172939" cy="172939"/>
          </a:xfrm>
          <a:prstGeom prst="rect">
            <a:avLst/>
          </a:prstGeom>
        </p:spPr>
      </p:pic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A3EF79F8-F1B8-E1B9-43AE-B5B173A7C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0499" y="2489855"/>
            <a:ext cx="172939" cy="172939"/>
          </a:xfrm>
          <a:prstGeom prst="rect">
            <a:avLst/>
          </a:prstGeom>
        </p:spPr>
      </p:pic>
      <p:pic>
        <p:nvPicPr>
          <p:cNvPr id="34" name="Graphic 33" descr="Checkmark with solid fill">
            <a:extLst>
              <a:ext uri="{FF2B5EF4-FFF2-40B4-BE49-F238E27FC236}">
                <a16:creationId xmlns:a16="http://schemas.microsoft.com/office/drawing/2014/main" id="{7B77D04B-514D-186B-21CD-09B56C044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2795" y="2759764"/>
            <a:ext cx="172939" cy="172939"/>
          </a:xfrm>
          <a:prstGeom prst="rect">
            <a:avLst/>
          </a:prstGeom>
        </p:spPr>
      </p:pic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5A029F50-9984-6820-946A-2641EE4C8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0499" y="2998334"/>
            <a:ext cx="172939" cy="172939"/>
          </a:xfrm>
          <a:prstGeom prst="rect">
            <a:avLst/>
          </a:prstGeom>
        </p:spPr>
      </p:pic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id="{9EDB41EC-2924-6AEF-FEAD-33341B38C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8957" y="3238587"/>
            <a:ext cx="172939" cy="172939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2D0C6BA5-861D-D1AD-458B-2320F1EE8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8796" y="3468276"/>
            <a:ext cx="172939" cy="172939"/>
          </a:xfrm>
          <a:prstGeom prst="rect">
            <a:avLst/>
          </a:prstGeom>
        </p:spPr>
      </p:pic>
      <p:pic>
        <p:nvPicPr>
          <p:cNvPr id="38" name="Graphic 37" descr="Checkmark with solid fill">
            <a:extLst>
              <a:ext uri="{FF2B5EF4-FFF2-40B4-BE49-F238E27FC236}">
                <a16:creationId xmlns:a16="http://schemas.microsoft.com/office/drawing/2014/main" id="{07C8877D-17F2-2473-9B5F-9C805E7BB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96249" y="3975739"/>
            <a:ext cx="172939" cy="172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407758-B73A-A53A-5EA7-9A4BE3C7C9CC}"/>
              </a:ext>
            </a:extLst>
          </p:cNvPr>
          <p:cNvSpPr txBox="1"/>
          <p:nvPr/>
        </p:nvSpPr>
        <p:spPr>
          <a:xfrm>
            <a:off x="801475" y="4827640"/>
            <a:ext cx="1560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>
                <a:solidFill>
                  <a:srgbClr val="833C9F"/>
                </a:solidFill>
                <a:effectLst/>
                <a:latin typeface="Aptos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Next?</a:t>
            </a:r>
            <a:endParaRPr lang="en-GB" sz="1800">
              <a:solidFill>
                <a:srgbClr val="833C9F"/>
              </a:solidFill>
              <a:effectLst/>
              <a:latin typeface="Aptos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5073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Props1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65506C-93D0-4F65-AAA1-8E15700D8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1148</Words>
  <Application>Microsoft Macintosh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Arial,Sans-Serif</vt:lpstr>
      <vt:lpstr>Calibri</vt:lpstr>
      <vt:lpstr>Calibri Light</vt:lpstr>
      <vt:lpstr>Söhne</vt:lpstr>
      <vt:lpstr>Office Theme</vt:lpstr>
      <vt:lpstr>B 3.1 Spreading Involvement –  Integrating Community Pharmacy   Laura Godtschalk, LLR CR Programme Manager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40</cp:revision>
  <dcterms:created xsi:type="dcterms:W3CDTF">2022-04-12T19:39:15Z</dcterms:created>
  <dcterms:modified xsi:type="dcterms:W3CDTF">2024-04-19T14:47:47Z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</Properties>
</file>