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1"/>
  </p:notesMasterIdLst>
  <p:sldIdLst>
    <p:sldId id="2076137064" r:id="rId5"/>
    <p:sldId id="329" r:id="rId6"/>
    <p:sldId id="2076137065" r:id="rId7"/>
    <p:sldId id="2076137066" r:id="rId8"/>
    <p:sldId id="2076137067" r:id="rId9"/>
    <p:sldId id="32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9EBACC-F647-3945-8B47-D053917C52EE}">
          <p14:sldIdLst/>
        </p14:section>
        <p14:section name="Option 3" id="{C0F3D0B7-58A2-41E7-8C28-3B79DBB0F117}">
          <p14:sldIdLst>
            <p14:sldId id="2076137064"/>
            <p14:sldId id="329"/>
            <p14:sldId id="2076137065"/>
            <p14:sldId id="2076137066"/>
            <p14:sldId id="2076137067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84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BEAA-0568-4954-8E78-A6C06C4378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98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ABF0-CA7F-48C0-A6CB-4A358D558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C1D39-2D20-4AC4-8022-EEA756783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C6727-BFC2-4994-BE44-0B9FCAC8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CC0E0-792D-43A7-AFCC-587C04AE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5CCC1-FDFB-4224-95CA-1562F505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1968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321B-725B-4AB7-B7DF-F9DB5897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80E2A-45F2-4109-8697-DB955FBA6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EE9C-E003-48E8-8B7D-4893B8D0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98898-CE3F-47FC-AEDC-C8A6A8C0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D4293-56A8-4536-B2A5-949EDF77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9999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64D0A-7100-49BE-A0B4-92F69BAE1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6BAC4-64D7-4456-A738-85AF9F0A0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27FB9-6EB7-48A6-B115-DB577F8A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17C3E-0036-41BE-97CA-0E152F9A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7559B-3646-47E2-B118-0525D6FC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14804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B2A6-D999-4369-AAF8-70DC7CBA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5FFF-6E74-4633-8A3A-D68F2016E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5536-3A0E-40C0-BC22-F640CCB6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C1936-6805-4387-BC83-BC41F878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C3DC3-472E-4CEF-A08F-9DE7AC9A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0555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64F0-4DB8-443C-829A-B1BB4871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10256-1622-47A2-A915-74F55E3BE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AFC7-A182-4912-937D-AEE8B81E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D6241-C2E5-41E8-92DE-B1171F78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7BEC4-299B-4BCB-9FF2-83933B13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8842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536B-356B-4AFC-AB6F-A934B367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019D2-3B57-4812-9941-19D8AA183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EF64D-A8B7-4EE7-836A-D05BA77C6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C51FE-CDE7-490A-B829-37C03135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983B4-1234-4E2D-B179-5C59699B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0DA06-9072-4FB3-8277-629673B5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7444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CDEF-8FC7-40EB-92F9-57B48590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9EC0C-59BA-4BB9-A8E6-1EB823646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89055-65BE-485E-872E-E1CA61CB2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96B23-98A9-4978-B5EC-6BEA658DA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E66E7-3D32-4F3C-9D1C-8D62BEDD6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83DA5-5AD6-4DC4-873F-79B71A4D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A9ED8-C455-4DC2-B622-BBF6C3EB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93986-8B31-4D8B-896C-458BC7A8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0695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751F-A694-411C-9F2E-5C0D89A0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CA196-F8FB-4B92-A57D-337EB00D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CA1BC-DC48-43B8-AF16-1495CBBB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43892-A75E-4A84-85C6-7FC59D72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96535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76AFB-DAB7-48AD-9ADF-292F7310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56C10-24D4-4238-A9F5-DD33C17E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1F3EA-7DEB-4F71-B62C-EDBA4F08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6587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1252-4690-4773-8E66-C958B984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07672-18E1-4B5D-A67B-2B331DE0A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F309E-D17A-4AB9-873F-EA5C524B9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6F09C-E4AF-4713-A188-84C0F885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DB700-622D-4C76-A106-6CFCA48B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07153-23EE-4268-9251-002FC138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6783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4102-F4A9-42DB-99EA-A2C7D267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B16D-8419-4541-8244-2EC4BE2F9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18BAD-9A4A-413C-9823-697EEDF93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5978C-DFFA-4B0B-BF2A-D024456C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93621-B723-4C85-821C-5E571DA1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9ED7B-6FD3-4FF7-BC22-83C37642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1260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C0701-3DBC-4BCD-B94E-6141CABD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98145-000D-4457-898A-E9432C62B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932D4-7912-4838-829C-84700772A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A9D7-15F0-4F3D-85C9-0BAE3ECD9E6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DCDE9-B801-4362-99E1-18728ECE9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7FEFA-B58D-4290-A537-D297E1CE5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020E-DB03-4B35-9F69-685C19A4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6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910610-46FC-4D1F-976F-DB7995FB2382}"/>
              </a:ext>
            </a:extLst>
          </p:cNvPr>
          <p:cNvSpPr/>
          <p:nvPr/>
        </p:nvSpPr>
        <p:spPr>
          <a:xfrm>
            <a:off x="657225" y="476250"/>
            <a:ext cx="11039475" cy="5934075"/>
          </a:xfrm>
          <a:prstGeom prst="roundRect">
            <a:avLst>
              <a:gd name="adj" fmla="val 3345"/>
            </a:avLst>
          </a:prstGeom>
          <a:noFill/>
          <a:ln w="38100">
            <a:solidFill>
              <a:srgbClr val="13A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2F383-047E-4703-8F7F-FBDC5C0E40E3}"/>
              </a:ext>
            </a:extLst>
          </p:cNvPr>
          <p:cNvSpPr txBox="1"/>
          <p:nvPr/>
        </p:nvSpPr>
        <p:spPr>
          <a:xfrm>
            <a:off x="8264992" y="6227861"/>
            <a:ext cx="27683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Transformation Directorate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2186A5-AF76-4164-B7EE-5402F7D5E785}"/>
              </a:ext>
            </a:extLst>
          </p:cNvPr>
          <p:cNvSpPr/>
          <p:nvPr/>
        </p:nvSpPr>
        <p:spPr>
          <a:xfrm>
            <a:off x="4396187" y="2048438"/>
            <a:ext cx="8096250" cy="2914650"/>
          </a:xfrm>
          <a:prstGeom prst="roundRect">
            <a:avLst>
              <a:gd name="adj" fmla="val 9187"/>
            </a:avLst>
          </a:prstGeom>
          <a:solidFill>
            <a:srgbClr val="13A7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D2561-7582-4C23-A079-AC8C1C9C95CB}"/>
              </a:ext>
            </a:extLst>
          </p:cNvPr>
          <p:cNvSpPr txBox="1"/>
          <p:nvPr/>
        </p:nvSpPr>
        <p:spPr>
          <a:xfrm>
            <a:off x="4836720" y="2460693"/>
            <a:ext cx="6877050" cy="165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7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B2.3 Digitising Social Care</a:t>
            </a:r>
          </a:p>
        </p:txBody>
      </p:sp>
      <p:sp>
        <p:nvSpPr>
          <p:cNvPr id="6" name="Google Shape;157;p32">
            <a:extLst>
              <a:ext uri="{FF2B5EF4-FFF2-40B4-BE49-F238E27FC236}">
                <a16:creationId xmlns:a16="http://schemas.microsoft.com/office/drawing/2014/main" id="{849E62E2-5861-480D-A5FA-6F2F18BC7824}"/>
              </a:ext>
            </a:extLst>
          </p:cNvPr>
          <p:cNvSpPr txBox="1">
            <a:spLocks/>
          </p:cNvSpPr>
          <p:nvPr/>
        </p:nvSpPr>
        <p:spPr>
          <a:xfrm>
            <a:off x="5022727" y="3999589"/>
            <a:ext cx="523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500"/>
              <a:buFont typeface="Arial" panose="020B0604020202020204" pitchFamily="34" charset="0"/>
              <a:buNone/>
              <a:tabLst/>
              <a:defRPr/>
            </a:pPr>
            <a:endParaRPr kumimoji="0" lang="en-US" sz="22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500"/>
              <a:buFont typeface="Arial" panose="020B0604020202020204" pitchFamily="34" charset="0"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04CE06-64C1-4638-8DD8-01EAD98D986D}"/>
              </a:ext>
            </a:extLst>
          </p:cNvPr>
          <p:cNvSpPr/>
          <p:nvPr/>
        </p:nvSpPr>
        <p:spPr>
          <a:xfrm>
            <a:off x="9288402" y="53075"/>
            <a:ext cx="2034853" cy="964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 descr="DHSC_Providing care services Logo_RBG.eps">
            <a:extLst>
              <a:ext uri="{FF2B5EF4-FFF2-40B4-BE49-F238E27FC236}">
                <a16:creationId xmlns:a16="http://schemas.microsoft.com/office/drawing/2014/main" id="{B20D8207-CB28-41C4-8C06-1986732D1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5" r="1651" b="46056"/>
          <a:stretch/>
        </p:blipFill>
        <p:spPr bwMode="auto">
          <a:xfrm>
            <a:off x="9527161" y="292353"/>
            <a:ext cx="1557337" cy="4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A0AEE1-87D6-4083-9860-371DDC4484ED}"/>
              </a:ext>
            </a:extLst>
          </p:cNvPr>
          <p:cNvSpPr/>
          <p:nvPr/>
        </p:nvSpPr>
        <p:spPr>
          <a:xfrm>
            <a:off x="874643" y="97778"/>
            <a:ext cx="1628775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Department of Health and Social Care - Wikipedia">
            <a:extLst>
              <a:ext uri="{FF2B5EF4-FFF2-40B4-BE49-F238E27FC236}">
                <a16:creationId xmlns:a16="http://schemas.microsoft.com/office/drawing/2014/main" id="{2248F8A9-402E-4FA1-8E83-F95895719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/>
          <a:stretch/>
        </p:blipFill>
        <p:spPr bwMode="auto">
          <a:xfrm>
            <a:off x="1107502" y="157879"/>
            <a:ext cx="1163058" cy="9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9816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F5068-C3E5-5018-97BE-6993A8B8A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1E612-B531-33AD-6D97-EBDC02B26DE5}"/>
              </a:ext>
            </a:extLst>
          </p:cNvPr>
          <p:cNvSpPr/>
          <p:nvPr/>
        </p:nvSpPr>
        <p:spPr>
          <a:xfrm>
            <a:off x="657225" y="476250"/>
            <a:ext cx="11039475" cy="5934075"/>
          </a:xfrm>
          <a:prstGeom prst="roundRect">
            <a:avLst>
              <a:gd name="adj" fmla="val 3345"/>
            </a:avLst>
          </a:prstGeom>
          <a:noFill/>
          <a:ln w="38100">
            <a:solidFill>
              <a:srgbClr val="13A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BE3ED-5251-61B9-4DD7-B1E0EC062A4F}"/>
              </a:ext>
            </a:extLst>
          </p:cNvPr>
          <p:cNvSpPr txBox="1"/>
          <p:nvPr/>
        </p:nvSpPr>
        <p:spPr>
          <a:xfrm>
            <a:off x="8264992" y="6227861"/>
            <a:ext cx="27683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Transformation Directorate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F4F9DF-D21A-6542-280C-B3B42D222B9A}"/>
              </a:ext>
            </a:extLst>
          </p:cNvPr>
          <p:cNvSpPr/>
          <p:nvPr/>
        </p:nvSpPr>
        <p:spPr>
          <a:xfrm>
            <a:off x="314325" y="233907"/>
            <a:ext cx="7324725" cy="851943"/>
          </a:xfrm>
          <a:prstGeom prst="roundRect">
            <a:avLst>
              <a:gd name="adj" fmla="val 9187"/>
            </a:avLst>
          </a:prstGeom>
          <a:solidFill>
            <a:srgbClr val="13A7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48607-125D-749C-8E46-9362F67F088D}"/>
              </a:ext>
            </a:extLst>
          </p:cNvPr>
          <p:cNvSpPr txBox="1"/>
          <p:nvPr/>
        </p:nvSpPr>
        <p:spPr>
          <a:xfrm>
            <a:off x="403457" y="350937"/>
            <a:ext cx="773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 I mean by social care?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6E505-A00D-B113-40FD-7F49E739FD8F}"/>
              </a:ext>
            </a:extLst>
          </p:cNvPr>
          <p:cNvSpPr txBox="1"/>
          <p:nvPr/>
        </p:nvSpPr>
        <p:spPr>
          <a:xfrm>
            <a:off x="1082180" y="1457325"/>
            <a:ext cx="1029625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care systems are split between Local Authorities and Care Providers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Digitising Social Care focuses on Care Providers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~18,000 providers in England, working across ~24,000 locations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~1.6m people are employed in social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~half of people receiving care are private fee payers and won’t appear in Local Authority datasets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~40% of care providers had a Digital Social Care Record (DSCR) in 2021</a:t>
            </a:r>
          </a:p>
        </p:txBody>
      </p:sp>
    </p:spTree>
    <p:extLst>
      <p:ext uri="{BB962C8B-B14F-4D97-AF65-F5344CB8AC3E}">
        <p14:creationId xmlns:p14="http://schemas.microsoft.com/office/powerpoint/2010/main" val="297273406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>
            <a:extLst>
              <a:ext uri="{FF2B5EF4-FFF2-40B4-BE49-F238E27FC236}">
                <a16:creationId xmlns:a16="http://schemas.microsoft.com/office/drawing/2014/main" id="{FA3DE6C8-8351-78CD-66DB-A47E15F33E50}"/>
              </a:ext>
            </a:extLst>
          </p:cNvPr>
          <p:cNvSpPr/>
          <p:nvPr/>
        </p:nvSpPr>
        <p:spPr>
          <a:xfrm>
            <a:off x="1820319" y="4556315"/>
            <a:ext cx="2756288" cy="1248875"/>
          </a:xfrm>
          <a:prstGeom prst="cube">
            <a:avLst/>
          </a:prstGeom>
          <a:solidFill>
            <a:srgbClr val="008A73"/>
          </a:solidFill>
          <a:ln>
            <a:solidFill>
              <a:srgbClr val="0141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CDDE09AF-F9E2-2E76-FFEC-91E6E8778F3C}"/>
              </a:ext>
            </a:extLst>
          </p:cNvPr>
          <p:cNvSpPr/>
          <p:nvPr/>
        </p:nvSpPr>
        <p:spPr>
          <a:xfrm>
            <a:off x="4437873" y="4544866"/>
            <a:ext cx="2756288" cy="1248875"/>
          </a:xfrm>
          <a:prstGeom prst="cube">
            <a:avLst/>
          </a:prstGeom>
          <a:solidFill>
            <a:srgbClr val="008A73"/>
          </a:solidFill>
          <a:ln>
            <a:solidFill>
              <a:srgbClr val="0141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AFA94233-81A3-C534-46F5-3E9D9568BA21}"/>
              </a:ext>
            </a:extLst>
          </p:cNvPr>
          <p:cNvSpPr/>
          <p:nvPr/>
        </p:nvSpPr>
        <p:spPr>
          <a:xfrm>
            <a:off x="7016493" y="4544866"/>
            <a:ext cx="2756288" cy="1248875"/>
          </a:xfrm>
          <a:prstGeom prst="cube">
            <a:avLst/>
          </a:prstGeom>
          <a:solidFill>
            <a:srgbClr val="008A73"/>
          </a:solidFill>
          <a:ln>
            <a:solidFill>
              <a:srgbClr val="0141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910610-46FC-4D1F-976F-DB7995FB2382}"/>
              </a:ext>
            </a:extLst>
          </p:cNvPr>
          <p:cNvSpPr/>
          <p:nvPr/>
        </p:nvSpPr>
        <p:spPr>
          <a:xfrm>
            <a:off x="657225" y="476250"/>
            <a:ext cx="11039475" cy="5934075"/>
          </a:xfrm>
          <a:prstGeom prst="roundRect">
            <a:avLst>
              <a:gd name="adj" fmla="val 3345"/>
            </a:avLst>
          </a:prstGeom>
          <a:noFill/>
          <a:ln w="38100">
            <a:solidFill>
              <a:srgbClr val="13A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2F383-047E-4703-8F7F-FBDC5C0E40E3}"/>
              </a:ext>
            </a:extLst>
          </p:cNvPr>
          <p:cNvSpPr txBox="1"/>
          <p:nvPr/>
        </p:nvSpPr>
        <p:spPr>
          <a:xfrm>
            <a:off x="8264992" y="6227861"/>
            <a:ext cx="27683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Transformation Directorate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2186A5-AF76-4164-B7EE-5402F7D5E785}"/>
              </a:ext>
            </a:extLst>
          </p:cNvPr>
          <p:cNvSpPr/>
          <p:nvPr/>
        </p:nvSpPr>
        <p:spPr>
          <a:xfrm>
            <a:off x="314325" y="233907"/>
            <a:ext cx="7324725" cy="851943"/>
          </a:xfrm>
          <a:prstGeom prst="roundRect">
            <a:avLst>
              <a:gd name="adj" fmla="val 9187"/>
            </a:avLst>
          </a:prstGeom>
          <a:solidFill>
            <a:srgbClr val="13A7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D2561-7582-4C23-A079-AC8C1C9C95CB}"/>
              </a:ext>
            </a:extLst>
          </p:cNvPr>
          <p:cNvSpPr txBox="1"/>
          <p:nvPr/>
        </p:nvSpPr>
        <p:spPr>
          <a:xfrm>
            <a:off x="403458" y="350937"/>
            <a:ext cx="5931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we trying to achieve?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A3581-A5B3-44CB-FB85-E6524ACD8E63}"/>
              </a:ext>
            </a:extLst>
          </p:cNvPr>
          <p:cNvSpPr txBox="1"/>
          <p:nvPr/>
        </p:nvSpPr>
        <p:spPr>
          <a:xfrm>
            <a:off x="1082180" y="1438712"/>
            <a:ext cx="10356287" cy="164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Digitising Social Care programme is 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supporing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adult social care providers to adopt technologies that help transform how they provide care. We have initially focussed on DSCR and testing and evaluating the impact of care technologies.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39D685E4-B90C-0B33-7ACD-424CEA2E7639}"/>
              </a:ext>
            </a:extLst>
          </p:cNvPr>
          <p:cNvSpPr txBox="1"/>
          <p:nvPr/>
        </p:nvSpPr>
        <p:spPr>
          <a:xfrm>
            <a:off x="1824163" y="4986917"/>
            <a:ext cx="2439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Implementation Support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293C76E0-D8F6-7801-9F72-7D5019123709}"/>
              </a:ext>
            </a:extLst>
          </p:cNvPr>
          <p:cNvSpPr txBox="1"/>
          <p:nvPr/>
        </p:nvSpPr>
        <p:spPr>
          <a:xfrm>
            <a:off x="4441717" y="4990136"/>
            <a:ext cx="2439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Standards &amp; Regulations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55920BB4-1083-4EA5-69FD-20F189181439}"/>
              </a:ext>
            </a:extLst>
          </p:cNvPr>
          <p:cNvSpPr txBox="1"/>
          <p:nvPr/>
        </p:nvSpPr>
        <p:spPr>
          <a:xfrm>
            <a:off x="7016493" y="4986917"/>
            <a:ext cx="2424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&amp;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Networks</a:t>
            </a: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06D17A01-ACC7-ADF7-9A6F-B5410B4C0194}"/>
              </a:ext>
            </a:extLst>
          </p:cNvPr>
          <p:cNvSpPr/>
          <p:nvPr/>
        </p:nvSpPr>
        <p:spPr>
          <a:xfrm>
            <a:off x="3261690" y="3517238"/>
            <a:ext cx="2756288" cy="1248875"/>
          </a:xfrm>
          <a:prstGeom prst="cube">
            <a:avLst/>
          </a:prstGeom>
          <a:solidFill>
            <a:srgbClr val="008A73"/>
          </a:solidFill>
          <a:ln>
            <a:solidFill>
              <a:srgbClr val="0141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40">
            <a:extLst>
              <a:ext uri="{FF2B5EF4-FFF2-40B4-BE49-F238E27FC236}">
                <a16:creationId xmlns:a16="http://schemas.microsoft.com/office/drawing/2014/main" id="{F988A688-C998-4DD0-D0BF-F190A3570256}"/>
              </a:ext>
            </a:extLst>
          </p:cNvPr>
          <p:cNvSpPr txBox="1"/>
          <p:nvPr/>
        </p:nvSpPr>
        <p:spPr>
          <a:xfrm>
            <a:off x="3261690" y="3921874"/>
            <a:ext cx="245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 building &amp; benefits realisation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C8B454FC-A441-67EA-1C06-AEE82DF44B3D}"/>
              </a:ext>
            </a:extLst>
          </p:cNvPr>
          <p:cNvSpPr/>
          <p:nvPr/>
        </p:nvSpPr>
        <p:spPr>
          <a:xfrm>
            <a:off x="5878714" y="3505202"/>
            <a:ext cx="2756288" cy="1248875"/>
          </a:xfrm>
          <a:prstGeom prst="cube">
            <a:avLst/>
          </a:prstGeom>
          <a:solidFill>
            <a:srgbClr val="008A73"/>
          </a:solidFill>
          <a:ln>
            <a:solidFill>
              <a:srgbClr val="0141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44">
            <a:extLst>
              <a:ext uri="{FF2B5EF4-FFF2-40B4-BE49-F238E27FC236}">
                <a16:creationId xmlns:a16="http://schemas.microsoft.com/office/drawing/2014/main" id="{A9348249-C8F0-6398-2D10-F0E77324F0A3}"/>
              </a:ext>
            </a:extLst>
          </p:cNvPr>
          <p:cNvSpPr txBox="1"/>
          <p:nvPr/>
        </p:nvSpPr>
        <p:spPr>
          <a:xfrm>
            <a:off x="5902627" y="3918586"/>
            <a:ext cx="241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and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288961199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9FB1-FEB0-8FBF-DE1D-FD7A6A1D5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602A3D-0335-0368-7D34-B165E7F1CFE6}"/>
              </a:ext>
            </a:extLst>
          </p:cNvPr>
          <p:cNvSpPr/>
          <p:nvPr/>
        </p:nvSpPr>
        <p:spPr>
          <a:xfrm>
            <a:off x="657225" y="476250"/>
            <a:ext cx="11039475" cy="5934075"/>
          </a:xfrm>
          <a:prstGeom prst="roundRect">
            <a:avLst>
              <a:gd name="adj" fmla="val 3345"/>
            </a:avLst>
          </a:prstGeom>
          <a:noFill/>
          <a:ln w="38100">
            <a:solidFill>
              <a:srgbClr val="13A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4BA57-EA88-C3E1-24EB-D2E8E10427CE}"/>
              </a:ext>
            </a:extLst>
          </p:cNvPr>
          <p:cNvSpPr txBox="1"/>
          <p:nvPr/>
        </p:nvSpPr>
        <p:spPr>
          <a:xfrm>
            <a:off x="8264992" y="6227861"/>
            <a:ext cx="27683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Transformation Directorate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41EF-9EB8-489B-ACB3-5A352CB3AB09}"/>
              </a:ext>
            </a:extLst>
          </p:cNvPr>
          <p:cNvSpPr/>
          <p:nvPr/>
        </p:nvSpPr>
        <p:spPr>
          <a:xfrm>
            <a:off x="314325" y="233907"/>
            <a:ext cx="7324725" cy="851943"/>
          </a:xfrm>
          <a:prstGeom prst="roundRect">
            <a:avLst>
              <a:gd name="adj" fmla="val 9187"/>
            </a:avLst>
          </a:prstGeom>
          <a:solidFill>
            <a:srgbClr val="13A7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7CDCD-FAF5-67A3-E1AA-810819F7C422}"/>
              </a:ext>
            </a:extLst>
          </p:cNvPr>
          <p:cNvSpPr txBox="1"/>
          <p:nvPr/>
        </p:nvSpPr>
        <p:spPr>
          <a:xfrm>
            <a:off x="403458" y="350937"/>
            <a:ext cx="6535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Why?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BF701FD-A71D-3392-1406-C5DDEA114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1" y="1328193"/>
            <a:ext cx="822385" cy="8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33B82B33-EAFD-F963-CEC4-65A3BDCE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3358819"/>
            <a:ext cx="833968" cy="8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0EF1723-3F41-865D-2435-551709ED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8" y="5423622"/>
            <a:ext cx="851943" cy="8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EA6205BB-DB45-CD67-AF5B-837833C13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6" y="2328341"/>
            <a:ext cx="822385" cy="8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20C6F92F-515A-1D1D-5F3F-62FD71935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4370549"/>
            <a:ext cx="840110" cy="8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C73E6-838F-DC56-23B3-7255537C9527}"/>
              </a:ext>
            </a:extLst>
          </p:cNvPr>
          <p:cNvSpPr txBox="1"/>
          <p:nvPr/>
        </p:nvSpPr>
        <p:spPr>
          <a:xfrm>
            <a:off x="1934680" y="1508552"/>
            <a:ext cx="9644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Improves the quality of life of those who draw on care across England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050D1-AEA9-5FF5-8B9A-AF66EE807997}"/>
              </a:ext>
            </a:extLst>
          </p:cNvPr>
          <p:cNvSpPr txBox="1"/>
          <p:nvPr/>
        </p:nvSpPr>
        <p:spPr>
          <a:xfrm>
            <a:off x="1934680" y="2331312"/>
            <a:ext cx="9254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Improves the safety of people in receipt of care, for example by reducing the number of falls​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65BAA-A391-0BCC-A20F-4E4BA73A6EE8}"/>
              </a:ext>
            </a:extLst>
          </p:cNvPr>
          <p:cNvSpPr txBox="1"/>
          <p:nvPr/>
        </p:nvSpPr>
        <p:spPr>
          <a:xfrm>
            <a:off x="1934681" y="3362243"/>
            <a:ext cx="9254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Reduces the number of avoidable hospital visits, therefore saving the NHS time and money​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79120-292D-1995-4170-EF835C36A871}"/>
              </a:ext>
            </a:extLst>
          </p:cNvPr>
          <p:cNvSpPr txBox="1"/>
          <p:nvPr/>
        </p:nvSpPr>
        <p:spPr>
          <a:xfrm>
            <a:off x="1933077" y="4393174"/>
            <a:ext cx="92548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Reduces the admin burden on care workers and saving them time, releasing time to care​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A70F92-973B-3D5D-CF7B-05F7604D8612}"/>
              </a:ext>
            </a:extLst>
          </p:cNvPr>
          <p:cNvSpPr txBox="1"/>
          <p:nvPr/>
        </p:nvSpPr>
        <p:spPr>
          <a:xfrm>
            <a:off x="1933077" y="5423622"/>
            <a:ext cx="9327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Brings social care and health data together to benefit patients or people receiving social care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31968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5034-53DC-41E6-F7D0-F8F09017A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1ED771-C485-CCCC-B975-5816DBD64E3F}"/>
              </a:ext>
            </a:extLst>
          </p:cNvPr>
          <p:cNvSpPr/>
          <p:nvPr/>
        </p:nvSpPr>
        <p:spPr>
          <a:xfrm>
            <a:off x="657225" y="476250"/>
            <a:ext cx="11039475" cy="5934075"/>
          </a:xfrm>
          <a:prstGeom prst="roundRect">
            <a:avLst>
              <a:gd name="adj" fmla="val 3345"/>
            </a:avLst>
          </a:prstGeom>
          <a:noFill/>
          <a:ln w="38100">
            <a:solidFill>
              <a:srgbClr val="13A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C156E-B51F-D0BC-931F-D8E43DDFFE27}"/>
              </a:ext>
            </a:extLst>
          </p:cNvPr>
          <p:cNvSpPr txBox="1"/>
          <p:nvPr/>
        </p:nvSpPr>
        <p:spPr>
          <a:xfrm>
            <a:off x="8264992" y="6227861"/>
            <a:ext cx="27683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Transformation Directorate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E43A73-B28F-2E32-3FF5-CE4E2D78D37F}"/>
              </a:ext>
            </a:extLst>
          </p:cNvPr>
          <p:cNvSpPr/>
          <p:nvPr/>
        </p:nvSpPr>
        <p:spPr>
          <a:xfrm>
            <a:off x="314325" y="233907"/>
            <a:ext cx="7324725" cy="851943"/>
          </a:xfrm>
          <a:prstGeom prst="roundRect">
            <a:avLst>
              <a:gd name="adj" fmla="val 9187"/>
            </a:avLst>
          </a:prstGeom>
          <a:solidFill>
            <a:srgbClr val="13A7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DF460-F218-BE85-C9D4-D01647CA0EC3}"/>
              </a:ext>
            </a:extLst>
          </p:cNvPr>
          <p:cNvSpPr txBox="1"/>
          <p:nvPr/>
        </p:nvSpPr>
        <p:spPr>
          <a:xfrm>
            <a:off x="403458" y="350937"/>
            <a:ext cx="6660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ow far have we got?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92D3D-C1CF-5EE2-D1F2-50BAA56BDE57}"/>
              </a:ext>
            </a:extLst>
          </p:cNvPr>
          <p:cNvSpPr txBox="1"/>
          <p:nvPr/>
        </p:nvSpPr>
        <p:spPr>
          <a:xfrm>
            <a:off x="1941443" y="1438712"/>
            <a:ext cx="8852453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63% of care providers and 70% of people now have a DSCR and we’re on course for 80% to have a DSCR by March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Assuring DSCR systems to ensure they are fit for purpose, testing their cyber security, data protection and compliance with data standards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Providing access to a restricted view of the primary care record as part of DSCRs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an evidence base and producing good practice guidance to understand what care technologies have the greatest impact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A6A9F-0AE3-9BCD-91FE-B84099126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7" y="5205972"/>
            <a:ext cx="978395" cy="978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1912C-740B-0D76-FAEF-4146FA163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44" y="3948451"/>
            <a:ext cx="978395" cy="97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621B56-54AC-43ED-B2D5-D8D34D8BC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94" y="1438712"/>
            <a:ext cx="851943" cy="851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8EA919-6736-69EC-FD11-17CEB2323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536" y="2569821"/>
            <a:ext cx="1099464" cy="10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088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5034-53DC-41E6-F7D0-F8F09017A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1ED771-C485-CCCC-B975-5816DBD64E3F}"/>
              </a:ext>
            </a:extLst>
          </p:cNvPr>
          <p:cNvSpPr/>
          <p:nvPr/>
        </p:nvSpPr>
        <p:spPr>
          <a:xfrm>
            <a:off x="657225" y="476250"/>
            <a:ext cx="11039475" cy="5934075"/>
          </a:xfrm>
          <a:prstGeom prst="roundRect">
            <a:avLst>
              <a:gd name="adj" fmla="val 3345"/>
            </a:avLst>
          </a:prstGeom>
          <a:noFill/>
          <a:ln w="38100">
            <a:solidFill>
              <a:srgbClr val="13A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C156E-B51F-D0BC-931F-D8E43DDFFE27}"/>
              </a:ext>
            </a:extLst>
          </p:cNvPr>
          <p:cNvSpPr txBox="1"/>
          <p:nvPr/>
        </p:nvSpPr>
        <p:spPr>
          <a:xfrm>
            <a:off x="8264992" y="6227861"/>
            <a:ext cx="27683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Transformation Directorate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E43A73-B28F-2E32-3FF5-CE4E2D78D37F}"/>
              </a:ext>
            </a:extLst>
          </p:cNvPr>
          <p:cNvSpPr/>
          <p:nvPr/>
        </p:nvSpPr>
        <p:spPr>
          <a:xfrm>
            <a:off x="314325" y="233907"/>
            <a:ext cx="7324725" cy="851943"/>
          </a:xfrm>
          <a:prstGeom prst="roundRect">
            <a:avLst>
              <a:gd name="adj" fmla="val 9187"/>
            </a:avLst>
          </a:prstGeom>
          <a:solidFill>
            <a:srgbClr val="13A7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DF460-F218-BE85-C9D4-D01647CA0EC3}"/>
              </a:ext>
            </a:extLst>
          </p:cNvPr>
          <p:cNvSpPr txBox="1"/>
          <p:nvPr/>
        </p:nvSpPr>
        <p:spPr>
          <a:xfrm>
            <a:off x="403457" y="350937"/>
            <a:ext cx="773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Sharing social care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0FFE2-5FDE-5583-82B3-306016F110C3}"/>
              </a:ext>
            </a:extLst>
          </p:cNvPr>
          <p:cNvSpPr txBox="1"/>
          <p:nvPr/>
        </p:nvSpPr>
        <p:spPr>
          <a:xfrm>
            <a:off x="1082180" y="1457325"/>
            <a:ext cx="1029625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Minimum Operational Data Standard (MODS)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 Minimum Data Specification (RMDS)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 Connect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 Admissions Notification Service (HANS) and discharge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care interoperability platform (SCIP)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data analytics platform</a:t>
            </a:r>
          </a:p>
        </p:txBody>
      </p:sp>
    </p:spTree>
    <p:extLst>
      <p:ext uri="{BB962C8B-B14F-4D97-AF65-F5344CB8AC3E}">
        <p14:creationId xmlns:p14="http://schemas.microsoft.com/office/powerpoint/2010/main" val="370752717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Props1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65506C-93D0-4F65-AAA1-8E15700D8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378</Words>
  <Application>Microsoft Macintosh PowerPoint</Application>
  <PresentationFormat>Widescreen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40</cp:revision>
  <dcterms:created xsi:type="dcterms:W3CDTF">2022-04-12T19:39:15Z</dcterms:created>
  <dcterms:modified xsi:type="dcterms:W3CDTF">2024-04-19T14:48:47Z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</Properties>
</file>