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7"/>
  </p:notesMasterIdLst>
  <p:sldIdLst>
    <p:sldId id="2076137063" r:id="rId5"/>
    <p:sldId id="402" r:id="rId6"/>
    <p:sldId id="408" r:id="rId7"/>
    <p:sldId id="403" r:id="rId8"/>
    <p:sldId id="405" r:id="rId9"/>
    <p:sldId id="406" r:id="rId10"/>
    <p:sldId id="414" r:id="rId11"/>
    <p:sldId id="407" r:id="rId12"/>
    <p:sldId id="409" r:id="rId13"/>
    <p:sldId id="411" r:id="rId14"/>
    <p:sldId id="412" r:id="rId15"/>
    <p:sldId id="4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9EBACC-F647-3945-8B47-D053917C52EE}">
          <p14:sldIdLst>
            <p14:sldId id="2076137063"/>
            <p14:sldId id="402"/>
            <p14:sldId id="408"/>
            <p14:sldId id="403"/>
            <p14:sldId id="405"/>
            <p14:sldId id="406"/>
            <p14:sldId id="414"/>
            <p14:sldId id="407"/>
            <p14:sldId id="409"/>
            <p14:sldId id="411"/>
            <p14:sldId id="412"/>
            <p14:sldId id="413"/>
          </p14:sldIdLst>
        </p14:section>
        <p14:section name="Option 3" id="{C0F3D0B7-58A2-41E7-8C28-3B79DBB0F11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3F"/>
    <a:srgbClr val="782283"/>
    <a:srgbClr val="833C9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84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95E6-8ED5-4FEC-8796-7DFD18C602D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A0AB-A201-42EA-9E34-00D9AE00B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1C216-CF99-1F4C-9027-F0662305A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40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1C216-CF99-1F4C-9027-F0662305A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74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1C216-CF99-1F4C-9027-F0662305A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91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1C216-CF99-1F4C-9027-F0662305A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58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1C216-CF99-1F4C-9027-F0662305A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18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1C216-CF99-1F4C-9027-F0662305A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2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1C216-CF99-1F4C-9027-F0662305A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18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rby City Council ">
            <a:extLst>
              <a:ext uri="{FF2B5EF4-FFF2-40B4-BE49-F238E27FC236}">
                <a16:creationId xmlns:a16="http://schemas.microsoft.com/office/drawing/2014/main" id="{B01E3600-7986-1843-9384-E21DA7E52A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6204686"/>
            <a:ext cx="964784" cy="5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57837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A79703-CD71-4A22-AB91-035832922EF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6A975-EB7B-422A-9AC3-7F7A7812E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2603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A79703-CD71-4A22-AB91-035832922EF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6A975-EB7B-422A-9AC3-7F7A7812E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439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7DA175-6DBF-904E-BB64-74E7A2F2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12206113" cy="3439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9" name="Picture 8" descr="Derby City Council">
            <a:extLst>
              <a:ext uri="{FF2B5EF4-FFF2-40B4-BE49-F238E27FC236}">
                <a16:creationId xmlns:a16="http://schemas.microsoft.com/office/drawing/2014/main" id="{3D66A128-9442-F744-99ED-0F3E8FD9BF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63" y="6190420"/>
            <a:ext cx="979389" cy="5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3015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A79703-CD71-4A22-AB91-035832922EF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6A975-EB7B-422A-9AC3-7F7A7812E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2088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A79703-CD71-4A22-AB91-035832922EF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6A975-EB7B-422A-9AC3-7F7A7812E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6768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A79703-CD71-4A22-AB91-035832922EF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6A975-EB7B-422A-9AC3-7F7A7812E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4979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A79703-CD71-4A22-AB91-035832922EF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6A975-EB7B-422A-9AC3-7F7A7812E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5748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A79703-CD71-4A22-AB91-035832922EF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6A975-EB7B-422A-9AC3-7F7A7812E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0199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A79703-CD71-4A22-AB91-035832922EF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6A975-EB7B-422A-9AC3-7F7A7812E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1618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A79703-CD71-4A22-AB91-035832922EF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66A975-EB7B-422A-9AC3-7F7A7812E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0187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2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821668" y="3645025"/>
            <a:ext cx="10548664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B2.2 Shared Care Record adoption in Adult Social Care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9731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B7DF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The Derbyshire </a:t>
            </a:r>
            <a:r>
              <a:rPr kumimoji="0" lang="en-GB" sz="6000" b="1" i="1" u="none" strike="noStrike" kern="1200" cap="none" spc="0" normalizeH="0" baseline="0" noProof="0" dirty="0">
                <a:ln>
                  <a:noFill/>
                </a:ln>
                <a:solidFill>
                  <a:srgbClr val="00B7D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Shared Care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54B8E-4853-4382-89CB-2EEFEB22D419}"/>
              </a:ext>
            </a:extLst>
          </p:cNvPr>
          <p:cNvSpPr txBox="1"/>
          <p:nvPr/>
        </p:nvSpPr>
        <p:spPr>
          <a:xfrm>
            <a:off x="119336" y="4383689"/>
            <a:ext cx="11953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Andrew Muirhead, Head of Adults Commissioning, Integration and Market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April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083FD-D5D7-0EFD-CA20-E932DD9A6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130" y="5828534"/>
            <a:ext cx="2495550" cy="933450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716B7CDD-9A75-F0DA-8550-7DFFDBD06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718"/>
          <a:stretch/>
        </p:blipFill>
        <p:spPr>
          <a:xfrm>
            <a:off x="6041968" y="752647"/>
            <a:ext cx="4375422" cy="727652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368768BD-B780-76A2-FBA5-3473004AB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90" y="621328"/>
            <a:ext cx="4360475" cy="99029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C7671E-96A0-8D30-A07A-3AF179C54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77398" y="820473"/>
            <a:ext cx="1738749" cy="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9081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744F0D-54D1-79E6-62D2-D2B34556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680" y="0"/>
            <a:ext cx="12216680" cy="1125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17656B4F-93EC-0195-8ADE-D96D42A0C97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48371" y="188913"/>
            <a:ext cx="8631237" cy="646112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  <a:defRPr/>
            </a:pPr>
            <a:r>
              <a:rPr lang="en-GB" altLang="en-US" sz="3600" b="1" dirty="0">
                <a:solidFill>
                  <a:schemeClr val="bg1"/>
                </a:solidFill>
                <a:ea typeface="+mn-ea"/>
                <a:cs typeface="+mn-cs"/>
              </a:rPr>
              <a:t>Usage Stats</a:t>
            </a:r>
            <a:endParaRPr lang="en-GB" alt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52DD8-3675-DF1E-4A8C-D41DFDECB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9" y="1265816"/>
            <a:ext cx="11095682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8313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680" y="1"/>
            <a:ext cx="12216680" cy="6868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4" y="1340768"/>
            <a:ext cx="1443012" cy="1443012"/>
          </a:xfrm>
          <a:prstGeom prst="rect">
            <a:avLst/>
          </a:prstGeom>
        </p:spPr>
      </p:pic>
      <p:sp>
        <p:nvSpPr>
          <p:cNvPr id="14" name="Text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37424" y="272640"/>
            <a:ext cx="11717152" cy="83099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  <a:defRPr/>
            </a:pPr>
            <a:r>
              <a:rPr lang="en-GB" altLang="en-US" sz="4800" b="1" dirty="0">
                <a:solidFill>
                  <a:schemeClr val="bg1"/>
                </a:solidFill>
                <a:ea typeface="+mn-ea"/>
                <a:cs typeface="+mn-cs"/>
              </a:rPr>
              <a:t>Application in practice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3608" y="1315913"/>
            <a:ext cx="10060968" cy="1492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undamentally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this is about normalising health content within our social care case management systems.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rule, not the exception…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93608" y="3039173"/>
            <a:ext cx="10060968" cy="16466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 said, the DSCR has provided opportunities in some significant areas of work: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Mental Health Transformation Programme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to Carers (Accelerating Reforms Fund for adult social care)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Integration - Home First and Reablement Services.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3608" y="4852147"/>
            <a:ext cx="10060968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Whilst it is still an ambition, it has also provided a vehicle for a more considered conversation about supporting the local care market to adopt digital record solutions i.e. Digitising Social Care.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EAAF285C-99F2-0745-0D26-148C815FF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3" y="6165304"/>
            <a:ext cx="110246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909FB9-6F80-638F-893A-C9F980659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0" y="4958478"/>
            <a:ext cx="1080000" cy="1080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F4ADF02-331E-819C-AE65-024AF1563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0" y="3322475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07881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821668" y="3645025"/>
            <a:ext cx="1054866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Any 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3819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B7DF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Thank you for listening.</a:t>
            </a:r>
            <a:endParaRPr kumimoji="0" lang="en-GB" sz="6000" b="1" i="1" u="none" strike="noStrike" kern="1200" cap="none" spc="0" normalizeH="0" baseline="0" noProof="0" dirty="0">
              <a:ln>
                <a:noFill/>
              </a:ln>
              <a:solidFill>
                <a:srgbClr val="00B7D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54B8E-4853-4382-89CB-2EEFEB22D419}"/>
              </a:ext>
            </a:extLst>
          </p:cNvPr>
          <p:cNvSpPr txBox="1"/>
          <p:nvPr/>
        </p:nvSpPr>
        <p:spPr>
          <a:xfrm>
            <a:off x="119336" y="4383689"/>
            <a:ext cx="11953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Andrew Muirhead, Head of Adults Commissioning, Integration and Market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April 2024</a:t>
            </a:r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4E1CB210-B7FF-B593-1B54-FA9BF6EDF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18"/>
          <a:stretch/>
        </p:blipFill>
        <p:spPr>
          <a:xfrm>
            <a:off x="6041968" y="752647"/>
            <a:ext cx="4375422" cy="727652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8253ECFE-3E85-2C1E-1DEE-F7AFDA46C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90" y="621328"/>
            <a:ext cx="4360475" cy="9902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AF73390-8CE2-B7BF-4CCA-6135DC88A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7398" y="820473"/>
            <a:ext cx="1738749" cy="5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44D279-A917-CC01-FA36-67522BB92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6130" y="5828534"/>
            <a:ext cx="24955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2023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744F0D-54D1-79E6-62D2-D2B34556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680" y="0"/>
            <a:ext cx="12216680" cy="1125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17656B4F-93EC-0195-8ADE-D96D42A0C97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48371" y="188913"/>
            <a:ext cx="8631237" cy="646112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  <a:defRPr/>
            </a:pPr>
            <a:r>
              <a:rPr lang="en-GB" altLang="en-US" sz="3600" b="1" dirty="0">
                <a:solidFill>
                  <a:schemeClr val="bg1"/>
                </a:solidFill>
                <a:ea typeface="+mn-ea"/>
                <a:cs typeface="+mn-cs"/>
              </a:rPr>
              <a:t>Outline</a:t>
            </a:r>
            <a:endParaRPr lang="en-GB" alt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C39C69-09E1-C4C8-C98C-1893B194B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683" y="3105151"/>
            <a:ext cx="1439863" cy="143986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C0119-A53E-8ED7-F28A-8D58D2F5EF52}"/>
              </a:ext>
            </a:extLst>
          </p:cNvPr>
          <p:cNvSpPr txBox="1"/>
          <p:nvPr/>
        </p:nvSpPr>
        <p:spPr>
          <a:xfrm>
            <a:off x="2423245" y="1706633"/>
            <a:ext cx="7705202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Background and context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83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4719D-52C6-E8F9-4FB9-0EA8CDC23185}"/>
              </a:ext>
            </a:extLst>
          </p:cNvPr>
          <p:cNvSpPr txBox="1"/>
          <p:nvPr/>
        </p:nvSpPr>
        <p:spPr>
          <a:xfrm>
            <a:off x="2423244" y="3471139"/>
            <a:ext cx="7705203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and implementation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E363C-59D7-F85A-C4D3-6C17EEEDCC1A}"/>
              </a:ext>
            </a:extLst>
          </p:cNvPr>
          <p:cNvSpPr txBox="1"/>
          <p:nvPr/>
        </p:nvSpPr>
        <p:spPr>
          <a:xfrm>
            <a:off x="2423245" y="5235645"/>
            <a:ext cx="7705202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and application in social care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34593-57E2-8B8B-7E61-AB96AF89D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2" y="3409626"/>
            <a:ext cx="830997" cy="83099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24860BD-A9B5-B399-0C5E-291EF390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507" y="1340982"/>
            <a:ext cx="1439863" cy="143986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F5DB9C-5177-BEDD-F964-1C697A64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2" y="1628800"/>
            <a:ext cx="957407" cy="95740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8EB49A9-BFA5-BFB7-3366-489F6DCEC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438" y="4869656"/>
            <a:ext cx="1439863" cy="1439863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2ADFA5-BD73-04E2-EA0C-73F57ADB5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7" y="5083655"/>
            <a:ext cx="1011863" cy="101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4192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B2240-59BB-9D87-A98E-E65E4C54F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37" y="604209"/>
            <a:ext cx="4958710" cy="6209167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6032" y="0"/>
            <a:ext cx="611596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98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3" y="6165304"/>
            <a:ext cx="110246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63352" y="272640"/>
            <a:ext cx="6984776" cy="646331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  <a:defRPr/>
            </a:pPr>
            <a:r>
              <a:rPr lang="en-GB" altLang="en-US" sz="3600" b="1" dirty="0">
                <a:solidFill>
                  <a:schemeClr val="accent1"/>
                </a:solidFill>
                <a:ea typeface="+mn-ea"/>
                <a:cs typeface="+mn-cs"/>
              </a:rPr>
              <a:t>Joined Up Care Derbyshire (JU</a:t>
            </a:r>
            <a:r>
              <a:rPr lang="en-GB" altLang="en-US" sz="3600" b="1" dirty="0">
                <a:solidFill>
                  <a:schemeClr val="bg1"/>
                </a:solidFill>
                <a:ea typeface="+mn-ea"/>
                <a:cs typeface="+mn-cs"/>
              </a:rPr>
              <a:t>CD)</a:t>
            </a:r>
            <a:endParaRPr lang="en-GB" altLang="en-US" sz="3600" b="1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351798" y="272639"/>
            <a:ext cx="557685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Integrated Care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Derby City Council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Derbyshire County Council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Chesterfield Royal Hospital NHS Foundation Trust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University Hospitals of Derby and Burton NHS Foundation Trust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NHS Derbyshire Healthcare NHS Foundation Trust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Derbyshire Health United (DHU) Healthcare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East Midlands Ambulance Service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Derbyshire Community Health Services NHS Foundation Trust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NHS Derby and Derbyshire Integrated Care Board.</a:t>
            </a:r>
          </a:p>
        </p:txBody>
      </p:sp>
    </p:spTree>
    <p:extLst>
      <p:ext uri="{BB962C8B-B14F-4D97-AF65-F5344CB8AC3E}">
        <p14:creationId xmlns:p14="http://schemas.microsoft.com/office/powerpoint/2010/main" val="52455238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1071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4" name="Text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35360" y="272640"/>
            <a:ext cx="4968552" cy="1200329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ea typeface="+mn-ea"/>
                <a:cs typeface="+mn-cs"/>
              </a:rPr>
              <a:t>Local h</a:t>
            </a:r>
            <a:r>
              <a:rPr lang="en-GB" altLang="en-US" sz="3600" b="1" dirty="0" err="1">
                <a:solidFill>
                  <a:schemeClr val="bg1"/>
                </a:solidFill>
                <a:ea typeface="+mn-ea"/>
                <a:cs typeface="+mn-cs"/>
              </a:rPr>
              <a:t>istory</a:t>
            </a:r>
            <a:r>
              <a:rPr lang="en-GB" altLang="en-US" sz="3600" b="1" dirty="0">
                <a:solidFill>
                  <a:schemeClr val="bg1"/>
                </a:solidFill>
                <a:ea typeface="+mn-ea"/>
                <a:cs typeface="+mn-cs"/>
              </a:rPr>
              <a:t> of data and digital innovation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EA01093-C2D8-4056-BCD9-0858FA2B2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07" y="1745609"/>
            <a:ext cx="547260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aunched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 linked data initiative in 2014/15 to coincide with the introduction of the Better Care Fund, driving integration of health and social care that puts people at the centre of decisions.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Analytical tool developed in partnership with an external supplier, spanning 12 health and social care agencies in Derby and Derbyshire, including both Derby City and Derbyshire County Councils.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Laid some good foundations…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351798" y="272639"/>
            <a:ext cx="557685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Digitising Social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83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Supporting the adult social care system to make best use of digital technology to improve the quality and delivery of care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83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Central to meeting the ambitions of the White Paper, ‘People at the Heart of Care’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83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… but need to get the basics right first!</a:t>
            </a:r>
          </a:p>
          <a:p>
            <a:pPr marL="12001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Digital Social Care Records.</a:t>
            </a:r>
          </a:p>
        </p:txBody>
      </p:sp>
    </p:spTree>
    <p:extLst>
      <p:ext uri="{BB962C8B-B14F-4D97-AF65-F5344CB8AC3E}">
        <p14:creationId xmlns:p14="http://schemas.microsoft.com/office/powerpoint/2010/main" val="17743532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6032" y="0"/>
            <a:ext cx="611596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98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3" y="6165304"/>
            <a:ext cx="110246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63352" y="272640"/>
            <a:ext cx="5544616" cy="83099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  <a:defRPr/>
            </a:pPr>
            <a:r>
              <a:rPr lang="en-GB" altLang="en-US" sz="4800" b="1" dirty="0">
                <a:solidFill>
                  <a:schemeClr val="accent1"/>
                </a:solidFill>
                <a:ea typeface="+mn-ea"/>
                <a:cs typeface="+mn-cs"/>
              </a:rPr>
              <a:t>The journey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76E76C9-6ABA-4C2D-BDA6-434098D57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565301"/>
            <a:ext cx="554461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July 2020 - JUCD Board approved an accelerated procurement to select a supplier and enable a proof-of-concept DSCR inc. analytics platform.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83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January 2021 - contract awarded to Orion Healthcare, but without the analytics…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83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Multiagency Board established to oversee delivery and implementation across multiple phases, inv. benefits realisation strategy.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83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Individual meetings held more frequently to pursue the technical development (weekly for DCC).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83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Ambitions for Social Care to be integrated in Phase 2 (possibly by Jan 2022).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351798" y="272639"/>
            <a:ext cx="557685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Intended benefits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April 2021 Benefits Workshop:</a:t>
            </a:r>
          </a:p>
          <a:p>
            <a:pPr marL="12001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Why, who, how, ownership, and connectivity with strategic objectives.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 social care, doorway open to NHS records that would enable holistic decisions and minimise sourcing of information from multiple other professionals/ settings.</a:t>
            </a:r>
            <a:endParaRPr kumimoji="0" lang="en-GB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Centred on our Home First, </a:t>
            </a:r>
            <a:r>
              <a:rPr kumimoji="0" lang="en-GB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Carelink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(telecare), children’s residential, and customer call centre (Derby Direct).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IG and IT critical to realising all of the above.</a:t>
            </a:r>
          </a:p>
        </p:txBody>
      </p:sp>
    </p:spTree>
    <p:extLst>
      <p:ext uri="{BB962C8B-B14F-4D97-AF65-F5344CB8AC3E}">
        <p14:creationId xmlns:p14="http://schemas.microsoft.com/office/powerpoint/2010/main" val="229030577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680" y="1"/>
            <a:ext cx="12216680" cy="6868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4" y="1340768"/>
            <a:ext cx="1443012" cy="1443012"/>
          </a:xfrm>
          <a:prstGeom prst="rect">
            <a:avLst/>
          </a:prstGeom>
        </p:spPr>
      </p:pic>
      <p:sp>
        <p:nvSpPr>
          <p:cNvPr id="14" name="Text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37424" y="272640"/>
            <a:ext cx="11717152" cy="83099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  <a:defRPr/>
            </a:pPr>
            <a:r>
              <a:rPr lang="en-GB" altLang="en-US" sz="4800" b="1" dirty="0">
                <a:solidFill>
                  <a:schemeClr val="bg1"/>
                </a:solidFill>
                <a:ea typeface="+mn-ea"/>
                <a:cs typeface="+mn-cs"/>
              </a:rPr>
              <a:t>Technical requirements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3608" y="1215887"/>
            <a:ext cx="10060968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Derby City Council are users of Liquidlogic case management systems (LAS &amp; LCS).  Derbyshire County Council use Mosaic.  Initially had to complete a detailed adults and childrens data exporter specification and set role-based access for SSO for workers.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was not without its hitches!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93608" y="2969922"/>
            <a:ext cx="10060968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made some local assumptions and initially completed the spec in a manner that made sense to us but caused duplicate/ unwanted data fields.  We adopted the MESH mailbox instead of SFTP for transferring our daily updates, that provides additional monitoring.  The DSCR opens as an I-frame rather than a new window, which resulted in us changing the way we publish our apps.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3608" y="4944481"/>
            <a:ext cx="1006096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Essential that we tested every aspect, specifically with social care workers who are familiar with the system, know what to expect/ look for, and would recognise the value in new data availability.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EAAF285C-99F2-0745-0D26-148C815FF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3" y="6165304"/>
            <a:ext cx="110246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7DFD355A-F481-D84C-11E6-BCE84673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0" y="33224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7A3F7B-4961-CA30-7BFF-AA4D93070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0" y="495847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0405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680" y="1"/>
            <a:ext cx="12216680" cy="3439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226839" y="211264"/>
            <a:ext cx="533439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Social Care Data Exporter</a:t>
            </a:r>
            <a:endParaRPr lang="en-GB" sz="36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AA5FA-6949-4D46-9F3A-F5B209871ABE}"/>
              </a:ext>
            </a:extLst>
          </p:cNvPr>
          <p:cNvSpPr txBox="1"/>
          <p:nvPr/>
        </p:nvSpPr>
        <p:spPr>
          <a:xfrm>
            <a:off x="226839" y="1001611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erby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City Council exports data to Orion Health via an exporter tool provided by Liquidlogic, on an overnight feed.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exporter tool contains query builders that point to appropriate SQL tables in our data warehouses, and creates 10 individual csv files…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2751" y="311139"/>
            <a:ext cx="647593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FIELDS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Approx. 15,000 records in the initial Person Extract dataset…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Referral		- Related Person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Alerts		- Social Worker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Disability	- Care Plan details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Demographics	- Service Provision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Events		- Event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C5ED44-29BC-83E5-3918-3D389BF06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9" y="3645024"/>
            <a:ext cx="1080120" cy="10801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159A37-60A5-0B12-086A-87B0A24EDF22}"/>
              </a:ext>
            </a:extLst>
          </p:cNvPr>
          <p:cNvSpPr txBox="1"/>
          <p:nvPr/>
        </p:nvSpPr>
        <p:spPr>
          <a:xfrm>
            <a:off x="983432" y="4869160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 Types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Safeguarding (inc. Quality)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 admission/ discharge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83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7F5897-0A8A-B7D5-24C3-71D314F9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32" y="3645024"/>
            <a:ext cx="1080120" cy="10801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6E18A2-45D2-32F0-5F45-CFBBA4F4B280}"/>
              </a:ext>
            </a:extLst>
          </p:cNvPr>
          <p:cNvSpPr txBox="1"/>
          <p:nvPr/>
        </p:nvSpPr>
        <p:spPr>
          <a:xfrm>
            <a:off x="5026464" y="4869159"/>
            <a:ext cx="3805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83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Start/ end dates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Reason for event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Status, and latest status change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164410-511E-BAAB-E7C9-E21F1C8141F8}"/>
              </a:ext>
            </a:extLst>
          </p:cNvPr>
          <p:cNvSpPr txBox="1"/>
          <p:nvPr/>
        </p:nvSpPr>
        <p:spPr>
          <a:xfrm>
            <a:off x="9048328" y="4869158"/>
            <a:ext cx="3143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Referral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Referrer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Responsible Team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Reason for referral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CB906-0916-9BDF-16A6-21C87E69A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65" y="364960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5709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61071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4" name="Text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35359" y="272640"/>
            <a:ext cx="5472609" cy="646331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ea typeface="+mn-ea"/>
                <a:cs typeface="+mn-cs"/>
              </a:rPr>
              <a:t>Roll forward January 2023…</a:t>
            </a:r>
            <a:endParaRPr lang="en-GB" altLang="en-US" sz="36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EA01093-C2D8-4056-BCD9-0858FA2B2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9" y="1191611"/>
            <a:ext cx="547260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 LIVE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- 26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January 2023 for adult social care, still progressing for childrens social care.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Used various comms channels to cascade messaging and give practical hints &amp; tips, including via the JUCD delivery team who gave demos and talks.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Important that colleagues felt supported in accessing the DSCR and in being able to feedback on any issues, both technical and concerning information they were accessing/ reading, to the appropriate teams.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351798" y="272639"/>
            <a:ext cx="557685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Demonstrations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83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Key message received from front-line teams was the importance of having drop-in sessions, to see the system first-hand and understand how to navigate around it.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838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Facilitated by the JUCD DSCR team over a couple of dates in the Council House…</a:t>
            </a:r>
          </a:p>
          <a:p>
            <a:pPr marL="12001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38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Generated long queues!  </a:t>
            </a:r>
          </a:p>
        </p:txBody>
      </p:sp>
    </p:spTree>
    <p:extLst>
      <p:ext uri="{BB962C8B-B14F-4D97-AF65-F5344CB8AC3E}">
        <p14:creationId xmlns:p14="http://schemas.microsoft.com/office/powerpoint/2010/main" val="2297353658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744F0D-54D1-79E6-62D2-D2B34556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680" y="0"/>
            <a:ext cx="12216680" cy="1125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17656B4F-93EC-0195-8ADE-D96D42A0C97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48371" y="188913"/>
            <a:ext cx="8631237" cy="646112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None/>
              <a:defRPr/>
            </a:pPr>
            <a:r>
              <a:rPr lang="en-GB" altLang="en-US" sz="3600" b="1" dirty="0">
                <a:solidFill>
                  <a:schemeClr val="bg1"/>
                </a:solidFill>
                <a:ea typeface="+mn-ea"/>
                <a:cs typeface="+mn-cs"/>
              </a:rPr>
              <a:t>DSCR Dashboard</a:t>
            </a:r>
            <a:endParaRPr lang="en-GB" alt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D33304F3-17B2-3619-8760-A6B30DCB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5" y="1202501"/>
            <a:ext cx="11690070" cy="553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71480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2_Office Theme">
  <a:themeElements>
    <a:clrScheme name="DCC 3">
      <a:dk1>
        <a:srgbClr val="000000"/>
      </a:dk1>
      <a:lt1>
        <a:srgbClr val="FFFFFF"/>
      </a:lt1>
      <a:dk2>
        <a:srgbClr val="FFFFFF"/>
      </a:dk2>
      <a:lt2>
        <a:srgbClr val="C51660"/>
      </a:lt2>
      <a:accent1>
        <a:srgbClr val="008387"/>
      </a:accent1>
      <a:accent2>
        <a:srgbClr val="C1D263"/>
      </a:accent2>
      <a:accent3>
        <a:srgbClr val="FE9C2E"/>
      </a:accent3>
      <a:accent4>
        <a:srgbClr val="E9448E"/>
      </a:accent4>
      <a:accent5>
        <a:srgbClr val="00B7DF"/>
      </a:accent5>
      <a:accent6>
        <a:srgbClr val="7A2E82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15" ma:contentTypeDescription="Create a new document." ma:contentTypeScope="" ma:versionID="3617390bde7aeb30f5738a81a3ab6e59">
  <xsd:schema xmlns:xsd="http://www.w3.org/2001/XMLSchema" xmlns:xs="http://www.w3.org/2001/XMLSchema" xmlns:p="http://schemas.microsoft.com/office/2006/metadata/properties" xmlns:ns2="07aa35f8-4ca4-46ab-9e1b-a4e465f24b74" xmlns:ns3="42f0a427-9df2-45d7-aa81-e964de6ddee5" targetNamespace="http://schemas.microsoft.com/office/2006/metadata/properties" ma:root="true" ma:fieldsID="666cf530cefdfd4db7b812e1228f4c31" ns2:_="" ns3:_=""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JohnFaren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JohnFarenden" ma:index="21" nillable="true" ma:displayName="Workstream Host" ma:format="Dropdown" ma:list="UserInfo" ma:SharePointGroup="0" ma:internalName="JohnFarende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543c0c-a518-46b0-9a12-4792eebd6a0a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a35f8-4ca4-46ab-9e1b-a4e465f24b74">
      <Terms xmlns="http://schemas.microsoft.com/office/infopath/2007/PartnerControls"/>
    </lcf76f155ced4ddcb4097134ff3c332f>
    <JohnFarenden xmlns="07aa35f8-4ca4-46ab-9e1b-a4e465f24b74">
      <UserInfo>
        <DisplayName/>
        <AccountId xsi:nil="true"/>
        <AccountType/>
      </UserInfo>
    </JohnFarenden>
    <TaxCatchAll xmlns="42f0a427-9df2-45d7-aa81-e964de6ddee5" xsi:nil="true"/>
  </documentManagement>
</p:properties>
</file>

<file path=customXml/itemProps1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65506C-93D0-4F65-AAA1-8E15700D8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B5F6FB-0ACA-44C0-BA0A-9453667C30BB}">
  <ds:schemaRefs>
    <ds:schemaRef ds:uri="http://schemas.microsoft.com/office/infopath/2007/PartnerControls"/>
    <ds:schemaRef ds:uri="http://www.w3.org/XML/1998/namespace"/>
    <ds:schemaRef ds:uri="8b4ab2fc-b5f7-4d13-956b-0883a4ab917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5706fd-6c67-43d5-8a20-e4c4f82d1a10"/>
    <ds:schemaRef ds:uri="http://purl.org/dc/terms/"/>
    <ds:schemaRef ds:uri="07aa35f8-4ca4-46ab-9e1b-a4e465f24b74"/>
    <ds:schemaRef ds:uri="42f0a427-9df2-45d7-aa81-e964de6ddee5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973</Words>
  <Application>Microsoft Macintosh PowerPoint</Application>
  <PresentationFormat>Widescreen</PresentationFormat>
  <Paragraphs>129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Abadi Extra Light</vt:lpstr>
      <vt:lpstr>Arial</vt:lpstr>
      <vt:lpstr>Calibri</vt:lpstr>
      <vt:lpstr>2_Office Theme</vt:lpstr>
      <vt:lpstr>B2.2 Shared Care Record adoption in Adult Social Care</vt:lpstr>
      <vt:lpstr>Outline</vt:lpstr>
      <vt:lpstr>Joined Up Care Derbyshire (JUCD)</vt:lpstr>
      <vt:lpstr>Local history of data and digital innovation</vt:lpstr>
      <vt:lpstr>The journey</vt:lpstr>
      <vt:lpstr>Technical requirements</vt:lpstr>
      <vt:lpstr>Social Care Data Exporter</vt:lpstr>
      <vt:lpstr>Roll forward January 2023…</vt:lpstr>
      <vt:lpstr>DSCR Dashboard</vt:lpstr>
      <vt:lpstr>Usage Stats</vt:lpstr>
      <vt:lpstr>Application in practice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John Farenden</cp:lastModifiedBy>
  <cp:revision>40</cp:revision>
  <dcterms:created xsi:type="dcterms:W3CDTF">2022-04-12T19:39:15Z</dcterms:created>
  <dcterms:modified xsi:type="dcterms:W3CDTF">2024-04-19T14:49:46Z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</Properties>
</file>