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Lst>
  <p:notesMasterIdLst>
    <p:notesMasterId r:id="rId17"/>
  </p:notesMasterIdLst>
  <p:sldIdLst>
    <p:sldId id="309" r:id="rId6"/>
    <p:sldId id="311" r:id="rId7"/>
    <p:sldId id="268" r:id="rId8"/>
    <p:sldId id="312" r:id="rId9"/>
    <p:sldId id="313" r:id="rId10"/>
    <p:sldId id="269" r:id="rId11"/>
    <p:sldId id="275" r:id="rId12"/>
    <p:sldId id="314" r:id="rId13"/>
    <p:sldId id="259" r:id="rId14"/>
    <p:sldId id="315" r:id="rId15"/>
    <p:sldId id="31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9EBACC-F647-3945-8B47-D053917C52EE}">
          <p14:sldIdLst>
            <p14:sldId id="309"/>
            <p14:sldId id="311"/>
            <p14:sldId id="268"/>
            <p14:sldId id="312"/>
            <p14:sldId id="313"/>
            <p14:sldId id="269"/>
            <p14:sldId id="275"/>
            <p14:sldId id="314"/>
            <p14:sldId id="259"/>
            <p14:sldId id="315"/>
            <p14:sldId id="316"/>
          </p14:sldIdLst>
        </p14:section>
        <p14:section name="Option 3" id="{C0F3D0B7-58A2-41E7-8C28-3B79DBB0F1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63F"/>
    <a:srgbClr val="782283"/>
    <a:srgbClr val="833C9F"/>
    <a:srgbClr val="003853"/>
    <a:srgbClr val="D9458F"/>
    <a:srgbClr val="FFCE44"/>
    <a:srgbClr val="E94F35"/>
    <a:srgbClr val="3AADC7"/>
    <a:srgbClr val="47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0"/>
    <p:restoredTop sz="94694"/>
  </p:normalViewPr>
  <p:slideViewPr>
    <p:cSldViewPr snapToGrid="0" snapToObjects="1">
      <p:cViewPr varScale="1">
        <p:scale>
          <a:sx n="121" d="100"/>
          <a:sy n="121" d="100"/>
        </p:scale>
        <p:origin x="1176"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F95E6-8ED5-4FEC-8796-7DFD18C602DB}" type="datetimeFigureOut">
              <a:rPr lang="en-GB" smtClean="0"/>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CA0AB-A201-42EA-9E34-00D9AE00BDD5}" type="slidenum">
              <a:rPr lang="en-GB" smtClean="0"/>
              <a:t>‹#›</a:t>
            </a:fld>
            <a:endParaRPr lang="en-GB"/>
          </a:p>
        </p:txBody>
      </p:sp>
    </p:spTree>
    <p:extLst>
      <p:ext uri="{BB962C8B-B14F-4D97-AF65-F5344CB8AC3E}">
        <p14:creationId xmlns:p14="http://schemas.microsoft.com/office/powerpoint/2010/main" val="283300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9C19-638E-16FC-790A-EB8766565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F40A4-61DC-54A1-D91E-E7D2B2897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C502A-F688-0814-A449-4767D2247ED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B4FE21-3C9C-32F8-C679-3B51C81626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CEDC5-39BD-461C-BC94-7C76E741CE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11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2666-1AC7-2288-0E1C-67E8C6F35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B0420-B830-5F87-57B7-0CD645EEF7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CF052-1DE8-C07A-CEE6-091862EEE7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BAB3A6A-341D-91A8-E1F6-B8844E7D34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CEDC5-39BD-461C-BC94-7C76E741CE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39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C623D-499C-28AF-7176-CD17C5580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C7DEC-3FE3-B5B5-4E0C-0F94C9F438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9D860-B243-38DC-9C08-445ACB65B18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19471CA-DB14-3BD0-E3E5-92AC1A04DA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CEDC5-39BD-461C-BC94-7C76E741CE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097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A0B6-1121-5A4F-A9E5-C1109A67E9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10B07B-9C86-D94A-9A6D-C25DD2348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B0EBE2-8C89-3D46-9F39-E61224518296}"/>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B7532CEC-A2F2-8F40-B370-7DD1ED15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C006-20ED-2048-AD08-E1AA4E108258}"/>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05601656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D34-09BF-1147-A822-30A710EAFC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DB7C88-2041-0F4C-9CB2-033A350B1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AB9516-6057-E046-B3E0-59802BA340F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50682922-BD86-EF4B-A76C-3FDD665C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CEB0-A74D-1742-9E98-90E52CCDB7C0}"/>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41411494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D1F6-81D6-1D4D-B59E-8BC3D366A2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8EA0BC-C8D2-C64A-A14D-268613844D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41D60-5381-934B-8E95-90938EEAE8DA}"/>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088AE05C-F4BA-0D47-AE92-E0CFB4AC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2A8B-B043-4E4F-8622-A44989BE499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085101681"/>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CA75-5C0C-4184-A226-BD56A5FDDEE1}"/>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92ABD2F-CC22-4537-8356-A976C7B77D29}"/>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C0B8A9-957F-4335-84A5-C4B80A0F07A5}"/>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5" name="Footer Placeholder 4">
            <a:extLst>
              <a:ext uri="{FF2B5EF4-FFF2-40B4-BE49-F238E27FC236}">
                <a16:creationId xmlns:a16="http://schemas.microsoft.com/office/drawing/2014/main" id="{0B2D2E72-0FA6-4B33-83E3-8CEFDEE84AAD}"/>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473FFD68-7007-4B26-A659-D873A495A6A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1357900945"/>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34AC-2937-4EF5-AFA9-3ECA85970275}"/>
              </a:ext>
            </a:extLst>
          </p:cNvPr>
          <p:cNvSpPr>
            <a:spLocks noGrp="1"/>
          </p:cNvSpPr>
          <p:nvPr>
            <p:ph type="title"/>
          </p:nvPr>
        </p:nvSpPr>
        <p:spPr>
          <a:xfrm>
            <a:off x="838200" y="681037"/>
            <a:ext cx="10515600" cy="1009651"/>
          </a:xfrm>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8EEA06-C0DE-49F4-A1F2-0AE16E3D8703}"/>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472DCD-2FB0-487F-91BE-2183F59AD61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5" name="Footer Placeholder 4">
            <a:extLst>
              <a:ext uri="{FF2B5EF4-FFF2-40B4-BE49-F238E27FC236}">
                <a16:creationId xmlns:a16="http://schemas.microsoft.com/office/drawing/2014/main" id="{92F53D79-6415-4E1D-A014-09A15564B53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80B14B46-F88A-4435-8E3A-420A4A863AAF}"/>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3271698078"/>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067F-3DBA-4A4F-B312-AD7DBEC964F4}"/>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61975D-6340-4F8E-BC8A-B4A9117422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3E063C-52A5-4278-BE75-68BD4AD9EB5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5" name="Footer Placeholder 4">
            <a:extLst>
              <a:ext uri="{FF2B5EF4-FFF2-40B4-BE49-F238E27FC236}">
                <a16:creationId xmlns:a16="http://schemas.microsoft.com/office/drawing/2014/main" id="{D6CCE9F1-F06F-400F-8F48-0DF9F9D5227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81A82827-6550-4B64-A366-F69754BD1A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1098617510"/>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FDA3-2054-4AFD-B9DE-CC336A4628FB}"/>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D9FFE3-44BF-48CE-A770-A7EC535D2781}"/>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272159-FCF1-424F-8D47-0F8A40318379}"/>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DD339C-51B4-4AFC-BFDE-3FAA011F6EF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6" name="Footer Placeholder 5">
            <a:extLst>
              <a:ext uri="{FF2B5EF4-FFF2-40B4-BE49-F238E27FC236}">
                <a16:creationId xmlns:a16="http://schemas.microsoft.com/office/drawing/2014/main" id="{BE86C58C-4007-4F6A-8CEC-B0ACD4B63AF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F15B9C9F-5149-4AF3-A905-58005692817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2322980849"/>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AC2E-290E-42B1-9588-F44E861A30F0}"/>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E18E56-2471-4A6D-807B-4FDFEEB1EA8A}"/>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EB355-6781-4AFE-BAA4-F26C8EE81553}"/>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E21623-DFE5-44A5-B426-564C95095BBA}"/>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75BC1-E608-43E6-AA0C-56E14AA13689}"/>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E76584-2EF7-4DB4-BDB6-DCEF31BBEFB9}"/>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8" name="Footer Placeholder 7">
            <a:extLst>
              <a:ext uri="{FF2B5EF4-FFF2-40B4-BE49-F238E27FC236}">
                <a16:creationId xmlns:a16="http://schemas.microsoft.com/office/drawing/2014/main" id="{2F0BF5CE-C37F-48B2-89EE-FF7ADF818F5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9" name="Slide Number Placeholder 8">
            <a:extLst>
              <a:ext uri="{FF2B5EF4-FFF2-40B4-BE49-F238E27FC236}">
                <a16:creationId xmlns:a16="http://schemas.microsoft.com/office/drawing/2014/main" id="{EABC7600-99E7-4E3E-B545-F087255BCF6A}"/>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1945108238"/>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1F7F-A4B5-4F28-8287-035D1BD88655}"/>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281FE894-AC6B-4B02-B32B-11ADCA35DDBF}"/>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4" name="Footer Placeholder 3">
            <a:extLst>
              <a:ext uri="{FF2B5EF4-FFF2-40B4-BE49-F238E27FC236}">
                <a16:creationId xmlns:a16="http://schemas.microsoft.com/office/drawing/2014/main" id="{C4B58084-43FE-41EB-A66D-74125945990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5" name="Slide Number Placeholder 4">
            <a:extLst>
              <a:ext uri="{FF2B5EF4-FFF2-40B4-BE49-F238E27FC236}">
                <a16:creationId xmlns:a16="http://schemas.microsoft.com/office/drawing/2014/main" id="{D88BADB5-82B8-41BA-B93F-F7D912DA0EA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1086281867"/>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F560E-813A-4F83-A832-D79D522588CC}"/>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3" name="Footer Placeholder 2">
            <a:extLst>
              <a:ext uri="{FF2B5EF4-FFF2-40B4-BE49-F238E27FC236}">
                <a16:creationId xmlns:a16="http://schemas.microsoft.com/office/drawing/2014/main" id="{48F0C6A4-964C-467B-B856-8D06E1F470B6}"/>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4" name="Slide Number Placeholder 3">
            <a:extLst>
              <a:ext uri="{FF2B5EF4-FFF2-40B4-BE49-F238E27FC236}">
                <a16:creationId xmlns:a16="http://schemas.microsoft.com/office/drawing/2014/main" id="{E71E6528-43A0-44E4-BA27-63B8F14CC7AC}"/>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2255231125"/>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A768-7F13-4979-965A-1A8C86FD9F93}"/>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B7E337-6262-422C-92D6-85657D827392}"/>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32A10C-54A1-45AE-B3A8-05BB88846A4F}"/>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EA00B-EE48-411D-B94A-B297805B78A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6" name="Footer Placeholder 5">
            <a:extLst>
              <a:ext uri="{FF2B5EF4-FFF2-40B4-BE49-F238E27FC236}">
                <a16:creationId xmlns:a16="http://schemas.microsoft.com/office/drawing/2014/main" id="{F349EB8B-030A-47FB-A075-43BDC4156AF7}"/>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4518A490-C955-4F6F-8FFF-2E06D46BC022}"/>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3702614246"/>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483-299F-7844-AF90-31791D9F63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2CA7C-55A6-794D-9D08-0474B89645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DAEF5-2048-5442-8EEC-B3E7CBCEFC8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48F46D2B-32F6-9043-B1C6-9B635111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4A01-6E9C-424C-A13C-F04BD71BC987}"/>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144502913"/>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49AC-2E61-45A2-AE6A-17B06312D9DB}"/>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D83885-F29A-4720-8D6B-0D6A61113962}"/>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F5EE983-C8F3-47DB-8462-78B215B1438E}"/>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25F0C-B1FA-4035-AFC9-064FC1A0D6B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6" name="Footer Placeholder 5">
            <a:extLst>
              <a:ext uri="{FF2B5EF4-FFF2-40B4-BE49-F238E27FC236}">
                <a16:creationId xmlns:a16="http://schemas.microsoft.com/office/drawing/2014/main" id="{F35DE4EE-2538-4ED8-98D7-67BCBCB7215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D43F1744-3E63-47CC-8CDC-57C2CC02836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3728359034"/>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1E33-6095-45B3-9DAB-AB4A0F2C435E}"/>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B3088A-3849-41CB-95F9-58FC8A934A45}"/>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C8A6A-C874-435C-ADDF-FA7C292BBA58}"/>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5" name="Footer Placeholder 4">
            <a:extLst>
              <a:ext uri="{FF2B5EF4-FFF2-40B4-BE49-F238E27FC236}">
                <a16:creationId xmlns:a16="http://schemas.microsoft.com/office/drawing/2014/main" id="{E0DDB143-B810-47B2-A2E4-DECB81EAC30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57147BBF-0691-4506-BB21-56F39CEB517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3262772358"/>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FF223-CCBD-40C8-B945-E60A154ED55B}"/>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957F96-8C24-44F1-A448-FCEB717B54BA}"/>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BF8626-C233-491F-A2DC-FA42A08C24B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19/04/2024</a:t>
            </a:fld>
            <a:endParaRPr lang="en-GB"/>
          </a:p>
        </p:txBody>
      </p:sp>
      <p:sp>
        <p:nvSpPr>
          <p:cNvPr id="5" name="Footer Placeholder 4">
            <a:extLst>
              <a:ext uri="{FF2B5EF4-FFF2-40B4-BE49-F238E27FC236}">
                <a16:creationId xmlns:a16="http://schemas.microsoft.com/office/drawing/2014/main" id="{30C0704E-1FF2-42C9-8471-F14C101A474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CEFCC291-501B-4F5B-A2F1-A8D3066A22B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a:p>
        </p:txBody>
      </p:sp>
    </p:spTree>
    <p:extLst>
      <p:ext uri="{BB962C8B-B14F-4D97-AF65-F5344CB8AC3E}">
        <p14:creationId xmlns:p14="http://schemas.microsoft.com/office/powerpoint/2010/main" val="2584693477"/>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GB" noProof="0"/>
              <a:t>Click to edit Master title style</a:t>
            </a:r>
            <a:endParaRPr lang="en-GB"/>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Tree>
    <p:extLst>
      <p:ext uri="{BB962C8B-B14F-4D97-AF65-F5344CB8AC3E}">
        <p14:creationId xmlns:p14="http://schemas.microsoft.com/office/powerpoint/2010/main" val="1746605849"/>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ubtitle &amp; 1 column text">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chemeClr val="bg1"/>
                </a:solidFill>
              </a:defRPr>
            </a:lvl1pPr>
          </a:lstStyle>
          <a:p>
            <a:pPr lvl="0"/>
            <a:r>
              <a:rPr lang="en-GB"/>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solidFill>
                  <a:schemeClr val="bg1"/>
                </a:solidFill>
              </a:defRPr>
            </a:lvl1pPr>
          </a:lstStyle>
          <a:p>
            <a:r>
              <a:rPr lang="en-GB" noProof="0"/>
              <a:t>Click to edit Master title style</a:t>
            </a:r>
            <a:endParaRPr lang="en-GB"/>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05BE989B-C09B-4026-9E62-E689E5CE0890}"/>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GB"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GB"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3911434"/>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opy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256898"/>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GB"/>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266888"/>
      </p:ext>
    </p:extLst>
  </p:cSld>
  <p:clrMapOvr>
    <a:masterClrMapping/>
  </p:clrMapOvr>
  <p:transition spd="slow">
    <p:wipe dir="r"/>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endParaRPr lang="en-GB"/>
          </a:p>
        </p:txBody>
      </p:sp>
      <p:sp>
        <p:nvSpPr>
          <p:cNvPr id="8" name="Content Placeholder 3"/>
          <p:cNvSpPr>
            <a:spLocks noGrp="1"/>
          </p:cNvSpPr>
          <p:nvPr>
            <p:ph sz="quarter" idx="16"/>
          </p:nvPr>
        </p:nvSpPr>
        <p:spPr>
          <a:xfrm>
            <a:off x="50292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3899139245"/>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GB"/>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GB"/>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Tree>
    <p:extLst>
      <p:ext uri="{BB962C8B-B14F-4D97-AF65-F5344CB8AC3E}">
        <p14:creationId xmlns:p14="http://schemas.microsoft.com/office/powerpoint/2010/main" val="4068956525"/>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atin typeface="+mn-lt"/>
              </a:defRPr>
            </a:lvl1pPr>
            <a:lvl2pPr>
              <a:tabLst>
                <a:tab pos="6729413" algn="r"/>
              </a:tabLst>
              <a:defRPr>
                <a:latin typeface="+mj-lt"/>
              </a:defRPr>
            </a:lvl2pPr>
            <a:lvl3pPr>
              <a:tabLst>
                <a:tab pos="6729413" algn="r"/>
              </a:tabLst>
              <a:defRPr>
                <a:latin typeface="+mn-lt"/>
              </a:defRPr>
            </a:lvl3pPr>
            <a:lvl4pPr>
              <a:tabLst>
                <a:tab pos="6729413" algn="r"/>
              </a:tabLst>
              <a:defRPr>
                <a:latin typeface="+mn-lt"/>
              </a:defRPr>
            </a:lvl4pPr>
            <a:lvl5pP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GB"/>
              <a:t>Click to add title</a:t>
            </a:r>
          </a:p>
        </p:txBody>
      </p:sp>
    </p:spTree>
    <p:extLst>
      <p:ext uri="{BB962C8B-B14F-4D97-AF65-F5344CB8AC3E}">
        <p14:creationId xmlns:p14="http://schemas.microsoft.com/office/powerpoint/2010/main" val="2970387483"/>
      </p:ext>
    </p:extLst>
  </p:cSld>
  <p:clrMapOvr>
    <a:masterClrMapping/>
  </p:clrMapOvr>
  <p:transition spd="slow">
    <p:wipe dir="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23F-5167-BF49-B7A5-9A20B74E8F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ABF161-E384-894F-8CEF-F54371BB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C480C3-D0D1-4E4D-9F78-98CFDDBAFE7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AA97826A-6DF5-CD4F-B5D0-85F601B7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BFAC-05F5-3347-9B34-5803B349BE9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603614292"/>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Text Placeholder 2"/>
          <p:cNvSpPr>
            <a:spLocks noGrp="1"/>
          </p:cNvSpPr>
          <p:nvPr>
            <p:ph type="body" sz="quarter" idx="10" hasCustomPrompt="1"/>
          </p:nvPr>
        </p:nvSpPr>
        <p:spPr>
          <a:xfrm>
            <a:off x="482329" y="912893"/>
            <a:ext cx="11066569" cy="196143"/>
          </a:xfrm>
          <a:prstGeom prst="rect">
            <a:avLst/>
          </a:prstGeom>
        </p:spPr>
        <p:txBody>
          <a:bodyPr lIns="0" tIns="46800" rIns="0"/>
          <a:lstStyle>
            <a:lvl1pPr>
              <a:defRPr sz="1120" b="1" baseline="0">
                <a:latin typeface="AtlasGrotesk-Black"/>
              </a:defRPr>
            </a:lvl1pPr>
          </a:lstStyle>
          <a:p>
            <a:pPr lvl="0"/>
            <a:r>
              <a:rPr lang="en-GB"/>
              <a:t>Sub title</a:t>
            </a:r>
          </a:p>
        </p:txBody>
      </p:sp>
      <p:sp>
        <p:nvSpPr>
          <p:cNvPr id="20" name="Text Placeholder 2"/>
          <p:cNvSpPr>
            <a:spLocks noGrp="1"/>
          </p:cNvSpPr>
          <p:nvPr>
            <p:ph type="body" sz="quarter" idx="11" hasCustomPrompt="1"/>
          </p:nvPr>
        </p:nvSpPr>
        <p:spPr>
          <a:xfrm>
            <a:off x="482329" y="1340083"/>
            <a:ext cx="11066569" cy="217937"/>
          </a:xfrm>
          <a:prstGeom prst="rect">
            <a:avLst/>
          </a:prstGeom>
        </p:spPr>
        <p:txBody>
          <a:bodyPr lIns="0" tIns="46800" rIns="0"/>
          <a:lstStyle>
            <a:lvl1pPr>
              <a:defRPr sz="1023" b="0" baseline="0">
                <a:latin typeface="AtlasGrotesk-Black"/>
              </a:defRPr>
            </a:lvl1pPr>
          </a:lstStyle>
          <a:p>
            <a:pPr lvl="0"/>
            <a:r>
              <a:rPr lang="en-GB"/>
              <a:t>Body copy goes here…</a:t>
            </a:r>
          </a:p>
        </p:txBody>
      </p:sp>
      <p:sp>
        <p:nvSpPr>
          <p:cNvPr id="22" name="Text Placeholder 2"/>
          <p:cNvSpPr>
            <a:spLocks noGrp="1"/>
          </p:cNvSpPr>
          <p:nvPr>
            <p:ph type="body" sz="quarter" idx="12" hasCustomPrompt="1"/>
          </p:nvPr>
        </p:nvSpPr>
        <p:spPr>
          <a:xfrm>
            <a:off x="482329" y="329143"/>
            <a:ext cx="11066569" cy="470444"/>
          </a:xfrm>
          <a:prstGeom prst="rect">
            <a:avLst/>
          </a:prstGeom>
        </p:spPr>
        <p:txBody>
          <a:bodyPr lIns="0" tIns="46800" rIns="0"/>
          <a:lstStyle>
            <a:lvl1pPr>
              <a:defRPr sz="2089" b="0" baseline="0">
                <a:latin typeface="AtlasGrotesk-Black"/>
              </a:defRPr>
            </a:lvl1pPr>
          </a:lstStyle>
          <a:p>
            <a:pPr lvl="0"/>
            <a:r>
              <a:rPr lang="en-GB"/>
              <a:t>Title</a:t>
            </a:r>
          </a:p>
        </p:txBody>
      </p:sp>
    </p:spTree>
    <p:extLst>
      <p:ext uri="{BB962C8B-B14F-4D97-AF65-F5344CB8AC3E}">
        <p14:creationId xmlns:p14="http://schemas.microsoft.com/office/powerpoint/2010/main" val="2555340800"/>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GB" noProof="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Master text styles</a:t>
            </a:r>
            <a:endParaRPr lang="en-GB"/>
          </a:p>
        </p:txBody>
      </p:sp>
    </p:spTree>
    <p:extLst>
      <p:ext uri="{BB962C8B-B14F-4D97-AF65-F5344CB8AC3E}">
        <p14:creationId xmlns:p14="http://schemas.microsoft.com/office/powerpoint/2010/main" val="1629169195"/>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C62B-3F37-8347-BD7A-155988B27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F007E9-C26B-5440-A4A0-0CC5914A24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498BE2-A856-134D-B17A-5DAD97DDCF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697B1-9116-6E49-8710-69F7246DCB74}"/>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476BA064-0D23-B447-A093-21CD4666C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D95A-4286-214D-AFDC-DF88B65E6EC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69964415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45E3-9B78-FA4D-A6CB-2B8E112EF4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B1D343-4F3B-5A48-9CA0-9232B636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D435E5-6C34-7648-96DB-BCCD01F4F0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1EA4C-8D79-8342-B5A8-F70547351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AE8DA1-3568-2848-B2B6-C41448FD39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06A5E2-7DED-BE4D-8E43-1A9975BFEEA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8" name="Footer Placeholder 7">
            <a:extLst>
              <a:ext uri="{FF2B5EF4-FFF2-40B4-BE49-F238E27FC236}">
                <a16:creationId xmlns:a16="http://schemas.microsoft.com/office/drawing/2014/main" id="{CD8456DC-ADB5-EE4E-8E3A-7C2E0C8C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7A1EB-8C3D-9840-8D2A-0599328E77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71442993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DA7-A946-B44D-912B-1CEB6805F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70918D-ECC7-B44F-BEBB-8C2AD21DB74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4" name="Footer Placeholder 3">
            <a:extLst>
              <a:ext uri="{FF2B5EF4-FFF2-40B4-BE49-F238E27FC236}">
                <a16:creationId xmlns:a16="http://schemas.microsoft.com/office/drawing/2014/main" id="{09126158-212F-0545-9FDE-F342B2CC9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FDC3C-1E94-AB47-94D4-903D917AB5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19636389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21A4D-2954-3443-B696-92A89B25EDBD}"/>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3" name="Footer Placeholder 2">
            <a:extLst>
              <a:ext uri="{FF2B5EF4-FFF2-40B4-BE49-F238E27FC236}">
                <a16:creationId xmlns:a16="http://schemas.microsoft.com/office/drawing/2014/main" id="{FB0AB7E3-AC26-0749-8132-9C6935811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2BBEF-4970-E64F-B4ED-368373468182}"/>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40513682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CDB-273A-D24C-A5E8-377C1C1C04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938ED9-2DD2-BD4F-ACC9-0FEB9E3FC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DB7286-9740-384F-824B-A5585CF7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5ECDA9-BEAE-754C-AA36-331D6A5606EF}"/>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23A4016B-325D-EB40-87E6-0327AC95E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AC85A-498B-E14A-9DBE-E6283B3E171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35420529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69B3-4B53-8A4C-925E-1FF5718BC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693FC1-C711-3940-B813-54594AB4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43C81-7FA1-B04B-84FF-34BD63BD4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F249D-E16F-424A-8110-93359B2BAFE0}"/>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D091CC0B-70EC-334E-A4AF-6615044BC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A21C5-750B-C945-B7CC-507A846A55C5}"/>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32191742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A3E70-C5D9-6644-9917-8047A1B3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6758AE-403E-014B-BA93-15C2B64DA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73C38-9B26-E347-88EE-F24E3748C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718235A2-2C56-3C4F-AA70-F43D2837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A857-16EE-FF4D-B4FD-F9FE4903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F0A1-952F-D043-9020-DF8406D5167E}" type="slidenum">
              <a:rPr lang="en-US" smtClean="0"/>
              <a:t>‹#›</a:t>
            </a:fld>
            <a:endParaRPr lang="en-US"/>
          </a:p>
        </p:txBody>
      </p:sp>
    </p:spTree>
    <p:extLst>
      <p:ext uri="{BB962C8B-B14F-4D97-AF65-F5344CB8AC3E}">
        <p14:creationId xmlns:p14="http://schemas.microsoft.com/office/powerpoint/2010/main" val="15052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907EE-B4D0-405F-8280-0078FD7AE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8FFBEB-9B40-4759-92CA-0CD70FC5D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0F3081-43B9-4F38-A764-42D4D50C0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F128F-A268-4394-B121-16B06B629BC0}" type="datetimeFigureOut">
              <a:rPr lang="en-GB" smtClean="0"/>
              <a:t>19/04/2024</a:t>
            </a:fld>
            <a:endParaRPr lang="en-GB"/>
          </a:p>
        </p:txBody>
      </p:sp>
      <p:sp>
        <p:nvSpPr>
          <p:cNvPr id="5" name="Footer Placeholder 4">
            <a:extLst>
              <a:ext uri="{FF2B5EF4-FFF2-40B4-BE49-F238E27FC236}">
                <a16:creationId xmlns:a16="http://schemas.microsoft.com/office/drawing/2014/main" id="{ABED2039-6CC0-4938-9FB0-81896E797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54EFA5-DD67-4891-B53C-20EC93513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A37E8-03F2-4A2A-B1E5-E6479DDAD58D}" type="slidenum">
              <a:rPr lang="en-GB" smtClean="0"/>
              <a:t>‹#›</a:t>
            </a:fld>
            <a:endParaRPr lang="en-GB"/>
          </a:p>
        </p:txBody>
      </p:sp>
    </p:spTree>
    <p:extLst>
      <p:ext uri="{BB962C8B-B14F-4D97-AF65-F5344CB8AC3E}">
        <p14:creationId xmlns:p14="http://schemas.microsoft.com/office/powerpoint/2010/main" val="17226885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3.sv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2.png"/><Relationship Id="rId2" Type="http://schemas.openxmlformats.org/officeDocument/2006/relationships/image" Target="../media/image17.png"/><Relationship Id="rId16" Type="http://schemas.openxmlformats.org/officeDocument/2006/relationships/image" Target="../media/image36.svg"/><Relationship Id="rId20"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35.png"/><Relationship Id="rId10" Type="http://schemas.openxmlformats.org/officeDocument/2006/relationships/image" Target="../media/image47.svg"/><Relationship Id="rId19" Type="http://schemas.openxmlformats.org/officeDocument/2006/relationships/image" Target="../media/image54.png"/><Relationship Id="rId4" Type="http://schemas.openxmlformats.org/officeDocument/2006/relationships/image" Target="../media/image18.png"/><Relationship Id="rId9" Type="http://schemas.openxmlformats.org/officeDocument/2006/relationships/image" Target="../media/image46.png"/><Relationship Id="rId14" Type="http://schemas.openxmlformats.org/officeDocument/2006/relationships/image" Target="../media/image51.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5" Type="http://schemas.openxmlformats.org/officeDocument/2006/relationships/image" Target="../media/image40.sv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svg"/><Relationship Id="rId15" Type="http://schemas.openxmlformats.org/officeDocument/2006/relationships/image" Target="../media/image30.png"/><Relationship Id="rId23" Type="http://schemas.openxmlformats.org/officeDocument/2006/relationships/image" Target="../media/image38.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svg"/><Relationship Id="rId22"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0" y="2330606"/>
            <a:ext cx="12192000" cy="452739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998402" y="2461926"/>
            <a:ext cx="10589946" cy="2843992"/>
          </a:xfrm>
        </p:spPr>
        <p:txBody>
          <a:bodyPr>
            <a:normAutofit/>
          </a:bodyPr>
          <a:lstStyle/>
          <a:p>
            <a:pPr algn="l"/>
            <a:r>
              <a:rPr lang="en-US" altLang="en-US" sz="3200" b="1" dirty="0">
                <a:solidFill>
                  <a:schemeClr val="bg1"/>
                </a:solidFill>
                <a:latin typeface="Arial" panose="020B0604020202020204" pitchFamily="34" charset="0"/>
                <a:cs typeface="Arial" panose="020B0604020202020204" pitchFamily="34" charset="0"/>
              </a:rPr>
              <a:t>B1.3 Aligning SHCR with ICS priorities </a:t>
            </a:r>
            <a:br>
              <a:rPr lang="en-US" sz="3200" b="1" dirty="0">
                <a:latin typeface="Arial" panose="020B0604020202020204" pitchFamily="34" charset="0"/>
                <a:cs typeface="Arial" panose="020B0604020202020204" pitchFamily="34" charset="0"/>
              </a:rPr>
            </a:br>
            <a:br>
              <a:rPr lang="en-US" sz="3200" b="1" dirty="0">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Lee Rickles : North Yorkshire &amp; Humber ICB</a:t>
            </a: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2"/>
          <a:srcRect t="60718"/>
          <a:stretch/>
        </p:blipFill>
        <p:spPr>
          <a:xfrm>
            <a:off x="6041968" y="752647"/>
            <a:ext cx="4375422" cy="72765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3"/>
          <a:stretch>
            <a:fillRect/>
          </a:stretch>
        </p:blipFill>
        <p:spPr>
          <a:xfrm>
            <a:off x="743190" y="621328"/>
            <a:ext cx="4360475" cy="990291"/>
          </a:xfrm>
          <a:prstGeom prst="rect">
            <a:avLst/>
          </a:prstGeom>
        </p:spPr>
      </p:pic>
      <p:pic>
        <p:nvPicPr>
          <p:cNvPr id="5" name="Graphic 4">
            <a:extLst>
              <a:ext uri="{FF2B5EF4-FFF2-40B4-BE49-F238E27FC236}">
                <a16:creationId xmlns:a16="http://schemas.microsoft.com/office/drawing/2014/main" id="{28710BF2-F55A-19BE-FDA4-10298E2CE5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77398" y="820473"/>
            <a:ext cx="1738749" cy="592000"/>
          </a:xfrm>
          <a:prstGeom prst="rect">
            <a:avLst/>
          </a:prstGeom>
        </p:spPr>
      </p:pic>
    </p:spTree>
    <p:extLst>
      <p:ext uri="{BB962C8B-B14F-4D97-AF65-F5344CB8AC3E}">
        <p14:creationId xmlns:p14="http://schemas.microsoft.com/office/powerpoint/2010/main" val="20825999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344968" y="4512645"/>
            <a:ext cx="4060541" cy="1390678"/>
            <a:chOff x="0" y="-47625"/>
            <a:chExt cx="1549703" cy="549403"/>
          </a:xfrm>
        </p:grpSpPr>
        <p:sp>
          <p:nvSpPr>
            <p:cNvPr id="20" name="Freeform 20"/>
            <p:cNvSpPr/>
            <p:nvPr/>
          </p:nvSpPr>
          <p:spPr>
            <a:xfrm>
              <a:off x="0" y="0"/>
              <a:ext cx="1549703" cy="501778"/>
            </a:xfrm>
            <a:custGeom>
              <a:avLst/>
              <a:gdLst/>
              <a:ahLst/>
              <a:cxnLst/>
              <a:rect l="l" t="t" r="r" b="b"/>
              <a:pathLst>
                <a:path w="1549703" h="501778">
                  <a:moveTo>
                    <a:pt x="67103" y="0"/>
                  </a:moveTo>
                  <a:lnTo>
                    <a:pt x="1482599" y="0"/>
                  </a:lnTo>
                  <a:cubicBezTo>
                    <a:pt x="1500396" y="0"/>
                    <a:pt x="1517464" y="7070"/>
                    <a:pt x="1530049" y="19654"/>
                  </a:cubicBezTo>
                  <a:cubicBezTo>
                    <a:pt x="1542633" y="32238"/>
                    <a:pt x="1549703" y="49306"/>
                    <a:pt x="1549703" y="67103"/>
                  </a:cubicBezTo>
                  <a:lnTo>
                    <a:pt x="1549703" y="434675"/>
                  </a:lnTo>
                  <a:cubicBezTo>
                    <a:pt x="1549703" y="452472"/>
                    <a:pt x="1542633" y="469540"/>
                    <a:pt x="1530049" y="482124"/>
                  </a:cubicBezTo>
                  <a:cubicBezTo>
                    <a:pt x="1517464" y="494709"/>
                    <a:pt x="1500396" y="501778"/>
                    <a:pt x="1482599" y="501778"/>
                  </a:cubicBezTo>
                  <a:lnTo>
                    <a:pt x="67103" y="501778"/>
                  </a:lnTo>
                  <a:cubicBezTo>
                    <a:pt x="30043" y="501778"/>
                    <a:pt x="0" y="471735"/>
                    <a:pt x="0" y="434675"/>
                  </a:cubicBezTo>
                  <a:lnTo>
                    <a:pt x="0" y="67103"/>
                  </a:lnTo>
                  <a:cubicBezTo>
                    <a:pt x="0" y="49306"/>
                    <a:pt x="7070" y="32238"/>
                    <a:pt x="19654" y="19654"/>
                  </a:cubicBezTo>
                  <a:cubicBezTo>
                    <a:pt x="32238" y="7070"/>
                    <a:pt x="49306" y="0"/>
                    <a:pt x="67103" y="0"/>
                  </a:cubicBezTo>
                  <a:close/>
                </a:path>
              </a:pathLst>
            </a:custGeom>
            <a:solidFill>
              <a:srgbClr val="A156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1"/>
            <p:cNvSpPr txBox="1"/>
            <p:nvPr/>
          </p:nvSpPr>
          <p:spPr>
            <a:xfrm>
              <a:off x="0" y="-47625"/>
              <a:ext cx="1549703"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8" name="TextBox 17">
            <a:extLst>
              <a:ext uri="{FF2B5EF4-FFF2-40B4-BE49-F238E27FC236}">
                <a16:creationId xmlns:a16="http://schemas.microsoft.com/office/drawing/2014/main" id="{74271178-C093-508F-6EBF-E721654BECCB}"/>
              </a:ext>
            </a:extLst>
          </p:cNvPr>
          <p:cNvSpPr txBox="1"/>
          <p:nvPr/>
        </p:nvSpPr>
        <p:spPr>
          <a:xfrm>
            <a:off x="1708600" y="4765660"/>
            <a:ext cx="2596455" cy="938527"/>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ptos Black"/>
                <a:ea typeface="+mn-ea"/>
                <a:cs typeface="+mn-cs"/>
              </a:rPr>
              <a:t>FHIR resources live across Provider </a:t>
            </a:r>
            <a:r>
              <a:rPr kumimoji="0" lang="en-US" sz="1600" b="0" i="0" u="none" strike="noStrike" kern="1200" cap="none" spc="0" normalizeH="0" baseline="0" noProof="0" err="1">
                <a:ln>
                  <a:noFill/>
                </a:ln>
                <a:solidFill>
                  <a:prstClr val="white"/>
                </a:solidFill>
                <a:effectLst/>
                <a:uLnTx/>
                <a:uFillTx/>
                <a:latin typeface="Aptos Black"/>
                <a:ea typeface="+mn-ea"/>
                <a:cs typeface="+mn-cs"/>
              </a:rPr>
              <a:t>organisations</a:t>
            </a:r>
            <a:r>
              <a:rPr kumimoji="0" lang="en-US" sz="1600" b="0" i="0" u="none" strike="noStrike" kern="1200" cap="none" spc="0" normalizeH="0" baseline="0" noProof="0">
                <a:ln>
                  <a:noFill/>
                </a:ln>
                <a:solidFill>
                  <a:prstClr val="white"/>
                </a:solidFill>
                <a:effectLst/>
                <a:uLnTx/>
                <a:uFillTx/>
                <a:latin typeface="Aptos Black"/>
                <a:ea typeface="+mn-ea"/>
                <a:cs typeface="+mn-cs"/>
              </a:rPr>
              <a:t> since April 21</a:t>
            </a:r>
            <a:endParaRPr kumimoji="0" lang="en-US" sz="1800" b="0" i="0" u="none" strike="noStrike" kern="1200" cap="none" spc="0" normalizeH="0" baseline="0" noProof="0">
              <a:ln>
                <a:noFill/>
              </a:ln>
              <a:solidFill>
                <a:prstClr val="white"/>
              </a:solidFill>
              <a:effectLst/>
              <a:uLnTx/>
              <a:uFillTx/>
              <a:latin typeface="Aptos Black"/>
              <a:ea typeface="+mn-ea"/>
              <a:cs typeface="+mn-cs"/>
            </a:endParaRPr>
          </a:p>
        </p:txBody>
      </p:sp>
      <p:sp>
        <p:nvSpPr>
          <p:cNvPr id="118" name="TextBox 17">
            <a:extLst>
              <a:ext uri="{FF2B5EF4-FFF2-40B4-BE49-F238E27FC236}">
                <a16:creationId xmlns:a16="http://schemas.microsoft.com/office/drawing/2014/main" id="{73F6A5A8-BA0A-9E0E-1A47-7BC7F3D95A94}"/>
              </a:ext>
            </a:extLst>
          </p:cNvPr>
          <p:cNvSpPr txBox="1"/>
          <p:nvPr/>
        </p:nvSpPr>
        <p:spPr>
          <a:xfrm>
            <a:off x="482922" y="5358181"/>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50" b="0" i="0" u="none" strike="noStrike" kern="1200" cap="none" spc="0" normalizeH="0" baseline="0" noProof="0">
                <a:ln>
                  <a:noFill/>
                </a:ln>
                <a:solidFill>
                  <a:prstClr val="white"/>
                </a:solidFill>
                <a:effectLst/>
                <a:uLnTx/>
                <a:uFillTx/>
                <a:latin typeface="Aptos Black"/>
                <a:ea typeface="+mn-ea"/>
                <a:cs typeface="+mn-cs"/>
              </a:rPr>
              <a:t>30</a:t>
            </a:r>
            <a:endPar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endParaRPr>
          </a:p>
        </p:txBody>
      </p:sp>
      <p:sp>
        <p:nvSpPr>
          <p:cNvPr id="2" name="Freeform 2"/>
          <p:cNvSpPr/>
          <p:nvPr/>
        </p:nvSpPr>
        <p:spPr>
          <a:xfrm>
            <a:off x="294411" y="6119951"/>
            <a:ext cx="2918265" cy="555133"/>
          </a:xfrm>
          <a:custGeom>
            <a:avLst/>
            <a:gdLst/>
            <a:ahLst/>
            <a:cxnLst/>
            <a:rect l="l" t="t" r="r" b="b"/>
            <a:pathLst>
              <a:path w="4377397" h="832699">
                <a:moveTo>
                  <a:pt x="0" y="0"/>
                </a:moveTo>
                <a:lnTo>
                  <a:pt x="4377397" y="0"/>
                </a:lnTo>
                <a:lnTo>
                  <a:pt x="4377397" y="832698"/>
                </a:lnTo>
                <a:lnTo>
                  <a:pt x="0" y="83269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a:off x="10239037" y="208362"/>
            <a:ext cx="1684363" cy="1044093"/>
          </a:xfrm>
          <a:custGeom>
            <a:avLst/>
            <a:gdLst/>
            <a:ahLst/>
            <a:cxnLst/>
            <a:rect l="l" t="t" r="r" b="b"/>
            <a:pathLst>
              <a:path w="2526544" h="1566139">
                <a:moveTo>
                  <a:pt x="0" y="0"/>
                </a:moveTo>
                <a:lnTo>
                  <a:pt x="2526544" y="0"/>
                </a:lnTo>
                <a:lnTo>
                  <a:pt x="2526544" y="1566139"/>
                </a:lnTo>
                <a:lnTo>
                  <a:pt x="0" y="156613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a:off x="9892603" y="6022447"/>
            <a:ext cx="2025727" cy="582786"/>
          </a:xfrm>
          <a:custGeom>
            <a:avLst/>
            <a:gdLst/>
            <a:ahLst/>
            <a:cxnLst/>
            <a:rect l="l" t="t" r="r" b="b"/>
            <a:pathLst>
              <a:path w="3038591" h="874179">
                <a:moveTo>
                  <a:pt x="0" y="0"/>
                </a:moveTo>
                <a:lnTo>
                  <a:pt x="3038591" y="0"/>
                </a:lnTo>
                <a:lnTo>
                  <a:pt x="3038591" y="874179"/>
                </a:lnTo>
                <a:lnTo>
                  <a:pt x="0" y="87417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a:off x="-431004" y="-777596"/>
            <a:ext cx="3786741" cy="3906679"/>
          </a:xfrm>
          <a:custGeom>
            <a:avLst/>
            <a:gdLst/>
            <a:ahLst/>
            <a:cxnLst/>
            <a:rect l="l" t="t" r="r" b="b"/>
            <a:pathLst>
              <a:path w="5680112" h="5860018">
                <a:moveTo>
                  <a:pt x="0" y="0"/>
                </a:moveTo>
                <a:lnTo>
                  <a:pt x="5680112" y="0"/>
                </a:lnTo>
                <a:lnTo>
                  <a:pt x="5680112" y="5860018"/>
                </a:lnTo>
                <a:lnTo>
                  <a:pt x="0" y="5860018"/>
                </a:lnTo>
                <a:lnTo>
                  <a:pt x="0" y="0"/>
                </a:lnTo>
                <a:close/>
              </a:path>
            </a:pathLst>
          </a:custGeom>
          <a:blipFill>
            <a:blip r:embed="rId4">
              <a:alphaModFix amt="26000"/>
            </a:blip>
            <a:stretch>
              <a:fillRect r="-25860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a:off x="5167397" y="5044718"/>
            <a:ext cx="3025213" cy="3121030"/>
          </a:xfrm>
          <a:custGeom>
            <a:avLst/>
            <a:gdLst/>
            <a:ahLst/>
            <a:cxnLst/>
            <a:rect l="l" t="t" r="r" b="b"/>
            <a:pathLst>
              <a:path w="4537819" h="4681545">
                <a:moveTo>
                  <a:pt x="0" y="0"/>
                </a:moveTo>
                <a:lnTo>
                  <a:pt x="4537819" y="0"/>
                </a:lnTo>
                <a:lnTo>
                  <a:pt x="4537819" y="4681545"/>
                </a:lnTo>
                <a:lnTo>
                  <a:pt x="0" y="4681545"/>
                </a:lnTo>
                <a:lnTo>
                  <a:pt x="0" y="0"/>
                </a:lnTo>
                <a:close/>
              </a:path>
            </a:pathLst>
          </a:custGeom>
          <a:blipFill>
            <a:blip r:embed="rId4">
              <a:alphaModFix amt="16000"/>
            </a:blip>
            <a:stretch>
              <a:fillRect r="-25860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7"/>
          <p:cNvGrpSpPr/>
          <p:nvPr/>
        </p:nvGrpSpPr>
        <p:grpSpPr>
          <a:xfrm>
            <a:off x="453093" y="1876206"/>
            <a:ext cx="3023020" cy="1270127"/>
            <a:chOff x="0" y="0"/>
            <a:chExt cx="1549703" cy="501778"/>
          </a:xfrm>
        </p:grpSpPr>
        <p:sp>
          <p:nvSpPr>
            <p:cNvPr id="8" name="Freeform 8"/>
            <p:cNvSpPr/>
            <p:nvPr/>
          </p:nvSpPr>
          <p:spPr>
            <a:xfrm>
              <a:off x="0" y="0"/>
              <a:ext cx="1549703" cy="501778"/>
            </a:xfrm>
            <a:custGeom>
              <a:avLst/>
              <a:gdLst/>
              <a:ahLst/>
              <a:cxnLst/>
              <a:rect l="l" t="t" r="r" b="b"/>
              <a:pathLst>
                <a:path w="1549703" h="501778">
                  <a:moveTo>
                    <a:pt x="67103" y="0"/>
                  </a:moveTo>
                  <a:lnTo>
                    <a:pt x="1482599" y="0"/>
                  </a:lnTo>
                  <a:cubicBezTo>
                    <a:pt x="1500396" y="0"/>
                    <a:pt x="1517464" y="7070"/>
                    <a:pt x="1530049" y="19654"/>
                  </a:cubicBezTo>
                  <a:cubicBezTo>
                    <a:pt x="1542633" y="32238"/>
                    <a:pt x="1549703" y="49306"/>
                    <a:pt x="1549703" y="67103"/>
                  </a:cubicBezTo>
                  <a:lnTo>
                    <a:pt x="1549703" y="434675"/>
                  </a:lnTo>
                  <a:cubicBezTo>
                    <a:pt x="1549703" y="452472"/>
                    <a:pt x="1542633" y="469540"/>
                    <a:pt x="1530049" y="482124"/>
                  </a:cubicBezTo>
                  <a:cubicBezTo>
                    <a:pt x="1517464" y="494709"/>
                    <a:pt x="1500396" y="501778"/>
                    <a:pt x="1482599" y="501778"/>
                  </a:cubicBezTo>
                  <a:lnTo>
                    <a:pt x="67103" y="501778"/>
                  </a:lnTo>
                  <a:cubicBezTo>
                    <a:pt x="30043" y="501778"/>
                    <a:pt x="0" y="471735"/>
                    <a:pt x="0" y="434675"/>
                  </a:cubicBezTo>
                  <a:lnTo>
                    <a:pt x="0" y="67103"/>
                  </a:lnTo>
                  <a:cubicBezTo>
                    <a:pt x="0" y="49306"/>
                    <a:pt x="7070" y="32238"/>
                    <a:pt x="19654" y="19654"/>
                  </a:cubicBezTo>
                  <a:cubicBezTo>
                    <a:pt x="32238" y="7070"/>
                    <a:pt x="49306" y="0"/>
                    <a:pt x="67103" y="0"/>
                  </a:cubicBezTo>
                  <a:close/>
                </a:path>
              </a:pathLst>
            </a:custGeom>
            <a:solidFill>
              <a:srgbClr val="A156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9"/>
            <p:cNvSpPr txBox="1"/>
            <p:nvPr/>
          </p:nvSpPr>
          <p:spPr>
            <a:xfrm>
              <a:off x="0" y="-47625"/>
              <a:ext cx="1549703"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10"/>
          <p:cNvGrpSpPr/>
          <p:nvPr/>
        </p:nvGrpSpPr>
        <p:grpSpPr>
          <a:xfrm>
            <a:off x="3589966" y="1846482"/>
            <a:ext cx="2179525" cy="1270127"/>
            <a:chOff x="0" y="0"/>
            <a:chExt cx="993265" cy="501778"/>
          </a:xfrm>
        </p:grpSpPr>
        <p:sp>
          <p:nvSpPr>
            <p:cNvPr id="11" name="Freeform 11"/>
            <p:cNvSpPr/>
            <p:nvPr/>
          </p:nvSpPr>
          <p:spPr>
            <a:xfrm>
              <a:off x="0" y="0"/>
              <a:ext cx="993265" cy="501778"/>
            </a:xfrm>
            <a:custGeom>
              <a:avLst/>
              <a:gdLst/>
              <a:ahLst/>
              <a:cxnLst/>
              <a:rect l="l" t="t" r="r" b="b"/>
              <a:pathLst>
                <a:path w="993265" h="501778">
                  <a:moveTo>
                    <a:pt x="104695" y="0"/>
                  </a:moveTo>
                  <a:lnTo>
                    <a:pt x="888569" y="0"/>
                  </a:lnTo>
                  <a:cubicBezTo>
                    <a:pt x="916336" y="0"/>
                    <a:pt x="942966" y="11030"/>
                    <a:pt x="962600" y="30665"/>
                  </a:cubicBezTo>
                  <a:cubicBezTo>
                    <a:pt x="982234" y="50299"/>
                    <a:pt x="993265" y="76928"/>
                    <a:pt x="993265" y="104695"/>
                  </a:cubicBezTo>
                  <a:lnTo>
                    <a:pt x="993265" y="397083"/>
                  </a:lnTo>
                  <a:cubicBezTo>
                    <a:pt x="993265" y="424850"/>
                    <a:pt x="982234" y="451480"/>
                    <a:pt x="962600" y="471114"/>
                  </a:cubicBezTo>
                  <a:cubicBezTo>
                    <a:pt x="942966" y="490748"/>
                    <a:pt x="916336" y="501778"/>
                    <a:pt x="888569" y="501778"/>
                  </a:cubicBezTo>
                  <a:lnTo>
                    <a:pt x="104695" y="501778"/>
                  </a:lnTo>
                  <a:cubicBezTo>
                    <a:pt x="46874" y="501778"/>
                    <a:pt x="0" y="454905"/>
                    <a:pt x="0" y="397083"/>
                  </a:cubicBezTo>
                  <a:lnTo>
                    <a:pt x="0" y="104695"/>
                  </a:lnTo>
                  <a:cubicBezTo>
                    <a:pt x="0" y="76928"/>
                    <a:pt x="11030" y="50299"/>
                    <a:pt x="30665" y="30665"/>
                  </a:cubicBezTo>
                  <a:cubicBezTo>
                    <a:pt x="50299" y="11030"/>
                    <a:pt x="76928" y="0"/>
                    <a:pt x="104695" y="0"/>
                  </a:cubicBezTo>
                  <a:close/>
                </a:path>
              </a:pathLst>
            </a:custGeom>
            <a:solidFill>
              <a:srgbClr val="87B95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2"/>
            <p:cNvSpPr txBox="1"/>
            <p:nvPr/>
          </p:nvSpPr>
          <p:spPr>
            <a:xfrm>
              <a:off x="0" y="-47625"/>
              <a:ext cx="993265"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roup 13"/>
          <p:cNvGrpSpPr/>
          <p:nvPr/>
        </p:nvGrpSpPr>
        <p:grpSpPr>
          <a:xfrm>
            <a:off x="8306601" y="1855782"/>
            <a:ext cx="3644323" cy="1270127"/>
            <a:chOff x="0" y="0"/>
            <a:chExt cx="1887792" cy="501778"/>
          </a:xfrm>
        </p:grpSpPr>
        <p:sp>
          <p:nvSpPr>
            <p:cNvPr id="14" name="Freeform 14"/>
            <p:cNvSpPr/>
            <p:nvPr/>
          </p:nvSpPr>
          <p:spPr>
            <a:xfrm>
              <a:off x="0" y="0"/>
              <a:ext cx="1887792" cy="501778"/>
            </a:xfrm>
            <a:custGeom>
              <a:avLst/>
              <a:gdLst/>
              <a:ahLst/>
              <a:cxnLst/>
              <a:rect l="l" t="t" r="r" b="b"/>
              <a:pathLst>
                <a:path w="1887792" h="501778">
                  <a:moveTo>
                    <a:pt x="55086" y="0"/>
                  </a:moveTo>
                  <a:lnTo>
                    <a:pt x="1832706" y="0"/>
                  </a:lnTo>
                  <a:cubicBezTo>
                    <a:pt x="1863129" y="0"/>
                    <a:pt x="1887792" y="24663"/>
                    <a:pt x="1887792" y="55086"/>
                  </a:cubicBezTo>
                  <a:lnTo>
                    <a:pt x="1887792" y="446693"/>
                  </a:lnTo>
                  <a:cubicBezTo>
                    <a:pt x="1887792" y="461302"/>
                    <a:pt x="1881988" y="475314"/>
                    <a:pt x="1871657" y="485644"/>
                  </a:cubicBezTo>
                  <a:cubicBezTo>
                    <a:pt x="1861327" y="495975"/>
                    <a:pt x="1847316" y="501778"/>
                    <a:pt x="1832706" y="501778"/>
                  </a:cubicBezTo>
                  <a:lnTo>
                    <a:pt x="55086" y="501778"/>
                  </a:lnTo>
                  <a:cubicBezTo>
                    <a:pt x="24663" y="501778"/>
                    <a:pt x="0" y="477116"/>
                    <a:pt x="0" y="446693"/>
                  </a:cubicBezTo>
                  <a:lnTo>
                    <a:pt x="0" y="55086"/>
                  </a:lnTo>
                  <a:cubicBezTo>
                    <a:pt x="0" y="24663"/>
                    <a:pt x="24663" y="0"/>
                    <a:pt x="55086" y="0"/>
                  </a:cubicBezTo>
                  <a:close/>
                </a:path>
              </a:pathLst>
            </a:custGeom>
            <a:solidFill>
              <a:srgbClr val="EFA44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5"/>
            <p:cNvSpPr txBox="1"/>
            <p:nvPr/>
          </p:nvSpPr>
          <p:spPr>
            <a:xfrm>
              <a:off x="0" y="-47625"/>
              <a:ext cx="1887792"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16"/>
          <p:cNvGrpSpPr/>
          <p:nvPr/>
        </p:nvGrpSpPr>
        <p:grpSpPr>
          <a:xfrm>
            <a:off x="2603601" y="3218030"/>
            <a:ext cx="2335912" cy="1270127"/>
            <a:chOff x="0" y="0"/>
            <a:chExt cx="922830" cy="501778"/>
          </a:xfrm>
        </p:grpSpPr>
        <p:sp>
          <p:nvSpPr>
            <p:cNvPr id="17" name="Freeform 17"/>
            <p:cNvSpPr/>
            <p:nvPr/>
          </p:nvSpPr>
          <p:spPr>
            <a:xfrm>
              <a:off x="0" y="0"/>
              <a:ext cx="922830" cy="501778"/>
            </a:xfrm>
            <a:custGeom>
              <a:avLst/>
              <a:gdLst/>
              <a:ahLst/>
              <a:cxnLst/>
              <a:rect l="l" t="t" r="r" b="b"/>
              <a:pathLst>
                <a:path w="922830" h="501778">
                  <a:moveTo>
                    <a:pt x="112686" y="0"/>
                  </a:moveTo>
                  <a:lnTo>
                    <a:pt x="810143" y="0"/>
                  </a:lnTo>
                  <a:cubicBezTo>
                    <a:pt x="840030" y="0"/>
                    <a:pt x="868692" y="11872"/>
                    <a:pt x="889824" y="33005"/>
                  </a:cubicBezTo>
                  <a:cubicBezTo>
                    <a:pt x="910957" y="54138"/>
                    <a:pt x="922830" y="82800"/>
                    <a:pt x="922830" y="112686"/>
                  </a:cubicBezTo>
                  <a:lnTo>
                    <a:pt x="922830" y="389092"/>
                  </a:lnTo>
                  <a:cubicBezTo>
                    <a:pt x="922830" y="451327"/>
                    <a:pt x="872378" y="501778"/>
                    <a:pt x="810143" y="501778"/>
                  </a:cubicBezTo>
                  <a:lnTo>
                    <a:pt x="112686" y="501778"/>
                  </a:lnTo>
                  <a:cubicBezTo>
                    <a:pt x="50451" y="501778"/>
                    <a:pt x="0" y="451327"/>
                    <a:pt x="0" y="389092"/>
                  </a:cubicBezTo>
                  <a:lnTo>
                    <a:pt x="0" y="112686"/>
                  </a:lnTo>
                  <a:cubicBezTo>
                    <a:pt x="0" y="50451"/>
                    <a:pt x="50451" y="0"/>
                    <a:pt x="112686" y="0"/>
                  </a:cubicBezTo>
                  <a:close/>
                </a:path>
              </a:pathLst>
            </a:custGeom>
            <a:solidFill>
              <a:srgbClr val="EFA44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8"/>
            <p:cNvSpPr txBox="1"/>
            <p:nvPr/>
          </p:nvSpPr>
          <p:spPr>
            <a:xfrm>
              <a:off x="0" y="-47625"/>
              <a:ext cx="922830"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roup 22"/>
          <p:cNvGrpSpPr/>
          <p:nvPr/>
        </p:nvGrpSpPr>
        <p:grpSpPr>
          <a:xfrm>
            <a:off x="404768" y="3125908"/>
            <a:ext cx="2149649" cy="1390678"/>
            <a:chOff x="0" y="-47625"/>
            <a:chExt cx="922830" cy="549403"/>
          </a:xfrm>
        </p:grpSpPr>
        <p:sp>
          <p:nvSpPr>
            <p:cNvPr id="23" name="Freeform 23"/>
            <p:cNvSpPr/>
            <p:nvPr/>
          </p:nvSpPr>
          <p:spPr>
            <a:xfrm>
              <a:off x="0" y="0"/>
              <a:ext cx="922830" cy="501778"/>
            </a:xfrm>
            <a:custGeom>
              <a:avLst/>
              <a:gdLst/>
              <a:ahLst/>
              <a:cxnLst/>
              <a:rect l="l" t="t" r="r" b="b"/>
              <a:pathLst>
                <a:path w="922830" h="501778">
                  <a:moveTo>
                    <a:pt x="112686" y="0"/>
                  </a:moveTo>
                  <a:lnTo>
                    <a:pt x="810143" y="0"/>
                  </a:lnTo>
                  <a:cubicBezTo>
                    <a:pt x="840030" y="0"/>
                    <a:pt x="868692" y="11872"/>
                    <a:pt x="889824" y="33005"/>
                  </a:cubicBezTo>
                  <a:cubicBezTo>
                    <a:pt x="910957" y="54138"/>
                    <a:pt x="922830" y="82800"/>
                    <a:pt x="922830" y="112686"/>
                  </a:cubicBezTo>
                  <a:lnTo>
                    <a:pt x="922830" y="389092"/>
                  </a:lnTo>
                  <a:cubicBezTo>
                    <a:pt x="922830" y="451327"/>
                    <a:pt x="872378" y="501778"/>
                    <a:pt x="810143" y="501778"/>
                  </a:cubicBezTo>
                  <a:lnTo>
                    <a:pt x="112686" y="501778"/>
                  </a:lnTo>
                  <a:cubicBezTo>
                    <a:pt x="50451" y="501778"/>
                    <a:pt x="0" y="451327"/>
                    <a:pt x="0" y="389092"/>
                  </a:cubicBezTo>
                  <a:lnTo>
                    <a:pt x="0" y="112686"/>
                  </a:lnTo>
                  <a:cubicBezTo>
                    <a:pt x="0" y="50451"/>
                    <a:pt x="50451" y="0"/>
                    <a:pt x="112686" y="0"/>
                  </a:cubicBezTo>
                  <a:close/>
                </a:path>
              </a:pathLst>
            </a:custGeom>
            <a:solidFill>
              <a:srgbClr val="58B6D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4"/>
            <p:cNvSpPr txBox="1"/>
            <p:nvPr/>
          </p:nvSpPr>
          <p:spPr>
            <a:xfrm>
              <a:off x="0" y="-47625"/>
              <a:ext cx="922830"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5" name="Group 25"/>
          <p:cNvGrpSpPr/>
          <p:nvPr/>
        </p:nvGrpSpPr>
        <p:grpSpPr>
          <a:xfrm>
            <a:off x="5017578" y="3227733"/>
            <a:ext cx="2198325" cy="1270127"/>
            <a:chOff x="0" y="0"/>
            <a:chExt cx="1887792" cy="501778"/>
          </a:xfrm>
        </p:grpSpPr>
        <p:sp>
          <p:nvSpPr>
            <p:cNvPr id="26" name="Freeform 26"/>
            <p:cNvSpPr/>
            <p:nvPr/>
          </p:nvSpPr>
          <p:spPr>
            <a:xfrm>
              <a:off x="0" y="0"/>
              <a:ext cx="1887792" cy="501778"/>
            </a:xfrm>
            <a:custGeom>
              <a:avLst/>
              <a:gdLst/>
              <a:ahLst/>
              <a:cxnLst/>
              <a:rect l="l" t="t" r="r" b="b"/>
              <a:pathLst>
                <a:path w="1887792" h="501778">
                  <a:moveTo>
                    <a:pt x="55086" y="0"/>
                  </a:moveTo>
                  <a:lnTo>
                    <a:pt x="1832706" y="0"/>
                  </a:lnTo>
                  <a:cubicBezTo>
                    <a:pt x="1863129" y="0"/>
                    <a:pt x="1887792" y="24663"/>
                    <a:pt x="1887792" y="55086"/>
                  </a:cubicBezTo>
                  <a:lnTo>
                    <a:pt x="1887792" y="446693"/>
                  </a:lnTo>
                  <a:cubicBezTo>
                    <a:pt x="1887792" y="461302"/>
                    <a:pt x="1881988" y="475314"/>
                    <a:pt x="1871657" y="485644"/>
                  </a:cubicBezTo>
                  <a:cubicBezTo>
                    <a:pt x="1861327" y="495975"/>
                    <a:pt x="1847316" y="501778"/>
                    <a:pt x="1832706" y="501778"/>
                  </a:cubicBezTo>
                  <a:lnTo>
                    <a:pt x="55086" y="501778"/>
                  </a:lnTo>
                  <a:cubicBezTo>
                    <a:pt x="24663" y="501778"/>
                    <a:pt x="0" y="477116"/>
                    <a:pt x="0" y="446693"/>
                  </a:cubicBezTo>
                  <a:lnTo>
                    <a:pt x="0" y="55086"/>
                  </a:lnTo>
                  <a:cubicBezTo>
                    <a:pt x="0" y="24663"/>
                    <a:pt x="24663" y="0"/>
                    <a:pt x="55086" y="0"/>
                  </a:cubicBezTo>
                  <a:close/>
                </a:path>
              </a:pathLst>
            </a:custGeom>
            <a:solidFill>
              <a:srgbClr val="A156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7"/>
            <p:cNvSpPr txBox="1"/>
            <p:nvPr/>
          </p:nvSpPr>
          <p:spPr>
            <a:xfrm>
              <a:off x="0" y="-47625"/>
              <a:ext cx="1887792"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1" name="Group 31"/>
          <p:cNvGrpSpPr/>
          <p:nvPr/>
        </p:nvGrpSpPr>
        <p:grpSpPr>
          <a:xfrm>
            <a:off x="4505007" y="4513469"/>
            <a:ext cx="2111064" cy="1390678"/>
            <a:chOff x="0" y="-47625"/>
            <a:chExt cx="993265" cy="549403"/>
          </a:xfrm>
        </p:grpSpPr>
        <p:sp>
          <p:nvSpPr>
            <p:cNvPr id="32" name="Freeform 32"/>
            <p:cNvSpPr/>
            <p:nvPr/>
          </p:nvSpPr>
          <p:spPr>
            <a:xfrm>
              <a:off x="0" y="0"/>
              <a:ext cx="993265" cy="501778"/>
            </a:xfrm>
            <a:custGeom>
              <a:avLst/>
              <a:gdLst/>
              <a:ahLst/>
              <a:cxnLst/>
              <a:rect l="l" t="t" r="r" b="b"/>
              <a:pathLst>
                <a:path w="993265" h="501778">
                  <a:moveTo>
                    <a:pt x="104695" y="0"/>
                  </a:moveTo>
                  <a:lnTo>
                    <a:pt x="888569" y="0"/>
                  </a:lnTo>
                  <a:cubicBezTo>
                    <a:pt x="916336" y="0"/>
                    <a:pt x="942966" y="11030"/>
                    <a:pt x="962600" y="30665"/>
                  </a:cubicBezTo>
                  <a:cubicBezTo>
                    <a:pt x="982234" y="50299"/>
                    <a:pt x="993265" y="76928"/>
                    <a:pt x="993265" y="104695"/>
                  </a:cubicBezTo>
                  <a:lnTo>
                    <a:pt x="993265" y="397083"/>
                  </a:lnTo>
                  <a:cubicBezTo>
                    <a:pt x="993265" y="424850"/>
                    <a:pt x="982234" y="451480"/>
                    <a:pt x="962600" y="471114"/>
                  </a:cubicBezTo>
                  <a:cubicBezTo>
                    <a:pt x="942966" y="490748"/>
                    <a:pt x="916336" y="501778"/>
                    <a:pt x="888569" y="501778"/>
                  </a:cubicBezTo>
                  <a:lnTo>
                    <a:pt x="104695" y="501778"/>
                  </a:lnTo>
                  <a:cubicBezTo>
                    <a:pt x="46874" y="501778"/>
                    <a:pt x="0" y="454905"/>
                    <a:pt x="0" y="397083"/>
                  </a:cubicBezTo>
                  <a:lnTo>
                    <a:pt x="0" y="104695"/>
                  </a:lnTo>
                  <a:cubicBezTo>
                    <a:pt x="0" y="76928"/>
                    <a:pt x="11030" y="50299"/>
                    <a:pt x="30665" y="30665"/>
                  </a:cubicBezTo>
                  <a:cubicBezTo>
                    <a:pt x="50299" y="11030"/>
                    <a:pt x="76928" y="0"/>
                    <a:pt x="104695" y="0"/>
                  </a:cubicBezTo>
                  <a:close/>
                </a:path>
              </a:pathLst>
            </a:custGeom>
            <a:solidFill>
              <a:srgbClr val="87B95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3"/>
            <p:cNvSpPr txBox="1"/>
            <p:nvPr/>
          </p:nvSpPr>
          <p:spPr>
            <a:xfrm>
              <a:off x="0" y="-47625"/>
              <a:ext cx="993265"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4" name="Group 34"/>
          <p:cNvGrpSpPr/>
          <p:nvPr/>
        </p:nvGrpSpPr>
        <p:grpSpPr>
          <a:xfrm>
            <a:off x="8944864" y="4509189"/>
            <a:ext cx="2894808" cy="1390678"/>
            <a:chOff x="0" y="-47625"/>
            <a:chExt cx="1887792" cy="549403"/>
          </a:xfrm>
        </p:grpSpPr>
        <p:sp>
          <p:nvSpPr>
            <p:cNvPr id="35" name="Freeform 35"/>
            <p:cNvSpPr/>
            <p:nvPr/>
          </p:nvSpPr>
          <p:spPr>
            <a:xfrm>
              <a:off x="0" y="0"/>
              <a:ext cx="1887792" cy="501778"/>
            </a:xfrm>
            <a:custGeom>
              <a:avLst/>
              <a:gdLst/>
              <a:ahLst/>
              <a:cxnLst/>
              <a:rect l="l" t="t" r="r" b="b"/>
              <a:pathLst>
                <a:path w="1887792" h="501778">
                  <a:moveTo>
                    <a:pt x="55086" y="0"/>
                  </a:moveTo>
                  <a:lnTo>
                    <a:pt x="1832706" y="0"/>
                  </a:lnTo>
                  <a:cubicBezTo>
                    <a:pt x="1863129" y="0"/>
                    <a:pt x="1887792" y="24663"/>
                    <a:pt x="1887792" y="55086"/>
                  </a:cubicBezTo>
                  <a:lnTo>
                    <a:pt x="1887792" y="446693"/>
                  </a:lnTo>
                  <a:cubicBezTo>
                    <a:pt x="1887792" y="461302"/>
                    <a:pt x="1881988" y="475314"/>
                    <a:pt x="1871657" y="485644"/>
                  </a:cubicBezTo>
                  <a:cubicBezTo>
                    <a:pt x="1861327" y="495975"/>
                    <a:pt x="1847316" y="501778"/>
                    <a:pt x="1832706" y="501778"/>
                  </a:cubicBezTo>
                  <a:lnTo>
                    <a:pt x="55086" y="501778"/>
                  </a:lnTo>
                  <a:cubicBezTo>
                    <a:pt x="24663" y="501778"/>
                    <a:pt x="0" y="477116"/>
                    <a:pt x="0" y="446693"/>
                  </a:cubicBezTo>
                  <a:lnTo>
                    <a:pt x="0" y="55086"/>
                  </a:lnTo>
                  <a:cubicBezTo>
                    <a:pt x="0" y="24663"/>
                    <a:pt x="24663" y="0"/>
                    <a:pt x="55086" y="0"/>
                  </a:cubicBezTo>
                  <a:close/>
                </a:path>
              </a:pathLst>
            </a:custGeom>
            <a:solidFill>
              <a:srgbClr val="58B6D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6"/>
            <p:cNvSpPr txBox="1"/>
            <p:nvPr/>
          </p:nvSpPr>
          <p:spPr>
            <a:xfrm>
              <a:off x="0" y="-47625"/>
              <a:ext cx="1887792"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Freeform 37"/>
          <p:cNvSpPr/>
          <p:nvPr/>
        </p:nvSpPr>
        <p:spPr>
          <a:xfrm>
            <a:off x="2839857" y="1964218"/>
            <a:ext cx="587427" cy="458583"/>
          </a:xfrm>
          <a:custGeom>
            <a:avLst/>
            <a:gdLst/>
            <a:ahLst/>
            <a:cxnLst/>
            <a:rect l="l" t="t" r="r" b="b"/>
            <a:pathLst>
              <a:path w="1436338" h="1113162">
                <a:moveTo>
                  <a:pt x="0" y="0"/>
                </a:moveTo>
                <a:lnTo>
                  <a:pt x="1436338" y="0"/>
                </a:lnTo>
                <a:lnTo>
                  <a:pt x="1436338" y="1113162"/>
                </a:lnTo>
                <a:lnTo>
                  <a:pt x="0" y="11131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38"/>
          <p:cNvSpPr/>
          <p:nvPr/>
        </p:nvSpPr>
        <p:spPr>
          <a:xfrm rot="785910">
            <a:off x="4168326" y="3853089"/>
            <a:ext cx="552431" cy="606506"/>
          </a:xfrm>
          <a:custGeom>
            <a:avLst/>
            <a:gdLst/>
            <a:ahLst/>
            <a:cxnLst/>
            <a:rect l="l" t="t" r="r" b="b"/>
            <a:pathLst>
              <a:path w="1121674" h="1190105">
                <a:moveTo>
                  <a:pt x="0" y="0"/>
                </a:moveTo>
                <a:lnTo>
                  <a:pt x="1121675" y="0"/>
                </a:lnTo>
                <a:lnTo>
                  <a:pt x="1121675" y="1190105"/>
                </a:lnTo>
                <a:lnTo>
                  <a:pt x="0" y="11901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39"/>
          <p:cNvSpPr/>
          <p:nvPr/>
        </p:nvSpPr>
        <p:spPr>
          <a:xfrm>
            <a:off x="6010641" y="5416412"/>
            <a:ext cx="548957" cy="490083"/>
          </a:xfrm>
          <a:custGeom>
            <a:avLst/>
            <a:gdLst/>
            <a:ahLst/>
            <a:cxnLst/>
            <a:rect l="l" t="t" r="r" b="b"/>
            <a:pathLst>
              <a:path w="1372782" h="1173156">
                <a:moveTo>
                  <a:pt x="0" y="0"/>
                </a:moveTo>
                <a:lnTo>
                  <a:pt x="1372782" y="0"/>
                </a:lnTo>
                <a:lnTo>
                  <a:pt x="1372782" y="1173156"/>
                </a:lnTo>
                <a:lnTo>
                  <a:pt x="0" y="117315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TextBox 43"/>
          <p:cNvSpPr txBox="1"/>
          <p:nvPr/>
        </p:nvSpPr>
        <p:spPr>
          <a:xfrm>
            <a:off x="453093" y="486225"/>
            <a:ext cx="7528007" cy="577081"/>
          </a:xfrm>
          <a:prstGeom prst="rect">
            <a:avLst/>
          </a:prstGeom>
        </p:spPr>
        <p:txBody>
          <a:bodyPr lIns="0" tIns="0" rIns="0" bIns="0" rtlCol="0" anchor="t">
            <a:spAutoFit/>
          </a:bodyPr>
          <a:lstStyle/>
          <a:p>
            <a:pPr marL="0" marR="0" lvl="0" indent="0" algn="l" defTabSz="914400" rtl="0" eaLnBrk="1" fontAlgn="auto" latinLnBrk="0" hangingPunct="1">
              <a:lnSpc>
                <a:spcPts val="4534"/>
              </a:lnSpc>
              <a:spcBef>
                <a:spcPts val="0"/>
              </a:spcBef>
              <a:spcAft>
                <a:spcPts val="0"/>
              </a:spcAft>
              <a:buClrTx/>
              <a:buSzTx/>
              <a:buFontTx/>
              <a:buNone/>
              <a:tabLst/>
              <a:defRPr/>
            </a:pPr>
            <a:r>
              <a:rPr kumimoji="0" lang="en-US" sz="3977" b="0" i="0" u="none" strike="noStrike" kern="1200" cap="none" spc="0" normalizeH="0" baseline="0" noProof="0">
                <a:ln>
                  <a:noFill/>
                </a:ln>
                <a:solidFill>
                  <a:srgbClr val="264653"/>
                </a:solidFill>
                <a:effectLst/>
                <a:uLnTx/>
                <a:uFillTx/>
                <a:latin typeface="Poppins Ultra-Bold"/>
                <a:ea typeface="+mn-ea"/>
                <a:cs typeface="+mn-cs"/>
              </a:rPr>
              <a:t>Humber and North Yorkshire</a:t>
            </a:r>
          </a:p>
        </p:txBody>
      </p:sp>
      <p:sp>
        <p:nvSpPr>
          <p:cNvPr id="44" name="TextBox 44"/>
          <p:cNvSpPr txBox="1"/>
          <p:nvPr/>
        </p:nvSpPr>
        <p:spPr>
          <a:xfrm>
            <a:off x="459443" y="1118595"/>
            <a:ext cx="7528007" cy="371897"/>
          </a:xfrm>
          <a:prstGeom prst="rect">
            <a:avLst/>
          </a:prstGeom>
        </p:spPr>
        <p:txBody>
          <a:bodyPr lIns="0" tIns="0" rIns="0" bIns="0" rtlCol="0" anchor="t">
            <a:spAutoFit/>
          </a:bodyPr>
          <a:lstStyle/>
          <a:p>
            <a:pPr marL="0" marR="0" lvl="0" indent="0" algn="l" defTabSz="914400" rtl="0" eaLnBrk="1" fontAlgn="auto" latinLnBrk="0" hangingPunct="1">
              <a:lnSpc>
                <a:spcPts val="2861"/>
              </a:lnSpc>
              <a:spcBef>
                <a:spcPts val="0"/>
              </a:spcBef>
              <a:spcAft>
                <a:spcPts val="0"/>
              </a:spcAft>
              <a:buClrTx/>
              <a:buSzTx/>
              <a:buFontTx/>
              <a:buNone/>
              <a:tabLst/>
              <a:defRPr/>
            </a:pPr>
            <a:r>
              <a:rPr kumimoji="0" lang="en-US" sz="2510" b="0" i="0" u="none" strike="noStrike" kern="1200" cap="none" spc="0" normalizeH="0" baseline="0" noProof="0">
                <a:ln>
                  <a:noFill/>
                </a:ln>
                <a:solidFill>
                  <a:srgbClr val="264653"/>
                </a:solidFill>
                <a:effectLst/>
                <a:uLnTx/>
                <a:uFillTx/>
                <a:latin typeface="Poppins Bold"/>
                <a:ea typeface="+mn-ea"/>
                <a:cs typeface="+mn-cs"/>
              </a:rPr>
              <a:t>Shared Care Record Showcase</a:t>
            </a:r>
          </a:p>
        </p:txBody>
      </p:sp>
      <p:grpSp>
        <p:nvGrpSpPr>
          <p:cNvPr id="45" name="Group 45"/>
          <p:cNvGrpSpPr/>
          <p:nvPr/>
        </p:nvGrpSpPr>
        <p:grpSpPr>
          <a:xfrm>
            <a:off x="-16377" y="-77472"/>
            <a:ext cx="12208377" cy="1782373"/>
            <a:chOff x="0" y="0"/>
            <a:chExt cx="4823062" cy="704147"/>
          </a:xfrm>
        </p:grpSpPr>
        <p:sp>
          <p:nvSpPr>
            <p:cNvPr id="46" name="Freeform 46"/>
            <p:cNvSpPr/>
            <p:nvPr/>
          </p:nvSpPr>
          <p:spPr>
            <a:xfrm>
              <a:off x="0" y="0"/>
              <a:ext cx="4823063" cy="704147"/>
            </a:xfrm>
            <a:custGeom>
              <a:avLst/>
              <a:gdLst/>
              <a:ahLst/>
              <a:cxnLst/>
              <a:rect l="l" t="t" r="r" b="b"/>
              <a:pathLst>
                <a:path w="4823063" h="704147">
                  <a:moveTo>
                    <a:pt x="0" y="0"/>
                  </a:moveTo>
                  <a:lnTo>
                    <a:pt x="4823063" y="0"/>
                  </a:lnTo>
                  <a:lnTo>
                    <a:pt x="4823063" y="704147"/>
                  </a:lnTo>
                  <a:lnTo>
                    <a:pt x="0" y="704147"/>
                  </a:lnTo>
                  <a:close/>
                </a:path>
              </a:pathLst>
            </a:custGeom>
            <a:solidFill>
              <a:srgbClr val="A156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TextBox 47"/>
            <p:cNvSpPr txBox="1"/>
            <p:nvPr/>
          </p:nvSpPr>
          <p:spPr>
            <a:xfrm>
              <a:off x="0" y="28575"/>
              <a:ext cx="4823062" cy="675572"/>
            </a:xfrm>
            <a:prstGeom prst="rect">
              <a:avLst/>
            </a:prstGeom>
          </p:spPr>
          <p:txBody>
            <a:bodyPr lIns="33867" tIns="33867" rIns="33867" bIns="33867" rtlCol="0" anchor="ctr"/>
            <a:lstStyle/>
            <a:p>
              <a:pPr marL="0" marR="0" lvl="0" indent="0" algn="ctr" defTabSz="914400" rtl="0" eaLnBrk="1" fontAlgn="auto" latinLnBrk="0" hangingPunct="1">
                <a:lnSpc>
                  <a:spcPts val="96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8" name="TextBox 48"/>
          <p:cNvSpPr txBox="1"/>
          <p:nvPr/>
        </p:nvSpPr>
        <p:spPr>
          <a:xfrm>
            <a:off x="603811" y="219536"/>
            <a:ext cx="10373966" cy="624595"/>
          </a:xfrm>
          <a:prstGeom prst="rect">
            <a:avLst/>
          </a:prstGeom>
        </p:spPr>
        <p:txBody>
          <a:bodyPr wrap="square" lIns="0" tIns="0" rIns="0" bIns="0" rtlCol="0" anchor="t">
            <a:spAutoFit/>
          </a:bodyPr>
          <a:lstStyle/>
          <a:p>
            <a:pPr marL="0" marR="0" lvl="0" indent="0" algn="l" defTabSz="914400" rtl="0" eaLnBrk="1" fontAlgn="auto" latinLnBrk="0" hangingPunct="1">
              <a:lnSpc>
                <a:spcPts val="4534"/>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Aptos Black" panose="020B0004020202020204" pitchFamily="34" charset="0"/>
                <a:ea typeface="+mn-ea"/>
                <a:cs typeface="Poppins Bold" panose="020B0604020202020204" charset="0"/>
              </a:rPr>
              <a:t>Humber and North Yorkshire</a:t>
            </a:r>
          </a:p>
        </p:txBody>
      </p:sp>
      <p:sp>
        <p:nvSpPr>
          <p:cNvPr id="49" name="TextBox 49"/>
          <p:cNvSpPr txBox="1"/>
          <p:nvPr/>
        </p:nvSpPr>
        <p:spPr>
          <a:xfrm>
            <a:off x="619786" y="760240"/>
            <a:ext cx="10149279" cy="364139"/>
          </a:xfrm>
          <a:prstGeom prst="rect">
            <a:avLst/>
          </a:prstGeom>
        </p:spPr>
        <p:txBody>
          <a:bodyPr wrap="square" lIns="0" tIns="0" rIns="0" bIns="0" rtlCol="0" anchor="t">
            <a:spAutoFit/>
          </a:bodyPr>
          <a:lstStyle/>
          <a:p>
            <a:pPr marL="0" marR="0" lvl="0" indent="0" algn="l" defTabSz="914400" rtl="0" eaLnBrk="1" fontAlgn="auto" latinLnBrk="0" hangingPunct="1">
              <a:lnSpc>
                <a:spcPts val="2861"/>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ptos Black" panose="020B0004020202020204" pitchFamily="34" charset="0"/>
                <a:ea typeface="+mn-ea"/>
                <a:cs typeface="+mn-cs"/>
              </a:rPr>
              <a:t>Yorkshire and Humber Care Record MVS 2.0 Programme </a:t>
            </a:r>
            <a:endParaRPr kumimoji="0" lang="en-US" sz="2400" b="0" i="0" u="none" strike="noStrike" kern="1200" cap="none" spc="0" normalizeH="0" baseline="0" noProof="0">
              <a:ln>
                <a:noFill/>
              </a:ln>
              <a:solidFill>
                <a:srgbClr val="00B050"/>
              </a:solidFill>
              <a:effectLst/>
              <a:uLnTx/>
              <a:uFillTx/>
              <a:latin typeface="Aptos Black" panose="020B0004020202020204" pitchFamily="34" charset="0"/>
              <a:ea typeface="+mn-ea"/>
              <a:cs typeface="+mn-cs"/>
            </a:endParaRPr>
          </a:p>
        </p:txBody>
      </p:sp>
      <p:sp>
        <p:nvSpPr>
          <p:cNvPr id="50" name="Freeform 50"/>
          <p:cNvSpPr/>
          <p:nvPr/>
        </p:nvSpPr>
        <p:spPr>
          <a:xfrm>
            <a:off x="9754222" y="-197482"/>
            <a:ext cx="2647025" cy="1855782"/>
          </a:xfrm>
          <a:custGeom>
            <a:avLst/>
            <a:gdLst/>
            <a:ahLst/>
            <a:cxnLst/>
            <a:rect l="l" t="t" r="r" b="b"/>
            <a:pathLst>
              <a:path w="3970538" h="2783673">
                <a:moveTo>
                  <a:pt x="0" y="0"/>
                </a:moveTo>
                <a:lnTo>
                  <a:pt x="3970538" y="0"/>
                </a:lnTo>
                <a:lnTo>
                  <a:pt x="3970538" y="2783673"/>
                </a:lnTo>
                <a:lnTo>
                  <a:pt x="0" y="2783673"/>
                </a:lnTo>
                <a:lnTo>
                  <a:pt x="0" y="0"/>
                </a:lnTo>
                <a:close/>
              </a:path>
            </a:pathLst>
          </a:custGeom>
          <a:blipFill>
            <a:blip r:embed="rId4">
              <a:alphaModFix amt="50000"/>
            </a:blip>
            <a:stretch>
              <a:fillRect t="-23577" r="-258602" b="-2357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TextBox 17">
            <a:extLst>
              <a:ext uri="{FF2B5EF4-FFF2-40B4-BE49-F238E27FC236}">
                <a16:creationId xmlns:a16="http://schemas.microsoft.com/office/drawing/2014/main" id="{A6DF55D1-564D-54B2-0DDA-68A6B6FDFB13}"/>
              </a:ext>
            </a:extLst>
          </p:cNvPr>
          <p:cNvSpPr txBox="1"/>
          <p:nvPr/>
        </p:nvSpPr>
        <p:spPr>
          <a:xfrm>
            <a:off x="4429002" y="2139347"/>
            <a:ext cx="1384653" cy="6249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Local Authorities </a:t>
            </a:r>
          </a:p>
        </p:txBody>
      </p:sp>
      <p:sp>
        <p:nvSpPr>
          <p:cNvPr id="59" name="TextBox 17">
            <a:extLst>
              <a:ext uri="{FF2B5EF4-FFF2-40B4-BE49-F238E27FC236}">
                <a16:creationId xmlns:a16="http://schemas.microsoft.com/office/drawing/2014/main" id="{F1E3BF28-0306-0C11-055F-8862A88D5251}"/>
              </a:ext>
            </a:extLst>
          </p:cNvPr>
          <p:cNvSpPr txBox="1"/>
          <p:nvPr/>
        </p:nvSpPr>
        <p:spPr>
          <a:xfrm>
            <a:off x="3744602" y="2558564"/>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5</a:t>
            </a:r>
          </a:p>
        </p:txBody>
      </p:sp>
      <p:sp>
        <p:nvSpPr>
          <p:cNvPr id="69" name="TextBox 17">
            <a:extLst>
              <a:ext uri="{FF2B5EF4-FFF2-40B4-BE49-F238E27FC236}">
                <a16:creationId xmlns:a16="http://schemas.microsoft.com/office/drawing/2014/main" id="{476F123B-993B-7924-57DF-2E0CD37E50A7}"/>
              </a:ext>
            </a:extLst>
          </p:cNvPr>
          <p:cNvSpPr txBox="1"/>
          <p:nvPr/>
        </p:nvSpPr>
        <p:spPr>
          <a:xfrm>
            <a:off x="10492555" y="3378200"/>
            <a:ext cx="1394645" cy="916726"/>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white"/>
                </a:solidFill>
                <a:effectLst/>
                <a:uLnTx/>
                <a:uFillTx/>
                <a:latin typeface="Poppins Bold"/>
                <a:ea typeface="+mn-ea"/>
                <a:cs typeface="+mn-cs"/>
              </a:rPr>
              <a:t>Organisations</a:t>
            </a:r>
            <a:r>
              <a:rPr kumimoji="0" lang="en-US" sz="1200" b="0" i="0" u="none" strike="noStrike" kern="1200" cap="none" spc="0" normalizeH="0" baseline="0" noProof="0">
                <a:ln>
                  <a:noFill/>
                </a:ln>
                <a:solidFill>
                  <a:prstClr val="white"/>
                </a:solidFill>
                <a:effectLst/>
                <a:uLnTx/>
                <a:uFillTx/>
                <a:latin typeface="Poppins Bold"/>
                <a:ea typeface="+mn-ea"/>
                <a:cs typeface="+mn-cs"/>
              </a:rPr>
              <a:t> interacting with the YHCR</a:t>
            </a:r>
          </a:p>
        </p:txBody>
      </p:sp>
      <p:grpSp>
        <p:nvGrpSpPr>
          <p:cNvPr id="51" name="Group 22">
            <a:extLst>
              <a:ext uri="{FF2B5EF4-FFF2-40B4-BE49-F238E27FC236}">
                <a16:creationId xmlns:a16="http://schemas.microsoft.com/office/drawing/2014/main" id="{6E8B9AE0-EB65-C575-5944-FCA9441AC334}"/>
              </a:ext>
            </a:extLst>
          </p:cNvPr>
          <p:cNvGrpSpPr/>
          <p:nvPr/>
        </p:nvGrpSpPr>
        <p:grpSpPr>
          <a:xfrm>
            <a:off x="5883344" y="1830085"/>
            <a:ext cx="2335912" cy="1270127"/>
            <a:chOff x="0" y="0"/>
            <a:chExt cx="922830" cy="501778"/>
          </a:xfrm>
        </p:grpSpPr>
        <p:sp>
          <p:nvSpPr>
            <p:cNvPr id="55" name="Freeform 23">
              <a:extLst>
                <a:ext uri="{FF2B5EF4-FFF2-40B4-BE49-F238E27FC236}">
                  <a16:creationId xmlns:a16="http://schemas.microsoft.com/office/drawing/2014/main" id="{DB9E4D57-5060-1C6A-3305-EA43251F6E47}"/>
                </a:ext>
              </a:extLst>
            </p:cNvPr>
            <p:cNvSpPr/>
            <p:nvPr/>
          </p:nvSpPr>
          <p:spPr>
            <a:xfrm>
              <a:off x="0" y="0"/>
              <a:ext cx="922830" cy="501778"/>
            </a:xfrm>
            <a:custGeom>
              <a:avLst/>
              <a:gdLst/>
              <a:ahLst/>
              <a:cxnLst/>
              <a:rect l="l" t="t" r="r" b="b"/>
              <a:pathLst>
                <a:path w="922830" h="501778">
                  <a:moveTo>
                    <a:pt x="112686" y="0"/>
                  </a:moveTo>
                  <a:lnTo>
                    <a:pt x="810143" y="0"/>
                  </a:lnTo>
                  <a:cubicBezTo>
                    <a:pt x="840030" y="0"/>
                    <a:pt x="868692" y="11872"/>
                    <a:pt x="889824" y="33005"/>
                  </a:cubicBezTo>
                  <a:cubicBezTo>
                    <a:pt x="910957" y="54138"/>
                    <a:pt x="922830" y="82800"/>
                    <a:pt x="922830" y="112686"/>
                  </a:cubicBezTo>
                  <a:lnTo>
                    <a:pt x="922830" y="389092"/>
                  </a:lnTo>
                  <a:cubicBezTo>
                    <a:pt x="922830" y="451327"/>
                    <a:pt x="872378" y="501778"/>
                    <a:pt x="810143" y="501778"/>
                  </a:cubicBezTo>
                  <a:lnTo>
                    <a:pt x="112686" y="501778"/>
                  </a:lnTo>
                  <a:cubicBezTo>
                    <a:pt x="50451" y="501778"/>
                    <a:pt x="0" y="451327"/>
                    <a:pt x="0" y="389092"/>
                  </a:cubicBezTo>
                  <a:lnTo>
                    <a:pt x="0" y="112686"/>
                  </a:lnTo>
                  <a:cubicBezTo>
                    <a:pt x="0" y="50451"/>
                    <a:pt x="50451" y="0"/>
                    <a:pt x="112686" y="0"/>
                  </a:cubicBezTo>
                  <a:close/>
                </a:path>
              </a:pathLst>
            </a:custGeom>
            <a:solidFill>
              <a:srgbClr val="58B6D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TextBox 24">
              <a:extLst>
                <a:ext uri="{FF2B5EF4-FFF2-40B4-BE49-F238E27FC236}">
                  <a16:creationId xmlns:a16="http://schemas.microsoft.com/office/drawing/2014/main" id="{AF54A835-67AB-33E8-6CE5-4DEA9B9861F8}"/>
                </a:ext>
              </a:extLst>
            </p:cNvPr>
            <p:cNvSpPr txBox="1"/>
            <p:nvPr/>
          </p:nvSpPr>
          <p:spPr>
            <a:xfrm>
              <a:off x="0" y="-47625"/>
              <a:ext cx="922830"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 name="Group 16">
            <a:extLst>
              <a:ext uri="{FF2B5EF4-FFF2-40B4-BE49-F238E27FC236}">
                <a16:creationId xmlns:a16="http://schemas.microsoft.com/office/drawing/2014/main" id="{42305EFC-AE1D-73E6-8A74-E370B0BC68C7}"/>
              </a:ext>
            </a:extLst>
          </p:cNvPr>
          <p:cNvGrpSpPr/>
          <p:nvPr/>
        </p:nvGrpSpPr>
        <p:grpSpPr>
          <a:xfrm>
            <a:off x="6695962" y="4529662"/>
            <a:ext cx="2152817" cy="1390678"/>
            <a:chOff x="0" y="-47625"/>
            <a:chExt cx="922830" cy="549403"/>
          </a:xfrm>
        </p:grpSpPr>
        <p:sp>
          <p:nvSpPr>
            <p:cNvPr id="72" name="Freeform 17">
              <a:extLst>
                <a:ext uri="{FF2B5EF4-FFF2-40B4-BE49-F238E27FC236}">
                  <a16:creationId xmlns:a16="http://schemas.microsoft.com/office/drawing/2014/main" id="{1D58EE5E-DA11-3745-E47F-DD7392DE9E3C}"/>
                </a:ext>
              </a:extLst>
            </p:cNvPr>
            <p:cNvSpPr/>
            <p:nvPr/>
          </p:nvSpPr>
          <p:spPr>
            <a:xfrm>
              <a:off x="0" y="0"/>
              <a:ext cx="922830" cy="501778"/>
            </a:xfrm>
            <a:custGeom>
              <a:avLst/>
              <a:gdLst/>
              <a:ahLst/>
              <a:cxnLst/>
              <a:rect l="l" t="t" r="r" b="b"/>
              <a:pathLst>
                <a:path w="922830" h="501778">
                  <a:moveTo>
                    <a:pt x="112686" y="0"/>
                  </a:moveTo>
                  <a:lnTo>
                    <a:pt x="810143" y="0"/>
                  </a:lnTo>
                  <a:cubicBezTo>
                    <a:pt x="840030" y="0"/>
                    <a:pt x="868692" y="11872"/>
                    <a:pt x="889824" y="33005"/>
                  </a:cubicBezTo>
                  <a:cubicBezTo>
                    <a:pt x="910957" y="54138"/>
                    <a:pt x="922830" y="82800"/>
                    <a:pt x="922830" y="112686"/>
                  </a:cubicBezTo>
                  <a:lnTo>
                    <a:pt x="922830" y="389092"/>
                  </a:lnTo>
                  <a:cubicBezTo>
                    <a:pt x="922830" y="451327"/>
                    <a:pt x="872378" y="501778"/>
                    <a:pt x="810143" y="501778"/>
                  </a:cubicBezTo>
                  <a:lnTo>
                    <a:pt x="112686" y="501778"/>
                  </a:lnTo>
                  <a:cubicBezTo>
                    <a:pt x="50451" y="501778"/>
                    <a:pt x="0" y="451327"/>
                    <a:pt x="0" y="389092"/>
                  </a:cubicBezTo>
                  <a:lnTo>
                    <a:pt x="0" y="112686"/>
                  </a:lnTo>
                  <a:cubicBezTo>
                    <a:pt x="0" y="50451"/>
                    <a:pt x="50451" y="0"/>
                    <a:pt x="112686" y="0"/>
                  </a:cubicBezTo>
                  <a:close/>
                </a:path>
              </a:pathLst>
            </a:custGeom>
            <a:solidFill>
              <a:srgbClr val="EFA44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TextBox 18">
              <a:extLst>
                <a:ext uri="{FF2B5EF4-FFF2-40B4-BE49-F238E27FC236}">
                  <a16:creationId xmlns:a16="http://schemas.microsoft.com/office/drawing/2014/main" id="{3DCE6F3E-E596-8A3B-BE16-96525C76EE7E}"/>
                </a:ext>
              </a:extLst>
            </p:cNvPr>
            <p:cNvSpPr txBox="1"/>
            <p:nvPr/>
          </p:nvSpPr>
          <p:spPr>
            <a:xfrm>
              <a:off x="0" y="-47625"/>
              <a:ext cx="922830"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 name="Group 7">
            <a:extLst>
              <a:ext uri="{FF2B5EF4-FFF2-40B4-BE49-F238E27FC236}">
                <a16:creationId xmlns:a16="http://schemas.microsoft.com/office/drawing/2014/main" id="{70AFECB8-2742-6BDC-A9DC-E1CF82A26DBD}"/>
              </a:ext>
            </a:extLst>
          </p:cNvPr>
          <p:cNvGrpSpPr/>
          <p:nvPr/>
        </p:nvGrpSpPr>
        <p:grpSpPr>
          <a:xfrm>
            <a:off x="9963401" y="3237033"/>
            <a:ext cx="1903619" cy="1270127"/>
            <a:chOff x="0" y="0"/>
            <a:chExt cx="1549703" cy="501778"/>
          </a:xfrm>
        </p:grpSpPr>
        <p:sp>
          <p:nvSpPr>
            <p:cNvPr id="78" name="Freeform 8">
              <a:extLst>
                <a:ext uri="{FF2B5EF4-FFF2-40B4-BE49-F238E27FC236}">
                  <a16:creationId xmlns:a16="http://schemas.microsoft.com/office/drawing/2014/main" id="{D59A47BF-6463-2D7C-45CC-0600188C68A9}"/>
                </a:ext>
              </a:extLst>
            </p:cNvPr>
            <p:cNvSpPr/>
            <p:nvPr/>
          </p:nvSpPr>
          <p:spPr>
            <a:xfrm>
              <a:off x="0" y="0"/>
              <a:ext cx="1549703" cy="501778"/>
            </a:xfrm>
            <a:custGeom>
              <a:avLst/>
              <a:gdLst/>
              <a:ahLst/>
              <a:cxnLst/>
              <a:rect l="l" t="t" r="r" b="b"/>
              <a:pathLst>
                <a:path w="1549703" h="501778">
                  <a:moveTo>
                    <a:pt x="67103" y="0"/>
                  </a:moveTo>
                  <a:lnTo>
                    <a:pt x="1482599" y="0"/>
                  </a:lnTo>
                  <a:cubicBezTo>
                    <a:pt x="1500396" y="0"/>
                    <a:pt x="1517464" y="7070"/>
                    <a:pt x="1530049" y="19654"/>
                  </a:cubicBezTo>
                  <a:cubicBezTo>
                    <a:pt x="1542633" y="32238"/>
                    <a:pt x="1549703" y="49306"/>
                    <a:pt x="1549703" y="67103"/>
                  </a:cubicBezTo>
                  <a:lnTo>
                    <a:pt x="1549703" y="434675"/>
                  </a:lnTo>
                  <a:cubicBezTo>
                    <a:pt x="1549703" y="452472"/>
                    <a:pt x="1542633" y="469540"/>
                    <a:pt x="1530049" y="482124"/>
                  </a:cubicBezTo>
                  <a:cubicBezTo>
                    <a:pt x="1517464" y="494709"/>
                    <a:pt x="1500396" y="501778"/>
                    <a:pt x="1482599" y="501778"/>
                  </a:cubicBezTo>
                  <a:lnTo>
                    <a:pt x="67103" y="501778"/>
                  </a:lnTo>
                  <a:cubicBezTo>
                    <a:pt x="30043" y="501778"/>
                    <a:pt x="0" y="471735"/>
                    <a:pt x="0" y="434675"/>
                  </a:cubicBezTo>
                  <a:lnTo>
                    <a:pt x="0" y="67103"/>
                  </a:lnTo>
                  <a:cubicBezTo>
                    <a:pt x="0" y="49306"/>
                    <a:pt x="7070" y="32238"/>
                    <a:pt x="19654" y="19654"/>
                  </a:cubicBezTo>
                  <a:cubicBezTo>
                    <a:pt x="32238" y="7070"/>
                    <a:pt x="49306" y="0"/>
                    <a:pt x="67103" y="0"/>
                  </a:cubicBezTo>
                  <a:close/>
                </a:path>
              </a:pathLst>
            </a:custGeom>
            <a:solidFill>
              <a:srgbClr val="A156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TextBox 9">
              <a:extLst>
                <a:ext uri="{FF2B5EF4-FFF2-40B4-BE49-F238E27FC236}">
                  <a16:creationId xmlns:a16="http://schemas.microsoft.com/office/drawing/2014/main" id="{26B68239-987D-5C4F-2535-A93809C1BE1A}"/>
                </a:ext>
              </a:extLst>
            </p:cNvPr>
            <p:cNvSpPr txBox="1"/>
            <p:nvPr/>
          </p:nvSpPr>
          <p:spPr>
            <a:xfrm>
              <a:off x="0" y="-47625"/>
              <a:ext cx="1549703"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0" name="Group 31">
            <a:extLst>
              <a:ext uri="{FF2B5EF4-FFF2-40B4-BE49-F238E27FC236}">
                <a16:creationId xmlns:a16="http://schemas.microsoft.com/office/drawing/2014/main" id="{2DBE8630-8CFB-750D-F95C-CC1C58F0F983}"/>
              </a:ext>
            </a:extLst>
          </p:cNvPr>
          <p:cNvGrpSpPr/>
          <p:nvPr/>
        </p:nvGrpSpPr>
        <p:grpSpPr>
          <a:xfrm>
            <a:off x="7303554" y="3237033"/>
            <a:ext cx="2577731" cy="1270127"/>
            <a:chOff x="0" y="0"/>
            <a:chExt cx="993265" cy="501778"/>
          </a:xfrm>
        </p:grpSpPr>
        <p:sp>
          <p:nvSpPr>
            <p:cNvPr id="81" name="Freeform 32">
              <a:extLst>
                <a:ext uri="{FF2B5EF4-FFF2-40B4-BE49-F238E27FC236}">
                  <a16:creationId xmlns:a16="http://schemas.microsoft.com/office/drawing/2014/main" id="{C5A50660-9704-BEA8-EADD-16D05899E3A9}"/>
                </a:ext>
              </a:extLst>
            </p:cNvPr>
            <p:cNvSpPr/>
            <p:nvPr/>
          </p:nvSpPr>
          <p:spPr>
            <a:xfrm>
              <a:off x="0" y="0"/>
              <a:ext cx="993265" cy="501778"/>
            </a:xfrm>
            <a:custGeom>
              <a:avLst/>
              <a:gdLst/>
              <a:ahLst/>
              <a:cxnLst/>
              <a:rect l="l" t="t" r="r" b="b"/>
              <a:pathLst>
                <a:path w="993265" h="501778">
                  <a:moveTo>
                    <a:pt x="104695" y="0"/>
                  </a:moveTo>
                  <a:lnTo>
                    <a:pt x="888569" y="0"/>
                  </a:lnTo>
                  <a:cubicBezTo>
                    <a:pt x="916336" y="0"/>
                    <a:pt x="942966" y="11030"/>
                    <a:pt x="962600" y="30665"/>
                  </a:cubicBezTo>
                  <a:cubicBezTo>
                    <a:pt x="982234" y="50299"/>
                    <a:pt x="993265" y="76928"/>
                    <a:pt x="993265" y="104695"/>
                  </a:cubicBezTo>
                  <a:lnTo>
                    <a:pt x="993265" y="397083"/>
                  </a:lnTo>
                  <a:cubicBezTo>
                    <a:pt x="993265" y="424850"/>
                    <a:pt x="982234" y="451480"/>
                    <a:pt x="962600" y="471114"/>
                  </a:cubicBezTo>
                  <a:cubicBezTo>
                    <a:pt x="942966" y="490748"/>
                    <a:pt x="916336" y="501778"/>
                    <a:pt x="888569" y="501778"/>
                  </a:cubicBezTo>
                  <a:lnTo>
                    <a:pt x="104695" y="501778"/>
                  </a:lnTo>
                  <a:cubicBezTo>
                    <a:pt x="46874" y="501778"/>
                    <a:pt x="0" y="454905"/>
                    <a:pt x="0" y="397083"/>
                  </a:cubicBezTo>
                  <a:lnTo>
                    <a:pt x="0" y="104695"/>
                  </a:lnTo>
                  <a:cubicBezTo>
                    <a:pt x="0" y="76928"/>
                    <a:pt x="11030" y="50299"/>
                    <a:pt x="30665" y="30665"/>
                  </a:cubicBezTo>
                  <a:cubicBezTo>
                    <a:pt x="50299" y="11030"/>
                    <a:pt x="76928" y="0"/>
                    <a:pt x="104695" y="0"/>
                  </a:cubicBezTo>
                  <a:close/>
                </a:path>
              </a:pathLst>
            </a:custGeom>
            <a:solidFill>
              <a:srgbClr val="87B95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TextBox 33">
              <a:extLst>
                <a:ext uri="{FF2B5EF4-FFF2-40B4-BE49-F238E27FC236}">
                  <a16:creationId xmlns:a16="http://schemas.microsoft.com/office/drawing/2014/main" id="{ADCE13FC-54A8-2508-7D6F-E19EEA5D7C56}"/>
                </a:ext>
              </a:extLst>
            </p:cNvPr>
            <p:cNvSpPr txBox="1"/>
            <p:nvPr/>
          </p:nvSpPr>
          <p:spPr>
            <a:xfrm>
              <a:off x="0" y="-47625"/>
              <a:ext cx="993265"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4" name="TextBox 17">
            <a:extLst>
              <a:ext uri="{FF2B5EF4-FFF2-40B4-BE49-F238E27FC236}">
                <a16:creationId xmlns:a16="http://schemas.microsoft.com/office/drawing/2014/main" id="{EC81ABE7-1A25-6A93-399D-7816335B1C1C}"/>
              </a:ext>
            </a:extLst>
          </p:cNvPr>
          <p:cNvSpPr txBox="1"/>
          <p:nvPr/>
        </p:nvSpPr>
        <p:spPr>
          <a:xfrm>
            <a:off x="6746794" y="2123251"/>
            <a:ext cx="1384653" cy="6249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Acute </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Trusts</a:t>
            </a:r>
          </a:p>
        </p:txBody>
      </p:sp>
      <p:sp>
        <p:nvSpPr>
          <p:cNvPr id="85" name="TextBox 17">
            <a:extLst>
              <a:ext uri="{FF2B5EF4-FFF2-40B4-BE49-F238E27FC236}">
                <a16:creationId xmlns:a16="http://schemas.microsoft.com/office/drawing/2014/main" id="{E1166BA4-A8A8-E636-7947-B4CF563B814E}"/>
              </a:ext>
            </a:extLst>
          </p:cNvPr>
          <p:cNvSpPr txBox="1"/>
          <p:nvPr/>
        </p:nvSpPr>
        <p:spPr>
          <a:xfrm>
            <a:off x="6062394" y="2525208"/>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4</a:t>
            </a:r>
          </a:p>
        </p:txBody>
      </p:sp>
      <p:sp>
        <p:nvSpPr>
          <p:cNvPr id="87" name="TextBox 17">
            <a:extLst>
              <a:ext uri="{FF2B5EF4-FFF2-40B4-BE49-F238E27FC236}">
                <a16:creationId xmlns:a16="http://schemas.microsoft.com/office/drawing/2014/main" id="{5C8FAF97-B2AD-3E19-46A4-686B18015BD1}"/>
              </a:ext>
            </a:extLst>
          </p:cNvPr>
          <p:cNvSpPr txBox="1"/>
          <p:nvPr/>
        </p:nvSpPr>
        <p:spPr>
          <a:xfrm>
            <a:off x="9674426" y="1978799"/>
            <a:ext cx="2341869" cy="938527"/>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Consumer Projects successfully delivered since April 21</a:t>
            </a:r>
          </a:p>
        </p:txBody>
      </p:sp>
      <p:sp>
        <p:nvSpPr>
          <p:cNvPr id="89" name="TextBox 17">
            <a:extLst>
              <a:ext uri="{FF2B5EF4-FFF2-40B4-BE49-F238E27FC236}">
                <a16:creationId xmlns:a16="http://schemas.microsoft.com/office/drawing/2014/main" id="{F487B8FB-833E-73F0-F47A-6DFE518658C3}"/>
              </a:ext>
            </a:extLst>
          </p:cNvPr>
          <p:cNvSpPr txBox="1"/>
          <p:nvPr/>
        </p:nvSpPr>
        <p:spPr>
          <a:xfrm>
            <a:off x="2303004" y="2214429"/>
            <a:ext cx="1384653" cy="6249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GP </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Practices</a:t>
            </a:r>
          </a:p>
        </p:txBody>
      </p:sp>
      <p:pic>
        <p:nvPicPr>
          <p:cNvPr id="91" name="Graphic 90" descr="Ambulance with solid fill">
            <a:extLst>
              <a:ext uri="{FF2B5EF4-FFF2-40B4-BE49-F238E27FC236}">
                <a16:creationId xmlns:a16="http://schemas.microsoft.com/office/drawing/2014/main" id="{3561F1A2-954C-4408-9012-82F55AFA7B6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90878" y="5127841"/>
            <a:ext cx="914400" cy="914400"/>
          </a:xfrm>
          <a:prstGeom prst="rect">
            <a:avLst/>
          </a:prstGeom>
        </p:spPr>
      </p:pic>
      <p:sp>
        <p:nvSpPr>
          <p:cNvPr id="93" name="TextBox 17">
            <a:extLst>
              <a:ext uri="{FF2B5EF4-FFF2-40B4-BE49-F238E27FC236}">
                <a16:creationId xmlns:a16="http://schemas.microsoft.com/office/drawing/2014/main" id="{F70DB2A9-DADB-F5C2-F207-70FE22B4DAF0}"/>
              </a:ext>
            </a:extLst>
          </p:cNvPr>
          <p:cNvSpPr txBox="1"/>
          <p:nvPr/>
        </p:nvSpPr>
        <p:spPr>
          <a:xfrm>
            <a:off x="9824303" y="4921651"/>
            <a:ext cx="1384653" cy="6249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Ambulance</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Services</a:t>
            </a:r>
          </a:p>
        </p:txBody>
      </p:sp>
      <p:sp>
        <p:nvSpPr>
          <p:cNvPr id="94" name="TextBox 17">
            <a:extLst>
              <a:ext uri="{FF2B5EF4-FFF2-40B4-BE49-F238E27FC236}">
                <a16:creationId xmlns:a16="http://schemas.microsoft.com/office/drawing/2014/main" id="{CB6EAA37-FCB4-CC8B-E7C8-A460905EABC3}"/>
              </a:ext>
            </a:extLst>
          </p:cNvPr>
          <p:cNvSpPr txBox="1"/>
          <p:nvPr/>
        </p:nvSpPr>
        <p:spPr>
          <a:xfrm>
            <a:off x="9075901" y="5285276"/>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2</a:t>
            </a:r>
          </a:p>
        </p:txBody>
      </p:sp>
      <p:sp>
        <p:nvSpPr>
          <p:cNvPr id="95" name="TextBox 17">
            <a:extLst>
              <a:ext uri="{FF2B5EF4-FFF2-40B4-BE49-F238E27FC236}">
                <a16:creationId xmlns:a16="http://schemas.microsoft.com/office/drawing/2014/main" id="{D62C4278-A824-121F-7908-CC06670860DA}"/>
              </a:ext>
            </a:extLst>
          </p:cNvPr>
          <p:cNvSpPr txBox="1"/>
          <p:nvPr/>
        </p:nvSpPr>
        <p:spPr>
          <a:xfrm>
            <a:off x="4579967" y="5328000"/>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1</a:t>
            </a:r>
          </a:p>
        </p:txBody>
      </p:sp>
      <p:sp>
        <p:nvSpPr>
          <p:cNvPr id="96" name="TextBox 17">
            <a:extLst>
              <a:ext uri="{FF2B5EF4-FFF2-40B4-BE49-F238E27FC236}">
                <a16:creationId xmlns:a16="http://schemas.microsoft.com/office/drawing/2014/main" id="{1421644B-A194-02C6-339F-E12BD3A65DE0}"/>
              </a:ext>
            </a:extLst>
          </p:cNvPr>
          <p:cNvSpPr txBox="1"/>
          <p:nvPr/>
        </p:nvSpPr>
        <p:spPr>
          <a:xfrm>
            <a:off x="5149802" y="4767935"/>
            <a:ext cx="1384653" cy="945580"/>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Community</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Health Care</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Service</a:t>
            </a:r>
          </a:p>
        </p:txBody>
      </p:sp>
      <p:sp>
        <p:nvSpPr>
          <p:cNvPr id="97" name="TextBox 17">
            <a:extLst>
              <a:ext uri="{FF2B5EF4-FFF2-40B4-BE49-F238E27FC236}">
                <a16:creationId xmlns:a16="http://schemas.microsoft.com/office/drawing/2014/main" id="{A4A3AAE6-C0BF-B339-72E0-5C272296487A}"/>
              </a:ext>
            </a:extLst>
          </p:cNvPr>
          <p:cNvSpPr txBox="1"/>
          <p:nvPr/>
        </p:nvSpPr>
        <p:spPr>
          <a:xfrm>
            <a:off x="10204540" y="3914625"/>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1</a:t>
            </a:r>
          </a:p>
        </p:txBody>
      </p:sp>
      <p:sp>
        <p:nvSpPr>
          <p:cNvPr id="98" name="TextBox 17">
            <a:extLst>
              <a:ext uri="{FF2B5EF4-FFF2-40B4-BE49-F238E27FC236}">
                <a16:creationId xmlns:a16="http://schemas.microsoft.com/office/drawing/2014/main" id="{DC6A7B42-8E96-470A-BBB5-D9183A3BF276}"/>
              </a:ext>
            </a:extLst>
          </p:cNvPr>
          <p:cNvSpPr txBox="1"/>
          <p:nvPr/>
        </p:nvSpPr>
        <p:spPr>
          <a:xfrm>
            <a:off x="10915210" y="3556125"/>
            <a:ext cx="1384653" cy="6249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Care</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Home</a:t>
            </a:r>
          </a:p>
        </p:txBody>
      </p:sp>
      <p:sp>
        <p:nvSpPr>
          <p:cNvPr id="99" name="TextBox 17">
            <a:extLst>
              <a:ext uri="{FF2B5EF4-FFF2-40B4-BE49-F238E27FC236}">
                <a16:creationId xmlns:a16="http://schemas.microsoft.com/office/drawing/2014/main" id="{0EDE68E6-2AEF-7FB9-71BB-28D19BDC4446}"/>
              </a:ext>
            </a:extLst>
          </p:cNvPr>
          <p:cNvSpPr txBox="1"/>
          <p:nvPr/>
        </p:nvSpPr>
        <p:spPr>
          <a:xfrm>
            <a:off x="7534208" y="3946445"/>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5</a:t>
            </a:r>
          </a:p>
        </p:txBody>
      </p:sp>
      <p:sp>
        <p:nvSpPr>
          <p:cNvPr id="100" name="TextBox 17">
            <a:extLst>
              <a:ext uri="{FF2B5EF4-FFF2-40B4-BE49-F238E27FC236}">
                <a16:creationId xmlns:a16="http://schemas.microsoft.com/office/drawing/2014/main" id="{6FF3395B-2C55-F304-7F65-D7F7ED8CBAD8}"/>
              </a:ext>
            </a:extLst>
          </p:cNvPr>
          <p:cNvSpPr txBox="1"/>
          <p:nvPr/>
        </p:nvSpPr>
        <p:spPr>
          <a:xfrm>
            <a:off x="8239066" y="3386248"/>
            <a:ext cx="1384653" cy="945580"/>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Police</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Custody </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Suites</a:t>
            </a:r>
          </a:p>
        </p:txBody>
      </p:sp>
      <p:sp>
        <p:nvSpPr>
          <p:cNvPr id="101" name="TextBox 17">
            <a:extLst>
              <a:ext uri="{FF2B5EF4-FFF2-40B4-BE49-F238E27FC236}">
                <a16:creationId xmlns:a16="http://schemas.microsoft.com/office/drawing/2014/main" id="{44DBE352-219F-F502-4FB5-4115CA773A0D}"/>
              </a:ext>
            </a:extLst>
          </p:cNvPr>
          <p:cNvSpPr txBox="1"/>
          <p:nvPr/>
        </p:nvSpPr>
        <p:spPr>
          <a:xfrm>
            <a:off x="5269386" y="3927655"/>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2</a:t>
            </a:r>
          </a:p>
        </p:txBody>
      </p:sp>
      <p:sp>
        <p:nvSpPr>
          <p:cNvPr id="102" name="TextBox 17">
            <a:extLst>
              <a:ext uri="{FF2B5EF4-FFF2-40B4-BE49-F238E27FC236}">
                <a16:creationId xmlns:a16="http://schemas.microsoft.com/office/drawing/2014/main" id="{41566393-859E-3C66-F29F-07396EB4B803}"/>
              </a:ext>
            </a:extLst>
          </p:cNvPr>
          <p:cNvSpPr txBox="1"/>
          <p:nvPr/>
        </p:nvSpPr>
        <p:spPr>
          <a:xfrm>
            <a:off x="5948693" y="3545605"/>
            <a:ext cx="1384653" cy="6249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Private</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Hospitals</a:t>
            </a:r>
          </a:p>
        </p:txBody>
      </p:sp>
      <p:sp>
        <p:nvSpPr>
          <p:cNvPr id="103" name="TextBox 17">
            <a:extLst>
              <a:ext uri="{FF2B5EF4-FFF2-40B4-BE49-F238E27FC236}">
                <a16:creationId xmlns:a16="http://schemas.microsoft.com/office/drawing/2014/main" id="{9AAE3325-8835-16AF-DF6A-34994FD6DB0D}"/>
              </a:ext>
            </a:extLst>
          </p:cNvPr>
          <p:cNvSpPr txBox="1"/>
          <p:nvPr/>
        </p:nvSpPr>
        <p:spPr>
          <a:xfrm>
            <a:off x="2733561" y="3931628"/>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1</a:t>
            </a:r>
          </a:p>
        </p:txBody>
      </p:sp>
      <p:sp>
        <p:nvSpPr>
          <p:cNvPr id="105" name="TextBox 17">
            <a:extLst>
              <a:ext uri="{FF2B5EF4-FFF2-40B4-BE49-F238E27FC236}">
                <a16:creationId xmlns:a16="http://schemas.microsoft.com/office/drawing/2014/main" id="{F8D6D230-709A-7B7C-6A36-8A32FFB14589}"/>
              </a:ext>
            </a:extLst>
          </p:cNvPr>
          <p:cNvSpPr txBox="1"/>
          <p:nvPr/>
        </p:nvSpPr>
        <p:spPr>
          <a:xfrm>
            <a:off x="3314355" y="3564123"/>
            <a:ext cx="1666216" cy="6249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Safeguarding</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Team</a:t>
            </a:r>
          </a:p>
        </p:txBody>
      </p:sp>
      <p:sp>
        <p:nvSpPr>
          <p:cNvPr id="106" name="TextBox 17">
            <a:extLst>
              <a:ext uri="{FF2B5EF4-FFF2-40B4-BE49-F238E27FC236}">
                <a16:creationId xmlns:a16="http://schemas.microsoft.com/office/drawing/2014/main" id="{C5CFF2F9-AE87-E7A3-F5DA-4DC5F1FB3ABB}"/>
              </a:ext>
            </a:extLst>
          </p:cNvPr>
          <p:cNvSpPr txBox="1"/>
          <p:nvPr/>
        </p:nvSpPr>
        <p:spPr>
          <a:xfrm>
            <a:off x="625260" y="3938293"/>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3</a:t>
            </a:r>
          </a:p>
        </p:txBody>
      </p:sp>
      <p:sp>
        <p:nvSpPr>
          <p:cNvPr id="107" name="TextBox 17">
            <a:extLst>
              <a:ext uri="{FF2B5EF4-FFF2-40B4-BE49-F238E27FC236}">
                <a16:creationId xmlns:a16="http://schemas.microsoft.com/office/drawing/2014/main" id="{8CE7ED79-396A-6040-85D9-2BECC9F6D095}"/>
              </a:ext>
            </a:extLst>
          </p:cNvPr>
          <p:cNvSpPr txBox="1"/>
          <p:nvPr/>
        </p:nvSpPr>
        <p:spPr>
          <a:xfrm>
            <a:off x="1268687" y="3696571"/>
            <a:ext cx="1666216" cy="30437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Hospices</a:t>
            </a:r>
          </a:p>
        </p:txBody>
      </p:sp>
      <p:sp>
        <p:nvSpPr>
          <p:cNvPr id="108" name="TextBox 17">
            <a:extLst>
              <a:ext uri="{FF2B5EF4-FFF2-40B4-BE49-F238E27FC236}">
                <a16:creationId xmlns:a16="http://schemas.microsoft.com/office/drawing/2014/main" id="{F4649136-C4CF-98B4-6662-ACE0167D4B89}"/>
              </a:ext>
            </a:extLst>
          </p:cNvPr>
          <p:cNvSpPr txBox="1"/>
          <p:nvPr/>
        </p:nvSpPr>
        <p:spPr>
          <a:xfrm>
            <a:off x="6982415" y="5296468"/>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2</a:t>
            </a:r>
          </a:p>
        </p:txBody>
      </p:sp>
      <p:sp>
        <p:nvSpPr>
          <p:cNvPr id="109" name="TextBox 17">
            <a:extLst>
              <a:ext uri="{FF2B5EF4-FFF2-40B4-BE49-F238E27FC236}">
                <a16:creationId xmlns:a16="http://schemas.microsoft.com/office/drawing/2014/main" id="{848CCC65-A1A4-C35D-6E11-9A75B7F4753A}"/>
              </a:ext>
            </a:extLst>
          </p:cNvPr>
          <p:cNvSpPr txBox="1"/>
          <p:nvPr/>
        </p:nvSpPr>
        <p:spPr>
          <a:xfrm>
            <a:off x="7734669" y="4762179"/>
            <a:ext cx="1384653" cy="945580"/>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Mental </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Health</a:t>
            </a:r>
          </a:p>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Trusts</a:t>
            </a:r>
          </a:p>
        </p:txBody>
      </p:sp>
      <p:sp>
        <p:nvSpPr>
          <p:cNvPr id="42" name="Freeform 42"/>
          <p:cNvSpPr/>
          <p:nvPr/>
        </p:nvSpPr>
        <p:spPr>
          <a:xfrm>
            <a:off x="7483911" y="2135672"/>
            <a:ext cx="672882" cy="610313"/>
          </a:xfrm>
          <a:custGeom>
            <a:avLst/>
            <a:gdLst/>
            <a:ahLst/>
            <a:cxnLst/>
            <a:rect l="l" t="t" r="r" b="b"/>
            <a:pathLst>
              <a:path w="1217913" h="1206749">
                <a:moveTo>
                  <a:pt x="0" y="0"/>
                </a:moveTo>
                <a:lnTo>
                  <a:pt x="1217913" y="0"/>
                </a:lnTo>
                <a:lnTo>
                  <a:pt x="1217913" y="1206749"/>
                </a:lnTo>
                <a:lnTo>
                  <a:pt x="0" y="120674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40"/>
          <p:cNvSpPr/>
          <p:nvPr/>
        </p:nvSpPr>
        <p:spPr>
          <a:xfrm>
            <a:off x="9229576" y="3948505"/>
            <a:ext cx="572027" cy="512769"/>
          </a:xfrm>
          <a:custGeom>
            <a:avLst/>
            <a:gdLst/>
            <a:ahLst/>
            <a:cxnLst/>
            <a:rect l="l" t="t" r="r" b="b"/>
            <a:pathLst>
              <a:path w="1308720" h="1206749">
                <a:moveTo>
                  <a:pt x="0" y="0"/>
                </a:moveTo>
                <a:lnTo>
                  <a:pt x="1308720" y="0"/>
                </a:lnTo>
                <a:lnTo>
                  <a:pt x="1308720" y="1206749"/>
                </a:lnTo>
                <a:lnTo>
                  <a:pt x="0" y="120674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3" name="Graphic 112" descr="Research with solid fill">
            <a:extLst>
              <a:ext uri="{FF2B5EF4-FFF2-40B4-BE49-F238E27FC236}">
                <a16:creationId xmlns:a16="http://schemas.microsoft.com/office/drawing/2014/main" id="{AA406C77-7FB1-02D6-C28A-5C9CF7BD897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5771147">
            <a:off x="3752998" y="5259092"/>
            <a:ext cx="650585" cy="650585"/>
          </a:xfrm>
          <a:prstGeom prst="rect">
            <a:avLst/>
          </a:prstGeom>
        </p:spPr>
      </p:pic>
      <p:pic>
        <p:nvPicPr>
          <p:cNvPr id="115" name="Graphic 114" descr="Badge Tick with solid fill">
            <a:extLst>
              <a:ext uri="{FF2B5EF4-FFF2-40B4-BE49-F238E27FC236}">
                <a16:creationId xmlns:a16="http://schemas.microsoft.com/office/drawing/2014/main" id="{6FC75891-C02D-BF90-370C-EB81D295395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321555" y="2523642"/>
            <a:ext cx="637106" cy="637106"/>
          </a:xfrm>
          <a:prstGeom prst="rect">
            <a:avLst/>
          </a:prstGeom>
        </p:spPr>
      </p:pic>
      <p:sp>
        <p:nvSpPr>
          <p:cNvPr id="116" name="TextBox 17">
            <a:extLst>
              <a:ext uri="{FF2B5EF4-FFF2-40B4-BE49-F238E27FC236}">
                <a16:creationId xmlns:a16="http://schemas.microsoft.com/office/drawing/2014/main" id="{0A0A05AD-217D-5148-6ED8-990C2A586BA1}"/>
              </a:ext>
            </a:extLst>
          </p:cNvPr>
          <p:cNvSpPr txBox="1"/>
          <p:nvPr/>
        </p:nvSpPr>
        <p:spPr>
          <a:xfrm>
            <a:off x="562083" y="2594405"/>
            <a:ext cx="2295730"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157</a:t>
            </a:r>
          </a:p>
        </p:txBody>
      </p:sp>
      <p:sp>
        <p:nvSpPr>
          <p:cNvPr id="117" name="TextBox 17">
            <a:extLst>
              <a:ext uri="{FF2B5EF4-FFF2-40B4-BE49-F238E27FC236}">
                <a16:creationId xmlns:a16="http://schemas.microsoft.com/office/drawing/2014/main" id="{F5D87D2C-E89E-A36C-9BD8-33C84A65AB33}"/>
              </a:ext>
            </a:extLst>
          </p:cNvPr>
          <p:cNvSpPr txBox="1"/>
          <p:nvPr/>
        </p:nvSpPr>
        <p:spPr>
          <a:xfrm>
            <a:off x="8426753" y="2532445"/>
            <a:ext cx="1384653" cy="51276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667"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26</a:t>
            </a:r>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C063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0989EA-E5F2-AB4D-4B5A-BD4C36C409EA}"/>
              </a:ext>
            </a:extLst>
          </p:cNvPr>
          <p:cNvSpPr txBox="1"/>
          <p:nvPr/>
        </p:nvSpPr>
        <p:spPr>
          <a:xfrm>
            <a:off x="0" y="4440834"/>
            <a:ext cx="1219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endPar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9A4BF9-AA57-F4BF-6773-F62480B3E8E3}"/>
              </a:ext>
            </a:extLst>
          </p:cNvPr>
          <p:cNvSpPr txBox="1"/>
          <p:nvPr/>
        </p:nvSpPr>
        <p:spPr>
          <a:xfrm>
            <a:off x="0" y="385839"/>
            <a:ext cx="1219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You need to get to Yes</a:t>
            </a:r>
          </a:p>
        </p:txBody>
      </p:sp>
      <p:sp>
        <p:nvSpPr>
          <p:cNvPr id="6" name="TextBox 5">
            <a:extLst>
              <a:ext uri="{FF2B5EF4-FFF2-40B4-BE49-F238E27FC236}">
                <a16:creationId xmlns:a16="http://schemas.microsoft.com/office/drawing/2014/main" id="{3D6C11BD-500D-D233-86C4-6681819C6257}"/>
              </a:ext>
            </a:extLst>
          </p:cNvPr>
          <p:cNvSpPr txBox="1"/>
          <p:nvPr/>
        </p:nvSpPr>
        <p:spPr>
          <a:xfrm>
            <a:off x="2897911" y="2289712"/>
            <a:ext cx="6674378" cy="10895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Know the people, have a clear value proposition and be will to pivot as requirements change</a:t>
            </a:r>
          </a:p>
        </p:txBody>
      </p:sp>
      <p:pic>
        <p:nvPicPr>
          <p:cNvPr id="7" name="Picture 6">
            <a:extLst>
              <a:ext uri="{FF2B5EF4-FFF2-40B4-BE49-F238E27FC236}">
                <a16:creationId xmlns:a16="http://schemas.microsoft.com/office/drawing/2014/main" id="{33DE1FEC-4125-8897-B6EB-47C4D9798C51}"/>
              </a:ext>
            </a:extLst>
          </p:cNvPr>
          <p:cNvPicPr>
            <a:picLocks noChangeAspect="1"/>
          </p:cNvPicPr>
          <p:nvPr/>
        </p:nvPicPr>
        <p:blipFill rotWithShape="1">
          <a:blip r:embed="rId2"/>
          <a:srcRect l="67500"/>
          <a:stretch/>
        </p:blipFill>
        <p:spPr>
          <a:xfrm>
            <a:off x="9052560" y="0"/>
            <a:ext cx="3962400" cy="6857999"/>
          </a:xfrm>
          <a:prstGeom prst="rect">
            <a:avLst/>
          </a:prstGeom>
          <a:effectLst>
            <a:softEdge rad="635000"/>
          </a:effectLst>
        </p:spPr>
      </p:pic>
      <p:pic>
        <p:nvPicPr>
          <p:cNvPr id="2" name="Picture 1" descr="A picture containing logo&#10;&#10;Description automatically generated">
            <a:extLst>
              <a:ext uri="{FF2B5EF4-FFF2-40B4-BE49-F238E27FC236}">
                <a16:creationId xmlns:a16="http://schemas.microsoft.com/office/drawing/2014/main" id="{AE3D58BC-0D12-6178-CA02-A60B87E37219}"/>
              </a:ext>
            </a:extLst>
          </p:cNvPr>
          <p:cNvPicPr>
            <a:picLocks noChangeAspect="1"/>
          </p:cNvPicPr>
          <p:nvPr/>
        </p:nvPicPr>
        <p:blipFill>
          <a:blip r:embed="rId3"/>
          <a:stretch>
            <a:fillRect/>
          </a:stretch>
        </p:blipFill>
        <p:spPr>
          <a:xfrm>
            <a:off x="8500686" y="5964329"/>
            <a:ext cx="3420227" cy="789283"/>
          </a:xfrm>
          <a:prstGeom prst="rect">
            <a:avLst/>
          </a:prstGeom>
        </p:spPr>
      </p:pic>
    </p:spTree>
    <p:extLst>
      <p:ext uri="{BB962C8B-B14F-4D97-AF65-F5344CB8AC3E}">
        <p14:creationId xmlns:p14="http://schemas.microsoft.com/office/powerpoint/2010/main" val="372616778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Humber and North Yorkshire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2" name="Picture 1" descr="A map of different colors&#10;&#10;Description automatically generated">
            <a:extLst>
              <a:ext uri="{FF2B5EF4-FFF2-40B4-BE49-F238E27FC236}">
                <a16:creationId xmlns:a16="http://schemas.microsoft.com/office/drawing/2014/main" id="{7C5D9906-2C7B-465A-0355-AE3A0C8641CC}"/>
              </a:ext>
            </a:extLst>
          </p:cNvPr>
          <p:cNvPicPr>
            <a:picLocks noChangeAspect="1"/>
          </p:cNvPicPr>
          <p:nvPr/>
        </p:nvPicPr>
        <p:blipFill>
          <a:blip r:embed="rId3"/>
          <a:stretch>
            <a:fillRect/>
          </a:stretch>
        </p:blipFill>
        <p:spPr>
          <a:xfrm>
            <a:off x="1716886" y="1141100"/>
            <a:ext cx="9144000" cy="5501640"/>
          </a:xfrm>
          <a:prstGeom prst="rect">
            <a:avLst/>
          </a:prstGeom>
        </p:spPr>
      </p:pic>
      <p:sp>
        <p:nvSpPr>
          <p:cNvPr id="7" name="TextBox 6">
            <a:extLst>
              <a:ext uri="{FF2B5EF4-FFF2-40B4-BE49-F238E27FC236}">
                <a16:creationId xmlns:a16="http://schemas.microsoft.com/office/drawing/2014/main" id="{210FC36B-5E93-500B-779B-E669C145C63C}"/>
              </a:ext>
            </a:extLst>
          </p:cNvPr>
          <p:cNvSpPr txBox="1"/>
          <p:nvPr/>
        </p:nvSpPr>
        <p:spPr>
          <a:xfrm>
            <a:off x="324623" y="1335703"/>
            <a:ext cx="29295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1.7 Million Population</a:t>
            </a:r>
          </a:p>
        </p:txBody>
      </p:sp>
      <p:sp>
        <p:nvSpPr>
          <p:cNvPr id="8" name="TextBox 7">
            <a:extLst>
              <a:ext uri="{FF2B5EF4-FFF2-40B4-BE49-F238E27FC236}">
                <a16:creationId xmlns:a16="http://schemas.microsoft.com/office/drawing/2014/main" id="{0726696C-F11D-D62A-2EDE-E365FF0AD804}"/>
              </a:ext>
            </a:extLst>
          </p:cNvPr>
          <p:cNvSpPr txBox="1"/>
          <p:nvPr/>
        </p:nvSpPr>
        <p:spPr>
          <a:xfrm>
            <a:off x="1042001" y="2193169"/>
            <a:ext cx="11897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6 Places</a:t>
            </a:r>
          </a:p>
        </p:txBody>
      </p:sp>
      <p:sp>
        <p:nvSpPr>
          <p:cNvPr id="9" name="TextBox 8">
            <a:extLst>
              <a:ext uri="{FF2B5EF4-FFF2-40B4-BE49-F238E27FC236}">
                <a16:creationId xmlns:a16="http://schemas.microsoft.com/office/drawing/2014/main" id="{8CE8E934-64E0-2E48-027C-E6BAC808A7AE}"/>
              </a:ext>
            </a:extLst>
          </p:cNvPr>
          <p:cNvSpPr txBox="1"/>
          <p:nvPr/>
        </p:nvSpPr>
        <p:spPr>
          <a:xfrm>
            <a:off x="1042001" y="3384304"/>
            <a:ext cx="11495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7 Trusts</a:t>
            </a:r>
          </a:p>
        </p:txBody>
      </p:sp>
      <p:sp>
        <p:nvSpPr>
          <p:cNvPr id="10" name="TextBox 9">
            <a:extLst>
              <a:ext uri="{FF2B5EF4-FFF2-40B4-BE49-F238E27FC236}">
                <a16:creationId xmlns:a16="http://schemas.microsoft.com/office/drawing/2014/main" id="{5484F85A-431A-96D5-394E-8FEF42A1A938}"/>
              </a:ext>
            </a:extLst>
          </p:cNvPr>
          <p:cNvSpPr txBox="1"/>
          <p:nvPr/>
        </p:nvSpPr>
        <p:spPr>
          <a:xfrm>
            <a:off x="8608871" y="1437609"/>
            <a:ext cx="25753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6 Local Authorities </a:t>
            </a:r>
          </a:p>
        </p:txBody>
      </p:sp>
      <p:sp>
        <p:nvSpPr>
          <p:cNvPr id="11" name="TextBox 10">
            <a:extLst>
              <a:ext uri="{FF2B5EF4-FFF2-40B4-BE49-F238E27FC236}">
                <a16:creationId xmlns:a16="http://schemas.microsoft.com/office/drawing/2014/main" id="{47000E64-1BFE-E6CC-55A6-669469B4E980}"/>
              </a:ext>
            </a:extLst>
          </p:cNvPr>
          <p:cNvSpPr txBox="1"/>
          <p:nvPr/>
        </p:nvSpPr>
        <p:spPr>
          <a:xfrm>
            <a:off x="9493954" y="3044945"/>
            <a:ext cx="10021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4 CICs </a:t>
            </a:r>
          </a:p>
        </p:txBody>
      </p:sp>
      <p:sp>
        <p:nvSpPr>
          <p:cNvPr id="12" name="TextBox 11">
            <a:extLst>
              <a:ext uri="{FF2B5EF4-FFF2-40B4-BE49-F238E27FC236}">
                <a16:creationId xmlns:a16="http://schemas.microsoft.com/office/drawing/2014/main" id="{C0334962-86CD-F20A-01D3-57DA563DA2C4}"/>
              </a:ext>
            </a:extLst>
          </p:cNvPr>
          <p:cNvSpPr txBox="1"/>
          <p:nvPr/>
        </p:nvSpPr>
        <p:spPr>
          <a:xfrm>
            <a:off x="9493954" y="4652281"/>
            <a:ext cx="26980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2 Ambulance Trusts </a:t>
            </a:r>
          </a:p>
        </p:txBody>
      </p:sp>
      <p:sp>
        <p:nvSpPr>
          <p:cNvPr id="13" name="TextBox 12">
            <a:extLst>
              <a:ext uri="{FF2B5EF4-FFF2-40B4-BE49-F238E27FC236}">
                <a16:creationId xmlns:a16="http://schemas.microsoft.com/office/drawing/2014/main" id="{792CC298-7B54-226D-06D7-16C6FE5C5771}"/>
              </a:ext>
            </a:extLst>
          </p:cNvPr>
          <p:cNvSpPr txBox="1"/>
          <p:nvPr/>
        </p:nvSpPr>
        <p:spPr>
          <a:xfrm>
            <a:off x="554505" y="4511855"/>
            <a:ext cx="21682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5 Collaboratives</a:t>
            </a:r>
          </a:p>
        </p:txBody>
      </p:sp>
      <p:sp>
        <p:nvSpPr>
          <p:cNvPr id="14" name="TextBox 13">
            <a:extLst>
              <a:ext uri="{FF2B5EF4-FFF2-40B4-BE49-F238E27FC236}">
                <a16:creationId xmlns:a16="http://schemas.microsoft.com/office/drawing/2014/main" id="{E44C5466-E03E-2AD5-66B0-357D61524B06}"/>
              </a:ext>
            </a:extLst>
          </p:cNvPr>
          <p:cNvSpPr txBox="1"/>
          <p:nvPr/>
        </p:nvSpPr>
        <p:spPr>
          <a:xfrm>
            <a:off x="1909723" y="5710399"/>
            <a:ext cx="18039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Many Others</a:t>
            </a:r>
          </a:p>
        </p:txBody>
      </p:sp>
    </p:spTree>
    <p:extLst>
      <p:ext uri="{BB962C8B-B14F-4D97-AF65-F5344CB8AC3E}">
        <p14:creationId xmlns:p14="http://schemas.microsoft.com/office/powerpoint/2010/main" val="156679593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E95F4E9-571D-CAB7-AFDF-2F5BBB098ED1}"/>
            </a:ext>
          </a:extLst>
        </p:cNvPr>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70ADA5A-D607-1A4C-D346-9444C895BA75}"/>
              </a:ext>
            </a:extLst>
          </p:cNvPr>
          <p:cNvPicPr>
            <a:picLocks noChangeAspect="1"/>
          </p:cNvPicPr>
          <p:nvPr/>
        </p:nvPicPr>
        <p:blipFill>
          <a:blip r:embed="rId3"/>
          <a:stretch>
            <a:fillRect/>
          </a:stretch>
        </p:blipFill>
        <p:spPr>
          <a:xfrm>
            <a:off x="1162050" y="5793058"/>
            <a:ext cx="1878517" cy="433504"/>
          </a:xfrm>
          <a:prstGeom prst="rect">
            <a:avLst/>
          </a:prstGeom>
        </p:spPr>
      </p:pic>
      <p:sp>
        <p:nvSpPr>
          <p:cNvPr id="5" name="TextBox 4">
            <a:extLst>
              <a:ext uri="{FF2B5EF4-FFF2-40B4-BE49-F238E27FC236}">
                <a16:creationId xmlns:a16="http://schemas.microsoft.com/office/drawing/2014/main" id="{C270467F-BB7C-AA00-AAB0-C46134B40050}"/>
              </a:ext>
            </a:extLst>
          </p:cNvPr>
          <p:cNvSpPr txBox="1"/>
          <p:nvPr/>
        </p:nvSpPr>
        <p:spPr>
          <a:xfrm>
            <a:off x="631371" y="631438"/>
            <a:ext cx="10929257" cy="51398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Understand NHS Priorities</a:t>
            </a: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Research:</a:t>
            </a: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Familiarising yourself with the latest ICS priorities.  </a:t>
            </a:r>
            <a:endPar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Engage Stakeholders:</a:t>
            </a: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Talk to relevant stakeholders, such as clinicians, social care, managers, and patient groups. You need to understand their specific needs and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Technical Considerations: </a:t>
            </a: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Only the digital teams are interested in technical impact and digital maturity.  The rest of the systems thinks about costs and resources. </a:t>
            </a:r>
          </a:p>
        </p:txBody>
      </p:sp>
    </p:spTree>
    <p:extLst>
      <p:ext uri="{BB962C8B-B14F-4D97-AF65-F5344CB8AC3E}">
        <p14:creationId xmlns:p14="http://schemas.microsoft.com/office/powerpoint/2010/main" val="148979027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275BF-E9A8-54E4-2C51-15E9BABAD45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31CC47F-9B06-0674-0E97-16AC1D8A05B5}"/>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shape&#10;&#10;Description automatically generated">
            <a:extLst>
              <a:ext uri="{FF2B5EF4-FFF2-40B4-BE49-F238E27FC236}">
                <a16:creationId xmlns:a16="http://schemas.microsoft.com/office/drawing/2014/main" id="{86B1F93F-F7AD-86AE-B25E-D24E27742E9B}"/>
              </a:ext>
            </a:extLst>
          </p:cNvPr>
          <p:cNvPicPr>
            <a:picLocks noChangeAspect="1"/>
          </p:cNvPicPr>
          <p:nvPr/>
        </p:nvPicPr>
        <p:blipFill>
          <a:blip r:embed="rId3"/>
          <a:stretch>
            <a:fillRect/>
          </a:stretch>
        </p:blipFill>
        <p:spPr>
          <a:xfrm>
            <a:off x="10307927" y="6200384"/>
            <a:ext cx="1545867" cy="351076"/>
          </a:xfrm>
          <a:prstGeom prst="rect">
            <a:avLst/>
          </a:prstGeom>
        </p:spPr>
      </p:pic>
      <p:sp>
        <p:nvSpPr>
          <p:cNvPr id="3" name="Title 1">
            <a:extLst>
              <a:ext uri="{FF2B5EF4-FFF2-40B4-BE49-F238E27FC236}">
                <a16:creationId xmlns:a16="http://schemas.microsoft.com/office/drawing/2014/main" id="{5B19020A-81A1-B8B7-1D6A-FA1CC4C7CC97}"/>
              </a:ext>
            </a:extLst>
          </p:cNvPr>
          <p:cNvSpPr txBox="1">
            <a:spLocks/>
          </p:cNvSpPr>
          <p:nvPr/>
        </p:nvSpPr>
        <p:spPr>
          <a:xfrm>
            <a:off x="838200" y="365125"/>
            <a:ext cx="10515600" cy="1325563"/>
          </a:xfrm>
          <a:prstGeom prst="rect">
            <a:avLst/>
          </a:prstGeom>
          <a:ln>
            <a:solidFill>
              <a:schemeClr val="accent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p>
        </p:txBody>
      </p:sp>
      <p:sp>
        <p:nvSpPr>
          <p:cNvPr id="5" name="Title 1">
            <a:extLst>
              <a:ext uri="{FF2B5EF4-FFF2-40B4-BE49-F238E27FC236}">
                <a16:creationId xmlns:a16="http://schemas.microsoft.com/office/drawing/2014/main" id="{97F7847F-8913-321A-1E1A-E59FC066053F}"/>
              </a:ext>
            </a:extLst>
          </p:cNvPr>
          <p:cNvSpPr txBox="1">
            <a:spLocks/>
          </p:cNvSpPr>
          <p:nvPr/>
        </p:nvSpPr>
        <p:spPr>
          <a:xfrm>
            <a:off x="838200" y="365125"/>
            <a:ext cx="10515600" cy="1325563"/>
          </a:xfrm>
          <a:prstGeom prst="rect">
            <a:avLst/>
          </a:prstGeom>
          <a:ln>
            <a:solidFill>
              <a:schemeClr val="accent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6" name="Content Placeholder 2">
            <a:extLst>
              <a:ext uri="{FF2B5EF4-FFF2-40B4-BE49-F238E27FC236}">
                <a16:creationId xmlns:a16="http://schemas.microsoft.com/office/drawing/2014/main" id="{1D2E521E-BFD6-0449-529B-2900FFDE47EB}"/>
              </a:ext>
            </a:extLst>
          </p:cNvPr>
          <p:cNvSpPr>
            <a:spLocks noGrp="1"/>
          </p:cNvSpPr>
          <p:nvPr>
            <p:ph idx="1"/>
          </p:nvPr>
        </p:nvSpPr>
        <p:spPr>
          <a:xfrm>
            <a:off x="838200" y="1825625"/>
            <a:ext cx="10515600" cy="4351338"/>
          </a:xfrm>
          <a:ln>
            <a:solidFill>
              <a:schemeClr val="accent1"/>
            </a:solidFill>
          </a:ln>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pSp>
        <p:nvGrpSpPr>
          <p:cNvPr id="7" name="Group 6">
            <a:extLst>
              <a:ext uri="{FF2B5EF4-FFF2-40B4-BE49-F238E27FC236}">
                <a16:creationId xmlns:a16="http://schemas.microsoft.com/office/drawing/2014/main" id="{98EFA385-52C4-3C8C-2BF4-5A0284810870}"/>
              </a:ext>
            </a:extLst>
          </p:cNvPr>
          <p:cNvGrpSpPr/>
          <p:nvPr/>
        </p:nvGrpSpPr>
        <p:grpSpPr>
          <a:xfrm>
            <a:off x="595222" y="245963"/>
            <a:ext cx="10472468" cy="584775"/>
            <a:chOff x="595222" y="245963"/>
            <a:chExt cx="10472468" cy="584775"/>
          </a:xfrm>
        </p:grpSpPr>
        <p:sp>
          <p:nvSpPr>
            <p:cNvPr id="8" name="TextBox 7">
              <a:extLst>
                <a:ext uri="{FF2B5EF4-FFF2-40B4-BE49-F238E27FC236}">
                  <a16:creationId xmlns:a16="http://schemas.microsoft.com/office/drawing/2014/main" id="{B4F5E7C6-AC23-0315-EA90-02BEAAA0748F}"/>
                </a:ext>
              </a:extLst>
            </p:cNvPr>
            <p:cNvSpPr txBox="1"/>
            <p:nvPr/>
          </p:nvSpPr>
          <p:spPr>
            <a:xfrm>
              <a:off x="595222" y="245963"/>
              <a:ext cx="1828800" cy="58477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Our Aim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4E039233-F1AB-F61E-8481-3C9B3A9E519E}"/>
                </a:ext>
              </a:extLst>
            </p:cNvPr>
            <p:cNvSpPr txBox="1"/>
            <p:nvPr/>
          </p:nvSpPr>
          <p:spPr>
            <a:xfrm>
              <a:off x="2771954" y="245963"/>
              <a:ext cx="8295736" cy="58477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Narrowing the gap in healthy life expectancy by 2030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Increasing healthy life expectancy by five years by 2035</a:t>
              </a:r>
            </a:p>
          </p:txBody>
        </p:sp>
      </p:grpSp>
      <p:grpSp>
        <p:nvGrpSpPr>
          <p:cNvPr id="10" name="Group 9">
            <a:extLst>
              <a:ext uri="{FF2B5EF4-FFF2-40B4-BE49-F238E27FC236}">
                <a16:creationId xmlns:a16="http://schemas.microsoft.com/office/drawing/2014/main" id="{CBA445CE-7E08-124E-4C90-15B49A5ED638}"/>
              </a:ext>
            </a:extLst>
          </p:cNvPr>
          <p:cNvGrpSpPr/>
          <p:nvPr/>
        </p:nvGrpSpPr>
        <p:grpSpPr>
          <a:xfrm>
            <a:off x="612482" y="1517660"/>
            <a:ext cx="10472468" cy="847759"/>
            <a:chOff x="595222" y="2347726"/>
            <a:chExt cx="10472468" cy="847759"/>
          </a:xfrm>
        </p:grpSpPr>
        <p:sp>
          <p:nvSpPr>
            <p:cNvPr id="11" name="TextBox 10">
              <a:extLst>
                <a:ext uri="{FF2B5EF4-FFF2-40B4-BE49-F238E27FC236}">
                  <a16:creationId xmlns:a16="http://schemas.microsoft.com/office/drawing/2014/main" id="{4BE9F5DF-C002-3B43-2F63-398AB65D9400}"/>
                </a:ext>
              </a:extLst>
            </p:cNvPr>
            <p:cNvSpPr txBox="1"/>
            <p:nvPr/>
          </p:nvSpPr>
          <p:spPr>
            <a:xfrm>
              <a:off x="2771953" y="2349460"/>
              <a:ext cx="2429773" cy="830997"/>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Enabling wellbeing, health and care equity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4030756-335D-98F1-7B99-57B36635E7C1}"/>
                </a:ext>
              </a:extLst>
            </p:cNvPr>
            <p:cNvSpPr txBox="1"/>
            <p:nvPr/>
          </p:nvSpPr>
          <p:spPr>
            <a:xfrm>
              <a:off x="5313839" y="2355240"/>
              <a:ext cx="3120896" cy="830997"/>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Transforming people’s health and care experiences and outcomes</a:t>
              </a:r>
            </a:p>
          </p:txBody>
        </p:sp>
        <p:sp>
          <p:nvSpPr>
            <p:cNvPr id="15" name="TextBox 14">
              <a:extLst>
                <a:ext uri="{FF2B5EF4-FFF2-40B4-BE49-F238E27FC236}">
                  <a16:creationId xmlns:a16="http://schemas.microsoft.com/office/drawing/2014/main" id="{87B8E10E-DA3D-D9E2-A7D3-8F5404CF56BC}"/>
                </a:ext>
              </a:extLst>
            </p:cNvPr>
            <p:cNvSpPr txBox="1"/>
            <p:nvPr/>
          </p:nvSpPr>
          <p:spPr>
            <a:xfrm>
              <a:off x="595222" y="2364488"/>
              <a:ext cx="1828800" cy="830997"/>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Our partnership ambitions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7F6B238-2A81-1A07-CC1C-8CA395293B43}"/>
                </a:ext>
              </a:extLst>
            </p:cNvPr>
            <p:cNvSpPr txBox="1"/>
            <p:nvPr/>
          </p:nvSpPr>
          <p:spPr>
            <a:xfrm>
              <a:off x="8571784" y="2347726"/>
              <a:ext cx="2495906" cy="830997"/>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Radically improving children’s wellbeing, health and care</a:t>
              </a:r>
            </a:p>
          </p:txBody>
        </p:sp>
      </p:grpSp>
      <p:sp>
        <p:nvSpPr>
          <p:cNvPr id="17" name="TextBox 16">
            <a:extLst>
              <a:ext uri="{FF2B5EF4-FFF2-40B4-BE49-F238E27FC236}">
                <a16:creationId xmlns:a16="http://schemas.microsoft.com/office/drawing/2014/main" id="{F1587491-A493-2971-E505-17D72BC6B3E0}"/>
              </a:ext>
            </a:extLst>
          </p:cNvPr>
          <p:cNvSpPr txBox="1"/>
          <p:nvPr/>
        </p:nvSpPr>
        <p:spPr>
          <a:xfrm>
            <a:off x="612482" y="4176741"/>
            <a:ext cx="1828800" cy="2062103"/>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Our drivers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6B872C33-0946-B4E2-10CC-520E92C2E471}"/>
              </a:ext>
            </a:extLst>
          </p:cNvPr>
          <p:cNvGrpSpPr/>
          <p:nvPr/>
        </p:nvGrpSpPr>
        <p:grpSpPr>
          <a:xfrm>
            <a:off x="595221" y="908726"/>
            <a:ext cx="8268421" cy="401099"/>
            <a:chOff x="595221" y="908726"/>
            <a:chExt cx="8268421" cy="401099"/>
          </a:xfrm>
        </p:grpSpPr>
        <p:sp>
          <p:nvSpPr>
            <p:cNvPr id="19" name="TextBox 18">
              <a:extLst>
                <a:ext uri="{FF2B5EF4-FFF2-40B4-BE49-F238E27FC236}">
                  <a16:creationId xmlns:a16="http://schemas.microsoft.com/office/drawing/2014/main" id="{368DF509-BA08-93D4-D50F-4E40BBF46E52}"/>
                </a:ext>
              </a:extLst>
            </p:cNvPr>
            <p:cNvSpPr txBox="1"/>
            <p:nvPr/>
          </p:nvSpPr>
          <p:spPr>
            <a:xfrm>
              <a:off x="595221" y="908726"/>
              <a:ext cx="1828800" cy="30610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Our Outcomes </a:t>
              </a:r>
              <a:endParaRPr kumimoji="0" lang="en-GB" sz="14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0E61E77-999F-1FA9-0385-D16A12D74A3A}"/>
                </a:ext>
              </a:extLst>
            </p:cNvPr>
            <p:cNvSpPr txBox="1"/>
            <p:nvPr/>
          </p:nvSpPr>
          <p:spPr>
            <a:xfrm>
              <a:off x="2771953" y="951783"/>
              <a:ext cx="1705155" cy="34406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Start Well</a:t>
              </a:r>
            </a:p>
          </p:txBody>
        </p:sp>
        <p:sp>
          <p:nvSpPr>
            <p:cNvPr id="21" name="TextBox 20">
              <a:extLst>
                <a:ext uri="{FF2B5EF4-FFF2-40B4-BE49-F238E27FC236}">
                  <a16:creationId xmlns:a16="http://schemas.microsoft.com/office/drawing/2014/main" id="{8B81956A-6291-EE72-0A4C-D7FAFF03A9DB}"/>
                </a:ext>
              </a:extLst>
            </p:cNvPr>
            <p:cNvSpPr txBox="1"/>
            <p:nvPr/>
          </p:nvSpPr>
          <p:spPr>
            <a:xfrm>
              <a:off x="4982472" y="965756"/>
              <a:ext cx="1670650" cy="34406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Live Well</a:t>
              </a:r>
            </a:p>
          </p:txBody>
        </p:sp>
        <p:sp>
          <p:nvSpPr>
            <p:cNvPr id="22" name="TextBox 21">
              <a:extLst>
                <a:ext uri="{FF2B5EF4-FFF2-40B4-BE49-F238E27FC236}">
                  <a16:creationId xmlns:a16="http://schemas.microsoft.com/office/drawing/2014/main" id="{B5307C92-9C0B-9943-A658-39453E818361}"/>
                </a:ext>
              </a:extLst>
            </p:cNvPr>
            <p:cNvSpPr txBox="1"/>
            <p:nvPr/>
          </p:nvSpPr>
          <p:spPr>
            <a:xfrm>
              <a:off x="7192992" y="965756"/>
              <a:ext cx="1670650" cy="34406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Age Well</a:t>
              </a:r>
            </a:p>
          </p:txBody>
        </p:sp>
      </p:grpSp>
      <p:sp>
        <p:nvSpPr>
          <p:cNvPr id="23" name="TextBox 22">
            <a:extLst>
              <a:ext uri="{FF2B5EF4-FFF2-40B4-BE49-F238E27FC236}">
                <a16:creationId xmlns:a16="http://schemas.microsoft.com/office/drawing/2014/main" id="{75AE9536-2E20-F0E5-6936-4A92FACBAC9F}"/>
              </a:ext>
            </a:extLst>
          </p:cNvPr>
          <p:cNvSpPr txBox="1"/>
          <p:nvPr/>
        </p:nvSpPr>
        <p:spPr>
          <a:xfrm>
            <a:off x="9351034" y="965756"/>
            <a:ext cx="1716656" cy="34406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Die Well</a:t>
            </a:r>
          </a:p>
        </p:txBody>
      </p:sp>
      <p:grpSp>
        <p:nvGrpSpPr>
          <p:cNvPr id="24" name="Group 23">
            <a:extLst>
              <a:ext uri="{FF2B5EF4-FFF2-40B4-BE49-F238E27FC236}">
                <a16:creationId xmlns:a16="http://schemas.microsoft.com/office/drawing/2014/main" id="{AAD6942A-9741-9BE1-FAA1-DC2698BC7C72}"/>
              </a:ext>
            </a:extLst>
          </p:cNvPr>
          <p:cNvGrpSpPr/>
          <p:nvPr/>
        </p:nvGrpSpPr>
        <p:grpSpPr>
          <a:xfrm>
            <a:off x="612482" y="2464246"/>
            <a:ext cx="9516835" cy="627736"/>
            <a:chOff x="595221" y="1585671"/>
            <a:chExt cx="9516835" cy="627736"/>
          </a:xfrm>
        </p:grpSpPr>
        <p:sp>
          <p:nvSpPr>
            <p:cNvPr id="25" name="TextBox 24">
              <a:extLst>
                <a:ext uri="{FF2B5EF4-FFF2-40B4-BE49-F238E27FC236}">
                  <a16:creationId xmlns:a16="http://schemas.microsoft.com/office/drawing/2014/main" id="{7A335DFF-5E02-B310-D3C6-90098C75ED94}"/>
                </a:ext>
              </a:extLst>
            </p:cNvPr>
            <p:cNvSpPr txBox="1"/>
            <p:nvPr/>
          </p:nvSpPr>
          <p:spPr>
            <a:xfrm>
              <a:off x="595221" y="1585671"/>
              <a:ext cx="1828800" cy="627736"/>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Our person-centred and strengths-based </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approach </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means we</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endPar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3F189493-56FA-86EE-4FFC-83F9BC84C25C}"/>
                </a:ext>
              </a:extLst>
            </p:cNvPr>
            <p:cNvSpPr txBox="1"/>
            <p:nvPr/>
          </p:nvSpPr>
          <p:spPr>
            <a:xfrm>
              <a:off x="3738112" y="1716469"/>
              <a:ext cx="1705155" cy="34406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Think Person</a:t>
              </a:r>
            </a:p>
          </p:txBody>
        </p:sp>
        <p:sp>
          <p:nvSpPr>
            <p:cNvPr id="27" name="TextBox 26">
              <a:extLst>
                <a:ext uri="{FF2B5EF4-FFF2-40B4-BE49-F238E27FC236}">
                  <a16:creationId xmlns:a16="http://schemas.microsoft.com/office/drawing/2014/main" id="{C11DBE1C-8F6E-2E8C-A6BC-606F31898753}"/>
                </a:ext>
              </a:extLst>
            </p:cNvPr>
            <p:cNvSpPr txBox="1"/>
            <p:nvPr/>
          </p:nvSpPr>
          <p:spPr>
            <a:xfrm>
              <a:off x="6044244" y="1727062"/>
              <a:ext cx="1670650" cy="34406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Think Family</a:t>
              </a:r>
            </a:p>
          </p:txBody>
        </p:sp>
        <p:sp>
          <p:nvSpPr>
            <p:cNvPr id="28" name="TextBox 27">
              <a:extLst>
                <a:ext uri="{FF2B5EF4-FFF2-40B4-BE49-F238E27FC236}">
                  <a16:creationId xmlns:a16="http://schemas.microsoft.com/office/drawing/2014/main" id="{1034BA72-4F35-3051-548A-982416C91BAA}"/>
                </a:ext>
              </a:extLst>
            </p:cNvPr>
            <p:cNvSpPr txBox="1"/>
            <p:nvPr/>
          </p:nvSpPr>
          <p:spPr>
            <a:xfrm>
              <a:off x="8190692" y="1734500"/>
              <a:ext cx="1921364" cy="336631"/>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Think Community</a:t>
              </a:r>
            </a:p>
          </p:txBody>
        </p:sp>
      </p:grpSp>
      <p:grpSp>
        <p:nvGrpSpPr>
          <p:cNvPr id="29" name="Group 28">
            <a:extLst>
              <a:ext uri="{FF2B5EF4-FFF2-40B4-BE49-F238E27FC236}">
                <a16:creationId xmlns:a16="http://schemas.microsoft.com/office/drawing/2014/main" id="{1D7F56B0-24E2-ED43-A97C-16DE661A4A53}"/>
              </a:ext>
            </a:extLst>
          </p:cNvPr>
          <p:cNvGrpSpPr/>
          <p:nvPr/>
        </p:nvGrpSpPr>
        <p:grpSpPr>
          <a:xfrm>
            <a:off x="612482" y="3272954"/>
            <a:ext cx="10455208" cy="705669"/>
            <a:chOff x="612482" y="3412533"/>
            <a:chExt cx="10455208" cy="705669"/>
          </a:xfrm>
        </p:grpSpPr>
        <p:sp>
          <p:nvSpPr>
            <p:cNvPr id="30" name="TextBox 29">
              <a:extLst>
                <a:ext uri="{FF2B5EF4-FFF2-40B4-BE49-F238E27FC236}">
                  <a16:creationId xmlns:a16="http://schemas.microsoft.com/office/drawing/2014/main" id="{2F684113-251C-B1EB-4DE4-3E1DA67AFB09}"/>
                </a:ext>
              </a:extLst>
            </p:cNvPr>
            <p:cNvSpPr txBox="1"/>
            <p:nvPr/>
          </p:nvSpPr>
          <p:spPr>
            <a:xfrm>
              <a:off x="612482" y="3412533"/>
              <a:ext cx="1828800" cy="58477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Our big 4 health outcome priorities</a:t>
              </a:r>
            </a:p>
          </p:txBody>
        </p:sp>
        <p:sp>
          <p:nvSpPr>
            <p:cNvPr id="31" name="TextBox 30">
              <a:extLst>
                <a:ext uri="{FF2B5EF4-FFF2-40B4-BE49-F238E27FC236}">
                  <a16:creationId xmlns:a16="http://schemas.microsoft.com/office/drawing/2014/main" id="{3C60C277-9697-76EF-8B46-B94D480A4685}"/>
                </a:ext>
              </a:extLst>
            </p:cNvPr>
            <p:cNvSpPr txBox="1"/>
            <p:nvPr/>
          </p:nvSpPr>
          <p:spPr>
            <a:xfrm>
              <a:off x="2771953" y="3481623"/>
              <a:ext cx="1705155" cy="441468"/>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Reducing harm from cancer</a:t>
              </a:r>
            </a:p>
          </p:txBody>
        </p:sp>
        <p:sp>
          <p:nvSpPr>
            <p:cNvPr id="32" name="TextBox 31">
              <a:extLst>
                <a:ext uri="{FF2B5EF4-FFF2-40B4-BE49-F238E27FC236}">
                  <a16:creationId xmlns:a16="http://schemas.microsoft.com/office/drawing/2014/main" id="{BE18313E-8196-3FA6-3560-1AE918162BCB}"/>
                </a:ext>
              </a:extLst>
            </p:cNvPr>
            <p:cNvSpPr txBox="1"/>
            <p:nvPr/>
          </p:nvSpPr>
          <p:spPr>
            <a:xfrm>
              <a:off x="4982472" y="3495596"/>
              <a:ext cx="1670650" cy="622606"/>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Cutting cardiovascular disease</a:t>
              </a:r>
            </a:p>
          </p:txBody>
        </p:sp>
        <p:sp>
          <p:nvSpPr>
            <p:cNvPr id="33" name="TextBox 32">
              <a:extLst>
                <a:ext uri="{FF2B5EF4-FFF2-40B4-BE49-F238E27FC236}">
                  <a16:creationId xmlns:a16="http://schemas.microsoft.com/office/drawing/2014/main" id="{40AEB41F-E23B-3994-985C-A229D913CE78}"/>
                </a:ext>
              </a:extLst>
            </p:cNvPr>
            <p:cNvSpPr txBox="1"/>
            <p:nvPr/>
          </p:nvSpPr>
          <p:spPr>
            <a:xfrm>
              <a:off x="7192992" y="3495596"/>
              <a:ext cx="1670650" cy="54918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Living with frailty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1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51673398-9640-8A15-2BB2-1FB917B15DA4}"/>
                </a:ext>
              </a:extLst>
            </p:cNvPr>
            <p:cNvSpPr txBox="1"/>
            <p:nvPr/>
          </p:nvSpPr>
          <p:spPr>
            <a:xfrm>
              <a:off x="9351034" y="3495596"/>
              <a:ext cx="1716656" cy="441468"/>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Enabling mental health and resilience </a:t>
              </a:r>
            </a:p>
          </p:txBody>
        </p:sp>
      </p:grpSp>
      <p:sp>
        <p:nvSpPr>
          <p:cNvPr id="35" name="TextBox 34">
            <a:extLst>
              <a:ext uri="{FF2B5EF4-FFF2-40B4-BE49-F238E27FC236}">
                <a16:creationId xmlns:a16="http://schemas.microsoft.com/office/drawing/2014/main" id="{43AF6EAE-1FB7-B02E-0722-8F8FD8AF9DA0}"/>
              </a:ext>
            </a:extLst>
          </p:cNvPr>
          <p:cNvSpPr txBox="1"/>
          <p:nvPr/>
        </p:nvSpPr>
        <p:spPr>
          <a:xfrm>
            <a:off x="4206240" y="6427371"/>
            <a:ext cx="3508654" cy="369332"/>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F0"/>
                </a:solidFill>
                <a:effectLst/>
                <a:uLnTx/>
                <a:uFillTx/>
                <a:latin typeface="Calibri" panose="020F0502020204030204"/>
                <a:ea typeface="+mn-ea"/>
                <a:cs typeface="+mn-cs"/>
              </a:rPr>
              <a:t>Let’s get better together</a:t>
            </a:r>
          </a:p>
        </p:txBody>
      </p:sp>
      <p:grpSp>
        <p:nvGrpSpPr>
          <p:cNvPr id="36" name="Group 35">
            <a:extLst>
              <a:ext uri="{FF2B5EF4-FFF2-40B4-BE49-F238E27FC236}">
                <a16:creationId xmlns:a16="http://schemas.microsoft.com/office/drawing/2014/main" id="{1697934B-1168-6578-8D66-86617BAFD2C1}"/>
              </a:ext>
            </a:extLst>
          </p:cNvPr>
          <p:cNvGrpSpPr/>
          <p:nvPr/>
        </p:nvGrpSpPr>
        <p:grpSpPr>
          <a:xfrm>
            <a:off x="2771953" y="4176741"/>
            <a:ext cx="8276333" cy="2052362"/>
            <a:chOff x="838200" y="2419061"/>
            <a:chExt cx="8315867" cy="2120402"/>
          </a:xfrm>
        </p:grpSpPr>
        <p:sp>
          <p:nvSpPr>
            <p:cNvPr id="37" name="TextBox 36">
              <a:extLst>
                <a:ext uri="{FF2B5EF4-FFF2-40B4-BE49-F238E27FC236}">
                  <a16:creationId xmlns:a16="http://schemas.microsoft.com/office/drawing/2014/main" id="{D8F0369F-1880-539C-18F0-A21768F68849}"/>
                </a:ext>
              </a:extLst>
            </p:cNvPr>
            <p:cNvSpPr txBox="1"/>
            <p:nvPr/>
          </p:nvSpPr>
          <p:spPr>
            <a:xfrm>
              <a:off x="3795633" y="2419061"/>
              <a:ext cx="2504534" cy="128781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LEADING FOR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4.</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enabling</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population health</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5. a new relationship with </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97AF2FD4-22FA-278E-8DD3-B25317078D8D}"/>
                </a:ext>
              </a:extLst>
            </p:cNvPr>
            <p:cNvSpPr txBox="1"/>
            <p:nvPr/>
          </p:nvSpPr>
          <p:spPr>
            <a:xfrm>
              <a:off x="6675421" y="2434450"/>
              <a:ext cx="2459243" cy="1494506"/>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LEADING FOR SUSTAINABILITY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6. system workforce</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7.</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sustainable estate</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 net zero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8. outcomes-led resourcing </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5year pace of change plan</a:t>
              </a:r>
            </a:p>
          </p:txBody>
        </p:sp>
        <p:sp>
          <p:nvSpPr>
            <p:cNvPr id="39" name="TextBox 38">
              <a:extLst>
                <a:ext uri="{FF2B5EF4-FFF2-40B4-BE49-F238E27FC236}">
                  <a16:creationId xmlns:a16="http://schemas.microsoft.com/office/drawing/2014/main" id="{59C2E86E-9F8E-214A-166A-FDB6054991B3}"/>
                </a:ext>
              </a:extLst>
            </p:cNvPr>
            <p:cNvSpPr txBox="1"/>
            <p:nvPr/>
          </p:nvSpPr>
          <p:spPr>
            <a:xfrm>
              <a:off x="842511" y="2419061"/>
              <a:ext cx="2697105" cy="1319617"/>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LEADING FOR EXCELLENCE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1. </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delivery improvement</a:t>
              </a:r>
              <a:endPar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2. digital and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3. </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an enhanced role for </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collaboratives</a:t>
              </a:r>
            </a:p>
          </p:txBody>
        </p:sp>
        <p:sp>
          <p:nvSpPr>
            <p:cNvPr id="40" name="TextBox 39">
              <a:extLst>
                <a:ext uri="{FF2B5EF4-FFF2-40B4-BE49-F238E27FC236}">
                  <a16:creationId xmlns:a16="http://schemas.microsoft.com/office/drawing/2014/main" id="{3D27C414-8884-FB91-A40C-E8BB27250E09}"/>
                </a:ext>
              </a:extLst>
            </p:cNvPr>
            <p:cNvSpPr txBox="1"/>
            <p:nvPr/>
          </p:nvSpPr>
          <p:spPr>
            <a:xfrm>
              <a:off x="838200" y="4078060"/>
              <a:ext cx="8315867" cy="461403"/>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VOICE AT THE HEART </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9. </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transformative </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public engagement</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10</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 strong and impactful </a:t>
              </a:r>
              <a:r>
                <a:rPr kumimoji="0" lang="en-GB" sz="11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system voice </a:t>
              </a:r>
              <a:r>
                <a:rPr kumimoji="0" lang="en-GB" sz="11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(professional, political)</a:t>
              </a:r>
            </a:p>
          </p:txBody>
        </p:sp>
      </p:grpSp>
    </p:spTree>
    <p:extLst>
      <p:ext uri="{BB962C8B-B14F-4D97-AF65-F5344CB8AC3E}">
        <p14:creationId xmlns:p14="http://schemas.microsoft.com/office/powerpoint/2010/main" val="283034040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0BF09-86B3-ED20-443C-C21051F75C4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3A970D6-A1FF-58EC-395D-A8038A0496B1}"/>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shape&#10;&#10;Description automatically generated">
            <a:extLst>
              <a:ext uri="{FF2B5EF4-FFF2-40B4-BE49-F238E27FC236}">
                <a16:creationId xmlns:a16="http://schemas.microsoft.com/office/drawing/2014/main" id="{A7FC0D2B-63E5-16A8-D1B2-BF5116053722}"/>
              </a:ext>
            </a:extLst>
          </p:cNvPr>
          <p:cNvPicPr>
            <a:picLocks noChangeAspect="1"/>
          </p:cNvPicPr>
          <p:nvPr/>
        </p:nvPicPr>
        <p:blipFill>
          <a:blip r:embed="rId3"/>
          <a:stretch>
            <a:fillRect/>
          </a:stretch>
        </p:blipFill>
        <p:spPr>
          <a:xfrm>
            <a:off x="10307927" y="6200384"/>
            <a:ext cx="1545867" cy="351076"/>
          </a:xfrm>
          <a:prstGeom prst="rect">
            <a:avLst/>
          </a:prstGeom>
        </p:spPr>
      </p:pic>
      <p:sp>
        <p:nvSpPr>
          <p:cNvPr id="41" name="Title 1">
            <a:extLst>
              <a:ext uri="{FF2B5EF4-FFF2-40B4-BE49-F238E27FC236}">
                <a16:creationId xmlns:a16="http://schemas.microsoft.com/office/drawing/2014/main" id="{2B76AA3E-1854-B653-6083-6A2EDD5D23EF}"/>
              </a:ext>
            </a:extLst>
          </p:cNvPr>
          <p:cNvSpPr>
            <a:spLocks noGrp="1"/>
          </p:cNvSpPr>
          <p:nvPr>
            <p:ph type="title"/>
          </p:nvPr>
        </p:nvSpPr>
        <p:spPr>
          <a:xfrm>
            <a:off x="683259" y="983293"/>
            <a:ext cx="10800221" cy="1100023"/>
          </a:xfrm>
          <a:ln>
            <a:solidFill>
              <a:schemeClr val="accent1"/>
            </a:solidFill>
          </a:ln>
        </p:spPr>
        <p:txBody>
          <a:bodyPr>
            <a:normAutofit/>
          </a:bodyPr>
          <a:lstStyle/>
          <a:p>
            <a:pPr algn="l"/>
            <a:r>
              <a:rPr lang="en-US" sz="3200" b="1" dirty="0">
                <a:solidFill>
                  <a:srgbClr val="00B0F0"/>
                </a:solidFill>
              </a:rPr>
              <a:t>Investing in the drivers</a:t>
            </a:r>
            <a:endParaRPr lang="en-GB" sz="3200" b="1" dirty="0">
              <a:solidFill>
                <a:srgbClr val="00B0F0"/>
              </a:solidFill>
            </a:endParaRPr>
          </a:p>
        </p:txBody>
      </p:sp>
      <p:sp>
        <p:nvSpPr>
          <p:cNvPr id="42" name="Title 1">
            <a:extLst>
              <a:ext uri="{FF2B5EF4-FFF2-40B4-BE49-F238E27FC236}">
                <a16:creationId xmlns:a16="http://schemas.microsoft.com/office/drawing/2014/main" id="{CDB617F0-EC0F-A87D-53CE-E03B3AFF259C}"/>
              </a:ext>
            </a:extLst>
          </p:cNvPr>
          <p:cNvSpPr txBox="1">
            <a:spLocks/>
          </p:cNvSpPr>
          <p:nvPr/>
        </p:nvSpPr>
        <p:spPr>
          <a:xfrm>
            <a:off x="683259" y="757753"/>
            <a:ext cx="10800221" cy="1325563"/>
          </a:xfrm>
          <a:prstGeom prst="rect">
            <a:avLst/>
          </a:prstGeom>
          <a:ln>
            <a:solidFill>
              <a:schemeClr val="accent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p>
        </p:txBody>
      </p:sp>
      <p:sp>
        <p:nvSpPr>
          <p:cNvPr id="43" name="Title 1">
            <a:extLst>
              <a:ext uri="{FF2B5EF4-FFF2-40B4-BE49-F238E27FC236}">
                <a16:creationId xmlns:a16="http://schemas.microsoft.com/office/drawing/2014/main" id="{F2BDB544-BEBE-0F39-09B0-B85D8582149A}"/>
              </a:ext>
            </a:extLst>
          </p:cNvPr>
          <p:cNvSpPr txBox="1">
            <a:spLocks/>
          </p:cNvSpPr>
          <p:nvPr/>
        </p:nvSpPr>
        <p:spPr>
          <a:xfrm>
            <a:off x="683260" y="1118230"/>
            <a:ext cx="10800220" cy="965086"/>
          </a:xfrm>
          <a:prstGeom prst="rect">
            <a:avLst/>
          </a:prstGeom>
          <a:ln>
            <a:solidFill>
              <a:schemeClr val="accent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grpSp>
        <p:nvGrpSpPr>
          <p:cNvPr id="44" name="Group 43">
            <a:extLst>
              <a:ext uri="{FF2B5EF4-FFF2-40B4-BE49-F238E27FC236}">
                <a16:creationId xmlns:a16="http://schemas.microsoft.com/office/drawing/2014/main" id="{8A99679F-1F1D-5866-4F68-8F638CD5260F}"/>
              </a:ext>
            </a:extLst>
          </p:cNvPr>
          <p:cNvGrpSpPr/>
          <p:nvPr/>
        </p:nvGrpSpPr>
        <p:grpSpPr>
          <a:xfrm>
            <a:off x="683260" y="2218253"/>
            <a:ext cx="10800221" cy="4241180"/>
            <a:chOff x="838200" y="2419061"/>
            <a:chExt cx="8296464" cy="2114028"/>
          </a:xfrm>
        </p:grpSpPr>
        <p:sp>
          <p:nvSpPr>
            <p:cNvPr id="45" name="TextBox 44">
              <a:extLst>
                <a:ext uri="{FF2B5EF4-FFF2-40B4-BE49-F238E27FC236}">
                  <a16:creationId xmlns:a16="http://schemas.microsoft.com/office/drawing/2014/main" id="{12066AAF-8223-4895-09FE-1F5307F24226}"/>
                </a:ext>
              </a:extLst>
            </p:cNvPr>
            <p:cNvSpPr txBox="1"/>
            <p:nvPr/>
          </p:nvSpPr>
          <p:spPr>
            <a:xfrm>
              <a:off x="3795633" y="2419061"/>
              <a:ext cx="2504534" cy="158014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LEADING FOR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4.</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enabling</a:t>
              </a: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population health</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5</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 new relationship with </a:t>
              </a: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7B155946-EEB8-09FB-65F6-C6DC46C253A6}"/>
                </a:ext>
              </a:extLst>
            </p:cNvPr>
            <p:cNvSpPr txBox="1"/>
            <p:nvPr/>
          </p:nvSpPr>
          <p:spPr>
            <a:xfrm>
              <a:off x="6675421" y="2434450"/>
              <a:ext cx="2459243" cy="158014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LEADING FOR SUSTAINABILITY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6. system workforce</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7</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t>
              </a: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sustainable estate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8. outcomes-led resourcing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11912A5F-E61F-78B0-2B2C-E790A97F9BC8}"/>
                </a:ext>
              </a:extLst>
            </p:cNvPr>
            <p:cNvSpPr txBox="1"/>
            <p:nvPr/>
          </p:nvSpPr>
          <p:spPr>
            <a:xfrm>
              <a:off x="842512" y="2419061"/>
              <a:ext cx="2447033" cy="158014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LEADING FOR EXCELLENCE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1. </a:t>
              </a: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delivery improvement</a:t>
              </a:r>
              <a:endPar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2. digital and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3. </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an enhanced role for </a:t>
              </a: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collaboratives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6B4CC900-CB47-EF3E-45E4-7812BAF32D32}"/>
                </a:ext>
              </a:extLst>
            </p:cNvPr>
            <p:cNvSpPr txBox="1"/>
            <p:nvPr/>
          </p:nvSpPr>
          <p:spPr>
            <a:xfrm>
              <a:off x="838200" y="4166051"/>
              <a:ext cx="7330933" cy="367038"/>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VOICE AT THE HEART 	9. </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transformative </a:t>
              </a: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public engagement</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10</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 strong and impactful </a:t>
              </a:r>
              <a:r>
                <a:rPr kumimoji="0" lang="en-GB" sz="2000" b="1"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system voice </a:t>
              </a:r>
              <a:r>
                <a:rPr kumimoji="0" lang="en-GB" sz="2000" b="0" i="0" u="none" strike="noStrike" kern="1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(professional, political)</a:t>
              </a:r>
            </a:p>
          </p:txBody>
        </p:sp>
      </p:grpSp>
    </p:spTree>
    <p:extLst>
      <p:ext uri="{BB962C8B-B14F-4D97-AF65-F5344CB8AC3E}">
        <p14:creationId xmlns:p14="http://schemas.microsoft.com/office/powerpoint/2010/main" val="55373114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65B96-61AC-30EF-C929-10AD0E6AD0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0AB240-A91D-003A-424B-E9A72EE702AF}"/>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shape&#10;&#10;Description automatically generated">
            <a:extLst>
              <a:ext uri="{FF2B5EF4-FFF2-40B4-BE49-F238E27FC236}">
                <a16:creationId xmlns:a16="http://schemas.microsoft.com/office/drawing/2014/main" id="{7741B7AE-72D3-0683-9C06-51300F9E0D3E}"/>
              </a:ext>
            </a:extLst>
          </p:cNvPr>
          <p:cNvPicPr>
            <a:picLocks noChangeAspect="1"/>
          </p:cNvPicPr>
          <p:nvPr/>
        </p:nvPicPr>
        <p:blipFill>
          <a:blip r:embed="rId3"/>
          <a:stretch>
            <a:fillRect/>
          </a:stretch>
        </p:blipFill>
        <p:spPr>
          <a:xfrm>
            <a:off x="10307927" y="6200384"/>
            <a:ext cx="1545867" cy="351076"/>
          </a:xfrm>
          <a:prstGeom prst="rect">
            <a:avLst/>
          </a:prstGeom>
        </p:spPr>
      </p:pic>
      <p:sp>
        <p:nvSpPr>
          <p:cNvPr id="12" name="TextBox 11">
            <a:extLst>
              <a:ext uri="{FF2B5EF4-FFF2-40B4-BE49-F238E27FC236}">
                <a16:creationId xmlns:a16="http://schemas.microsoft.com/office/drawing/2014/main" id="{055F2CF4-51D2-5464-5476-C5FE65E83579}"/>
              </a:ext>
            </a:extLst>
          </p:cNvPr>
          <p:cNvSpPr txBox="1"/>
          <p:nvPr/>
        </p:nvSpPr>
        <p:spPr>
          <a:xfrm>
            <a:off x="338206" y="1164134"/>
            <a:ext cx="8261508"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C063F"/>
                </a:solidFill>
                <a:effectLst/>
                <a:uLnTx/>
                <a:uFillTx/>
                <a:latin typeface="Calibri" panose="020F0502020204030204"/>
                <a:ea typeface="+mn-ea"/>
                <a:cs typeface="Arial" panose="020B0604020202020204" pitchFamily="34" charset="0"/>
              </a:rPr>
              <a:t>Map Goals: Once you understand the  priorities, see how your programme's goals can directly address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3C063F"/>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C063F"/>
                </a:solidFill>
                <a:effectLst/>
                <a:uLnTx/>
                <a:uFillTx/>
                <a:latin typeface="Calibri" panose="020F0502020204030204"/>
                <a:ea typeface="+mn-ea"/>
                <a:cs typeface="Arial" panose="020B0604020202020204" pitchFamily="34" charset="0"/>
              </a:rPr>
              <a:t>Focus on Efficiency: Many priorities focus on improving efficiency and reducing waiting times. Consider how the SHCR can streamline processes or improve access to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3C063F"/>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C063F"/>
                </a:solidFill>
                <a:effectLst/>
                <a:uLnTx/>
                <a:uFillTx/>
                <a:latin typeface="Calibri" panose="020F0502020204030204"/>
                <a:ea typeface="+mn-ea"/>
                <a:cs typeface="Arial" panose="020B0604020202020204" pitchFamily="34" charset="0"/>
              </a:rPr>
              <a:t>Patient Centricity: Ensure your programme prioritises patient experience and outcomes.</a:t>
            </a:r>
          </a:p>
        </p:txBody>
      </p:sp>
      <p:pic>
        <p:nvPicPr>
          <p:cNvPr id="13" name="Picture 12">
            <a:extLst>
              <a:ext uri="{FF2B5EF4-FFF2-40B4-BE49-F238E27FC236}">
                <a16:creationId xmlns:a16="http://schemas.microsoft.com/office/drawing/2014/main" id="{541BFFE1-281D-E1BE-0427-AB52C19CE3BD}"/>
              </a:ext>
            </a:extLst>
          </p:cNvPr>
          <p:cNvPicPr>
            <a:picLocks noChangeAspect="1"/>
          </p:cNvPicPr>
          <p:nvPr/>
        </p:nvPicPr>
        <p:blipFill>
          <a:blip r:embed="rId4"/>
          <a:stretch>
            <a:fillRect/>
          </a:stretch>
        </p:blipFill>
        <p:spPr>
          <a:xfrm>
            <a:off x="7622941" y="-1"/>
            <a:ext cx="7198771" cy="6858000"/>
          </a:xfrm>
          <a:prstGeom prst="rect">
            <a:avLst/>
          </a:prstGeom>
        </p:spPr>
      </p:pic>
      <p:sp>
        <p:nvSpPr>
          <p:cNvPr id="5" name="TextBox 4">
            <a:extLst>
              <a:ext uri="{FF2B5EF4-FFF2-40B4-BE49-F238E27FC236}">
                <a16:creationId xmlns:a16="http://schemas.microsoft.com/office/drawing/2014/main" id="{CB8462FC-7240-DFEF-12E0-BD1AF62C68B2}"/>
              </a:ext>
            </a:extLst>
          </p:cNvPr>
          <p:cNvSpPr txBox="1"/>
          <p:nvPr/>
        </p:nvSpPr>
        <p:spPr>
          <a:xfrm>
            <a:off x="593271" y="137704"/>
            <a:ext cx="741317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Align your Goals</a:t>
            </a: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812502"/>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7332A-B9E8-5069-8520-7D438495694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BC265CA-DBFF-F8C7-7AAF-4669AE89D5A0}"/>
              </a:ext>
            </a:extLst>
          </p:cNvPr>
          <p:cNvSpPr/>
          <p:nvPr/>
        </p:nvSpPr>
        <p:spPr>
          <a:xfrm>
            <a:off x="0" y="0"/>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CFAD659-098A-6994-3210-4977A5E120CE}"/>
              </a:ext>
            </a:extLst>
          </p:cNvPr>
          <p:cNvSpPr/>
          <p:nvPr/>
        </p:nvSpPr>
        <p:spPr>
          <a:xfrm>
            <a:off x="735248" y="223329"/>
            <a:ext cx="1032523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Calibri Light"/>
              </a:rPr>
              <a:t>Adult Social Care (ASC.01): Time savings by removing need to phone GPs and Trusts for Client Information</a:t>
            </a:r>
          </a:p>
        </p:txBody>
      </p:sp>
      <p:pic>
        <p:nvPicPr>
          <p:cNvPr id="4" name="Picture 3" descr="A picture containing shape&#10;&#10;Description automatically generated">
            <a:extLst>
              <a:ext uri="{FF2B5EF4-FFF2-40B4-BE49-F238E27FC236}">
                <a16:creationId xmlns:a16="http://schemas.microsoft.com/office/drawing/2014/main" id="{F454463C-E9BD-D5D8-C67F-F4801B39466D}"/>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5" name="Title 3">
            <a:extLst>
              <a:ext uri="{FF2B5EF4-FFF2-40B4-BE49-F238E27FC236}">
                <a16:creationId xmlns:a16="http://schemas.microsoft.com/office/drawing/2014/main" id="{EF312FFC-38DF-E6DF-82E6-71F076289A3A}"/>
              </a:ext>
            </a:extLst>
          </p:cNvPr>
          <p:cNvSpPr>
            <a:spLocks noGrp="1"/>
          </p:cNvSpPr>
          <p:nvPr>
            <p:ph type="title"/>
          </p:nvPr>
        </p:nvSpPr>
        <p:spPr>
          <a:xfrm>
            <a:off x="356592" y="1014152"/>
            <a:ext cx="11252200" cy="219911"/>
          </a:xfrm>
        </p:spPr>
        <p:txBody>
          <a:bodyPr>
            <a:normAutofit fontScale="90000"/>
          </a:bodyPr>
          <a:lstStyle/>
          <a:p>
            <a:pPr algn="ctr"/>
            <a:r>
              <a:rPr lang="en-GB" sz="1400" dirty="0">
                <a:solidFill>
                  <a:srgbClr val="3C063F"/>
                </a:solidFill>
                <a:latin typeface="Arial" panose="020B0604020202020204" pitchFamily="34" charset="0"/>
                <a:ea typeface="+mn-ea"/>
                <a:cs typeface="Arial" panose="020B0604020202020204" pitchFamily="34" charset="0"/>
              </a:rPr>
              <a:t>Benefit Personas with Projected Values: Validated by North Yorkshire Council, Hull City Council, &amp; North Lincs Council</a:t>
            </a:r>
          </a:p>
        </p:txBody>
      </p:sp>
      <p:pic>
        <p:nvPicPr>
          <p:cNvPr id="6" name="Picture 105" descr="Business Growth with solid fill">
            <a:extLst>
              <a:ext uri="{FF2B5EF4-FFF2-40B4-BE49-F238E27FC236}">
                <a16:creationId xmlns:a16="http://schemas.microsoft.com/office/drawing/2014/main" id="{A52D17E0-FB0B-44E2-DEC5-E53405DB00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266301" y="1342717"/>
            <a:ext cx="377305" cy="377305"/>
          </a:xfrm>
          <a:prstGeom prst="rect">
            <a:avLst/>
          </a:prstGeom>
        </p:spPr>
      </p:pic>
      <p:sp>
        <p:nvSpPr>
          <p:cNvPr id="8" name="Rectangle 7">
            <a:extLst>
              <a:ext uri="{FF2B5EF4-FFF2-40B4-BE49-F238E27FC236}">
                <a16:creationId xmlns:a16="http://schemas.microsoft.com/office/drawing/2014/main" id="{6D95F613-3598-6091-D70C-98AB0EE9B954}"/>
              </a:ext>
            </a:extLst>
          </p:cNvPr>
          <p:cNvSpPr/>
          <p:nvPr/>
        </p:nvSpPr>
        <p:spPr bwMode="gray">
          <a:xfrm>
            <a:off x="196572" y="1255338"/>
            <a:ext cx="2771222" cy="5467865"/>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87910C61-9567-37FA-FF74-058AD99E6729}"/>
              </a:ext>
            </a:extLst>
          </p:cNvPr>
          <p:cNvSpPr/>
          <p:nvPr/>
        </p:nvSpPr>
        <p:spPr>
          <a:xfrm>
            <a:off x="845344" y="1305802"/>
            <a:ext cx="1600885" cy="16008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90A0FA40-35E8-E367-0F7E-28592C95D0D3}"/>
              </a:ext>
            </a:extLst>
          </p:cNvPr>
          <p:cNvSpPr/>
          <p:nvPr/>
        </p:nvSpPr>
        <p:spPr bwMode="gray">
          <a:xfrm>
            <a:off x="454599" y="3662890"/>
            <a:ext cx="2533003" cy="998898"/>
          </a:xfrm>
          <a:prstGeom prst="rect">
            <a:avLst/>
          </a:prstGeom>
          <a:no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1"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1"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1"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1"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1"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1"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0" i="1" u="none" strike="noStrike" kern="1200" cap="none" spc="0" normalizeH="0" baseline="0" noProof="0">
              <a:ln>
                <a:noFill/>
              </a:ln>
              <a:solidFill>
                <a:srgbClr val="2F5496"/>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0" i="1" u="none" strike="noStrike" kern="1200" cap="none" spc="0" normalizeH="0" baseline="0" noProof="0">
                <a:ln>
                  <a:noFill/>
                </a:ln>
                <a:solidFill>
                  <a:srgbClr val="2F5496"/>
                </a:solidFill>
                <a:effectLst/>
                <a:uLnTx/>
                <a:uFillTx/>
                <a:latin typeface="Arial"/>
                <a:ea typeface="+mn-lt"/>
                <a:cs typeface="Arial"/>
              </a:rPr>
              <a:t>‘'I had a safeguarding case whereby the person was suspected of having an insulin overdose. We could see from the YHCR how often the nurses attended, and they had regular input, it also has the history of insulin abuse from the client in the past. Although a meeting had to be held and further conversations needed about this incident, access to the YHCR cut call times down as the information was readily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50" b="1" i="1" u="none" strike="noStrike" kern="1200" cap="none" spc="0" normalizeH="0" baseline="0" noProof="0">
              <a:ln>
                <a:noFill/>
              </a:ln>
              <a:solidFill>
                <a:srgbClr val="4472C4">
                  <a:lumMod val="75000"/>
                </a:srgbClr>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1" i="1" u="none" strike="noStrike" kern="1200" cap="none" spc="0" normalizeH="0" baseline="0" noProof="0">
                <a:ln>
                  <a:noFill/>
                </a:ln>
                <a:solidFill>
                  <a:srgbClr val="4472C4">
                    <a:lumMod val="75000"/>
                  </a:srgbClr>
                </a:solidFill>
                <a:effectLst/>
                <a:uLnTx/>
                <a:uFillTx/>
                <a:latin typeface="Arial"/>
                <a:ea typeface="+mn-ea"/>
                <a:cs typeface="Calibri"/>
              </a:rPr>
              <a:t>Eleanor </a:t>
            </a:r>
            <a:r>
              <a:rPr kumimoji="0" lang="en-GB" sz="1250" b="1" i="1" u="none" strike="noStrike" kern="1200" cap="none" spc="0" normalizeH="0" baseline="0" noProof="0" err="1">
                <a:ln>
                  <a:noFill/>
                </a:ln>
                <a:solidFill>
                  <a:srgbClr val="4472C4">
                    <a:lumMod val="75000"/>
                  </a:srgbClr>
                </a:solidFill>
                <a:effectLst/>
                <a:uLnTx/>
                <a:uFillTx/>
                <a:latin typeface="Arial"/>
                <a:ea typeface="+mn-ea"/>
                <a:cs typeface="Calibri"/>
              </a:rPr>
              <a:t>Namih</a:t>
            </a:r>
            <a:r>
              <a:rPr kumimoji="0" lang="en-GB" sz="1250" b="1" i="1" u="none" strike="noStrike" kern="1200" cap="none" spc="0" normalizeH="0" baseline="0" noProof="0">
                <a:ln>
                  <a:noFill/>
                </a:ln>
                <a:solidFill>
                  <a:srgbClr val="4472C4">
                    <a:lumMod val="75000"/>
                  </a:srgbClr>
                </a:solidFill>
                <a:effectLst/>
                <a:uLnTx/>
                <a:uFillTx/>
                <a:latin typeface="Arial"/>
                <a:ea typeface="+mn-ea"/>
                <a:cs typeface="Calibri"/>
              </a:rPr>
              <a:t> - Team Manager – North Lincolnshire Council</a:t>
            </a: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250" b="0" i="1"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12" name="TextBox 11">
            <a:extLst>
              <a:ext uri="{FF2B5EF4-FFF2-40B4-BE49-F238E27FC236}">
                <a16:creationId xmlns:a16="http://schemas.microsoft.com/office/drawing/2014/main" id="{CD93CE3F-2C94-2052-9264-62D90B4A18B9}"/>
              </a:ext>
            </a:extLst>
          </p:cNvPr>
          <p:cNvSpPr txBox="1"/>
          <p:nvPr/>
        </p:nvSpPr>
        <p:spPr>
          <a:xfrm>
            <a:off x="5446349" y="2022516"/>
            <a:ext cx="3379456" cy="4893647"/>
          </a:xfrm>
          <a:prstGeom prst="rect">
            <a:avLst/>
          </a:prstGeom>
          <a:ln w="3175">
            <a:noFill/>
            <a:prstDash val="dash"/>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Data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The average time spent on the phone each time information is required from a GP/Trust is 22.5 minutes</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Arial"/>
              </a:rPr>
              <a:t>Two calls are made per day equals 45 minutes</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Adult Social Care staff on Grade K average salary is £19.06 per hour</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Arial"/>
              </a:rPr>
              <a:t> </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(calculated from a mid-point in the pay scale)</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An allowance has been made for Focus ASC to only apply 50% of the benefit to reflect existing </a:t>
            </a:r>
            <a:r>
              <a:rPr kumimoji="0" lang="en-GB" sz="1200" b="0" i="0" u="none" strike="noStrike" kern="1200" cap="none" spc="0" normalizeH="0" baseline="0" noProof="0" err="1">
                <a:ln>
                  <a:noFill/>
                </a:ln>
                <a:solidFill>
                  <a:prstClr val="black"/>
                </a:solidFill>
                <a:effectLst/>
                <a:uLnTx/>
                <a:uFillTx/>
                <a:latin typeface="Arial" panose="020B0604020202020204"/>
                <a:ea typeface="+mn-lt"/>
                <a:cs typeface="Arial" panose="020B0604020202020204"/>
              </a:rPr>
              <a:t>SystmOne</a:t>
            </a:r>
            <a:r>
              <a:rPr kumimoji="0" lang="en-GB" sz="12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 access</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Assumptions:</a:t>
            </a:r>
            <a:endParaRPr kumimoji="0" lang="en-GB" sz="1200" b="1" i="0" u="none" strike="noStrike" kern="1200" cap="none" spc="0" normalizeH="0" baseline="0" noProof="0">
              <a:ln>
                <a:noFill/>
              </a:ln>
              <a:solidFill>
                <a:prstClr val="black"/>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The number of staff with access will start at 100 and increase</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every six months</a:t>
            </a:r>
            <a:r>
              <a:rPr kumimoji="0" lang="en-GB" sz="1200" b="0" i="0" u="none" strike="noStrike" kern="1200" cap="none" spc="0" normalizeH="0" baseline="0" noProof="0">
                <a:ln>
                  <a:noFill/>
                </a:ln>
                <a:solidFill>
                  <a:srgbClr val="FF0000"/>
                </a:solidFill>
                <a:effectLst/>
                <a:uLnTx/>
                <a:uFillTx/>
                <a:latin typeface="Arial" panose="020B0604020202020204"/>
                <a:ea typeface="+mn-ea"/>
                <a:cs typeface="+mn-cs"/>
              </a:rPr>
              <a:t> </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(capped at 1,000 users) this will apply for NYC</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For the remaining five ASC the number of staff with access will start at 100 and increase every six months</a:t>
            </a:r>
            <a:r>
              <a:rPr kumimoji="0" lang="en-GB" sz="1200" b="0" i="0" u="none" strike="noStrike" kern="1200" cap="none" spc="0" normalizeH="0" baseline="0" noProof="0">
                <a:ln>
                  <a:noFill/>
                </a:ln>
                <a:solidFill>
                  <a:srgbClr val="FF0000"/>
                </a:solidFill>
                <a:effectLst/>
                <a:uLnTx/>
                <a:uFillTx/>
                <a:latin typeface="Arial" panose="020B0604020202020204"/>
                <a:ea typeface="+mn-ea"/>
                <a:cs typeface="+mn-cs"/>
              </a:rPr>
              <a:t> </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(capped at 200 users)</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The percentage of staff who access the Interweave Portal twice daily will start at 10% and increase every six months by increments of 10% this will apply to all ASC</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13" name="Rectangle 12">
            <a:extLst>
              <a:ext uri="{FF2B5EF4-FFF2-40B4-BE49-F238E27FC236}">
                <a16:creationId xmlns:a16="http://schemas.microsoft.com/office/drawing/2014/main" id="{37E2D84B-1147-D70B-6C61-B8EEE8BBCBE8}"/>
              </a:ext>
            </a:extLst>
          </p:cNvPr>
          <p:cNvSpPr/>
          <p:nvPr/>
        </p:nvSpPr>
        <p:spPr bwMode="gray">
          <a:xfrm>
            <a:off x="3643606" y="1326759"/>
            <a:ext cx="2094211" cy="467666"/>
          </a:xfrm>
          <a:prstGeom prst="rect">
            <a:avLst/>
          </a:prstGeom>
          <a:no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a:ea typeface="+mn-ea"/>
                <a:cs typeface="+mn-cs"/>
              </a:rPr>
              <a:t>BENEFIT IN BRIEF</a:t>
            </a:r>
          </a:p>
        </p:txBody>
      </p:sp>
      <p:cxnSp>
        <p:nvCxnSpPr>
          <p:cNvPr id="14" name="Straight Connector 13">
            <a:extLst>
              <a:ext uri="{FF2B5EF4-FFF2-40B4-BE49-F238E27FC236}">
                <a16:creationId xmlns:a16="http://schemas.microsoft.com/office/drawing/2014/main" id="{195E8C98-85AD-E084-D748-908D0D9C587D}"/>
              </a:ext>
            </a:extLst>
          </p:cNvPr>
          <p:cNvCxnSpPr>
            <a:cxnSpLocks/>
          </p:cNvCxnSpPr>
          <p:nvPr/>
        </p:nvCxnSpPr>
        <p:spPr>
          <a:xfrm>
            <a:off x="3266301" y="1820673"/>
            <a:ext cx="2246085" cy="0"/>
          </a:xfrm>
          <a:prstGeom prst="line">
            <a:avLst/>
          </a:prstGeom>
          <a:ln w="28575">
            <a:solidFill>
              <a:srgbClr val="3DC1E6"/>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7432FE5-6AE6-836D-E19D-108457145E34}"/>
              </a:ext>
            </a:extLst>
          </p:cNvPr>
          <p:cNvSpPr txBox="1"/>
          <p:nvPr/>
        </p:nvSpPr>
        <p:spPr>
          <a:xfrm>
            <a:off x="8829676" y="2025239"/>
            <a:ext cx="2620893" cy="138499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The</a:t>
            </a:r>
            <a:r>
              <a:rPr kumimoji="0" lang="en-GB" sz="1200" b="0" i="0" u="none" strike="noStrike" kern="1200" cap="none" spc="0" normalizeH="0" baseline="0" noProof="0">
                <a:ln>
                  <a:noFill/>
                </a:ln>
                <a:solidFill>
                  <a:srgbClr val="FF0000"/>
                </a:solidFill>
                <a:effectLst/>
                <a:uLnTx/>
                <a:uFillTx/>
                <a:latin typeface="Arial" panose="020B0604020202020204"/>
                <a:ea typeface="+mn-lt"/>
                <a:cs typeface="Arial" panose="020B0604020202020204"/>
              </a:rPr>
              <a:t> </a:t>
            </a:r>
            <a:r>
              <a:rPr kumimoji="0" lang="en-GB" sz="12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combined </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projected annual benefits of all six </a:t>
            </a:r>
            <a:r>
              <a:rPr kumimoji="0" lang="en-GB" sz="1200" b="0" i="0" u="none" strike="noStrike" kern="1200" cap="none" spc="0" normalizeH="0" baseline="0" noProof="0">
                <a:ln>
                  <a:noFill/>
                </a:ln>
                <a:solidFill>
                  <a:prstClr val="black"/>
                </a:solidFill>
                <a:effectLst/>
                <a:uLnTx/>
                <a:uFillTx/>
                <a:latin typeface="Arial" panose="020B0604020202020204"/>
                <a:ea typeface="+mn-lt"/>
                <a:cs typeface="Arial" panose="020B0604020202020204"/>
              </a:rPr>
              <a:t>ASC providers in HNY </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based on </a:t>
            </a: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a phased roll-out </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and </a:t>
            </a: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benefit start date</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 HCC, NYC, ERYC, NLC, </a:t>
            </a:r>
            <a:r>
              <a:rPr kumimoji="0" lang="en-GB" sz="1200" b="0" i="0" u="none" strike="noStrike" kern="1200" cap="none" spc="0" normalizeH="0" baseline="0" noProof="0" err="1">
                <a:ln>
                  <a:noFill/>
                </a:ln>
                <a:solidFill>
                  <a:prstClr val="black"/>
                </a:solidFill>
                <a:effectLst/>
                <a:uLnTx/>
                <a:uFillTx/>
                <a:latin typeface="Arial" panose="020B0604020202020204"/>
                <a:ea typeface="+mn-ea"/>
                <a:cs typeface="+mn-cs"/>
              </a:rPr>
              <a:t>CoYC</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 and Focus Adult Social Care:</a:t>
            </a: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Arial"/>
            </a:endParaRPr>
          </a:p>
        </p:txBody>
      </p:sp>
      <p:pic>
        <p:nvPicPr>
          <p:cNvPr id="16" name="Picture 80" descr="Piggy Bank with solid fill">
            <a:extLst>
              <a:ext uri="{FF2B5EF4-FFF2-40B4-BE49-F238E27FC236}">
                <a16:creationId xmlns:a16="http://schemas.microsoft.com/office/drawing/2014/main" id="{D4371926-C8CE-25E6-0D88-26FBB11104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832" r="832"/>
          <a:stretch/>
        </p:blipFill>
        <p:spPr>
          <a:xfrm>
            <a:off x="8561051" y="1342717"/>
            <a:ext cx="387278" cy="393835"/>
          </a:xfrm>
          <a:prstGeom prst="rect">
            <a:avLst/>
          </a:prstGeom>
        </p:spPr>
      </p:pic>
      <p:pic>
        <p:nvPicPr>
          <p:cNvPr id="17" name="Picture 83" descr="Circles with arrows with solid fill">
            <a:extLst>
              <a:ext uri="{FF2B5EF4-FFF2-40B4-BE49-F238E27FC236}">
                <a16:creationId xmlns:a16="http://schemas.microsoft.com/office/drawing/2014/main" id="{F28AB420-547F-D806-C42F-D6673004E6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690188" y="1342716"/>
            <a:ext cx="433115" cy="433115"/>
          </a:xfrm>
          <a:prstGeom prst="rect">
            <a:avLst/>
          </a:prstGeom>
        </p:spPr>
      </p:pic>
      <p:sp>
        <p:nvSpPr>
          <p:cNvPr id="18" name="Rectangle 17">
            <a:extLst>
              <a:ext uri="{FF2B5EF4-FFF2-40B4-BE49-F238E27FC236}">
                <a16:creationId xmlns:a16="http://schemas.microsoft.com/office/drawing/2014/main" id="{C342DF39-94A7-21BB-3B72-B6D3AC66BD4E}"/>
              </a:ext>
            </a:extLst>
          </p:cNvPr>
          <p:cNvSpPr/>
          <p:nvPr/>
        </p:nvSpPr>
        <p:spPr bwMode="gray">
          <a:xfrm>
            <a:off x="6216566" y="1347621"/>
            <a:ext cx="2094211" cy="318268"/>
          </a:xfrm>
          <a:prstGeom prst="rect">
            <a:avLst/>
          </a:prstGeom>
          <a:no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a:ea typeface="+mn-ea"/>
                <a:cs typeface="+mn-cs"/>
              </a:rPr>
              <a:t>BENEFIT METHODOLOGY</a:t>
            </a:r>
          </a:p>
        </p:txBody>
      </p:sp>
      <p:cxnSp>
        <p:nvCxnSpPr>
          <p:cNvPr id="19" name="Straight Connector 18">
            <a:extLst>
              <a:ext uri="{FF2B5EF4-FFF2-40B4-BE49-F238E27FC236}">
                <a16:creationId xmlns:a16="http://schemas.microsoft.com/office/drawing/2014/main" id="{2F4D2580-A5F2-7898-4A59-855019B870AE}"/>
              </a:ext>
            </a:extLst>
          </p:cNvPr>
          <p:cNvCxnSpPr>
            <a:cxnSpLocks/>
          </p:cNvCxnSpPr>
          <p:nvPr/>
        </p:nvCxnSpPr>
        <p:spPr>
          <a:xfrm>
            <a:off x="5768245" y="1820673"/>
            <a:ext cx="2610168" cy="0"/>
          </a:xfrm>
          <a:prstGeom prst="line">
            <a:avLst/>
          </a:prstGeom>
          <a:ln w="28575">
            <a:solidFill>
              <a:srgbClr val="3DC1E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E78B6D-7E93-F64F-6DE2-503C63A8F28B}"/>
              </a:ext>
            </a:extLst>
          </p:cNvPr>
          <p:cNvCxnSpPr>
            <a:cxnSpLocks/>
          </p:cNvCxnSpPr>
          <p:nvPr/>
        </p:nvCxnSpPr>
        <p:spPr>
          <a:xfrm>
            <a:off x="8632500" y="1820673"/>
            <a:ext cx="2620893" cy="0"/>
          </a:xfrm>
          <a:prstGeom prst="line">
            <a:avLst/>
          </a:prstGeom>
          <a:ln w="28575">
            <a:solidFill>
              <a:srgbClr val="3DC1E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23D012-33AC-E393-97A7-C1D9F29B9DFC}"/>
              </a:ext>
            </a:extLst>
          </p:cNvPr>
          <p:cNvCxnSpPr>
            <a:cxnSpLocks/>
          </p:cNvCxnSpPr>
          <p:nvPr/>
        </p:nvCxnSpPr>
        <p:spPr>
          <a:xfrm>
            <a:off x="3238584" y="1952842"/>
            <a:ext cx="8509182"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E69793C-2D56-2D27-A70A-548243E359CC}"/>
              </a:ext>
            </a:extLst>
          </p:cNvPr>
          <p:cNvSpPr txBox="1"/>
          <p:nvPr/>
        </p:nvSpPr>
        <p:spPr>
          <a:xfrm>
            <a:off x="2974060" y="2102155"/>
            <a:ext cx="2413907" cy="36009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Arial"/>
              </a:rPr>
              <a:t>Social Workers make an average of two telephone calls per day, to various health care settings, to obtain critical information about their clients.</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For social workers, in ASC, access to the YHCR data via the Interweave Portal, removes the need to contact GP practices and NHS Trusts to find out important health information about the people in their care.</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An average of 22.5 minutes is saved every time this information is required by removing the need to make phone calls and spend time waiting in call queues.</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23" name="Rectangle 22">
            <a:extLst>
              <a:ext uri="{FF2B5EF4-FFF2-40B4-BE49-F238E27FC236}">
                <a16:creationId xmlns:a16="http://schemas.microsoft.com/office/drawing/2014/main" id="{7D8B08F4-85BB-384F-3A22-D8B4B94D10DB}"/>
              </a:ext>
            </a:extLst>
          </p:cNvPr>
          <p:cNvSpPr/>
          <p:nvPr/>
        </p:nvSpPr>
        <p:spPr bwMode="gray">
          <a:xfrm>
            <a:off x="8961849" y="1318871"/>
            <a:ext cx="2384807" cy="318268"/>
          </a:xfrm>
          <a:prstGeom prst="rect">
            <a:avLst/>
          </a:prstGeom>
          <a:no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a:ea typeface="+mn-ea"/>
                <a:cs typeface="+mn-cs"/>
              </a:rPr>
              <a:t>PROJECTED BENEFIT VALUE</a:t>
            </a:r>
          </a:p>
        </p:txBody>
      </p:sp>
      <p:pic>
        <p:nvPicPr>
          <p:cNvPr id="24" name="Picture 23">
            <a:extLst>
              <a:ext uri="{FF2B5EF4-FFF2-40B4-BE49-F238E27FC236}">
                <a16:creationId xmlns:a16="http://schemas.microsoft.com/office/drawing/2014/main" id="{BDC6F024-FD9D-504A-A397-3D7A01CD54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7587" y="1568045"/>
            <a:ext cx="1076400" cy="1076400"/>
          </a:xfrm>
          <a:prstGeom prst="rect">
            <a:avLst/>
          </a:prstGeom>
        </p:spPr>
      </p:pic>
      <p:graphicFrame>
        <p:nvGraphicFramePr>
          <p:cNvPr id="25" name="Table 11">
            <a:extLst>
              <a:ext uri="{FF2B5EF4-FFF2-40B4-BE49-F238E27FC236}">
                <a16:creationId xmlns:a16="http://schemas.microsoft.com/office/drawing/2014/main" id="{E77E7C3C-80A4-A95C-0E42-243D79AA2DAC}"/>
              </a:ext>
            </a:extLst>
          </p:cNvPr>
          <p:cNvGraphicFramePr>
            <a:graphicFrameLocks noGrp="1"/>
          </p:cNvGraphicFramePr>
          <p:nvPr/>
        </p:nvGraphicFramePr>
        <p:xfrm>
          <a:off x="8873222" y="3411183"/>
          <a:ext cx="3041152" cy="2597096"/>
        </p:xfrm>
        <a:graphic>
          <a:graphicData uri="http://schemas.openxmlformats.org/drawingml/2006/table">
            <a:tbl>
              <a:tblPr firstRow="1" bandRow="1">
                <a:tableStyleId>{2D5ABB26-0587-4C30-8999-92F81FD0307C}</a:tableStyleId>
              </a:tblPr>
              <a:tblGrid>
                <a:gridCol w="982431">
                  <a:extLst>
                    <a:ext uri="{9D8B030D-6E8A-4147-A177-3AD203B41FA5}">
                      <a16:colId xmlns:a16="http://schemas.microsoft.com/office/drawing/2014/main" val="4259239067"/>
                    </a:ext>
                  </a:extLst>
                </a:gridCol>
                <a:gridCol w="1088572">
                  <a:extLst>
                    <a:ext uri="{9D8B030D-6E8A-4147-A177-3AD203B41FA5}">
                      <a16:colId xmlns:a16="http://schemas.microsoft.com/office/drawing/2014/main" val="1278965302"/>
                    </a:ext>
                  </a:extLst>
                </a:gridCol>
                <a:gridCol w="970149">
                  <a:extLst>
                    <a:ext uri="{9D8B030D-6E8A-4147-A177-3AD203B41FA5}">
                      <a16:colId xmlns:a16="http://schemas.microsoft.com/office/drawing/2014/main" val="2724172342"/>
                    </a:ext>
                  </a:extLst>
                </a:gridCol>
              </a:tblGrid>
              <a:tr h="370840">
                <a:tc>
                  <a:txBody>
                    <a:bodyPr/>
                    <a:lstStyle/>
                    <a:p>
                      <a:pPr lvl="0" algn="l">
                        <a:buNone/>
                      </a:pPr>
                      <a:r>
                        <a:rPr lang="en-US" sz="1200" b="1"/>
                        <a:t>Year</a:t>
                      </a:r>
                    </a:p>
                  </a:txBody>
                  <a:tcPr/>
                </a:tc>
                <a:tc>
                  <a:txBody>
                    <a:bodyPr/>
                    <a:lstStyle/>
                    <a:p>
                      <a:pPr lvl="0" algn="l">
                        <a:buNone/>
                      </a:pPr>
                      <a:r>
                        <a:rPr lang="en-US" sz="1200" b="1"/>
                        <a:t>Efficiency Savings</a:t>
                      </a:r>
                    </a:p>
                  </a:txBody>
                  <a:tcPr/>
                </a:tc>
                <a:tc>
                  <a:txBody>
                    <a:bodyPr/>
                    <a:lstStyle/>
                    <a:p>
                      <a:pPr lvl="0" algn="l">
                        <a:lnSpc>
                          <a:spcPct val="100000"/>
                        </a:lnSpc>
                        <a:spcBef>
                          <a:spcPts val="0"/>
                        </a:spcBef>
                        <a:spcAft>
                          <a:spcPts val="0"/>
                        </a:spcAft>
                        <a:buNone/>
                      </a:pPr>
                      <a:r>
                        <a:rPr lang="en-US" sz="1200" b="1" i="0" u="none" strike="noStrike" noProof="0">
                          <a:latin typeface="Arial"/>
                        </a:rPr>
                        <a:t>Time in days </a:t>
                      </a:r>
                      <a:endParaRPr lang="en-US" sz="1200" b="0" i="0" u="none" strike="noStrike" noProof="0">
                        <a:latin typeface="Arial"/>
                      </a:endParaRPr>
                    </a:p>
                  </a:txBody>
                  <a:tcPr/>
                </a:tc>
                <a:extLst>
                  <a:ext uri="{0D108BD9-81ED-4DB2-BD59-A6C34878D82A}">
                    <a16:rowId xmlns:a16="http://schemas.microsoft.com/office/drawing/2014/main" val="1337938092"/>
                  </a:ext>
                </a:extLst>
              </a:tr>
              <a:tr h="341667">
                <a:tc>
                  <a:txBody>
                    <a:bodyPr/>
                    <a:lstStyle/>
                    <a:p>
                      <a:pPr lvl="0">
                        <a:buNone/>
                      </a:pPr>
                      <a:r>
                        <a:rPr lang="en-GB" sz="1200" b="0" i="0" u="none" strike="noStrike" noProof="0">
                          <a:latin typeface="Arial"/>
                        </a:rPr>
                        <a:t>FY23/24</a:t>
                      </a:r>
                      <a:endParaRPr lang="en-US" sz="1200"/>
                    </a:p>
                  </a:txBody>
                  <a:tcPr/>
                </a:tc>
                <a:tc>
                  <a:txBody>
                    <a:bodyPr/>
                    <a:lstStyle/>
                    <a:p>
                      <a:pPr lvl="0">
                        <a:buNone/>
                      </a:pPr>
                      <a:r>
                        <a:rPr lang="en-GB" sz="1200" b="0" i="0" u="none" strike="noStrike" noProof="0">
                          <a:latin typeface="Arial"/>
                        </a:rPr>
                        <a:t>£685,920</a:t>
                      </a:r>
                      <a:endParaRPr lang="en-US" sz="1200"/>
                    </a:p>
                  </a:txBody>
                  <a:tcPr/>
                </a:tc>
                <a:tc>
                  <a:txBody>
                    <a:bodyPr/>
                    <a:lstStyle/>
                    <a:p>
                      <a:pPr lvl="0">
                        <a:buNone/>
                      </a:pPr>
                      <a:r>
                        <a:rPr lang="en-US" sz="1200"/>
                        <a:t>4,800</a:t>
                      </a:r>
                    </a:p>
                  </a:txBody>
                  <a:tcPr/>
                </a:tc>
                <a:extLst>
                  <a:ext uri="{0D108BD9-81ED-4DB2-BD59-A6C34878D82A}">
                    <a16:rowId xmlns:a16="http://schemas.microsoft.com/office/drawing/2014/main" val="2348408302"/>
                  </a:ext>
                </a:extLst>
              </a:tr>
              <a:tr h="342900">
                <a:tc>
                  <a:txBody>
                    <a:bodyPr/>
                    <a:lstStyle/>
                    <a:p>
                      <a:pPr lvl="0">
                        <a:buNone/>
                      </a:pPr>
                      <a:r>
                        <a:rPr lang="en-GB" sz="1200" b="0" i="0" u="none" strike="noStrike" noProof="0">
                          <a:latin typeface="Arial"/>
                        </a:rPr>
                        <a:t>FY24/25</a:t>
                      </a:r>
                      <a:endParaRPr lang="en-US" sz="1200"/>
                    </a:p>
                  </a:txBody>
                  <a:tcPr/>
                </a:tc>
                <a:tc>
                  <a:txBody>
                    <a:bodyPr/>
                    <a:lstStyle/>
                    <a:p>
                      <a:pPr lvl="0">
                        <a:buNone/>
                      </a:pPr>
                      <a:r>
                        <a:rPr lang="en-GB" sz="1200" b="0" i="0" u="none" strike="noStrike" noProof="0">
                          <a:latin typeface="Arial"/>
                        </a:rPr>
                        <a:t>£1,714,800</a:t>
                      </a:r>
                    </a:p>
                  </a:txBody>
                  <a:tcPr/>
                </a:tc>
                <a:tc>
                  <a:txBody>
                    <a:bodyPr/>
                    <a:lstStyle/>
                    <a:p>
                      <a:pPr lvl="0">
                        <a:buNone/>
                      </a:pPr>
                      <a:r>
                        <a:rPr lang="en-US" sz="1200"/>
                        <a:t>12,000</a:t>
                      </a:r>
                    </a:p>
                  </a:txBody>
                  <a:tcPr/>
                </a:tc>
                <a:extLst>
                  <a:ext uri="{0D108BD9-81ED-4DB2-BD59-A6C34878D82A}">
                    <a16:rowId xmlns:a16="http://schemas.microsoft.com/office/drawing/2014/main" val="2853736778"/>
                  </a:ext>
                </a:extLst>
              </a:tr>
              <a:tr h="333375">
                <a:tc>
                  <a:txBody>
                    <a:bodyPr/>
                    <a:lstStyle/>
                    <a:p>
                      <a:pPr lvl="0">
                        <a:buNone/>
                      </a:pPr>
                      <a:r>
                        <a:rPr lang="en-GB" sz="1200" b="0" i="0" u="none" strike="noStrike" noProof="0">
                          <a:latin typeface="Arial"/>
                        </a:rPr>
                        <a:t>FY25/26</a:t>
                      </a:r>
                      <a:endParaRPr lang="en-US" sz="1200"/>
                    </a:p>
                  </a:txBody>
                  <a:tcPr/>
                </a:tc>
                <a:tc>
                  <a:txBody>
                    <a:bodyPr/>
                    <a:lstStyle/>
                    <a:p>
                      <a:pPr lvl="0">
                        <a:buNone/>
                      </a:pPr>
                      <a:r>
                        <a:rPr lang="en-GB" sz="1200" b="0" i="0" u="none" strike="noStrike" noProof="0">
                          <a:latin typeface="Arial"/>
                        </a:rPr>
                        <a:t>£3,018,048</a:t>
                      </a:r>
                      <a:endParaRPr lang="en-US" sz="1200"/>
                    </a:p>
                  </a:txBody>
                  <a:tcPr/>
                </a:tc>
                <a:tc>
                  <a:txBody>
                    <a:bodyPr/>
                    <a:lstStyle/>
                    <a:p>
                      <a:pPr lvl="0">
                        <a:buNone/>
                      </a:pPr>
                      <a:r>
                        <a:rPr lang="en-US" sz="1200"/>
                        <a:t>21,120</a:t>
                      </a:r>
                    </a:p>
                  </a:txBody>
                  <a:tcPr/>
                </a:tc>
                <a:extLst>
                  <a:ext uri="{0D108BD9-81ED-4DB2-BD59-A6C34878D82A}">
                    <a16:rowId xmlns:a16="http://schemas.microsoft.com/office/drawing/2014/main" val="3075860152"/>
                  </a:ext>
                </a:extLst>
              </a:tr>
              <a:tr h="293914">
                <a:tc>
                  <a:txBody>
                    <a:bodyPr/>
                    <a:lstStyle/>
                    <a:p>
                      <a:pPr lvl="0">
                        <a:buNone/>
                      </a:pPr>
                      <a:r>
                        <a:rPr lang="en-GB" sz="1200" b="0" i="0" u="none" strike="noStrike" noProof="0">
                          <a:latin typeface="Arial"/>
                        </a:rPr>
                        <a:t>FY26/27</a:t>
                      </a:r>
                      <a:endParaRPr lang="en-US" sz="1200"/>
                    </a:p>
                  </a:txBody>
                  <a:tcPr/>
                </a:tc>
                <a:tc>
                  <a:txBody>
                    <a:bodyPr/>
                    <a:lstStyle/>
                    <a:p>
                      <a:pPr lvl="0">
                        <a:buNone/>
                      </a:pPr>
                      <a:r>
                        <a:rPr lang="en-GB" sz="1200" b="0" i="0" u="none" strike="noStrike" noProof="0">
                          <a:latin typeface="Arial"/>
                        </a:rPr>
                        <a:t>£4,595,664</a:t>
                      </a:r>
                    </a:p>
                  </a:txBody>
                  <a:tcPr/>
                </a:tc>
                <a:tc>
                  <a:txBody>
                    <a:bodyPr/>
                    <a:lstStyle/>
                    <a:p>
                      <a:pPr lvl="0">
                        <a:buNone/>
                      </a:pPr>
                      <a:r>
                        <a:rPr lang="en-US" sz="1200"/>
                        <a:t>32,160</a:t>
                      </a:r>
                    </a:p>
                  </a:txBody>
                  <a:tcPr/>
                </a:tc>
                <a:extLst>
                  <a:ext uri="{0D108BD9-81ED-4DB2-BD59-A6C34878D82A}">
                    <a16:rowId xmlns:a16="http://schemas.microsoft.com/office/drawing/2014/main" val="1883877475"/>
                  </a:ext>
                </a:extLst>
              </a:tr>
              <a:tr h="370840">
                <a:tc>
                  <a:txBody>
                    <a:bodyPr/>
                    <a:lstStyle/>
                    <a:p>
                      <a:pPr lvl="0">
                        <a:buNone/>
                      </a:pPr>
                      <a:r>
                        <a:rPr lang="en-GB" sz="1200" b="0" i="0" u="none" strike="noStrike" noProof="0">
                          <a:latin typeface="Arial"/>
                        </a:rPr>
                        <a:t>FY27/28</a:t>
                      </a:r>
                      <a:endParaRPr lang="en-US" sz="1200"/>
                    </a:p>
                  </a:txBody>
                  <a:tcPr/>
                </a:tc>
                <a:tc>
                  <a:txBody>
                    <a:bodyPr/>
                    <a:lstStyle/>
                    <a:p>
                      <a:r>
                        <a:rPr lang="en-GB" sz="1200" kern="1200">
                          <a:solidFill>
                            <a:schemeClr val="tx1"/>
                          </a:solidFill>
                          <a:latin typeface="+mn-lt"/>
                          <a:ea typeface="+mn-ea"/>
                          <a:cs typeface="+mn-cs"/>
                        </a:rPr>
                        <a:t>£6,447,648</a:t>
                      </a:r>
                    </a:p>
                  </a:txBody>
                  <a:tcPr/>
                </a:tc>
                <a:tc>
                  <a:txBody>
                    <a:bodyPr/>
                    <a:lstStyle/>
                    <a:p>
                      <a:r>
                        <a:rPr lang="en-GB" sz="1200" kern="1200">
                          <a:solidFill>
                            <a:schemeClr val="tx1"/>
                          </a:solidFill>
                          <a:latin typeface="+mn-lt"/>
                          <a:ea typeface="+mn-ea"/>
                          <a:cs typeface="+mn-cs"/>
                        </a:rPr>
                        <a:t>45,120</a:t>
                      </a:r>
                    </a:p>
                  </a:txBody>
                  <a:tcPr/>
                </a:tc>
                <a:extLst>
                  <a:ext uri="{0D108BD9-81ED-4DB2-BD59-A6C34878D82A}">
                    <a16:rowId xmlns:a16="http://schemas.microsoft.com/office/drawing/2014/main" val="694362908"/>
                  </a:ext>
                </a:extLst>
              </a:tr>
              <a:tr h="370840">
                <a:tc>
                  <a:txBody>
                    <a:bodyPr/>
                    <a:lstStyle/>
                    <a:p>
                      <a:pPr lvl="0">
                        <a:buNone/>
                      </a:pPr>
                      <a:r>
                        <a:rPr lang="en-GB" sz="1200" b="1" i="0" u="none" strike="noStrike" noProof="0">
                          <a:latin typeface="Arial"/>
                        </a:rPr>
                        <a:t>Total over 5 years</a:t>
                      </a:r>
                      <a:endParaRPr lang="en-US" sz="1200" b="1"/>
                    </a:p>
                  </a:txBody>
                  <a:tcPr/>
                </a:tc>
                <a:tc>
                  <a:txBody>
                    <a:bodyPr/>
                    <a:lstStyle/>
                    <a:p>
                      <a:r>
                        <a:rPr lang="en-GB" sz="1200" kern="1200">
                          <a:solidFill>
                            <a:schemeClr val="tx1"/>
                          </a:solidFill>
                          <a:latin typeface="+mn-lt"/>
                          <a:ea typeface="+mn-ea"/>
                          <a:cs typeface="+mn-cs"/>
                        </a:rPr>
                        <a:t>£16,462,080</a:t>
                      </a:r>
                    </a:p>
                  </a:txBody>
                  <a:tcPr/>
                </a:tc>
                <a:tc>
                  <a:txBody>
                    <a:bodyPr/>
                    <a:lstStyle/>
                    <a:p>
                      <a:pPr lvl="0">
                        <a:buNone/>
                      </a:pPr>
                      <a:r>
                        <a:rPr lang="en-GB" sz="1200" kern="1200">
                          <a:solidFill>
                            <a:schemeClr val="tx1"/>
                          </a:solidFill>
                          <a:latin typeface="+mn-lt"/>
                          <a:ea typeface="+mn-ea"/>
                          <a:cs typeface="+mn-cs"/>
                        </a:rPr>
                        <a:t>115,200</a:t>
                      </a:r>
                    </a:p>
                  </a:txBody>
                  <a:tcPr/>
                </a:tc>
                <a:extLst>
                  <a:ext uri="{0D108BD9-81ED-4DB2-BD59-A6C34878D82A}">
                    <a16:rowId xmlns:a16="http://schemas.microsoft.com/office/drawing/2014/main" val="2604511355"/>
                  </a:ext>
                </a:extLst>
              </a:tr>
            </a:tbl>
          </a:graphicData>
        </a:graphic>
      </p:graphicFrame>
    </p:spTree>
    <p:extLst>
      <p:ext uri="{BB962C8B-B14F-4D97-AF65-F5344CB8AC3E}">
        <p14:creationId xmlns:p14="http://schemas.microsoft.com/office/powerpoint/2010/main" val="324817526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4C5CF86-5F56-9BD8-1EC5-0D71FE204A1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5BF7496-56FB-7042-A81A-D3CA11AB787F}"/>
              </a:ext>
            </a:extLst>
          </p:cNvPr>
          <p:cNvSpPr txBox="1">
            <a:spLocks/>
          </p:cNvSpPr>
          <p:nvPr/>
        </p:nvSpPr>
        <p:spPr>
          <a:xfrm>
            <a:off x="163286" y="141514"/>
            <a:ext cx="11860548" cy="6085048"/>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Implementation and Evaluation</a:t>
            </a: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GB" sz="40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Pilot Testing: </a:t>
            </a:r>
            <a:r>
              <a:rPr kumimoji="0" lang="en-GB" sz="3200" b="0"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Pilot test your programme in a controlled setting before full rollout to identify and address any issues.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Change Management: </a:t>
            </a:r>
            <a:r>
              <a:rPr kumimoji="0" lang="en-GB" sz="3200" b="0"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Develop a change management strategy to ensure user adoption and minimize disruption to existing workflows.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Evaluation: </a:t>
            </a:r>
            <a:r>
              <a:rPr kumimoji="0" lang="en-GB" sz="3200" b="0"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Continuously monitor and evaluate the programme's impact on NHS priorities. Be prepared to adapt based on feedback and data.</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Communication</a:t>
            </a:r>
          </a:p>
        </p:txBody>
      </p:sp>
      <p:pic>
        <p:nvPicPr>
          <p:cNvPr id="3" name="Picture 2" descr="A picture containing logo&#10;&#10;Description automatically generated">
            <a:extLst>
              <a:ext uri="{FF2B5EF4-FFF2-40B4-BE49-F238E27FC236}">
                <a16:creationId xmlns:a16="http://schemas.microsoft.com/office/drawing/2014/main" id="{FEE17911-5708-D12D-8E1C-2A4F616D40F3}"/>
              </a:ext>
            </a:extLst>
          </p:cNvPr>
          <p:cNvPicPr>
            <a:picLocks noChangeAspect="1"/>
          </p:cNvPicPr>
          <p:nvPr/>
        </p:nvPicPr>
        <p:blipFill>
          <a:blip r:embed="rId3"/>
          <a:stretch>
            <a:fillRect/>
          </a:stretch>
        </p:blipFill>
        <p:spPr>
          <a:xfrm>
            <a:off x="9854105" y="6009810"/>
            <a:ext cx="1878517" cy="433504"/>
          </a:xfrm>
          <a:prstGeom prst="rect">
            <a:avLst/>
          </a:prstGeom>
        </p:spPr>
      </p:pic>
    </p:spTree>
    <p:extLst>
      <p:ext uri="{BB962C8B-B14F-4D97-AF65-F5344CB8AC3E}">
        <p14:creationId xmlns:p14="http://schemas.microsoft.com/office/powerpoint/2010/main" val="167441635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34">
            <a:extLst>
              <a:ext uri="{FF2B5EF4-FFF2-40B4-BE49-F238E27FC236}">
                <a16:creationId xmlns:a16="http://schemas.microsoft.com/office/drawing/2014/main" id="{F62750C8-22D6-4B94-8A87-CD10B0FCD749}"/>
              </a:ext>
            </a:extLst>
          </p:cNvPr>
          <p:cNvGrpSpPr/>
          <p:nvPr/>
        </p:nvGrpSpPr>
        <p:grpSpPr>
          <a:xfrm>
            <a:off x="8607657" y="2004646"/>
            <a:ext cx="3106444" cy="1053650"/>
            <a:chOff x="0" y="0"/>
            <a:chExt cx="1887792" cy="501778"/>
          </a:xfrm>
        </p:grpSpPr>
        <p:sp>
          <p:nvSpPr>
            <p:cNvPr id="66" name="Freeform 35">
              <a:extLst>
                <a:ext uri="{FF2B5EF4-FFF2-40B4-BE49-F238E27FC236}">
                  <a16:creationId xmlns:a16="http://schemas.microsoft.com/office/drawing/2014/main" id="{F0AD5E73-6FEB-B0A3-FDDB-1A7CEBB474E6}"/>
                </a:ext>
              </a:extLst>
            </p:cNvPr>
            <p:cNvSpPr/>
            <p:nvPr/>
          </p:nvSpPr>
          <p:spPr>
            <a:xfrm>
              <a:off x="0" y="0"/>
              <a:ext cx="1887792" cy="501778"/>
            </a:xfrm>
            <a:custGeom>
              <a:avLst/>
              <a:gdLst/>
              <a:ahLst/>
              <a:cxnLst/>
              <a:rect l="l" t="t" r="r" b="b"/>
              <a:pathLst>
                <a:path w="1887792" h="501778">
                  <a:moveTo>
                    <a:pt x="55086" y="0"/>
                  </a:moveTo>
                  <a:lnTo>
                    <a:pt x="1832706" y="0"/>
                  </a:lnTo>
                  <a:cubicBezTo>
                    <a:pt x="1863129" y="0"/>
                    <a:pt x="1887792" y="24663"/>
                    <a:pt x="1887792" y="55086"/>
                  </a:cubicBezTo>
                  <a:lnTo>
                    <a:pt x="1887792" y="446693"/>
                  </a:lnTo>
                  <a:cubicBezTo>
                    <a:pt x="1887792" y="461302"/>
                    <a:pt x="1881988" y="475314"/>
                    <a:pt x="1871657" y="485644"/>
                  </a:cubicBezTo>
                  <a:cubicBezTo>
                    <a:pt x="1861327" y="495975"/>
                    <a:pt x="1847316" y="501778"/>
                    <a:pt x="1832706" y="501778"/>
                  </a:cubicBezTo>
                  <a:lnTo>
                    <a:pt x="55086" y="501778"/>
                  </a:lnTo>
                  <a:cubicBezTo>
                    <a:pt x="24663" y="501778"/>
                    <a:pt x="0" y="477116"/>
                    <a:pt x="0" y="446693"/>
                  </a:cubicBezTo>
                  <a:lnTo>
                    <a:pt x="0" y="55086"/>
                  </a:lnTo>
                  <a:cubicBezTo>
                    <a:pt x="0" y="24663"/>
                    <a:pt x="24663" y="0"/>
                    <a:pt x="55086" y="0"/>
                  </a:cubicBezTo>
                  <a:close/>
                </a:path>
              </a:pathLst>
            </a:custGeom>
            <a:solidFill>
              <a:srgbClr val="58B6D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TextBox 36">
              <a:extLst>
                <a:ext uri="{FF2B5EF4-FFF2-40B4-BE49-F238E27FC236}">
                  <a16:creationId xmlns:a16="http://schemas.microsoft.com/office/drawing/2014/main" id="{6589B488-F6DE-5689-EC97-4B8A645C403E}"/>
                </a:ext>
              </a:extLst>
            </p:cNvPr>
            <p:cNvSpPr txBox="1"/>
            <p:nvPr/>
          </p:nvSpPr>
          <p:spPr>
            <a:xfrm>
              <a:off x="0" y="-47625"/>
              <a:ext cx="1887792"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 name="Freeform 2"/>
          <p:cNvSpPr/>
          <p:nvPr/>
        </p:nvSpPr>
        <p:spPr>
          <a:xfrm>
            <a:off x="294411" y="6119951"/>
            <a:ext cx="2918265" cy="555133"/>
          </a:xfrm>
          <a:custGeom>
            <a:avLst/>
            <a:gdLst/>
            <a:ahLst/>
            <a:cxnLst/>
            <a:rect l="l" t="t" r="r" b="b"/>
            <a:pathLst>
              <a:path w="4377397" h="832699">
                <a:moveTo>
                  <a:pt x="0" y="0"/>
                </a:moveTo>
                <a:lnTo>
                  <a:pt x="4377397" y="0"/>
                </a:lnTo>
                <a:lnTo>
                  <a:pt x="4377397" y="832698"/>
                </a:lnTo>
                <a:lnTo>
                  <a:pt x="0" y="83269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Freeform 3"/>
          <p:cNvSpPr/>
          <p:nvPr/>
        </p:nvSpPr>
        <p:spPr>
          <a:xfrm>
            <a:off x="9892603" y="6022447"/>
            <a:ext cx="2025727" cy="582786"/>
          </a:xfrm>
          <a:custGeom>
            <a:avLst/>
            <a:gdLst/>
            <a:ahLst/>
            <a:cxnLst/>
            <a:rect l="l" t="t" r="r" b="b"/>
            <a:pathLst>
              <a:path w="3038591" h="874179">
                <a:moveTo>
                  <a:pt x="0" y="0"/>
                </a:moveTo>
                <a:lnTo>
                  <a:pt x="3038591" y="0"/>
                </a:lnTo>
                <a:lnTo>
                  <a:pt x="3038591" y="874179"/>
                </a:lnTo>
                <a:lnTo>
                  <a:pt x="0" y="87417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Freeform 4"/>
          <p:cNvSpPr/>
          <p:nvPr/>
        </p:nvSpPr>
        <p:spPr>
          <a:xfrm>
            <a:off x="5167397" y="5044718"/>
            <a:ext cx="3025213" cy="3121030"/>
          </a:xfrm>
          <a:custGeom>
            <a:avLst/>
            <a:gdLst/>
            <a:ahLst/>
            <a:cxnLst/>
            <a:rect l="l" t="t" r="r" b="b"/>
            <a:pathLst>
              <a:path w="4537819" h="4681545">
                <a:moveTo>
                  <a:pt x="0" y="0"/>
                </a:moveTo>
                <a:lnTo>
                  <a:pt x="4537819" y="0"/>
                </a:lnTo>
                <a:lnTo>
                  <a:pt x="4537819" y="4681545"/>
                </a:lnTo>
                <a:lnTo>
                  <a:pt x="0" y="4681545"/>
                </a:lnTo>
                <a:lnTo>
                  <a:pt x="0" y="0"/>
                </a:lnTo>
                <a:close/>
              </a:path>
            </a:pathLst>
          </a:custGeom>
          <a:blipFill>
            <a:blip r:embed="rId3">
              <a:alphaModFix amt="16000"/>
            </a:blip>
            <a:stretch>
              <a:fillRect r="-25860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extBox 5"/>
          <p:cNvSpPr txBox="1"/>
          <p:nvPr/>
        </p:nvSpPr>
        <p:spPr>
          <a:xfrm>
            <a:off x="664603" y="632275"/>
            <a:ext cx="7528007" cy="577081"/>
          </a:xfrm>
          <a:prstGeom prst="rect">
            <a:avLst/>
          </a:prstGeom>
        </p:spPr>
        <p:txBody>
          <a:bodyPr lIns="0" tIns="0" rIns="0" bIns="0" rtlCol="0" anchor="t">
            <a:spAutoFit/>
          </a:bodyPr>
          <a:lstStyle/>
          <a:p>
            <a:pPr marL="0" marR="0" lvl="0" indent="0" algn="l" defTabSz="914400" rtl="0" eaLnBrk="1" fontAlgn="auto" latinLnBrk="0" hangingPunct="1">
              <a:lnSpc>
                <a:spcPts val="4534"/>
              </a:lnSpc>
              <a:spcBef>
                <a:spcPts val="0"/>
              </a:spcBef>
              <a:spcAft>
                <a:spcPts val="0"/>
              </a:spcAft>
              <a:buClrTx/>
              <a:buSzTx/>
              <a:buFontTx/>
              <a:buNone/>
              <a:tabLst/>
              <a:defRPr/>
            </a:pPr>
            <a:r>
              <a:rPr kumimoji="0" lang="en-US" sz="3977" b="0" i="0" u="none" strike="noStrike" kern="1200" cap="none" spc="0" normalizeH="0" baseline="0" noProof="0">
                <a:ln>
                  <a:noFill/>
                </a:ln>
                <a:solidFill>
                  <a:srgbClr val="264653"/>
                </a:solidFill>
                <a:effectLst/>
                <a:uLnTx/>
                <a:uFillTx/>
                <a:latin typeface="Poppins Ultra-Bold"/>
                <a:ea typeface="+mn-ea"/>
                <a:cs typeface="+mn-cs"/>
              </a:rPr>
              <a:t>Humber and North Yorkshire</a:t>
            </a:r>
          </a:p>
        </p:txBody>
      </p:sp>
      <p:sp>
        <p:nvSpPr>
          <p:cNvPr id="6" name="TextBox 6"/>
          <p:cNvSpPr txBox="1"/>
          <p:nvPr/>
        </p:nvSpPr>
        <p:spPr>
          <a:xfrm>
            <a:off x="685800" y="1246105"/>
            <a:ext cx="7528007" cy="371897"/>
          </a:xfrm>
          <a:prstGeom prst="rect">
            <a:avLst/>
          </a:prstGeom>
        </p:spPr>
        <p:txBody>
          <a:bodyPr lIns="0" tIns="0" rIns="0" bIns="0" rtlCol="0" anchor="t">
            <a:spAutoFit/>
          </a:bodyPr>
          <a:lstStyle/>
          <a:p>
            <a:pPr marL="0" marR="0" lvl="0" indent="0" algn="l" defTabSz="914400" rtl="0" eaLnBrk="1" fontAlgn="auto" latinLnBrk="0" hangingPunct="1">
              <a:lnSpc>
                <a:spcPts val="2861"/>
              </a:lnSpc>
              <a:spcBef>
                <a:spcPts val="0"/>
              </a:spcBef>
              <a:spcAft>
                <a:spcPts val="0"/>
              </a:spcAft>
              <a:buClrTx/>
              <a:buSzTx/>
              <a:buFontTx/>
              <a:buNone/>
              <a:tabLst/>
              <a:defRPr/>
            </a:pPr>
            <a:r>
              <a:rPr kumimoji="0" lang="en-US" sz="2510" b="0" i="0" u="none" strike="noStrike" kern="1200" cap="none" spc="0" normalizeH="0" baseline="0" noProof="0">
                <a:ln>
                  <a:noFill/>
                </a:ln>
                <a:solidFill>
                  <a:srgbClr val="264653"/>
                </a:solidFill>
                <a:effectLst/>
                <a:uLnTx/>
                <a:uFillTx/>
                <a:latin typeface="Poppins Bold"/>
                <a:ea typeface="+mn-ea"/>
                <a:cs typeface="+mn-cs"/>
              </a:rPr>
              <a:t>Shared Care Record Showcase</a:t>
            </a:r>
          </a:p>
        </p:txBody>
      </p:sp>
      <p:grpSp>
        <p:nvGrpSpPr>
          <p:cNvPr id="7" name="Group 7"/>
          <p:cNvGrpSpPr/>
          <p:nvPr/>
        </p:nvGrpSpPr>
        <p:grpSpPr>
          <a:xfrm>
            <a:off x="-16377" y="-77472"/>
            <a:ext cx="12208377" cy="1782373"/>
            <a:chOff x="0" y="0"/>
            <a:chExt cx="4823062" cy="704147"/>
          </a:xfrm>
        </p:grpSpPr>
        <p:sp>
          <p:nvSpPr>
            <p:cNvPr id="8" name="Freeform 8"/>
            <p:cNvSpPr/>
            <p:nvPr/>
          </p:nvSpPr>
          <p:spPr>
            <a:xfrm>
              <a:off x="0" y="0"/>
              <a:ext cx="4823063" cy="704147"/>
            </a:xfrm>
            <a:custGeom>
              <a:avLst/>
              <a:gdLst/>
              <a:ahLst/>
              <a:cxnLst/>
              <a:rect l="l" t="t" r="r" b="b"/>
              <a:pathLst>
                <a:path w="4823063" h="704147">
                  <a:moveTo>
                    <a:pt x="0" y="0"/>
                  </a:moveTo>
                  <a:lnTo>
                    <a:pt x="4823063" y="0"/>
                  </a:lnTo>
                  <a:lnTo>
                    <a:pt x="4823063" y="704147"/>
                  </a:lnTo>
                  <a:lnTo>
                    <a:pt x="0" y="704147"/>
                  </a:lnTo>
                  <a:close/>
                </a:path>
              </a:pathLst>
            </a:custGeom>
            <a:solidFill>
              <a:srgbClr val="A156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9"/>
            <p:cNvSpPr txBox="1"/>
            <p:nvPr/>
          </p:nvSpPr>
          <p:spPr>
            <a:xfrm>
              <a:off x="0" y="28575"/>
              <a:ext cx="4823062" cy="675572"/>
            </a:xfrm>
            <a:prstGeom prst="rect">
              <a:avLst/>
            </a:prstGeom>
          </p:spPr>
          <p:txBody>
            <a:bodyPr lIns="33867" tIns="33867" rIns="33867" bIns="33867" rtlCol="0" anchor="ctr"/>
            <a:lstStyle/>
            <a:p>
              <a:pPr marL="0" marR="0" lvl="0" indent="0" algn="ctr" defTabSz="914400" rtl="0" eaLnBrk="1" fontAlgn="auto" latinLnBrk="0" hangingPunct="1">
                <a:lnSpc>
                  <a:spcPts val="96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0" name="Freeform 10"/>
          <p:cNvSpPr/>
          <p:nvPr/>
        </p:nvSpPr>
        <p:spPr>
          <a:xfrm>
            <a:off x="9754222" y="-197482"/>
            <a:ext cx="2647025" cy="1855782"/>
          </a:xfrm>
          <a:custGeom>
            <a:avLst/>
            <a:gdLst/>
            <a:ahLst/>
            <a:cxnLst/>
            <a:rect l="l" t="t" r="r" b="b"/>
            <a:pathLst>
              <a:path w="3970538" h="2783673">
                <a:moveTo>
                  <a:pt x="0" y="0"/>
                </a:moveTo>
                <a:lnTo>
                  <a:pt x="3970538" y="0"/>
                </a:lnTo>
                <a:lnTo>
                  <a:pt x="3970538" y="2783673"/>
                </a:lnTo>
                <a:lnTo>
                  <a:pt x="0" y="2783673"/>
                </a:lnTo>
                <a:lnTo>
                  <a:pt x="0" y="0"/>
                </a:lnTo>
                <a:close/>
              </a:path>
            </a:pathLst>
          </a:custGeom>
          <a:blipFill>
            <a:blip r:embed="rId3">
              <a:alphaModFix amt="50000"/>
            </a:blip>
            <a:stretch>
              <a:fillRect t="-23577" r="-258602" b="-2357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9" name="Group 19"/>
          <p:cNvGrpSpPr/>
          <p:nvPr/>
        </p:nvGrpSpPr>
        <p:grpSpPr>
          <a:xfrm>
            <a:off x="317742" y="2370410"/>
            <a:ext cx="4712847" cy="1429068"/>
            <a:chOff x="0" y="0"/>
            <a:chExt cx="1887792" cy="501778"/>
          </a:xfrm>
        </p:grpSpPr>
        <p:sp>
          <p:nvSpPr>
            <p:cNvPr id="20" name="Freeform 20"/>
            <p:cNvSpPr/>
            <p:nvPr/>
          </p:nvSpPr>
          <p:spPr>
            <a:xfrm>
              <a:off x="0" y="0"/>
              <a:ext cx="1887792" cy="501778"/>
            </a:xfrm>
            <a:custGeom>
              <a:avLst/>
              <a:gdLst/>
              <a:ahLst/>
              <a:cxnLst/>
              <a:rect l="l" t="t" r="r" b="b"/>
              <a:pathLst>
                <a:path w="1887792" h="501778">
                  <a:moveTo>
                    <a:pt x="55086" y="0"/>
                  </a:moveTo>
                  <a:lnTo>
                    <a:pt x="1832706" y="0"/>
                  </a:lnTo>
                  <a:cubicBezTo>
                    <a:pt x="1863129" y="0"/>
                    <a:pt x="1887792" y="24663"/>
                    <a:pt x="1887792" y="55086"/>
                  </a:cubicBezTo>
                  <a:lnTo>
                    <a:pt x="1887792" y="446693"/>
                  </a:lnTo>
                  <a:cubicBezTo>
                    <a:pt x="1887792" y="461302"/>
                    <a:pt x="1881988" y="475314"/>
                    <a:pt x="1871657" y="485644"/>
                  </a:cubicBezTo>
                  <a:cubicBezTo>
                    <a:pt x="1861327" y="495975"/>
                    <a:pt x="1847316" y="501778"/>
                    <a:pt x="1832706" y="501778"/>
                  </a:cubicBezTo>
                  <a:lnTo>
                    <a:pt x="55086" y="501778"/>
                  </a:lnTo>
                  <a:cubicBezTo>
                    <a:pt x="24663" y="501778"/>
                    <a:pt x="0" y="477116"/>
                    <a:pt x="0" y="446693"/>
                  </a:cubicBezTo>
                  <a:lnTo>
                    <a:pt x="0" y="55086"/>
                  </a:lnTo>
                  <a:cubicBezTo>
                    <a:pt x="0" y="24663"/>
                    <a:pt x="24663" y="0"/>
                    <a:pt x="55086" y="0"/>
                  </a:cubicBezTo>
                  <a:close/>
                </a:path>
              </a:pathLst>
            </a:custGeom>
            <a:solidFill>
              <a:srgbClr val="EFA44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TextBox 21"/>
            <p:cNvSpPr txBox="1"/>
            <p:nvPr/>
          </p:nvSpPr>
          <p:spPr>
            <a:xfrm>
              <a:off x="0" y="-47625"/>
              <a:ext cx="1887792"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5" name="Freeform 25"/>
          <p:cNvSpPr/>
          <p:nvPr/>
        </p:nvSpPr>
        <p:spPr>
          <a:xfrm>
            <a:off x="6989825" y="2074465"/>
            <a:ext cx="1482386" cy="1347119"/>
          </a:xfrm>
          <a:custGeom>
            <a:avLst/>
            <a:gdLst/>
            <a:ahLst/>
            <a:cxnLst/>
            <a:rect l="l" t="t" r="r" b="b"/>
            <a:pathLst>
              <a:path w="2223579" h="2020678">
                <a:moveTo>
                  <a:pt x="0" y="0"/>
                </a:moveTo>
                <a:lnTo>
                  <a:pt x="2223579" y="0"/>
                </a:lnTo>
                <a:lnTo>
                  <a:pt x="2223579" y="2020677"/>
                </a:lnTo>
                <a:lnTo>
                  <a:pt x="0" y="20206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6" name="Group 26"/>
          <p:cNvGrpSpPr/>
          <p:nvPr/>
        </p:nvGrpSpPr>
        <p:grpSpPr>
          <a:xfrm>
            <a:off x="2510054" y="3788383"/>
            <a:ext cx="2448626" cy="1387442"/>
            <a:chOff x="0" y="-47625"/>
            <a:chExt cx="2003128" cy="549403"/>
          </a:xfrm>
        </p:grpSpPr>
        <p:sp>
          <p:nvSpPr>
            <p:cNvPr id="27" name="Freeform 27"/>
            <p:cNvSpPr/>
            <p:nvPr/>
          </p:nvSpPr>
          <p:spPr>
            <a:xfrm>
              <a:off x="0" y="0"/>
              <a:ext cx="2003128" cy="501778"/>
            </a:xfrm>
            <a:custGeom>
              <a:avLst/>
              <a:gdLst/>
              <a:ahLst/>
              <a:cxnLst/>
              <a:rect l="l" t="t" r="r" b="b"/>
              <a:pathLst>
                <a:path w="2003128" h="501778">
                  <a:moveTo>
                    <a:pt x="51914" y="0"/>
                  </a:moveTo>
                  <a:lnTo>
                    <a:pt x="1951214" y="0"/>
                  </a:lnTo>
                  <a:cubicBezTo>
                    <a:pt x="1979886" y="0"/>
                    <a:pt x="2003128" y="23243"/>
                    <a:pt x="2003128" y="51914"/>
                  </a:cubicBezTo>
                  <a:lnTo>
                    <a:pt x="2003128" y="449865"/>
                  </a:lnTo>
                  <a:cubicBezTo>
                    <a:pt x="2003128" y="463633"/>
                    <a:pt x="1997659" y="476838"/>
                    <a:pt x="1987923" y="486573"/>
                  </a:cubicBezTo>
                  <a:cubicBezTo>
                    <a:pt x="1978187" y="496309"/>
                    <a:pt x="1964983" y="501778"/>
                    <a:pt x="1951214" y="501778"/>
                  </a:cubicBezTo>
                  <a:lnTo>
                    <a:pt x="51914" y="501778"/>
                  </a:lnTo>
                  <a:cubicBezTo>
                    <a:pt x="23243" y="501778"/>
                    <a:pt x="0" y="478536"/>
                    <a:pt x="0" y="449865"/>
                  </a:cubicBezTo>
                  <a:lnTo>
                    <a:pt x="0" y="51914"/>
                  </a:lnTo>
                  <a:cubicBezTo>
                    <a:pt x="0" y="38145"/>
                    <a:pt x="5469" y="24941"/>
                    <a:pt x="15205" y="15205"/>
                  </a:cubicBezTo>
                  <a:cubicBezTo>
                    <a:pt x="24941" y="5469"/>
                    <a:pt x="38145" y="0"/>
                    <a:pt x="51914" y="0"/>
                  </a:cubicBezTo>
                  <a:close/>
                </a:path>
              </a:pathLst>
            </a:custGeom>
            <a:solidFill>
              <a:srgbClr val="87B95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TextBox 28"/>
            <p:cNvSpPr txBox="1"/>
            <p:nvPr/>
          </p:nvSpPr>
          <p:spPr>
            <a:xfrm>
              <a:off x="0" y="-47625"/>
              <a:ext cx="2003128"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9" name="Group 29"/>
          <p:cNvGrpSpPr/>
          <p:nvPr/>
        </p:nvGrpSpPr>
        <p:grpSpPr>
          <a:xfrm>
            <a:off x="5068862" y="3759887"/>
            <a:ext cx="3025213" cy="1451485"/>
            <a:chOff x="0" y="-47625"/>
            <a:chExt cx="1470179" cy="549403"/>
          </a:xfrm>
        </p:grpSpPr>
        <p:sp>
          <p:nvSpPr>
            <p:cNvPr id="30" name="Freeform 30"/>
            <p:cNvSpPr/>
            <p:nvPr/>
          </p:nvSpPr>
          <p:spPr>
            <a:xfrm>
              <a:off x="0" y="0"/>
              <a:ext cx="1470179" cy="501778"/>
            </a:xfrm>
            <a:custGeom>
              <a:avLst/>
              <a:gdLst/>
              <a:ahLst/>
              <a:cxnLst/>
              <a:rect l="l" t="t" r="r" b="b"/>
              <a:pathLst>
                <a:path w="1470179" h="501778">
                  <a:moveTo>
                    <a:pt x="70733" y="0"/>
                  </a:moveTo>
                  <a:lnTo>
                    <a:pt x="1399446" y="0"/>
                  </a:lnTo>
                  <a:cubicBezTo>
                    <a:pt x="1418206" y="0"/>
                    <a:pt x="1436197" y="7452"/>
                    <a:pt x="1449462" y="20717"/>
                  </a:cubicBezTo>
                  <a:cubicBezTo>
                    <a:pt x="1462727" y="33982"/>
                    <a:pt x="1470179" y="51973"/>
                    <a:pt x="1470179" y="70733"/>
                  </a:cubicBezTo>
                  <a:lnTo>
                    <a:pt x="1470179" y="431045"/>
                  </a:lnTo>
                  <a:cubicBezTo>
                    <a:pt x="1470179" y="470110"/>
                    <a:pt x="1438511" y="501778"/>
                    <a:pt x="1399446" y="501778"/>
                  </a:cubicBezTo>
                  <a:lnTo>
                    <a:pt x="70733" y="501778"/>
                  </a:lnTo>
                  <a:cubicBezTo>
                    <a:pt x="31668" y="501778"/>
                    <a:pt x="0" y="470110"/>
                    <a:pt x="0" y="431045"/>
                  </a:cubicBezTo>
                  <a:lnTo>
                    <a:pt x="0" y="70733"/>
                  </a:lnTo>
                  <a:cubicBezTo>
                    <a:pt x="0" y="31668"/>
                    <a:pt x="31668" y="0"/>
                    <a:pt x="70733" y="0"/>
                  </a:cubicBezTo>
                  <a:close/>
                </a:path>
              </a:pathLst>
            </a:custGeom>
            <a:solidFill>
              <a:srgbClr val="8C72B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 name="TextBox 31"/>
            <p:cNvSpPr txBox="1"/>
            <p:nvPr/>
          </p:nvSpPr>
          <p:spPr>
            <a:xfrm>
              <a:off x="0" y="-47625"/>
              <a:ext cx="1470179"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8" name="TextBox 48">
            <a:extLst>
              <a:ext uri="{FF2B5EF4-FFF2-40B4-BE49-F238E27FC236}">
                <a16:creationId xmlns:a16="http://schemas.microsoft.com/office/drawing/2014/main" id="{377702C2-5550-C743-51FA-23E3AF872F2B}"/>
              </a:ext>
            </a:extLst>
          </p:cNvPr>
          <p:cNvSpPr txBox="1"/>
          <p:nvPr/>
        </p:nvSpPr>
        <p:spPr>
          <a:xfrm>
            <a:off x="603811" y="277286"/>
            <a:ext cx="10373966" cy="624595"/>
          </a:xfrm>
          <a:prstGeom prst="rect">
            <a:avLst/>
          </a:prstGeom>
        </p:spPr>
        <p:txBody>
          <a:bodyPr wrap="square" lIns="0" tIns="0" rIns="0" bIns="0" rtlCol="0" anchor="t">
            <a:spAutoFit/>
          </a:bodyPr>
          <a:lstStyle/>
          <a:p>
            <a:pPr marL="0" marR="0" lvl="0" indent="0" algn="l" defTabSz="914400" rtl="0" eaLnBrk="1" fontAlgn="auto" latinLnBrk="0" hangingPunct="1">
              <a:lnSpc>
                <a:spcPts val="4534"/>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Aptos Black" panose="020B0004020202020204" pitchFamily="34" charset="0"/>
                <a:ea typeface="+mn-ea"/>
                <a:cs typeface="Poppins Bold" panose="020B0604020202020204" charset="0"/>
              </a:rPr>
              <a:t>Humber and North Yorkshire</a:t>
            </a:r>
          </a:p>
        </p:txBody>
      </p:sp>
      <p:sp>
        <p:nvSpPr>
          <p:cNvPr id="39" name="TextBox 49">
            <a:extLst>
              <a:ext uri="{FF2B5EF4-FFF2-40B4-BE49-F238E27FC236}">
                <a16:creationId xmlns:a16="http://schemas.microsoft.com/office/drawing/2014/main" id="{4070D953-4807-651B-FE29-E6D1E9EA945C}"/>
              </a:ext>
            </a:extLst>
          </p:cNvPr>
          <p:cNvSpPr txBox="1"/>
          <p:nvPr/>
        </p:nvSpPr>
        <p:spPr>
          <a:xfrm>
            <a:off x="610161" y="960223"/>
            <a:ext cx="10149279" cy="736035"/>
          </a:xfrm>
          <a:prstGeom prst="rect">
            <a:avLst/>
          </a:prstGeom>
        </p:spPr>
        <p:txBody>
          <a:bodyPr wrap="square" lIns="0" tIns="0" rIns="0" bIns="0" rtlCol="0" anchor="t">
            <a:spAutoFit/>
          </a:bodyPr>
          <a:lstStyle/>
          <a:p>
            <a:pPr marL="0" marR="0" lvl="0" indent="0" algn="l" defTabSz="914400" rtl="0" eaLnBrk="1" fontAlgn="auto" latinLnBrk="0" hangingPunct="1">
              <a:lnSpc>
                <a:spcPts val="2861"/>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ptos Black" panose="020B0004020202020204" pitchFamily="34" charset="0"/>
                <a:ea typeface="+mn-ea"/>
                <a:cs typeface="+mn-cs"/>
              </a:rPr>
              <a:t>Yorkshire and Humber Care Record MVS 2.0 </a:t>
            </a:r>
            <a:r>
              <a:rPr kumimoji="0" lang="en-US" sz="24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Programme</a:t>
            </a:r>
          </a:p>
          <a:p>
            <a:pPr marL="0" marR="0" lvl="0" indent="0" algn="l" defTabSz="914400" rtl="0" eaLnBrk="1" fontAlgn="auto" latinLnBrk="0" hangingPunct="1">
              <a:lnSpc>
                <a:spcPts val="2861"/>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tos Black" panose="020B0004020202020204" pitchFamily="34" charset="0"/>
              <a:ea typeface="+mn-ea"/>
              <a:cs typeface="+mn-cs"/>
            </a:endParaRPr>
          </a:p>
        </p:txBody>
      </p:sp>
      <p:sp>
        <p:nvSpPr>
          <p:cNvPr id="41" name="TextBox 49">
            <a:extLst>
              <a:ext uri="{FF2B5EF4-FFF2-40B4-BE49-F238E27FC236}">
                <a16:creationId xmlns:a16="http://schemas.microsoft.com/office/drawing/2014/main" id="{5AC81845-405F-A76B-D0ED-F14CAEE00E86}"/>
              </a:ext>
            </a:extLst>
          </p:cNvPr>
          <p:cNvSpPr txBox="1"/>
          <p:nvPr/>
        </p:nvSpPr>
        <p:spPr>
          <a:xfrm>
            <a:off x="359420" y="1964442"/>
            <a:ext cx="10149279" cy="392608"/>
          </a:xfrm>
          <a:prstGeom prst="rect">
            <a:avLst/>
          </a:prstGeom>
        </p:spPr>
        <p:txBody>
          <a:bodyPr wrap="square" lIns="0" tIns="0" rIns="0" bIns="0" rtlCol="0" anchor="t">
            <a:spAutoFit/>
          </a:bodyPr>
          <a:lstStyle/>
          <a:p>
            <a:pPr marL="0" marR="0" lvl="0" indent="0" algn="l" defTabSz="914400" rtl="0" eaLnBrk="1" fontAlgn="auto" latinLnBrk="0" hangingPunct="1">
              <a:lnSpc>
                <a:spcPts val="2861"/>
              </a:lnSpc>
              <a:spcBef>
                <a:spcPts val="0"/>
              </a:spcBef>
              <a:spcAft>
                <a:spcPts val="0"/>
              </a:spcAft>
              <a:buClrTx/>
              <a:buSzTx/>
              <a:buFontTx/>
              <a:buNone/>
              <a:tabLst/>
              <a:defRPr/>
            </a:pPr>
            <a:r>
              <a:rPr kumimoji="0" lang="en-US" sz="3200" b="0" i="0" u="none" strike="noStrike" kern="1200" cap="none" spc="0" normalizeH="0" baseline="0" noProof="0">
                <a:ln>
                  <a:noFill/>
                </a:ln>
                <a:solidFill>
                  <a:srgbClr val="A15693"/>
                </a:solidFill>
                <a:effectLst/>
                <a:uLnTx/>
                <a:uFillTx/>
                <a:latin typeface="Aptos Black" panose="020B0004020202020204" pitchFamily="34" charset="0"/>
                <a:ea typeface="+mn-ea"/>
                <a:cs typeface="+mn-cs"/>
              </a:rPr>
              <a:t>Usage Stats</a:t>
            </a:r>
          </a:p>
        </p:txBody>
      </p:sp>
      <p:sp>
        <p:nvSpPr>
          <p:cNvPr id="45" name="TextBox 17">
            <a:extLst>
              <a:ext uri="{FF2B5EF4-FFF2-40B4-BE49-F238E27FC236}">
                <a16:creationId xmlns:a16="http://schemas.microsoft.com/office/drawing/2014/main" id="{6F33AA30-EC8D-1A0C-63C9-C6A7AEEAFA5C}"/>
              </a:ext>
            </a:extLst>
          </p:cNvPr>
          <p:cNvSpPr txBox="1"/>
          <p:nvPr/>
        </p:nvSpPr>
        <p:spPr>
          <a:xfrm>
            <a:off x="5152469" y="2580320"/>
            <a:ext cx="1992513" cy="931409"/>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1600" b="1" i="0" u="none" strike="noStrike" kern="1200" cap="none" spc="0" normalizeH="0" baseline="0" noProof="0">
                <a:ln>
                  <a:noFill/>
                </a:ln>
                <a:solidFill>
                  <a:srgbClr val="A15693"/>
                </a:solidFill>
                <a:effectLst/>
                <a:uLnTx/>
                <a:uFillTx/>
                <a:latin typeface="Aptos Black" panose="020B0004020202020204" pitchFamily="34" charset="0"/>
                <a:ea typeface="+mn-ea"/>
                <a:cs typeface="+mn-cs"/>
              </a:rPr>
              <a:t>Month on month increase in Shared Care Record usage</a:t>
            </a:r>
          </a:p>
        </p:txBody>
      </p:sp>
      <p:sp>
        <p:nvSpPr>
          <p:cNvPr id="46" name="TextBox 17">
            <a:extLst>
              <a:ext uri="{FF2B5EF4-FFF2-40B4-BE49-F238E27FC236}">
                <a16:creationId xmlns:a16="http://schemas.microsoft.com/office/drawing/2014/main" id="{E114DF7A-4F16-3371-39B4-2D70120ABC2C}"/>
              </a:ext>
            </a:extLst>
          </p:cNvPr>
          <p:cNvSpPr txBox="1"/>
          <p:nvPr/>
        </p:nvSpPr>
        <p:spPr>
          <a:xfrm>
            <a:off x="2731307" y="2687407"/>
            <a:ext cx="2226560" cy="83099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Patients benefitting from enhanced sharing across HNY </a:t>
            </a:r>
          </a:p>
        </p:txBody>
      </p:sp>
      <p:sp>
        <p:nvSpPr>
          <p:cNvPr id="47" name="TextBox 17">
            <a:extLst>
              <a:ext uri="{FF2B5EF4-FFF2-40B4-BE49-F238E27FC236}">
                <a16:creationId xmlns:a16="http://schemas.microsoft.com/office/drawing/2014/main" id="{814FB36D-4415-9D6B-C847-4D7E15F83CB1}"/>
              </a:ext>
            </a:extLst>
          </p:cNvPr>
          <p:cNvSpPr txBox="1"/>
          <p:nvPr/>
        </p:nvSpPr>
        <p:spPr>
          <a:xfrm>
            <a:off x="431970" y="3123228"/>
            <a:ext cx="2643145" cy="496161"/>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72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1.7m</a:t>
            </a:r>
          </a:p>
        </p:txBody>
      </p:sp>
      <p:sp>
        <p:nvSpPr>
          <p:cNvPr id="52" name="TextBox 17">
            <a:extLst>
              <a:ext uri="{FF2B5EF4-FFF2-40B4-BE49-F238E27FC236}">
                <a16:creationId xmlns:a16="http://schemas.microsoft.com/office/drawing/2014/main" id="{FD52C41C-22E2-0CA5-EFA5-4E9CB395664D}"/>
              </a:ext>
            </a:extLst>
          </p:cNvPr>
          <p:cNvSpPr txBox="1"/>
          <p:nvPr/>
        </p:nvSpPr>
        <p:spPr>
          <a:xfrm>
            <a:off x="2675853" y="4248767"/>
            <a:ext cx="2643145" cy="382541"/>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5000</a:t>
            </a:r>
          </a:p>
        </p:txBody>
      </p:sp>
      <p:sp>
        <p:nvSpPr>
          <p:cNvPr id="53" name="TextBox 17">
            <a:extLst>
              <a:ext uri="{FF2B5EF4-FFF2-40B4-BE49-F238E27FC236}">
                <a16:creationId xmlns:a16="http://schemas.microsoft.com/office/drawing/2014/main" id="{06721210-AC35-0B4C-EB2B-74CFFDF3DDBD}"/>
              </a:ext>
            </a:extLst>
          </p:cNvPr>
          <p:cNvSpPr txBox="1"/>
          <p:nvPr/>
        </p:nvSpPr>
        <p:spPr>
          <a:xfrm>
            <a:off x="8793135" y="2339499"/>
            <a:ext cx="2643145" cy="382541"/>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200-300</a:t>
            </a:r>
          </a:p>
        </p:txBody>
      </p:sp>
      <p:sp>
        <p:nvSpPr>
          <p:cNvPr id="54" name="TextBox 17">
            <a:extLst>
              <a:ext uri="{FF2B5EF4-FFF2-40B4-BE49-F238E27FC236}">
                <a16:creationId xmlns:a16="http://schemas.microsoft.com/office/drawing/2014/main" id="{77C8C65E-B9A4-2B7E-9356-8B7F8BD15957}"/>
              </a:ext>
            </a:extLst>
          </p:cNvPr>
          <p:cNvSpPr txBox="1"/>
          <p:nvPr/>
        </p:nvSpPr>
        <p:spPr>
          <a:xfrm>
            <a:off x="2684504" y="4568375"/>
            <a:ext cx="2327920" cy="4308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User logins per month via the Interweave Portal</a:t>
            </a:r>
          </a:p>
        </p:txBody>
      </p:sp>
      <p:sp>
        <p:nvSpPr>
          <p:cNvPr id="55" name="TextBox 17">
            <a:extLst>
              <a:ext uri="{FF2B5EF4-FFF2-40B4-BE49-F238E27FC236}">
                <a16:creationId xmlns:a16="http://schemas.microsoft.com/office/drawing/2014/main" id="{D0E2AE87-8C05-9680-660D-BD36276E83D5}"/>
              </a:ext>
            </a:extLst>
          </p:cNvPr>
          <p:cNvSpPr txBox="1"/>
          <p:nvPr/>
        </p:nvSpPr>
        <p:spPr>
          <a:xfrm>
            <a:off x="6130818" y="4193657"/>
            <a:ext cx="1944341"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Health and Care IT systems interacting with the YHCR</a:t>
            </a:r>
          </a:p>
        </p:txBody>
      </p:sp>
      <p:sp>
        <p:nvSpPr>
          <p:cNvPr id="56" name="TextBox 17">
            <a:extLst>
              <a:ext uri="{FF2B5EF4-FFF2-40B4-BE49-F238E27FC236}">
                <a16:creationId xmlns:a16="http://schemas.microsoft.com/office/drawing/2014/main" id="{E85DABE6-4427-C243-A4F9-56085DE5DC4B}"/>
              </a:ext>
            </a:extLst>
          </p:cNvPr>
          <p:cNvSpPr txBox="1"/>
          <p:nvPr/>
        </p:nvSpPr>
        <p:spPr>
          <a:xfrm>
            <a:off x="5097226" y="4570236"/>
            <a:ext cx="2643145" cy="474874"/>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Aptos Black"/>
                <a:ea typeface="+mn-ea"/>
                <a:cs typeface="+mn-cs"/>
              </a:rPr>
              <a:t>13</a:t>
            </a:r>
            <a:endParaRPr kumimoji="0" lang="en-US" sz="6600" b="0" i="0" u="none" strike="noStrike" kern="1200" cap="none" spc="0" normalizeH="0" baseline="0" noProof="0">
              <a:ln>
                <a:noFill/>
              </a:ln>
              <a:solidFill>
                <a:prstClr val="white"/>
              </a:solidFill>
              <a:effectLst/>
              <a:uLnTx/>
              <a:uFillTx/>
              <a:latin typeface="Aptos Black" panose="020B0004020202020204" pitchFamily="34" charset="0"/>
              <a:ea typeface="+mn-ea"/>
              <a:cs typeface="+mn-cs"/>
            </a:endParaRPr>
          </a:p>
        </p:txBody>
      </p:sp>
      <p:grpSp>
        <p:nvGrpSpPr>
          <p:cNvPr id="57" name="Group 19">
            <a:extLst>
              <a:ext uri="{FF2B5EF4-FFF2-40B4-BE49-F238E27FC236}">
                <a16:creationId xmlns:a16="http://schemas.microsoft.com/office/drawing/2014/main" id="{64EACC51-1353-CAA1-49F0-848874A11210}"/>
              </a:ext>
            </a:extLst>
          </p:cNvPr>
          <p:cNvGrpSpPr/>
          <p:nvPr/>
        </p:nvGrpSpPr>
        <p:grpSpPr>
          <a:xfrm>
            <a:off x="8213807" y="3156765"/>
            <a:ext cx="3562694" cy="2164436"/>
            <a:chOff x="0" y="-47625"/>
            <a:chExt cx="1887792" cy="549403"/>
          </a:xfrm>
        </p:grpSpPr>
        <p:sp>
          <p:nvSpPr>
            <p:cNvPr id="58" name="Freeform 20">
              <a:extLst>
                <a:ext uri="{FF2B5EF4-FFF2-40B4-BE49-F238E27FC236}">
                  <a16:creationId xmlns:a16="http://schemas.microsoft.com/office/drawing/2014/main" id="{FD315FC6-572D-1B44-6177-063F0D6DD237}"/>
                </a:ext>
              </a:extLst>
            </p:cNvPr>
            <p:cNvSpPr/>
            <p:nvPr/>
          </p:nvSpPr>
          <p:spPr>
            <a:xfrm>
              <a:off x="0" y="0"/>
              <a:ext cx="1887792" cy="501778"/>
            </a:xfrm>
            <a:custGeom>
              <a:avLst/>
              <a:gdLst/>
              <a:ahLst/>
              <a:cxnLst/>
              <a:rect l="l" t="t" r="r" b="b"/>
              <a:pathLst>
                <a:path w="1887792" h="501778">
                  <a:moveTo>
                    <a:pt x="55086" y="0"/>
                  </a:moveTo>
                  <a:lnTo>
                    <a:pt x="1832706" y="0"/>
                  </a:lnTo>
                  <a:cubicBezTo>
                    <a:pt x="1863129" y="0"/>
                    <a:pt x="1887792" y="24663"/>
                    <a:pt x="1887792" y="55086"/>
                  </a:cubicBezTo>
                  <a:lnTo>
                    <a:pt x="1887792" y="446693"/>
                  </a:lnTo>
                  <a:cubicBezTo>
                    <a:pt x="1887792" y="461302"/>
                    <a:pt x="1881988" y="475314"/>
                    <a:pt x="1871657" y="485644"/>
                  </a:cubicBezTo>
                  <a:cubicBezTo>
                    <a:pt x="1861327" y="495975"/>
                    <a:pt x="1847316" y="501778"/>
                    <a:pt x="1832706" y="501778"/>
                  </a:cubicBezTo>
                  <a:lnTo>
                    <a:pt x="55086" y="501778"/>
                  </a:lnTo>
                  <a:cubicBezTo>
                    <a:pt x="24663" y="501778"/>
                    <a:pt x="0" y="477116"/>
                    <a:pt x="0" y="446693"/>
                  </a:cubicBezTo>
                  <a:lnTo>
                    <a:pt x="0" y="55086"/>
                  </a:lnTo>
                  <a:cubicBezTo>
                    <a:pt x="0" y="24663"/>
                    <a:pt x="24663" y="0"/>
                    <a:pt x="55086" y="0"/>
                  </a:cubicBezTo>
                  <a:close/>
                </a:path>
              </a:pathLst>
            </a:custGeom>
            <a:solidFill>
              <a:srgbClr val="EFA44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21">
              <a:extLst>
                <a:ext uri="{FF2B5EF4-FFF2-40B4-BE49-F238E27FC236}">
                  <a16:creationId xmlns:a16="http://schemas.microsoft.com/office/drawing/2014/main" id="{343F15A0-5EF5-D302-327C-14A5FA78056E}"/>
                </a:ext>
              </a:extLst>
            </p:cNvPr>
            <p:cNvSpPr txBox="1"/>
            <p:nvPr/>
          </p:nvSpPr>
          <p:spPr>
            <a:xfrm>
              <a:off x="0" y="-47625"/>
              <a:ext cx="1887792"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60" name="TextBox 17">
            <a:extLst>
              <a:ext uri="{FF2B5EF4-FFF2-40B4-BE49-F238E27FC236}">
                <a16:creationId xmlns:a16="http://schemas.microsoft.com/office/drawing/2014/main" id="{1CF0A6A1-139D-F1D2-4EC9-C4CD68083FAF}"/>
              </a:ext>
            </a:extLst>
          </p:cNvPr>
          <p:cNvSpPr txBox="1"/>
          <p:nvPr/>
        </p:nvSpPr>
        <p:spPr>
          <a:xfrm>
            <a:off x="8296263" y="3588571"/>
            <a:ext cx="2643145" cy="382541"/>
          </a:xfrm>
          <a:prstGeom prst="rect">
            <a:avLst/>
          </a:prstGeom>
        </p:spPr>
        <p:txBody>
          <a:bodyPr wrap="square" lIns="0" tIns="0" rIns="0" bIns="0" rtlCol="0" anchor="t">
            <a:spAutoFit/>
          </a:bodyPr>
          <a:lstStyle/>
          <a:p>
            <a:pPr marL="0" marR="0" lvl="0" indent="0" algn="l" defTabSz="914400" rtl="0" eaLnBrk="1" fontAlgn="auto" latinLnBrk="0" hangingPunct="1">
              <a:lnSpc>
                <a:spcPts val="2481"/>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ptos Black" panose="020B0004020202020204" pitchFamily="34" charset="0"/>
                <a:ea typeface="+mn-ea"/>
                <a:cs typeface="+mn-cs"/>
              </a:rPr>
              <a:t>103,595</a:t>
            </a:r>
          </a:p>
        </p:txBody>
      </p:sp>
      <p:sp>
        <p:nvSpPr>
          <p:cNvPr id="61" name="TextBox 17">
            <a:extLst>
              <a:ext uri="{FF2B5EF4-FFF2-40B4-BE49-F238E27FC236}">
                <a16:creationId xmlns:a16="http://schemas.microsoft.com/office/drawing/2014/main" id="{0C91A415-D365-AB92-8B1D-8EBB57BB9308}"/>
              </a:ext>
            </a:extLst>
          </p:cNvPr>
          <p:cNvSpPr txBox="1"/>
          <p:nvPr/>
        </p:nvSpPr>
        <p:spPr>
          <a:xfrm>
            <a:off x="8331118" y="3934240"/>
            <a:ext cx="3415458" cy="1292662"/>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GP Connect views per month via </a:t>
            </a:r>
            <a:r>
              <a:rPr kumimoji="0" lang="en-GB" sz="1400" b="0" i="0" u="none" strike="noStrike" kern="1200" cap="none" spc="0" normalizeH="0" baseline="0" noProof="0">
                <a:ln>
                  <a:noFill/>
                </a:ln>
                <a:solidFill>
                  <a:prstClr val="white"/>
                </a:solidFill>
                <a:effectLst/>
                <a:uLnTx/>
                <a:uFillTx/>
                <a:latin typeface="Aptos Black" panose="020B0004020202020204" pitchFamily="34" charset="0"/>
                <a:ea typeface="Calibri" panose="020F0502020204030204" pitchFamily="34" charset="0"/>
                <a:cs typeface="+mn-cs"/>
              </a:rPr>
              <a:t>York &amp; Scarborough Teaching Hospital, Harrogate District Foundation Trust, Northern Lincolnshire and Goole NHS Foundation Trust and Humber Teaching Hospital </a:t>
            </a:r>
            <a:endParaRPr kumimoji="0" lang="en-US" sz="1400" b="1" i="0" u="none" strike="noStrike" kern="1200" cap="none" spc="0" normalizeH="0" baseline="0" noProof="0">
              <a:ln>
                <a:noFill/>
              </a:ln>
              <a:solidFill>
                <a:prstClr val="white"/>
              </a:solidFill>
              <a:effectLst/>
              <a:uLnTx/>
              <a:uFillTx/>
              <a:latin typeface="Aptos Black" panose="020B0004020202020204" pitchFamily="34" charset="0"/>
              <a:ea typeface="+mn-ea"/>
              <a:cs typeface="+mn-cs"/>
            </a:endParaRPr>
          </a:p>
        </p:txBody>
      </p:sp>
      <p:grpSp>
        <p:nvGrpSpPr>
          <p:cNvPr id="11" name="Group 11"/>
          <p:cNvGrpSpPr/>
          <p:nvPr/>
        </p:nvGrpSpPr>
        <p:grpSpPr>
          <a:xfrm>
            <a:off x="374117" y="3692055"/>
            <a:ext cx="2233562" cy="1859355"/>
            <a:chOff x="0" y="0"/>
            <a:chExt cx="5151270" cy="3450367"/>
          </a:xfrm>
        </p:grpSpPr>
        <p:sp>
          <p:nvSpPr>
            <p:cNvPr id="12" name="Freeform 12"/>
            <p:cNvSpPr/>
            <p:nvPr/>
          </p:nvSpPr>
          <p:spPr>
            <a:xfrm flipH="1">
              <a:off x="1163027" y="0"/>
              <a:ext cx="3009007" cy="3450367"/>
            </a:xfrm>
            <a:custGeom>
              <a:avLst/>
              <a:gdLst/>
              <a:ahLst/>
              <a:cxnLst/>
              <a:rect l="l" t="t" r="r" b="b"/>
              <a:pathLst>
                <a:path w="3009007" h="3450367">
                  <a:moveTo>
                    <a:pt x="3009007" y="0"/>
                  </a:moveTo>
                  <a:lnTo>
                    <a:pt x="0" y="0"/>
                  </a:lnTo>
                  <a:lnTo>
                    <a:pt x="0" y="3450367"/>
                  </a:lnTo>
                  <a:lnTo>
                    <a:pt x="3009007" y="3450367"/>
                  </a:lnTo>
                  <a:lnTo>
                    <a:pt x="300900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13"/>
            <p:cNvSpPr/>
            <p:nvPr/>
          </p:nvSpPr>
          <p:spPr>
            <a:xfrm>
              <a:off x="589175" y="1847091"/>
              <a:ext cx="423715" cy="869160"/>
            </a:xfrm>
            <a:custGeom>
              <a:avLst/>
              <a:gdLst/>
              <a:ahLst/>
              <a:cxnLst/>
              <a:rect l="l" t="t" r="r" b="b"/>
              <a:pathLst>
                <a:path w="423715" h="869160">
                  <a:moveTo>
                    <a:pt x="0" y="0"/>
                  </a:moveTo>
                  <a:lnTo>
                    <a:pt x="423716" y="0"/>
                  </a:lnTo>
                  <a:lnTo>
                    <a:pt x="423716" y="869159"/>
                  </a:lnTo>
                  <a:lnTo>
                    <a:pt x="0" y="8691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14"/>
            <p:cNvSpPr/>
            <p:nvPr/>
          </p:nvSpPr>
          <p:spPr>
            <a:xfrm flipH="1">
              <a:off x="2511884" y="1616175"/>
              <a:ext cx="630405" cy="694661"/>
            </a:xfrm>
            <a:custGeom>
              <a:avLst/>
              <a:gdLst/>
              <a:ahLst/>
              <a:cxnLst/>
              <a:rect l="l" t="t" r="r" b="b"/>
              <a:pathLst>
                <a:path w="630405" h="694661">
                  <a:moveTo>
                    <a:pt x="630404" y="0"/>
                  </a:moveTo>
                  <a:lnTo>
                    <a:pt x="0" y="0"/>
                  </a:lnTo>
                  <a:lnTo>
                    <a:pt x="0" y="694661"/>
                  </a:lnTo>
                  <a:lnTo>
                    <a:pt x="630404" y="694661"/>
                  </a:lnTo>
                  <a:lnTo>
                    <a:pt x="630404"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15"/>
            <p:cNvSpPr/>
            <p:nvPr/>
          </p:nvSpPr>
          <p:spPr>
            <a:xfrm>
              <a:off x="4873467" y="2041402"/>
              <a:ext cx="277803" cy="967675"/>
            </a:xfrm>
            <a:custGeom>
              <a:avLst/>
              <a:gdLst/>
              <a:ahLst/>
              <a:cxnLst/>
              <a:rect l="l" t="t" r="r" b="b"/>
              <a:pathLst>
                <a:path w="277803" h="967675">
                  <a:moveTo>
                    <a:pt x="0" y="0"/>
                  </a:moveTo>
                  <a:lnTo>
                    <a:pt x="277803" y="0"/>
                  </a:lnTo>
                  <a:lnTo>
                    <a:pt x="277803" y="967675"/>
                  </a:lnTo>
                  <a:lnTo>
                    <a:pt x="0" y="967675"/>
                  </a:lnTo>
                  <a:lnTo>
                    <a:pt x="0" y="0"/>
                  </a:lnTo>
                  <a:close/>
                </a:path>
              </a:pathLst>
            </a:custGeom>
            <a:blipFill>
              <a:blip r:embed="rId1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Freeform 16"/>
            <p:cNvSpPr/>
            <p:nvPr/>
          </p:nvSpPr>
          <p:spPr>
            <a:xfrm>
              <a:off x="4452377" y="2025987"/>
              <a:ext cx="421090" cy="983090"/>
            </a:xfrm>
            <a:custGeom>
              <a:avLst/>
              <a:gdLst/>
              <a:ahLst/>
              <a:cxnLst/>
              <a:rect l="l" t="t" r="r" b="b"/>
              <a:pathLst>
                <a:path w="421090" h="983090">
                  <a:moveTo>
                    <a:pt x="0" y="0"/>
                  </a:moveTo>
                  <a:lnTo>
                    <a:pt x="421090" y="0"/>
                  </a:lnTo>
                  <a:lnTo>
                    <a:pt x="421090" y="983090"/>
                  </a:lnTo>
                  <a:lnTo>
                    <a:pt x="0" y="983090"/>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Freeform 17"/>
            <p:cNvSpPr/>
            <p:nvPr/>
          </p:nvSpPr>
          <p:spPr>
            <a:xfrm flipH="1">
              <a:off x="0" y="1963975"/>
              <a:ext cx="492582" cy="783431"/>
            </a:xfrm>
            <a:custGeom>
              <a:avLst/>
              <a:gdLst/>
              <a:ahLst/>
              <a:cxnLst/>
              <a:rect l="l" t="t" r="r" b="b"/>
              <a:pathLst>
                <a:path w="492582" h="783431">
                  <a:moveTo>
                    <a:pt x="492582" y="0"/>
                  </a:moveTo>
                  <a:lnTo>
                    <a:pt x="0" y="0"/>
                  </a:lnTo>
                  <a:lnTo>
                    <a:pt x="0" y="783431"/>
                  </a:lnTo>
                  <a:lnTo>
                    <a:pt x="492582" y="783431"/>
                  </a:lnTo>
                  <a:lnTo>
                    <a:pt x="492582"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Freeform 18"/>
            <p:cNvSpPr/>
            <p:nvPr/>
          </p:nvSpPr>
          <p:spPr>
            <a:xfrm>
              <a:off x="438775" y="2086550"/>
              <a:ext cx="53807" cy="107614"/>
            </a:xfrm>
            <a:custGeom>
              <a:avLst/>
              <a:gdLst/>
              <a:ahLst/>
              <a:cxnLst/>
              <a:rect l="l" t="t" r="r" b="b"/>
              <a:pathLst>
                <a:path w="53807" h="107614">
                  <a:moveTo>
                    <a:pt x="0" y="0"/>
                  </a:moveTo>
                  <a:lnTo>
                    <a:pt x="53807" y="0"/>
                  </a:lnTo>
                  <a:lnTo>
                    <a:pt x="53807" y="107614"/>
                  </a:lnTo>
                  <a:lnTo>
                    <a:pt x="0" y="107614"/>
                  </a:lnTo>
                  <a:lnTo>
                    <a:pt x="0" y="0"/>
                  </a:lnTo>
                  <a:close/>
                </a:path>
              </a:pathLst>
            </a:custGeom>
            <a:blipFill>
              <a:blip r:embed="rId1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69" name="Graphic 68" descr="Two Hearts with solid fill">
            <a:extLst>
              <a:ext uri="{FF2B5EF4-FFF2-40B4-BE49-F238E27FC236}">
                <a16:creationId xmlns:a16="http://schemas.microsoft.com/office/drawing/2014/main" id="{437DA9A2-5F80-8C98-3DA9-71A9080D49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918148" y="2043825"/>
            <a:ext cx="653578" cy="653578"/>
          </a:xfrm>
          <a:prstGeom prst="rect">
            <a:avLst/>
          </a:prstGeom>
        </p:spPr>
      </p:pic>
      <p:pic>
        <p:nvPicPr>
          <p:cNvPr id="71" name="Graphic 70" descr="Heartbeat with solid fill">
            <a:extLst>
              <a:ext uri="{FF2B5EF4-FFF2-40B4-BE49-F238E27FC236}">
                <a16:creationId xmlns:a16="http://schemas.microsoft.com/office/drawing/2014/main" id="{342CBD26-F30D-DC49-1A4B-D4DFF0F4385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768263" y="3226394"/>
            <a:ext cx="914400" cy="914400"/>
          </a:xfrm>
          <a:prstGeom prst="rect">
            <a:avLst/>
          </a:prstGeom>
        </p:spPr>
      </p:pic>
      <p:sp>
        <p:nvSpPr>
          <p:cNvPr id="74" name="Freeform 40">
            <a:extLst>
              <a:ext uri="{FF2B5EF4-FFF2-40B4-BE49-F238E27FC236}">
                <a16:creationId xmlns:a16="http://schemas.microsoft.com/office/drawing/2014/main" id="{41C2925D-0D43-C590-C239-A5196BE681F9}"/>
              </a:ext>
            </a:extLst>
          </p:cNvPr>
          <p:cNvSpPr/>
          <p:nvPr/>
        </p:nvSpPr>
        <p:spPr>
          <a:xfrm>
            <a:off x="7572143" y="4874460"/>
            <a:ext cx="433938" cy="353045"/>
          </a:xfrm>
          <a:custGeom>
            <a:avLst/>
            <a:gdLst/>
            <a:ahLst/>
            <a:cxnLst/>
            <a:rect l="l" t="t" r="r" b="b"/>
            <a:pathLst>
              <a:path w="1308720" h="1206749">
                <a:moveTo>
                  <a:pt x="0" y="0"/>
                </a:moveTo>
                <a:lnTo>
                  <a:pt x="1308720" y="0"/>
                </a:lnTo>
                <a:lnTo>
                  <a:pt x="1308720" y="1206749"/>
                </a:lnTo>
                <a:lnTo>
                  <a:pt x="0" y="120674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76" name="Graphic 75" descr="Cursor with solid fill">
            <a:extLst>
              <a:ext uri="{FF2B5EF4-FFF2-40B4-BE49-F238E27FC236}">
                <a16:creationId xmlns:a16="http://schemas.microsoft.com/office/drawing/2014/main" id="{AFD9B1B1-A3E0-32B2-B0E7-308D686E8D3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315968" y="3943191"/>
            <a:ext cx="534840" cy="534840"/>
          </a:xfrm>
          <a:prstGeom prst="rect">
            <a:avLst/>
          </a:prstGeom>
        </p:spPr>
      </p:pic>
      <p:sp>
        <p:nvSpPr>
          <p:cNvPr id="24" name="TextBox 17">
            <a:extLst>
              <a:ext uri="{FF2B5EF4-FFF2-40B4-BE49-F238E27FC236}">
                <a16:creationId xmlns:a16="http://schemas.microsoft.com/office/drawing/2014/main" id="{97831FAC-2015-2274-651C-E4430CF5D1F0}"/>
              </a:ext>
            </a:extLst>
          </p:cNvPr>
          <p:cNvSpPr txBox="1"/>
          <p:nvPr/>
        </p:nvSpPr>
        <p:spPr>
          <a:xfrm>
            <a:off x="8770632" y="2691262"/>
            <a:ext cx="3644846" cy="21544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New </a:t>
            </a:r>
            <a:r>
              <a:rPr kumimoji="0" lang="en-US" sz="1400" b="1" i="0" u="none" strike="noStrike" kern="1200" cap="none" spc="0" normalizeH="0" baseline="0" noProof="0" err="1">
                <a:ln>
                  <a:noFill/>
                </a:ln>
                <a:solidFill>
                  <a:prstClr val="white"/>
                </a:solidFill>
                <a:effectLst/>
                <a:uLnTx/>
                <a:uFillTx/>
                <a:latin typeface="Aptos Black" panose="020B0004020202020204" pitchFamily="34" charset="0"/>
                <a:ea typeface="+mn-ea"/>
                <a:cs typeface="+mn-cs"/>
              </a:rPr>
              <a:t>EPaCCs</a:t>
            </a:r>
            <a:r>
              <a:rPr kumimoji="0" lang="en-US" sz="14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 created each month</a:t>
            </a:r>
          </a:p>
        </p:txBody>
      </p:sp>
      <p:grpSp>
        <p:nvGrpSpPr>
          <p:cNvPr id="32" name="Group 34">
            <a:extLst>
              <a:ext uri="{FF2B5EF4-FFF2-40B4-BE49-F238E27FC236}">
                <a16:creationId xmlns:a16="http://schemas.microsoft.com/office/drawing/2014/main" id="{1A40B208-B67F-DA03-B7B7-904956006F3D}"/>
              </a:ext>
            </a:extLst>
          </p:cNvPr>
          <p:cNvGrpSpPr/>
          <p:nvPr/>
        </p:nvGrpSpPr>
        <p:grpSpPr>
          <a:xfrm>
            <a:off x="4125229" y="5245910"/>
            <a:ext cx="4024384" cy="956857"/>
            <a:chOff x="0" y="-47625"/>
            <a:chExt cx="1887792" cy="549403"/>
          </a:xfrm>
        </p:grpSpPr>
        <p:sp>
          <p:nvSpPr>
            <p:cNvPr id="33" name="Freeform 35">
              <a:extLst>
                <a:ext uri="{FF2B5EF4-FFF2-40B4-BE49-F238E27FC236}">
                  <a16:creationId xmlns:a16="http://schemas.microsoft.com/office/drawing/2014/main" id="{51DCA915-E2FF-82EF-E8B5-46A64D4CB2E7}"/>
                </a:ext>
              </a:extLst>
            </p:cNvPr>
            <p:cNvSpPr/>
            <p:nvPr/>
          </p:nvSpPr>
          <p:spPr>
            <a:xfrm>
              <a:off x="0" y="0"/>
              <a:ext cx="1887792" cy="501778"/>
            </a:xfrm>
            <a:custGeom>
              <a:avLst/>
              <a:gdLst/>
              <a:ahLst/>
              <a:cxnLst/>
              <a:rect l="l" t="t" r="r" b="b"/>
              <a:pathLst>
                <a:path w="1887792" h="501778">
                  <a:moveTo>
                    <a:pt x="55086" y="0"/>
                  </a:moveTo>
                  <a:lnTo>
                    <a:pt x="1832706" y="0"/>
                  </a:lnTo>
                  <a:cubicBezTo>
                    <a:pt x="1863129" y="0"/>
                    <a:pt x="1887792" y="24663"/>
                    <a:pt x="1887792" y="55086"/>
                  </a:cubicBezTo>
                  <a:lnTo>
                    <a:pt x="1887792" y="446693"/>
                  </a:lnTo>
                  <a:cubicBezTo>
                    <a:pt x="1887792" y="461302"/>
                    <a:pt x="1881988" y="475314"/>
                    <a:pt x="1871657" y="485644"/>
                  </a:cubicBezTo>
                  <a:cubicBezTo>
                    <a:pt x="1861327" y="495975"/>
                    <a:pt x="1847316" y="501778"/>
                    <a:pt x="1832706" y="501778"/>
                  </a:cubicBezTo>
                  <a:lnTo>
                    <a:pt x="55086" y="501778"/>
                  </a:lnTo>
                  <a:cubicBezTo>
                    <a:pt x="24663" y="501778"/>
                    <a:pt x="0" y="477116"/>
                    <a:pt x="0" y="446693"/>
                  </a:cubicBezTo>
                  <a:lnTo>
                    <a:pt x="0" y="55086"/>
                  </a:lnTo>
                  <a:cubicBezTo>
                    <a:pt x="0" y="24663"/>
                    <a:pt x="24663" y="0"/>
                    <a:pt x="55086" y="0"/>
                  </a:cubicBezTo>
                  <a:close/>
                </a:path>
              </a:pathLst>
            </a:custGeom>
            <a:solidFill>
              <a:srgbClr val="58B6D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TextBox 36">
              <a:extLst>
                <a:ext uri="{FF2B5EF4-FFF2-40B4-BE49-F238E27FC236}">
                  <a16:creationId xmlns:a16="http://schemas.microsoft.com/office/drawing/2014/main" id="{07E4E124-6477-8C64-EDC6-C40F29664621}"/>
                </a:ext>
              </a:extLst>
            </p:cNvPr>
            <p:cNvSpPr txBox="1"/>
            <p:nvPr/>
          </p:nvSpPr>
          <p:spPr>
            <a:xfrm>
              <a:off x="0" y="-47625"/>
              <a:ext cx="1887792" cy="549403"/>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5" name="TextBox 17">
            <a:extLst>
              <a:ext uri="{FF2B5EF4-FFF2-40B4-BE49-F238E27FC236}">
                <a16:creationId xmlns:a16="http://schemas.microsoft.com/office/drawing/2014/main" id="{35D4C680-1532-F47D-92E9-8E84690CC74B}"/>
              </a:ext>
            </a:extLst>
          </p:cNvPr>
          <p:cNvSpPr txBox="1"/>
          <p:nvPr/>
        </p:nvSpPr>
        <p:spPr>
          <a:xfrm>
            <a:off x="5239520" y="5412700"/>
            <a:ext cx="2910093" cy="646331"/>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Patients dying in their preferred place of death increasing 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ptos Black" panose="020B0004020202020204" pitchFamily="34" charset="0"/>
                <a:ea typeface="+mn-ea"/>
                <a:cs typeface="+mn-cs"/>
              </a:rPr>
              <a:t>1/3 to over 1/2 </a:t>
            </a:r>
          </a:p>
        </p:txBody>
      </p:sp>
      <p:pic>
        <p:nvPicPr>
          <p:cNvPr id="49" name="Graphic 48" descr="Home1 with solid fill">
            <a:extLst>
              <a:ext uri="{FF2B5EF4-FFF2-40B4-BE49-F238E27FC236}">
                <a16:creationId xmlns:a16="http://schemas.microsoft.com/office/drawing/2014/main" id="{4D1D52D4-8787-B4CA-D709-DF6B9A62B92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318703" y="5308621"/>
            <a:ext cx="848694" cy="848694"/>
          </a:xfrm>
          <a:prstGeom prst="rect">
            <a:avLst/>
          </a:prstGeom>
        </p:spPr>
      </p:pic>
    </p:spTree>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D2A0BDE-A175-4A11-8E91-F9A722563A32}" vid="{8AC18460-2919-4BDB-B83B-F77B745491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7aa35f8-4ca4-46ab-9e1b-a4e465f24b74">
      <Terms xmlns="http://schemas.microsoft.com/office/infopath/2007/PartnerControls"/>
    </lcf76f155ced4ddcb4097134ff3c332f>
    <JohnFarenden xmlns="07aa35f8-4ca4-46ab-9e1b-a4e465f24b74">
      <UserInfo>
        <DisplayName/>
        <AccountId xsi:nil="true"/>
        <AccountType/>
      </UserInfo>
    </JohnFarenden>
    <TaxCatchAll xmlns="42f0a427-9df2-45d7-aa81-e964de6ddee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9F8EB85763C444AAC68312A5032961" ma:contentTypeVersion="15" ma:contentTypeDescription="Create a new document." ma:contentTypeScope="" ma:versionID="3617390bde7aeb30f5738a81a3ab6e59">
  <xsd:schema xmlns:xsd="http://www.w3.org/2001/XMLSchema" xmlns:xs="http://www.w3.org/2001/XMLSchema" xmlns:p="http://schemas.microsoft.com/office/2006/metadata/properties" xmlns:ns2="07aa35f8-4ca4-46ab-9e1b-a4e465f24b74" xmlns:ns3="42f0a427-9df2-45d7-aa81-e964de6ddee5" targetNamespace="http://schemas.microsoft.com/office/2006/metadata/properties" ma:root="true" ma:fieldsID="666cf530cefdfd4db7b812e1228f4c31" ns2:_="" ns3:_="">
    <xsd:import namespace="07aa35f8-4ca4-46ab-9e1b-a4e465f24b74"/>
    <xsd:import namespace="42f0a427-9df2-45d7-aa81-e964de6ddee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element ref="ns2:JohnFarend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a35f8-4ca4-46ab-9e1b-a4e465f24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JohnFarenden" ma:index="21" nillable="true" ma:displayName="Workstream Host" ma:format="Dropdown" ma:list="UserInfo" ma:SharePointGroup="0" ma:internalName="JohnFarende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f0a427-9df2-45d7-aa81-e964de6ddee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b543c0c-a518-46b0-9a12-4792eebd6a0a}" ma:internalName="TaxCatchAll" ma:showField="CatchAllData" ma:web="42f0a427-9df2-45d7-aa81-e964de6ddee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B5F6FB-0ACA-44C0-BA0A-9453667C30BB}">
  <ds:schemaRefs>
    <ds:schemaRef ds:uri="http://schemas.microsoft.com/office/infopath/2007/PartnerControls"/>
    <ds:schemaRef ds:uri="http://www.w3.org/XML/1998/namespace"/>
    <ds:schemaRef ds:uri="8b4ab2fc-b5f7-4d13-956b-0883a4ab9170"/>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715706fd-6c67-43d5-8a20-e4c4f82d1a10"/>
    <ds:schemaRef ds:uri="http://purl.org/dc/terms/"/>
    <ds:schemaRef ds:uri="07aa35f8-4ca4-46ab-9e1b-a4e465f24b74"/>
    <ds:schemaRef ds:uri="42f0a427-9df2-45d7-aa81-e964de6ddee5"/>
  </ds:schemaRefs>
</ds:datastoreItem>
</file>

<file path=customXml/itemProps2.xml><?xml version="1.0" encoding="utf-8"?>
<ds:datastoreItem xmlns:ds="http://schemas.openxmlformats.org/officeDocument/2006/customXml" ds:itemID="{6E81C31F-1BFF-4C61-9B62-30DF3BCE38E8}">
  <ds:schemaRefs>
    <ds:schemaRef ds:uri="http://schemas.microsoft.com/sharepoint/v3/contenttype/forms"/>
  </ds:schemaRefs>
</ds:datastoreItem>
</file>

<file path=customXml/itemProps3.xml><?xml version="1.0" encoding="utf-8"?>
<ds:datastoreItem xmlns:ds="http://schemas.openxmlformats.org/officeDocument/2006/customXml" ds:itemID="{BF65506C-93D0-4F65-AAA1-8E15700D8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a35f8-4ca4-46ab-9e1b-a4e465f24b74"/>
    <ds:schemaRef ds:uri="42f0a427-9df2-45d7-aa81-e964de6dde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74</TotalTime>
  <Words>1186</Words>
  <Application>Microsoft Macintosh PowerPoint</Application>
  <PresentationFormat>Widescreen</PresentationFormat>
  <Paragraphs>227</Paragraphs>
  <Slides>11</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 Black</vt:lpstr>
      <vt:lpstr>Arial</vt:lpstr>
      <vt:lpstr>Arial,Sans-Serif</vt:lpstr>
      <vt:lpstr>AtlasGrotesk-Black</vt:lpstr>
      <vt:lpstr>Calibri</vt:lpstr>
      <vt:lpstr>Calibri Light</vt:lpstr>
      <vt:lpstr>Poppins Bold</vt:lpstr>
      <vt:lpstr>Poppins Ultra-Bold</vt:lpstr>
      <vt:lpstr>Wingdings 2</vt:lpstr>
      <vt:lpstr>Office Theme</vt:lpstr>
      <vt:lpstr>1_Office Theme</vt:lpstr>
      <vt:lpstr>B1.3 Aligning SHCR with ICS priorities   Lee Rickles : North Yorkshire &amp; Humber ICB</vt:lpstr>
      <vt:lpstr>PowerPoint Presentation</vt:lpstr>
      <vt:lpstr>PowerPoint Presentation</vt:lpstr>
      <vt:lpstr>PowerPoint Presentation</vt:lpstr>
      <vt:lpstr>Investing in the drivers</vt:lpstr>
      <vt:lpstr>PowerPoint Presentation</vt:lpstr>
      <vt:lpstr>Benefit Personas with Projected Values: Validated by North Yorkshire Council, Hull City Council, &amp; North Lincs Council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 Text Text Text</dc:title>
  <dc:creator>Microsoft Office User</dc:creator>
  <cp:lastModifiedBy>John Farenden</cp:lastModifiedBy>
  <cp:revision>40</cp:revision>
  <dcterms:created xsi:type="dcterms:W3CDTF">2022-04-12T19:39:15Z</dcterms:created>
  <dcterms:modified xsi:type="dcterms:W3CDTF">2024-04-19T14:53:44Z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0x010100D49F8EB85763C444AAC68312A5032961</vt:lpwstr>
  </property>
</Properties>
</file>