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73" r:id="rId6"/>
    <p:sldId id="299" r:id="rId7"/>
    <p:sldId id="300" r:id="rId8"/>
    <p:sldId id="277" r:id="rId9"/>
    <p:sldId id="301" r:id="rId10"/>
    <p:sldId id="302" r:id="rId11"/>
    <p:sldId id="303" r:id="rId12"/>
    <p:sldId id="276" r:id="rId13"/>
    <p:sldId id="279" r:id="rId14"/>
    <p:sldId id="274" r:id="rId15"/>
    <p:sldId id="281" r:id="rId16"/>
    <p:sldId id="280" r:id="rId17"/>
    <p:sldId id="292" r:id="rId18"/>
    <p:sldId id="304" r:id="rId19"/>
    <p:sldId id="305"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9EBACC-F647-3945-8B47-D053917C52EE}">
          <p14:sldIdLst>
            <p14:sldId id="256"/>
            <p14:sldId id="273"/>
            <p14:sldId id="299"/>
            <p14:sldId id="300"/>
            <p14:sldId id="277"/>
            <p14:sldId id="301"/>
            <p14:sldId id="302"/>
            <p14:sldId id="303"/>
            <p14:sldId id="276"/>
            <p14:sldId id="279"/>
            <p14:sldId id="274"/>
            <p14:sldId id="281"/>
            <p14:sldId id="280"/>
            <p14:sldId id="292"/>
            <p14:sldId id="304"/>
            <p14:sldId id="305"/>
            <p14:sldId id="293"/>
          </p14:sldIdLst>
        </p14:section>
        <p14:section name="Option 3" id="{C0F3D0B7-58A2-41E7-8C28-3B79DBB0F1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0"/>
    <p:restoredTop sz="94694"/>
  </p:normalViewPr>
  <p:slideViewPr>
    <p:cSldViewPr snapToGrid="0" snapToObjects="1">
      <p:cViewPr varScale="1">
        <p:scale>
          <a:sx n="121" d="100"/>
          <a:sy n="121" d="100"/>
        </p:scale>
        <p:origin x="1176"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 – to introduce and open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5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4856-653D-4409-C732-311D9F393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ABF5C-A9B3-98A9-BFAD-1A68D2900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1BFE6-B851-9106-FB40-B93BABA19636}"/>
              </a:ext>
            </a:extLst>
          </p:cNvPr>
          <p:cNvSpPr>
            <a:spLocks noGrp="1"/>
          </p:cNvSpPr>
          <p:nvPr>
            <p:ph type="body" idx="1"/>
          </p:nvPr>
        </p:nvSpPr>
        <p:spPr/>
        <p:txBody>
          <a:bodyPr/>
          <a:lstStyle/>
          <a:p>
            <a:r>
              <a:rPr lang="en-GB" dirty="0"/>
              <a:t>Alice</a:t>
            </a:r>
          </a:p>
        </p:txBody>
      </p:sp>
      <p:sp>
        <p:nvSpPr>
          <p:cNvPr id="4" name="Slide Number Placeholder 3">
            <a:extLst>
              <a:ext uri="{FF2B5EF4-FFF2-40B4-BE49-F238E27FC236}">
                <a16:creationId xmlns:a16="http://schemas.microsoft.com/office/drawing/2014/main" id="{BCEA00C1-249F-C112-28C7-EDD365BD98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93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4B284-3CBB-D4DC-174A-AA556C6E1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0E184-451C-B5E1-8F44-73DFFF5F8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97CB0-4895-55A7-03C9-15C4D4C6757B}"/>
              </a:ext>
            </a:extLst>
          </p:cNvPr>
          <p:cNvSpPr>
            <a:spLocks noGrp="1"/>
          </p:cNvSpPr>
          <p:nvPr>
            <p:ph type="body" idx="1"/>
          </p:nvPr>
        </p:nvSpPr>
        <p:spPr/>
        <p:txBody>
          <a:bodyPr/>
          <a:lstStyle/>
          <a:p>
            <a:r>
              <a:rPr lang="en-GB" dirty="0"/>
              <a:t>Alice</a:t>
            </a:r>
          </a:p>
        </p:txBody>
      </p:sp>
      <p:sp>
        <p:nvSpPr>
          <p:cNvPr id="4" name="Slide Number Placeholder 3">
            <a:extLst>
              <a:ext uri="{FF2B5EF4-FFF2-40B4-BE49-F238E27FC236}">
                <a16:creationId xmlns:a16="http://schemas.microsoft.com/office/drawing/2014/main" id="{727397CD-C9B3-0657-72F0-EBCCF560B7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339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6F29-31D7-1276-3897-02E92159F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83312-62F7-C7F3-6916-31FB132EE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481A1-5968-A3FE-5777-3F45EBB0B288}"/>
              </a:ext>
            </a:extLst>
          </p:cNvPr>
          <p:cNvSpPr>
            <a:spLocks noGrp="1"/>
          </p:cNvSpPr>
          <p:nvPr>
            <p:ph type="body" idx="1"/>
          </p:nvPr>
        </p:nvSpPr>
        <p:spPr/>
        <p:txBody>
          <a:bodyPr/>
          <a:lstStyle/>
          <a:p>
            <a:r>
              <a:rPr lang="en-GB" dirty="0"/>
              <a:t>Alice</a:t>
            </a:r>
          </a:p>
        </p:txBody>
      </p:sp>
      <p:sp>
        <p:nvSpPr>
          <p:cNvPr id="4" name="Slide Number Placeholder 3">
            <a:extLst>
              <a:ext uri="{FF2B5EF4-FFF2-40B4-BE49-F238E27FC236}">
                <a16:creationId xmlns:a16="http://schemas.microsoft.com/office/drawing/2014/main" id="{652B9BD3-3376-16B6-D7F7-BA19D32384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515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0E37-32C7-8152-1D17-EC2EA3268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35E2F-D8C3-F301-8AF5-7B2A35132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DB2C2-C0ED-26A2-2C81-D9E7FBCA98B5}"/>
              </a:ext>
            </a:extLst>
          </p:cNvPr>
          <p:cNvSpPr>
            <a:spLocks noGrp="1"/>
          </p:cNvSpPr>
          <p:nvPr>
            <p:ph type="body" idx="1"/>
          </p:nvPr>
        </p:nvSpPr>
        <p:spPr/>
        <p:txBody>
          <a:bodyPr/>
          <a:lstStyle/>
          <a:p>
            <a:r>
              <a:rPr lang="en-GB" dirty="0"/>
              <a:t>Alice</a:t>
            </a:r>
          </a:p>
        </p:txBody>
      </p:sp>
      <p:sp>
        <p:nvSpPr>
          <p:cNvPr id="4" name="Slide Number Placeholder 3">
            <a:extLst>
              <a:ext uri="{FF2B5EF4-FFF2-40B4-BE49-F238E27FC236}">
                <a16:creationId xmlns:a16="http://schemas.microsoft.com/office/drawing/2014/main" id="{B5478F5E-A839-91B0-F31D-D95AC009CE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059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22589-577E-B162-C915-3B784006E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D5F49-A008-934D-8D65-179BF71F9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48B3D-55E1-79BE-DB0C-35E74DEE4F4E}"/>
              </a:ext>
            </a:extLst>
          </p:cNvPr>
          <p:cNvSpPr>
            <a:spLocks noGrp="1"/>
          </p:cNvSpPr>
          <p:nvPr>
            <p:ph type="body" idx="1"/>
          </p:nvPr>
        </p:nvSpPr>
        <p:spPr/>
        <p:txBody>
          <a:bodyPr/>
          <a:lstStyle/>
          <a:p>
            <a:pPr>
              <a:buFont typeface="Wingdings" panose="05000000000000000000" pitchFamily="2" charset="2"/>
              <a:buNone/>
            </a:pPr>
            <a:r>
              <a:rPr lang="en-GB" dirty="0"/>
              <a:t>Alice. Phil. Lisa</a:t>
            </a:r>
          </a:p>
          <a:p>
            <a:pPr>
              <a:buFont typeface="Wingdings" panose="05000000000000000000" pitchFamily="2" charset="2"/>
              <a:buNone/>
            </a:pPr>
            <a:br>
              <a:rPr lang="en-GB" dirty="0"/>
            </a:br>
            <a:r>
              <a:rPr lang="en-GB" dirty="0"/>
              <a:t>Backroom staff. Technical side set-up. Jill – </a:t>
            </a:r>
            <a:r>
              <a:rPr lang="en-GB" dirty="0" err="1"/>
              <a:t>BadgerNet</a:t>
            </a:r>
            <a:r>
              <a:rPr lang="en-GB" dirty="0"/>
              <a:t> Maternity profiles, working with suppliers</a:t>
            </a:r>
            <a:br>
              <a:rPr lang="en-GB" dirty="0"/>
            </a:br>
            <a:endParaRPr lang="en-GB" dirty="0"/>
          </a:p>
          <a:p>
            <a:pPr marL="8637">
              <a:spcBef>
                <a:spcPts val="68"/>
              </a:spcBef>
            </a:pPr>
            <a:r>
              <a:rPr lang="en-GB" sz="1200" b="1" spc="-7" dirty="0">
                <a:solidFill>
                  <a:srgbClr val="231F20"/>
                </a:solidFill>
                <a:latin typeface="Arial"/>
                <a:cs typeface="Arial"/>
              </a:rPr>
              <a:t>Do</a:t>
            </a:r>
            <a:r>
              <a:rPr lang="en-GB" sz="1200" b="1" spc="-156" dirty="0">
                <a:solidFill>
                  <a:srgbClr val="231F20"/>
                </a:solidFill>
                <a:latin typeface="Arial"/>
                <a:cs typeface="Arial"/>
              </a:rPr>
              <a:t> </a:t>
            </a:r>
            <a:r>
              <a:rPr lang="en-GB" sz="1200" b="1" spc="-58" dirty="0">
                <a:solidFill>
                  <a:srgbClr val="231F20"/>
                </a:solidFill>
                <a:latin typeface="Arial"/>
                <a:cs typeface="Arial"/>
              </a:rPr>
              <a:t>once,</a:t>
            </a:r>
            <a:r>
              <a:rPr lang="en-GB" sz="1200" b="1" spc="-156" dirty="0">
                <a:solidFill>
                  <a:srgbClr val="231F20"/>
                </a:solidFill>
                <a:latin typeface="Arial"/>
                <a:cs typeface="Arial"/>
              </a:rPr>
              <a:t> </a:t>
            </a:r>
            <a:r>
              <a:rPr lang="en-GB" sz="1200" b="1" spc="-20" dirty="0">
                <a:solidFill>
                  <a:srgbClr val="231F20"/>
                </a:solidFill>
                <a:latin typeface="Arial"/>
                <a:cs typeface="Arial"/>
              </a:rPr>
              <a:t>do</a:t>
            </a:r>
            <a:r>
              <a:rPr lang="en-GB" sz="1200" b="1" spc="-156" dirty="0">
                <a:solidFill>
                  <a:srgbClr val="231F20"/>
                </a:solidFill>
                <a:latin typeface="Arial"/>
                <a:cs typeface="Arial"/>
              </a:rPr>
              <a:t> </a:t>
            </a:r>
            <a:r>
              <a:rPr lang="en-GB" sz="1200" b="1" spc="-41" dirty="0">
                <a:solidFill>
                  <a:srgbClr val="231F20"/>
                </a:solidFill>
                <a:latin typeface="Arial"/>
                <a:cs typeface="Arial"/>
              </a:rPr>
              <a:t>well,</a:t>
            </a:r>
            <a:r>
              <a:rPr lang="en-GB" sz="1200" b="1" spc="-153" dirty="0">
                <a:solidFill>
                  <a:srgbClr val="231F20"/>
                </a:solidFill>
                <a:latin typeface="Arial"/>
                <a:cs typeface="Arial"/>
              </a:rPr>
              <a:t> </a:t>
            </a:r>
            <a:r>
              <a:rPr lang="en-GB" sz="1200" b="1" spc="-20" dirty="0">
                <a:solidFill>
                  <a:srgbClr val="231F20"/>
                </a:solidFill>
                <a:latin typeface="Arial"/>
                <a:cs typeface="Arial"/>
              </a:rPr>
              <a:t>do</a:t>
            </a:r>
            <a:r>
              <a:rPr lang="en-GB" sz="1200" b="1" spc="-156" dirty="0">
                <a:solidFill>
                  <a:srgbClr val="231F20"/>
                </a:solidFill>
                <a:latin typeface="Arial"/>
                <a:cs typeface="Arial"/>
              </a:rPr>
              <a:t> </a:t>
            </a:r>
            <a:r>
              <a:rPr lang="en-GB" sz="1200" b="1" spc="-20" dirty="0">
                <a:solidFill>
                  <a:srgbClr val="231F20"/>
                </a:solidFill>
                <a:latin typeface="Arial"/>
                <a:cs typeface="Arial"/>
              </a:rPr>
              <a:t>together</a:t>
            </a:r>
          </a:p>
        </p:txBody>
      </p:sp>
      <p:sp>
        <p:nvSpPr>
          <p:cNvPr id="4" name="Slide Number Placeholder 3">
            <a:extLst>
              <a:ext uri="{FF2B5EF4-FFF2-40B4-BE49-F238E27FC236}">
                <a16:creationId xmlns:a16="http://schemas.microsoft.com/office/drawing/2014/main" id="{6893E4BC-3067-756C-1F97-59FA035792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15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87503-803B-E5B7-ED0C-E01039D59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32805-535C-227A-BB68-25644A7A5E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4627C-C65C-3832-589B-9C9B3DE8ADDE}"/>
              </a:ext>
            </a:extLst>
          </p:cNvPr>
          <p:cNvSpPr>
            <a:spLocks noGrp="1"/>
          </p:cNvSpPr>
          <p:nvPr>
            <p:ph type="body" idx="1"/>
          </p:nvPr>
        </p:nvSpPr>
        <p:spPr/>
        <p:txBody>
          <a:bodyPr/>
          <a:lstStyle/>
          <a:p>
            <a:pPr>
              <a:buFont typeface="Wingdings" panose="05000000000000000000" pitchFamily="2" charset="2"/>
              <a:buNone/>
            </a:pPr>
            <a:r>
              <a:rPr lang="en-GB" dirty="0"/>
              <a:t>Jill – pregnancy front and centre. This appears instantly, big widget. Nice visual. Complex history.</a:t>
            </a:r>
          </a:p>
        </p:txBody>
      </p:sp>
      <p:sp>
        <p:nvSpPr>
          <p:cNvPr id="4" name="Slide Number Placeholder 3">
            <a:extLst>
              <a:ext uri="{FF2B5EF4-FFF2-40B4-BE49-F238E27FC236}">
                <a16:creationId xmlns:a16="http://schemas.microsoft.com/office/drawing/2014/main" id="{8216231D-6C5E-AF4D-767F-30E22E0F65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7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8FBC9-6D87-E086-0802-30ABDE02D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9F6CD-D610-1F27-3C03-7087EF0F8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8D01C-A0D2-78D2-9ACB-56140662B756}"/>
              </a:ext>
            </a:extLst>
          </p:cNvPr>
          <p:cNvSpPr>
            <a:spLocks noGrp="1"/>
          </p:cNvSpPr>
          <p:nvPr>
            <p:ph type="body" idx="1"/>
          </p:nvPr>
        </p:nvSpPr>
        <p:spPr/>
        <p:txBody>
          <a:bodyPr/>
          <a:lstStyle/>
          <a:p>
            <a:pPr>
              <a:buFont typeface="Wingdings" panose="05000000000000000000" pitchFamily="2" charset="2"/>
              <a:buNone/>
            </a:pPr>
            <a:r>
              <a:rPr lang="en-GB" dirty="0"/>
              <a:t>Lisa + Phil</a:t>
            </a:r>
            <a:br>
              <a:rPr lang="en-GB" dirty="0"/>
            </a:br>
            <a:r>
              <a:rPr lang="en-GB" dirty="0"/>
              <a:t>GNCR developing blueprint.</a:t>
            </a:r>
          </a:p>
          <a:p>
            <a:pPr>
              <a:buFont typeface="Wingdings" panose="05000000000000000000" pitchFamily="2" charset="2"/>
              <a:buNone/>
            </a:pPr>
            <a:r>
              <a:rPr lang="en-GB" dirty="0"/>
              <a:t>Team NENC. Have we said something which has helped you. Inspiring others. More of coach.</a:t>
            </a:r>
          </a:p>
        </p:txBody>
      </p:sp>
      <p:sp>
        <p:nvSpPr>
          <p:cNvPr id="4" name="Slide Number Placeholder 3">
            <a:extLst>
              <a:ext uri="{FF2B5EF4-FFF2-40B4-BE49-F238E27FC236}">
                <a16:creationId xmlns:a16="http://schemas.microsoft.com/office/drawing/2014/main" id="{618E2C8C-BCC7-93AC-0237-063966A6EC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55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32626-2301-95D7-E94A-8E94F96DA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D81CA-5544-67CB-70B7-51A4A14BA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8A8E4-7B5F-139A-4A65-8DDCB1FC806B}"/>
              </a:ext>
            </a:extLst>
          </p:cNvPr>
          <p:cNvSpPr>
            <a:spLocks noGrp="1"/>
          </p:cNvSpPr>
          <p:nvPr>
            <p:ph type="body" idx="1"/>
          </p:nvPr>
        </p:nvSpPr>
        <p:spPr/>
        <p:txBody>
          <a:bodyPr/>
          <a:lstStyle/>
          <a:p>
            <a:r>
              <a:rPr lang="en-GB" dirty="0"/>
              <a:t>Lisa</a:t>
            </a:r>
          </a:p>
        </p:txBody>
      </p:sp>
      <p:sp>
        <p:nvSpPr>
          <p:cNvPr id="4" name="Slide Number Placeholder 3">
            <a:extLst>
              <a:ext uri="{FF2B5EF4-FFF2-40B4-BE49-F238E27FC236}">
                <a16:creationId xmlns:a16="http://schemas.microsoft.com/office/drawing/2014/main" id="{A670A734-6922-731C-ED86-B3202A2CFD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809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B152D-2F19-230E-4432-BB2E4E941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85159-18FE-87C4-9599-CB8ECD62A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0D36B-5F77-4C0D-B7F5-F4825591C934}"/>
              </a:ext>
            </a:extLst>
          </p:cNvPr>
          <p:cNvSpPr>
            <a:spLocks noGrp="1"/>
          </p:cNvSpPr>
          <p:nvPr>
            <p:ph type="body" idx="1"/>
          </p:nvPr>
        </p:nvSpPr>
        <p:spPr/>
        <p:txBody>
          <a:bodyPr/>
          <a:lstStyle/>
          <a:p>
            <a:r>
              <a:rPr lang="en-GB" b="1" dirty="0"/>
              <a:t>Lisa</a:t>
            </a:r>
          </a:p>
          <a:p>
            <a:endParaRPr lang="en-GB" dirty="0"/>
          </a:p>
        </p:txBody>
      </p:sp>
      <p:sp>
        <p:nvSpPr>
          <p:cNvPr id="4" name="Slide Number Placeholder 3">
            <a:extLst>
              <a:ext uri="{FF2B5EF4-FFF2-40B4-BE49-F238E27FC236}">
                <a16:creationId xmlns:a16="http://schemas.microsoft.com/office/drawing/2014/main" id="{F797131E-F222-DE3A-B6FC-0BF04E72A2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5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596C4-1868-36E0-88B7-F698F0ED0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1BFEB-7073-FB6E-663E-0FA44383A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406D4-B1C2-801F-F682-983BEF930659}"/>
              </a:ext>
            </a:extLst>
          </p:cNvPr>
          <p:cNvSpPr>
            <a:spLocks noGrp="1"/>
          </p:cNvSpPr>
          <p:nvPr>
            <p:ph type="body" idx="1"/>
          </p:nvPr>
        </p:nvSpPr>
        <p:spPr/>
        <p:txBody>
          <a:bodyPr/>
          <a:lstStyle/>
          <a:p>
            <a:r>
              <a:rPr lang="en-GB" b="1" dirty="0"/>
              <a:t>Lisa</a:t>
            </a:r>
            <a:endParaRPr lang="en-GB" dirty="0"/>
          </a:p>
        </p:txBody>
      </p:sp>
      <p:sp>
        <p:nvSpPr>
          <p:cNvPr id="4" name="Slide Number Placeholder 3">
            <a:extLst>
              <a:ext uri="{FF2B5EF4-FFF2-40B4-BE49-F238E27FC236}">
                <a16:creationId xmlns:a16="http://schemas.microsoft.com/office/drawing/2014/main" id="{015FC3F8-0749-ECF1-5AB0-648A484B1F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34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B26E2-F9FD-E1E3-E6EF-09EFCA443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6A9BD-5EBF-E173-0735-0D907E2B9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F1268-92C8-51D6-F288-DAE9FBC1E1E3}"/>
              </a:ext>
            </a:extLst>
          </p:cNvPr>
          <p:cNvSpPr>
            <a:spLocks noGrp="1"/>
          </p:cNvSpPr>
          <p:nvPr>
            <p:ph type="body" idx="1"/>
          </p:nvPr>
        </p:nvSpPr>
        <p:spPr/>
        <p:txBody>
          <a:bodyPr/>
          <a:lstStyle/>
          <a:p>
            <a:r>
              <a:rPr lang="en-GB" dirty="0"/>
              <a:t>Lisa</a:t>
            </a:r>
          </a:p>
        </p:txBody>
      </p:sp>
      <p:sp>
        <p:nvSpPr>
          <p:cNvPr id="4" name="Slide Number Placeholder 3">
            <a:extLst>
              <a:ext uri="{FF2B5EF4-FFF2-40B4-BE49-F238E27FC236}">
                <a16:creationId xmlns:a16="http://schemas.microsoft.com/office/drawing/2014/main" id="{06351FE4-97E0-EC56-915B-8CD9CF6AB2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762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32634-C498-DE0C-1E80-189807825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C7EFE-0C9B-5920-9512-7CC26638D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829A9-0102-0DB5-CBC2-7DC85749CCB2}"/>
              </a:ext>
            </a:extLst>
          </p:cNvPr>
          <p:cNvSpPr>
            <a:spLocks noGrp="1"/>
          </p:cNvSpPr>
          <p:nvPr>
            <p:ph type="body" idx="1"/>
          </p:nvPr>
        </p:nvSpPr>
        <p:spPr/>
        <p:txBody>
          <a:bodyPr/>
          <a:lstStyle/>
          <a:p>
            <a:pPr>
              <a:buFont typeface="Wingdings" panose="05000000000000000000" pitchFamily="2" charset="2"/>
              <a:buNone/>
            </a:pPr>
            <a:r>
              <a:rPr lang="en-GB" dirty="0"/>
              <a:t>Phil</a:t>
            </a:r>
          </a:p>
        </p:txBody>
      </p:sp>
      <p:sp>
        <p:nvSpPr>
          <p:cNvPr id="4" name="Slide Number Placeholder 3">
            <a:extLst>
              <a:ext uri="{FF2B5EF4-FFF2-40B4-BE49-F238E27FC236}">
                <a16:creationId xmlns:a16="http://schemas.microsoft.com/office/drawing/2014/main" id="{04BBDCD6-71C4-683F-A2B4-C238DFFBB6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96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7965-8F8B-35DC-7145-2DBA3182D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4C0E9-3C8D-82CA-3DD0-EBD9AFFF2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93141-6954-2EC6-7997-A602CD8C1E4A}"/>
              </a:ext>
            </a:extLst>
          </p:cNvPr>
          <p:cNvSpPr>
            <a:spLocks noGrp="1"/>
          </p:cNvSpPr>
          <p:nvPr>
            <p:ph type="body" idx="1"/>
          </p:nvPr>
        </p:nvSpPr>
        <p:spPr/>
        <p:txBody>
          <a:bodyPr/>
          <a:lstStyle/>
          <a:p>
            <a:pPr>
              <a:buFont typeface="Wingdings" panose="05000000000000000000" pitchFamily="2" charset="2"/>
              <a:buNone/>
            </a:pPr>
            <a:r>
              <a:rPr lang="en-GB" dirty="0"/>
              <a:t>Phil</a:t>
            </a:r>
          </a:p>
        </p:txBody>
      </p:sp>
      <p:sp>
        <p:nvSpPr>
          <p:cNvPr id="4" name="Slide Number Placeholder 3">
            <a:extLst>
              <a:ext uri="{FF2B5EF4-FFF2-40B4-BE49-F238E27FC236}">
                <a16:creationId xmlns:a16="http://schemas.microsoft.com/office/drawing/2014/main" id="{C230F331-8496-994D-1470-37CF2A3041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98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F54E8-2510-179F-A3D3-7CE50D273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D2A62-06D8-5859-0179-E6BD74835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D3326-A2A8-EE69-BD73-B733742E1CD2}"/>
              </a:ext>
            </a:extLst>
          </p:cNvPr>
          <p:cNvSpPr>
            <a:spLocks noGrp="1"/>
          </p:cNvSpPr>
          <p:nvPr>
            <p:ph type="body" idx="1"/>
          </p:nvPr>
        </p:nvSpPr>
        <p:spPr/>
        <p:txBody>
          <a:bodyPr/>
          <a:lstStyle/>
          <a:p>
            <a:r>
              <a:rPr lang="en-GB" dirty="0"/>
              <a:t>Alice</a:t>
            </a:r>
          </a:p>
        </p:txBody>
      </p:sp>
      <p:sp>
        <p:nvSpPr>
          <p:cNvPr id="4" name="Slide Number Placeholder 3">
            <a:extLst>
              <a:ext uri="{FF2B5EF4-FFF2-40B4-BE49-F238E27FC236}">
                <a16:creationId xmlns:a16="http://schemas.microsoft.com/office/drawing/2014/main" id="{D3DB271D-047D-C977-C710-A01A4ACC35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595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78684-E46B-6B72-385E-D7B242FB8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E6502-10D5-89A4-48AD-D177D0D9D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CB5EA-FA4A-3CDC-041E-8975C2E23C65}"/>
              </a:ext>
            </a:extLst>
          </p:cNvPr>
          <p:cNvSpPr>
            <a:spLocks noGrp="1"/>
          </p:cNvSpPr>
          <p:nvPr>
            <p:ph type="body" idx="1"/>
          </p:nvPr>
        </p:nvSpPr>
        <p:spPr/>
        <p:txBody>
          <a:bodyPr/>
          <a:lstStyle/>
          <a:p>
            <a:r>
              <a:rPr lang="en-GB" dirty="0"/>
              <a:t>Alice</a:t>
            </a:r>
          </a:p>
          <a:p>
            <a:endParaRPr lang="en-GB" dirty="0"/>
          </a:p>
          <a:p>
            <a:pPr marL="285750" indent="-285750">
              <a:buFont typeface="Arial" panose="020B0604020202020204" pitchFamily="34" charset="0"/>
              <a:buChar char="•"/>
            </a:pPr>
            <a:r>
              <a:rPr lang="en-GB" dirty="0"/>
              <a:t>Leave in – AB to check if any other relevant info</a:t>
            </a:r>
            <a:br>
              <a:rPr lang="en-GB" dirty="0"/>
            </a:br>
            <a:endParaRPr lang="en-GB" dirty="0"/>
          </a:p>
        </p:txBody>
      </p:sp>
      <p:sp>
        <p:nvSpPr>
          <p:cNvPr id="4" name="Slide Number Placeholder 3">
            <a:extLst>
              <a:ext uri="{FF2B5EF4-FFF2-40B4-BE49-F238E27FC236}">
                <a16:creationId xmlns:a16="http://schemas.microsoft.com/office/drawing/2014/main" id="{3F7EBE1B-19AE-B36E-990B-BCBCF32A87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AE94E-CBCD-4C7E-ACB7-EED8F98F51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95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5.jpeg"/><Relationship Id="rId4" Type="http://schemas.openxmlformats.org/officeDocument/2006/relationships/image" Target="../media/image2.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842940" y="4732304"/>
            <a:ext cx="11349060" cy="1504368"/>
          </a:xfrm>
        </p:spPr>
        <p:txBody>
          <a:bodyPr>
            <a:normAutofit fontScale="90000"/>
          </a:bodyPr>
          <a:lstStyle/>
          <a:p>
            <a:pPr algn="l"/>
            <a:r>
              <a:rPr lang="en-US" sz="5300" b="1" dirty="0">
                <a:solidFill>
                  <a:schemeClr val="bg1"/>
                </a:solidFill>
                <a:latin typeface="Arial" panose="020B0604020202020204" pitchFamily="34" charset="0"/>
                <a:cs typeface="Arial" panose="020B0604020202020204" pitchFamily="34" charset="0"/>
              </a:rPr>
              <a:t>B1.1 Transforming maternity services through shared records</a:t>
            </a:r>
            <a:br>
              <a:rPr lang="en-US" sz="4400" b="1" dirty="0">
                <a:solidFill>
                  <a:schemeClr val="bg1"/>
                </a:solidFill>
                <a:latin typeface="Arial" panose="020B0604020202020204" pitchFamily="34" charset="0"/>
                <a:cs typeface="Arial" panose="020B0604020202020204" pitchFamily="34" charset="0"/>
              </a:rPr>
            </a:br>
            <a:br>
              <a:rPr lang="en-US" sz="4400" b="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Lisa Sewell: </a:t>
            </a:r>
            <a:r>
              <a:rPr lang="en-GB" sz="2700" b="1" dirty="0">
                <a:solidFill>
                  <a:schemeClr val="bg1"/>
                </a:solidFill>
                <a:latin typeface="Arial" panose="020B0604020202020204" pitchFamily="34" charset="0"/>
                <a:cs typeface="Arial" panose="020B0604020202020204" pitchFamily="34" charset="0"/>
              </a:rPr>
              <a:t>Programme Director, Great North Care Record</a:t>
            </a:r>
            <a:r>
              <a:rPr lang="en-US" sz="2700" b="1" dirty="0">
                <a:solidFill>
                  <a:schemeClr val="bg1"/>
                </a:solidFill>
                <a:latin typeface="Arial" panose="020B0604020202020204" pitchFamily="34" charset="0"/>
                <a:cs typeface="Arial" panose="020B0604020202020204" pitchFamily="34" charset="0"/>
              </a:rPr>
              <a:t> </a:t>
            </a:r>
            <a:br>
              <a:rPr lang="en-US" sz="2700" b="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Alice Butler: Chief Midwifery Information Officer, NENC LMNS</a:t>
            </a:r>
            <a:br>
              <a:rPr lang="en-US" sz="2700" b="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Dr Phil Stamp: </a:t>
            </a:r>
            <a:r>
              <a:rPr lang="en-GB" sz="2700" b="1" dirty="0">
                <a:solidFill>
                  <a:schemeClr val="bg1"/>
                </a:solidFill>
                <a:latin typeface="Arial" panose="020B0604020202020204" pitchFamily="34" charset="0"/>
                <a:cs typeface="Arial" panose="020B0604020202020204" pitchFamily="34" charset="0"/>
              </a:rPr>
              <a:t>Regional Clinical Safety Officer, GNCR and NENC ICS</a:t>
            </a:r>
            <a:br>
              <a:rPr lang="en-GB" sz="2700" b="1" dirty="0">
                <a:solidFill>
                  <a:schemeClr val="bg1"/>
                </a:solidFill>
                <a:latin typeface="Arial" panose="020B0604020202020204" pitchFamily="34" charset="0"/>
                <a:cs typeface="Arial" panose="020B0604020202020204" pitchFamily="34" charset="0"/>
              </a:rPr>
            </a:br>
            <a:r>
              <a:rPr lang="en-GB" sz="2700" b="1" dirty="0">
                <a:solidFill>
                  <a:schemeClr val="bg1"/>
                </a:solidFill>
                <a:latin typeface="Arial" panose="020B0604020202020204" pitchFamily="34" charset="0"/>
                <a:cs typeface="Arial" panose="020B0604020202020204" pitchFamily="34" charset="0"/>
              </a:rPr>
              <a:t>Jill Watson: Senior Project Manager, Great North Care Record</a:t>
            </a:r>
            <a:r>
              <a:rPr lang="en-US" sz="2700" b="1" dirty="0">
                <a:solidFill>
                  <a:schemeClr val="bg1"/>
                </a:solidFill>
                <a:latin typeface="Arial" panose="020B0604020202020204" pitchFamily="34" charset="0"/>
                <a:cs typeface="Arial" panose="020B0604020202020204" pitchFamily="34" charset="0"/>
              </a:rPr>
              <a:t> </a:t>
            </a: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3"/>
          <a:srcRect t="60718"/>
          <a:stretch/>
        </p:blipFill>
        <p:spPr>
          <a:xfrm>
            <a:off x="6041968" y="752647"/>
            <a:ext cx="4375422" cy="72765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4"/>
          <a:stretch>
            <a:fillRect/>
          </a:stretch>
        </p:blipFill>
        <p:spPr>
          <a:xfrm>
            <a:off x="743190" y="621328"/>
            <a:ext cx="4360475" cy="990291"/>
          </a:xfrm>
          <a:prstGeom prst="rect">
            <a:avLst/>
          </a:prstGeom>
        </p:spPr>
      </p:pic>
      <p:pic>
        <p:nvPicPr>
          <p:cNvPr id="5" name="Graphic 4">
            <a:extLst>
              <a:ext uri="{FF2B5EF4-FFF2-40B4-BE49-F238E27FC236}">
                <a16:creationId xmlns:a16="http://schemas.microsoft.com/office/drawing/2014/main" id="{28710BF2-F55A-19BE-FDA4-10298E2CE5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7398" y="820473"/>
            <a:ext cx="1738749" cy="592000"/>
          </a:xfrm>
          <a:prstGeom prst="rect">
            <a:avLst/>
          </a:prstGeom>
        </p:spPr>
      </p:pic>
    </p:spTree>
    <p:extLst>
      <p:ext uri="{BB962C8B-B14F-4D97-AF65-F5344CB8AC3E}">
        <p14:creationId xmlns:p14="http://schemas.microsoft.com/office/powerpoint/2010/main" val="4275278879"/>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1B1B9-7E08-A394-B014-42A98FD3A4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BA7DEC-9ED6-824C-FB4C-29B11B1F803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Digital maternity strategic aims</a:t>
            </a:r>
          </a:p>
        </p:txBody>
      </p:sp>
      <p:pic>
        <p:nvPicPr>
          <p:cNvPr id="5" name="Picture 4" descr="Text&#10;&#10;Description automatically generated with low confidence">
            <a:extLst>
              <a:ext uri="{FF2B5EF4-FFF2-40B4-BE49-F238E27FC236}">
                <a16:creationId xmlns:a16="http://schemas.microsoft.com/office/drawing/2014/main" id="{B411EF62-AFC3-57CF-A5D9-ABE91232BAA7}"/>
              </a:ext>
            </a:extLst>
          </p:cNvPr>
          <p:cNvPicPr>
            <a:picLocks noChangeAspect="1"/>
          </p:cNvPicPr>
          <p:nvPr/>
        </p:nvPicPr>
        <p:blipFill rotWithShape="1">
          <a:blip r:embed="rId3">
            <a:extLst>
              <a:ext uri="{28A0092B-C50C-407E-A947-70E740481C1C}">
                <a14:useLocalDpi xmlns:a14="http://schemas.microsoft.com/office/drawing/2010/main" val="0"/>
              </a:ext>
            </a:extLst>
          </a:blip>
          <a:srcRect t="13282"/>
          <a:stretch/>
        </p:blipFill>
        <p:spPr>
          <a:xfrm>
            <a:off x="1348278" y="983293"/>
            <a:ext cx="9732582" cy="6012576"/>
          </a:xfrm>
          <a:prstGeom prst="rect">
            <a:avLst/>
          </a:prstGeom>
        </p:spPr>
      </p:pic>
    </p:spTree>
    <p:extLst>
      <p:ext uri="{BB962C8B-B14F-4D97-AF65-F5344CB8AC3E}">
        <p14:creationId xmlns:p14="http://schemas.microsoft.com/office/powerpoint/2010/main" val="4205556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C400D-D072-C0CA-3463-4F9C676CF91B}"/>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23F05210-829B-ACA3-2590-4C8958105239}"/>
              </a:ext>
            </a:extLst>
          </p:cNvPr>
          <p:cNvSpPr/>
          <p:nvPr/>
        </p:nvSpPr>
        <p:spPr>
          <a:xfrm>
            <a:off x="2898175" y="2155568"/>
            <a:ext cx="2386584" cy="1066776"/>
          </a:xfrm>
          <a:prstGeom prst="rect">
            <a:avLst/>
          </a:prstGeom>
          <a:solidFill>
            <a:srgbClr val="7965A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AFCE90FD-ABA0-0A4A-AD7B-E260145370CE}"/>
              </a:ext>
            </a:extLst>
          </p:cNvPr>
          <p:cNvSpPr/>
          <p:nvPr/>
        </p:nvSpPr>
        <p:spPr>
          <a:xfrm>
            <a:off x="119151" y="1269711"/>
            <a:ext cx="5822636" cy="754535"/>
          </a:xfrm>
          <a:prstGeom prst="rect">
            <a:avLst/>
          </a:prstGeom>
          <a:solidFill>
            <a:srgbClr val="7965A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0D0148B5-4222-93CA-45AD-A77CD0BD016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Maternity health and care partners: A collaborative approach</a:t>
            </a:r>
          </a:p>
        </p:txBody>
      </p:sp>
      <p:pic>
        <p:nvPicPr>
          <p:cNvPr id="3" name="Picture 2" descr="A picture containing shape&#10;&#10;Description automatically generated">
            <a:extLst>
              <a:ext uri="{FF2B5EF4-FFF2-40B4-BE49-F238E27FC236}">
                <a16:creationId xmlns:a16="http://schemas.microsoft.com/office/drawing/2014/main" id="{21E25CFE-B573-72F5-4097-5C89F376EE64}"/>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Content Placeholder 5"/>
          <p:cNvSpPr txBox="1">
            <a:spLocks/>
          </p:cNvSpPr>
          <p:nvPr/>
        </p:nvSpPr>
        <p:spPr>
          <a:xfrm>
            <a:off x="361079" y="1482383"/>
            <a:ext cx="5003446" cy="468699"/>
          </a:xfrm>
          <a:prstGeom prst="rect">
            <a:avLst/>
          </a:prstGeom>
        </p:spPr>
        <p:txBody>
          <a:bodyPr vert="horz" lIns="0" tIns="0" rIns="0" bIns="0" rtlCol="0" anchor="t">
            <a:normAutofit fontScale="92500" lnSpcReduction="1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North East and North Cumbria ICS covers a large geographical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DE144D-E65C-D62A-FB64-2056242306F4}"/>
              </a:ext>
            </a:extLst>
          </p:cNvPr>
          <p:cNvSpPr txBox="1"/>
          <p:nvPr/>
        </p:nvSpPr>
        <p:spPr>
          <a:xfrm>
            <a:off x="9722342" y="1430064"/>
            <a:ext cx="2108579" cy="1046440"/>
          </a:xfrm>
          <a:prstGeom prst="rect">
            <a:avLst/>
          </a:prstGeom>
          <a:noFill/>
        </p:spPr>
        <p:txBody>
          <a:bodyPr wrap="square" rtlCol="0">
            <a:spAutoFit/>
          </a:bodyPr>
          <a:lstStyle/>
          <a:p>
            <a:pPr marL="179705" marR="0" lvl="0" indent="-179705"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7965A2"/>
                </a:solidFill>
                <a:effectLst/>
                <a:uLnTx/>
                <a:uFillTx/>
                <a:latin typeface="Arial"/>
                <a:ea typeface="+mn-ea"/>
                <a:cs typeface="Arial"/>
              </a:rPr>
              <a:t>3</a:t>
            </a:r>
            <a:r>
              <a:rPr kumimoji="0" lang="en-GB" sz="1800" b="0" i="0" u="none" strike="noStrike" kern="1200" cap="none" spc="0" normalizeH="0" baseline="0" noProof="0" dirty="0">
                <a:ln>
                  <a:noFill/>
                </a:ln>
                <a:solidFill>
                  <a:srgbClr val="7965A2"/>
                </a:solidFill>
                <a:effectLst/>
                <a:uLnTx/>
                <a:uFillTx/>
                <a:latin typeface="Arial"/>
                <a:ea typeface="+mn-ea"/>
                <a:cs typeface="Arial"/>
              </a:rPr>
              <a:t> Ambulance Services</a:t>
            </a:r>
          </a:p>
        </p:txBody>
      </p:sp>
      <p:sp>
        <p:nvSpPr>
          <p:cNvPr id="7" name="TextBox 6">
            <a:extLst>
              <a:ext uri="{FF2B5EF4-FFF2-40B4-BE49-F238E27FC236}">
                <a16:creationId xmlns:a16="http://schemas.microsoft.com/office/drawing/2014/main" id="{89528F71-2052-283E-04BD-E0C9E8903AD4}"/>
              </a:ext>
            </a:extLst>
          </p:cNvPr>
          <p:cNvSpPr txBox="1"/>
          <p:nvPr/>
        </p:nvSpPr>
        <p:spPr>
          <a:xfrm>
            <a:off x="741550" y="4491385"/>
            <a:ext cx="143983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7965A2"/>
                </a:solidFill>
                <a:effectLst/>
                <a:uLnTx/>
                <a:uFillTx/>
                <a:latin typeface="Arial"/>
                <a:ea typeface="+mn-ea"/>
                <a:cs typeface="Arial"/>
              </a:rPr>
              <a:t>8</a:t>
            </a:r>
            <a:r>
              <a:rPr kumimoji="0" lang="en-GB" sz="1800" b="0" i="0" u="none" strike="noStrike" kern="1200" cap="none" spc="0" normalizeH="0" baseline="0" noProof="0" dirty="0">
                <a:ln>
                  <a:noFill/>
                </a:ln>
                <a:solidFill>
                  <a:srgbClr val="1D1D1B"/>
                </a:solidFill>
                <a:effectLst/>
                <a:uLnTx/>
                <a:uFillTx/>
                <a:latin typeface="Arial"/>
                <a:ea typeface="+mn-ea"/>
                <a:cs typeface="Arial"/>
              </a:rPr>
              <a:t> provider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1D1B"/>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5FB3E12E-3217-788F-65DE-0588A3C06803}"/>
              </a:ext>
            </a:extLst>
          </p:cNvPr>
          <p:cNvGrpSpPr/>
          <p:nvPr/>
        </p:nvGrpSpPr>
        <p:grpSpPr>
          <a:xfrm>
            <a:off x="575073" y="2408720"/>
            <a:ext cx="2881913" cy="1107996"/>
            <a:chOff x="-59700" y="1050209"/>
            <a:chExt cx="2881913" cy="1107996"/>
          </a:xfrm>
        </p:grpSpPr>
        <p:sp>
          <p:nvSpPr>
            <p:cNvPr id="8" name="TextBox 7">
              <a:extLst>
                <a:ext uri="{FF2B5EF4-FFF2-40B4-BE49-F238E27FC236}">
                  <a16:creationId xmlns:a16="http://schemas.microsoft.com/office/drawing/2014/main" id="{E7393867-CAFB-E44F-3332-8F482DAB9691}"/>
                </a:ext>
              </a:extLst>
            </p:cNvPr>
            <p:cNvSpPr txBox="1"/>
            <p:nvPr/>
          </p:nvSpPr>
          <p:spPr>
            <a:xfrm>
              <a:off x="-59700" y="1050209"/>
              <a:ext cx="2135521"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7965A2"/>
                  </a:solidFill>
                  <a:effectLst/>
                  <a:uLnTx/>
                  <a:uFillTx/>
                  <a:latin typeface="Arial"/>
                  <a:ea typeface="+mn-ea"/>
                  <a:cs typeface="Arial"/>
                </a:rPr>
                <a:t>26,000</a:t>
              </a:r>
              <a:r>
                <a:rPr kumimoji="0" lang="en-GB" sz="1800" b="0" i="0" u="none" strike="noStrike" kern="1200" cap="none" spc="0" normalizeH="0" baseline="0" noProof="0" dirty="0">
                  <a:ln>
                    <a:noFill/>
                  </a:ln>
                  <a:solidFill>
                    <a:srgbClr val="1D1D1B"/>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1D1B"/>
                </a:solidFill>
                <a:effectLst/>
                <a:uLnTx/>
                <a:uFillTx/>
                <a:latin typeface="Arial"/>
                <a:ea typeface="+mn-ea"/>
                <a:cs typeface="+mn-cs"/>
              </a:endParaRPr>
            </a:p>
          </p:txBody>
        </p:sp>
        <p:sp>
          <p:nvSpPr>
            <p:cNvPr id="10" name="TextBox 9">
              <a:extLst>
                <a:ext uri="{FF2B5EF4-FFF2-40B4-BE49-F238E27FC236}">
                  <a16:creationId xmlns:a16="http://schemas.microsoft.com/office/drawing/2014/main" id="{7AEC1885-DD1C-E095-B783-FE8063A5C8F5}"/>
                </a:ext>
              </a:extLst>
            </p:cNvPr>
            <p:cNvSpPr txBox="1"/>
            <p:nvPr/>
          </p:nvSpPr>
          <p:spPr>
            <a:xfrm>
              <a:off x="583980" y="1776458"/>
              <a:ext cx="2238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D1D1B"/>
                  </a:solidFill>
                  <a:effectLst/>
                  <a:uLnTx/>
                  <a:uFillTx/>
                  <a:latin typeface="Arial"/>
                  <a:ea typeface="+mn-ea"/>
                  <a:cs typeface="Arial"/>
                </a:rPr>
                <a:t>births a year</a:t>
              </a:r>
            </a:p>
          </p:txBody>
        </p:sp>
      </p:grpSp>
      <p:sp>
        <p:nvSpPr>
          <p:cNvPr id="13" name="TextBox 12">
            <a:extLst>
              <a:ext uri="{FF2B5EF4-FFF2-40B4-BE49-F238E27FC236}">
                <a16:creationId xmlns:a16="http://schemas.microsoft.com/office/drawing/2014/main" id="{B4EE6591-3256-F956-023B-CBB71E67511D}"/>
              </a:ext>
            </a:extLst>
          </p:cNvPr>
          <p:cNvSpPr txBox="1"/>
          <p:nvPr/>
        </p:nvSpPr>
        <p:spPr>
          <a:xfrm>
            <a:off x="3176180" y="4243354"/>
            <a:ext cx="2108579"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srgbClr val="7965A2"/>
                </a:solidFill>
                <a:effectLst/>
                <a:uLnTx/>
                <a:uFillTx/>
                <a:latin typeface="Arial"/>
                <a:ea typeface="+mn-ea"/>
                <a:cs typeface="Arial"/>
              </a:rPr>
              <a:t>10</a:t>
            </a:r>
            <a:r>
              <a:rPr kumimoji="0" lang="en-GB" sz="1800" b="0" i="0" u="none" strike="noStrike" kern="1200" cap="none" spc="0" normalizeH="0" baseline="0" noProof="0" dirty="0">
                <a:ln>
                  <a:noFill/>
                </a:ln>
                <a:solidFill>
                  <a:srgbClr val="1D1D1B"/>
                </a:solidFill>
                <a:effectLst/>
                <a:uLnTx/>
                <a:uFillTx/>
                <a:latin typeface="Arial"/>
                <a:ea typeface="+mn-ea"/>
                <a:cs typeface="Arial"/>
              </a:rPr>
              <a:t> </a:t>
            </a:r>
            <a:r>
              <a:rPr kumimoji="0" lang="en-GB" sz="1400" b="0" i="0" u="none" strike="noStrike" kern="1200" cap="none" spc="0" normalizeH="0" baseline="0" noProof="0" dirty="0">
                <a:ln>
                  <a:noFill/>
                </a:ln>
                <a:solidFill>
                  <a:srgbClr val="1D1D1B"/>
                </a:solidFill>
                <a:effectLst/>
                <a:uLnTx/>
                <a:uFillTx/>
                <a:latin typeface="Arial"/>
                <a:ea typeface="+mn-ea"/>
                <a:cs typeface="Arial"/>
              </a:rPr>
              <a:t>obstetric units</a:t>
            </a:r>
          </a:p>
        </p:txBody>
      </p:sp>
      <p:grpSp>
        <p:nvGrpSpPr>
          <p:cNvPr id="17" name="Group 16">
            <a:extLst>
              <a:ext uri="{FF2B5EF4-FFF2-40B4-BE49-F238E27FC236}">
                <a16:creationId xmlns:a16="http://schemas.microsoft.com/office/drawing/2014/main" id="{02188063-232A-037E-FB96-7736E9E8EEE4}"/>
              </a:ext>
            </a:extLst>
          </p:cNvPr>
          <p:cNvGrpSpPr/>
          <p:nvPr/>
        </p:nvGrpSpPr>
        <p:grpSpPr>
          <a:xfrm>
            <a:off x="5941787" y="4012404"/>
            <a:ext cx="1386242" cy="1846659"/>
            <a:chOff x="5132519" y="3138985"/>
            <a:chExt cx="1386242" cy="1846659"/>
          </a:xfrm>
        </p:grpSpPr>
        <p:sp>
          <p:nvSpPr>
            <p:cNvPr id="16" name="Rectangle 15">
              <a:extLst>
                <a:ext uri="{FF2B5EF4-FFF2-40B4-BE49-F238E27FC236}">
                  <a16:creationId xmlns:a16="http://schemas.microsoft.com/office/drawing/2014/main" id="{1E56756B-6ADB-7D5B-7A9E-54C820F21DB5}"/>
                </a:ext>
              </a:extLst>
            </p:cNvPr>
            <p:cNvSpPr/>
            <p:nvPr/>
          </p:nvSpPr>
          <p:spPr>
            <a:xfrm>
              <a:off x="5132519" y="3290572"/>
              <a:ext cx="1235122" cy="1546419"/>
            </a:xfrm>
            <a:prstGeom prst="rect">
              <a:avLst/>
            </a:prstGeom>
            <a:solidFill>
              <a:srgbClr val="7965A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A8D26309-0731-C135-86AB-0F2CCAEA6DCB}"/>
                </a:ext>
              </a:extLst>
            </p:cNvPr>
            <p:cNvSpPr txBox="1"/>
            <p:nvPr/>
          </p:nvSpPr>
          <p:spPr>
            <a:xfrm>
              <a:off x="5208576" y="3138985"/>
              <a:ext cx="1310185" cy="184665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a:ea typeface="+mn-ea"/>
                  <a:cs typeface="Arial"/>
                </a:rPr>
                <a:t>3</a:t>
              </a:r>
              <a:r>
                <a:rPr kumimoji="0" lang="en-GB" sz="1800" b="0" i="0" u="none" strike="noStrike" kern="1200" cap="none" spc="0" normalizeH="0" baseline="0" noProof="0" dirty="0">
                  <a:ln>
                    <a:noFill/>
                  </a:ln>
                  <a:solidFill>
                    <a:prstClr val="white"/>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Arial"/>
                </a:rPr>
                <a:t>neonatal intensive care units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1D1B"/>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04DB1CD1-B7C0-0839-6D07-EF788D0D4752}"/>
              </a:ext>
            </a:extLst>
          </p:cNvPr>
          <p:cNvSpPr txBox="1"/>
          <p:nvPr/>
        </p:nvSpPr>
        <p:spPr>
          <a:xfrm>
            <a:off x="8061682" y="4648239"/>
            <a:ext cx="3019178"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7965A2"/>
                </a:solidFill>
                <a:effectLst/>
                <a:uLnTx/>
                <a:uFillTx/>
                <a:latin typeface="Arial"/>
                <a:ea typeface="+mn-ea"/>
                <a:cs typeface="Arial"/>
              </a:rPr>
              <a:t>10</a:t>
            </a:r>
            <a:r>
              <a:rPr kumimoji="0" lang="en-GB" sz="1800" b="0" i="0" u="none" strike="noStrike" kern="1200" cap="none" spc="0" normalizeH="0" baseline="0" noProof="0" dirty="0">
                <a:ln>
                  <a:noFill/>
                </a:ln>
                <a:solidFill>
                  <a:srgbClr val="1D1D1B"/>
                </a:solidFill>
                <a:effectLst/>
                <a:uLnTx/>
                <a:uFillTx/>
                <a:latin typeface="Arial"/>
                <a:ea typeface="+mn-ea"/>
                <a:cs typeface="Arial"/>
              </a:rPr>
              <a:t> </a:t>
            </a:r>
            <a:r>
              <a:rPr kumimoji="0" lang="en-GB" sz="1800" b="0" i="0" u="none" strike="noStrike" kern="1200" cap="none" spc="0" normalizeH="0" baseline="0" noProof="0" dirty="0">
                <a:ln>
                  <a:noFill/>
                </a:ln>
                <a:solidFill>
                  <a:srgbClr val="7965A2"/>
                </a:solidFill>
                <a:effectLst/>
                <a:uLnTx/>
                <a:uFillTx/>
                <a:latin typeface="Arial"/>
                <a:ea typeface="+mn-ea"/>
                <a:cs typeface="Arial"/>
              </a:rPr>
              <a:t>maternity voices partnerships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1D1B"/>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0E74E48E-9500-3B36-9105-C57F414590A9}"/>
              </a:ext>
            </a:extLst>
          </p:cNvPr>
          <p:cNvGrpSpPr/>
          <p:nvPr/>
        </p:nvGrpSpPr>
        <p:grpSpPr>
          <a:xfrm>
            <a:off x="3919999" y="3424231"/>
            <a:ext cx="2593780" cy="809229"/>
            <a:chOff x="2869264" y="1685499"/>
            <a:chExt cx="2531117" cy="769441"/>
          </a:xfrm>
        </p:grpSpPr>
        <p:sp>
          <p:nvSpPr>
            <p:cNvPr id="14" name="TextBox 13">
              <a:extLst>
                <a:ext uri="{FF2B5EF4-FFF2-40B4-BE49-F238E27FC236}">
                  <a16:creationId xmlns:a16="http://schemas.microsoft.com/office/drawing/2014/main" id="{374DE0B9-96DD-BC93-C089-3A90CEC56DDD}"/>
                </a:ext>
              </a:extLst>
            </p:cNvPr>
            <p:cNvSpPr txBox="1"/>
            <p:nvPr/>
          </p:nvSpPr>
          <p:spPr>
            <a:xfrm>
              <a:off x="2869264" y="1685499"/>
              <a:ext cx="590443" cy="769441"/>
            </a:xfrm>
            <a:prstGeom prst="rect">
              <a:avLst/>
            </a:prstGeom>
            <a:noFill/>
          </p:spPr>
          <p:txBody>
            <a:bodyPr wrap="square" rtlCol="0">
              <a:spAutoFit/>
            </a:bodyPr>
            <a:lstStyle/>
            <a:p>
              <a:pPr marL="179705" marR="0" lvl="0" indent="-179705"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7965A2"/>
                  </a:solidFill>
                  <a:effectLst/>
                  <a:uLnTx/>
                  <a:uFillTx/>
                  <a:latin typeface="Arial"/>
                  <a:ea typeface="+mn-ea"/>
                  <a:cs typeface="Arial"/>
                </a:rPr>
                <a:t>7</a:t>
              </a:r>
              <a:endParaRPr kumimoji="0" lang="en-GB" sz="1800" b="0" i="0" u="none" strike="noStrike" kern="1200" cap="none" spc="0" normalizeH="0" baseline="0" noProof="0">
                <a:ln>
                  <a:noFill/>
                </a:ln>
                <a:solidFill>
                  <a:srgbClr val="1D1D1B"/>
                </a:solidFill>
                <a:effectLst/>
                <a:uLnTx/>
                <a:uFillTx/>
                <a:latin typeface="Arial"/>
                <a:ea typeface="+mn-ea"/>
                <a:cs typeface="Arial"/>
              </a:endParaRPr>
            </a:p>
          </p:txBody>
        </p:sp>
        <p:sp>
          <p:nvSpPr>
            <p:cNvPr id="19" name="TextBox 18">
              <a:extLst>
                <a:ext uri="{FF2B5EF4-FFF2-40B4-BE49-F238E27FC236}">
                  <a16:creationId xmlns:a16="http://schemas.microsoft.com/office/drawing/2014/main" id="{13F60A07-7BB3-BD0E-EAF5-3D6A0ABC3603}"/>
                </a:ext>
              </a:extLst>
            </p:cNvPr>
            <p:cNvSpPr txBox="1"/>
            <p:nvPr/>
          </p:nvSpPr>
          <p:spPr>
            <a:xfrm>
              <a:off x="3251691" y="1841441"/>
              <a:ext cx="2148690" cy="497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D1D1B"/>
                  </a:solidFill>
                  <a:effectLst/>
                  <a:uLnTx/>
                  <a:uFillTx/>
                  <a:latin typeface="Arial"/>
                  <a:ea typeface="+mn-ea"/>
                  <a:cs typeface="Arial"/>
                </a:rPr>
                <a:t>free standing/standalone midwifery led units</a:t>
              </a:r>
              <a:endParaRPr kumimoji="0" lang="en-GB" sz="1400" b="0" i="0" u="none" strike="noStrike" kern="1200" cap="none" spc="0" normalizeH="0" baseline="0" noProof="0" dirty="0">
                <a:ln>
                  <a:noFill/>
                </a:ln>
                <a:solidFill>
                  <a:srgbClr val="1D1D1B"/>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5306F5A5-FB96-12BB-3111-13ADF3855063}"/>
              </a:ext>
            </a:extLst>
          </p:cNvPr>
          <p:cNvSpPr txBox="1"/>
          <p:nvPr/>
        </p:nvSpPr>
        <p:spPr>
          <a:xfrm>
            <a:off x="9890733" y="3126458"/>
            <a:ext cx="210857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7965A2"/>
                </a:solidFill>
                <a:effectLst/>
                <a:uLnTx/>
                <a:uFillTx/>
                <a:latin typeface="Arial"/>
                <a:ea typeface="+mn-ea"/>
                <a:cs typeface="Arial"/>
              </a:rPr>
              <a:t>7</a:t>
            </a:r>
            <a:r>
              <a:rPr kumimoji="0" lang="en-GB" sz="1200" b="0" i="0" u="none" strike="noStrike" kern="1200" cap="none" spc="0" normalizeH="0" baseline="0" noProof="0" dirty="0">
                <a:ln>
                  <a:noFill/>
                </a:ln>
                <a:solidFill>
                  <a:srgbClr val="1D1D1B"/>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965A2"/>
                </a:solidFill>
                <a:effectLst/>
                <a:uLnTx/>
                <a:uFillTx/>
                <a:latin typeface="Arial"/>
                <a:ea typeface="+mn-ea"/>
                <a:cs typeface="Arial"/>
              </a:rPr>
              <a:t>local neonatal units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1D1B"/>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EC685F46-D1DE-B616-A3A2-0F4669D40E4C}"/>
              </a:ext>
            </a:extLst>
          </p:cNvPr>
          <p:cNvGrpSpPr/>
          <p:nvPr/>
        </p:nvGrpSpPr>
        <p:grpSpPr>
          <a:xfrm>
            <a:off x="7289491" y="1803795"/>
            <a:ext cx="1544381" cy="1506495"/>
            <a:chOff x="1448541" y="4081478"/>
            <a:chExt cx="1866991" cy="1576377"/>
          </a:xfrm>
        </p:grpSpPr>
        <p:sp>
          <p:nvSpPr>
            <p:cNvPr id="23" name="Rectangle 22">
              <a:extLst>
                <a:ext uri="{FF2B5EF4-FFF2-40B4-BE49-F238E27FC236}">
                  <a16:creationId xmlns:a16="http://schemas.microsoft.com/office/drawing/2014/main" id="{EA9D1649-359B-BC8E-A917-52FF7EE04088}"/>
                </a:ext>
              </a:extLst>
            </p:cNvPr>
            <p:cNvSpPr/>
            <p:nvPr/>
          </p:nvSpPr>
          <p:spPr>
            <a:xfrm>
              <a:off x="1448541" y="4081478"/>
              <a:ext cx="1866991" cy="1576377"/>
            </a:xfrm>
            <a:prstGeom prst="rect">
              <a:avLst/>
            </a:prstGeom>
            <a:solidFill>
              <a:srgbClr val="7965A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D9389A08-9EFC-6480-5520-BD343EAA48E5}"/>
                </a:ext>
              </a:extLst>
            </p:cNvPr>
            <p:cNvSpPr txBox="1"/>
            <p:nvPr/>
          </p:nvSpPr>
          <p:spPr>
            <a:xfrm>
              <a:off x="1569362" y="4185763"/>
              <a:ext cx="1398747"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Arial"/>
                </a:rPr>
                <a:t>neonatal </a:t>
              </a:r>
              <a:r>
                <a:rPr kumimoji="0" lang="en-GB" sz="4000" b="1" i="0" u="none" strike="noStrike" kern="1200" cap="none" spc="0" normalizeH="0" baseline="0" noProof="0" dirty="0">
                  <a:ln>
                    <a:noFill/>
                  </a:ln>
                  <a:solidFill>
                    <a:prstClr val="white"/>
                  </a:solidFill>
                  <a:effectLst/>
                  <a:uLnTx/>
                  <a:uFillTx/>
                  <a:latin typeface="Arial"/>
                  <a:ea typeface="+mn-ea"/>
                  <a:cs typeface="Arial"/>
                </a:rPr>
                <a:t>1</a:t>
              </a:r>
              <a:r>
                <a:rPr kumimoji="0" lang="en-GB" sz="1200" b="0" i="0" u="none" strike="noStrike" kern="1200" cap="none" spc="0" normalizeH="0" baseline="0" noProof="0" dirty="0">
                  <a:ln>
                    <a:noFill/>
                  </a:ln>
                  <a:solidFill>
                    <a:prstClr val="white"/>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Arial"/>
                </a:rPr>
                <a:t>parent advisory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1D1B"/>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E5C1F373-ACB4-1CE0-2B14-BF601CBC1622}"/>
              </a:ext>
            </a:extLst>
          </p:cNvPr>
          <p:cNvSpPr txBox="1"/>
          <p:nvPr/>
        </p:nvSpPr>
        <p:spPr>
          <a:xfrm>
            <a:off x="3030469" y="2107317"/>
            <a:ext cx="1983235" cy="12926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a:ea typeface="+mn-ea"/>
                <a:cs typeface="Arial"/>
              </a:rPr>
              <a:t>10</a:t>
            </a:r>
            <a:r>
              <a:rPr kumimoji="0" lang="en-GB" sz="1200" b="1" i="0" u="none" strike="noStrike" kern="1200" cap="none" spc="0" normalizeH="0" baseline="0" noProof="0" dirty="0">
                <a:ln>
                  <a:noFill/>
                </a:ln>
                <a:solidFill>
                  <a:prstClr val="white"/>
                </a:solidFill>
                <a:effectLst/>
                <a:uLnTx/>
                <a:uFillTx/>
                <a:latin typeface="Arial"/>
                <a:ea typeface="+mn-ea"/>
                <a:cs typeface="Arial"/>
              </a:rPr>
              <a:t> </a:t>
            </a:r>
            <a:r>
              <a:rPr kumimoji="0" lang="en-GB" sz="1200" b="0" i="0" u="none" strike="noStrike" kern="1200" cap="none" spc="0" normalizeH="0" baseline="0" noProof="0" dirty="0">
                <a:ln>
                  <a:noFill/>
                </a:ln>
                <a:solidFill>
                  <a:prstClr val="white"/>
                </a:solidFill>
                <a:effectLst/>
                <a:uLnTx/>
                <a:uFillTx/>
                <a:latin typeface="Arial"/>
                <a:ea typeface="+mn-ea"/>
                <a:cs typeface="Arial"/>
              </a:rPr>
              <a:t>alongside/co-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Arial"/>
              </a:rPr>
              <a:t>located midwifery led units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1D1B"/>
              </a:solidFill>
              <a:effectLst/>
              <a:uLnTx/>
              <a:uFillTx/>
              <a:latin typeface="Arial"/>
              <a:ea typeface="+mn-ea"/>
              <a:cs typeface="+mn-cs"/>
            </a:endParaRPr>
          </a:p>
        </p:txBody>
      </p:sp>
      <p:sp>
        <p:nvSpPr>
          <p:cNvPr id="9" name="TextBox 8">
            <a:extLst>
              <a:ext uri="{FF2B5EF4-FFF2-40B4-BE49-F238E27FC236}">
                <a16:creationId xmlns:a16="http://schemas.microsoft.com/office/drawing/2014/main" id="{E069DADA-BF2D-3790-7962-B7275DBFD5F3}"/>
              </a:ext>
            </a:extLst>
          </p:cNvPr>
          <p:cNvSpPr txBox="1"/>
          <p:nvPr/>
        </p:nvSpPr>
        <p:spPr>
          <a:xfrm>
            <a:off x="571404" y="3446644"/>
            <a:ext cx="223823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maternity EPR system across trusts</a:t>
            </a:r>
          </a:p>
        </p:txBody>
      </p:sp>
      <p:pic>
        <p:nvPicPr>
          <p:cNvPr id="27" name="Picture 26" descr="Graphical user interface&#10;&#10;Description automatically generated with low confidence">
            <a:extLst>
              <a:ext uri="{FF2B5EF4-FFF2-40B4-BE49-F238E27FC236}">
                <a16:creationId xmlns:a16="http://schemas.microsoft.com/office/drawing/2014/main" id="{CF0B4A60-388F-236A-A24C-F2A5515551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941" y="5959451"/>
            <a:ext cx="2580372" cy="832941"/>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54BA6050-3D23-BC2D-9952-8E8DF1A7C11F}"/>
              </a:ext>
            </a:extLst>
          </p:cNvPr>
          <p:cNvPicPr>
            <a:picLocks noChangeAspect="1"/>
          </p:cNvPicPr>
          <p:nvPr/>
        </p:nvPicPr>
        <p:blipFill>
          <a:blip r:embed="rId5"/>
          <a:stretch>
            <a:fillRect/>
          </a:stretch>
        </p:blipFill>
        <p:spPr>
          <a:xfrm>
            <a:off x="4392882" y="5876958"/>
            <a:ext cx="4052208" cy="915434"/>
          </a:xfrm>
          <a:prstGeom prst="rect">
            <a:avLst/>
          </a:prstGeom>
        </p:spPr>
      </p:pic>
    </p:spTree>
    <p:extLst>
      <p:ext uri="{BB962C8B-B14F-4D97-AF65-F5344CB8AC3E}">
        <p14:creationId xmlns:p14="http://schemas.microsoft.com/office/powerpoint/2010/main" val="3679311585"/>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0BCE-234D-86E2-8144-56900FCBC28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BE75CED-7E79-3D42-CA4F-C6D091C9CF9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panose="020F0502020204030204"/>
                <a:ea typeface="+mn-ea"/>
                <a:cs typeface="+mn-cs"/>
              </a:rPr>
              <a:t>Working together with our service users</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4F177E72-041F-F147-D604-A6FBBA9C3B72}"/>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object 2">
            <a:extLst>
              <a:ext uri="{FF2B5EF4-FFF2-40B4-BE49-F238E27FC236}">
                <a16:creationId xmlns:a16="http://schemas.microsoft.com/office/drawing/2014/main" id="{AD86621D-061F-B2C5-A465-F31FD616D416}"/>
              </a:ext>
            </a:extLst>
          </p:cNvPr>
          <p:cNvSpPr txBox="1"/>
          <p:nvPr/>
        </p:nvSpPr>
        <p:spPr>
          <a:xfrm>
            <a:off x="2052560" y="1281939"/>
            <a:ext cx="9912968" cy="2137458"/>
          </a:xfrm>
          <a:prstGeom prst="rect">
            <a:avLst/>
          </a:prstGeom>
        </p:spPr>
        <p:txBody>
          <a:bodyPr vert="horz" wrap="square" lIns="0" tIns="8205" rIns="0" bIns="0" rtlCol="0">
            <a:spAutoFit/>
          </a:bodyPr>
          <a:lstStyle/>
          <a:p>
            <a:pPr marL="8637" marR="3455" lvl="0" indent="0" algn="l" defTabSz="621868" rtl="0" eaLnBrk="1" fontAlgn="auto" latinLnBrk="0" hangingPunct="1">
              <a:lnSpc>
                <a:spcPct val="108700"/>
              </a:lnSpc>
              <a:spcBef>
                <a:spcPts val="65"/>
              </a:spcBef>
              <a:spcAft>
                <a:spcPts val="0"/>
              </a:spcAft>
              <a:buClrTx/>
              <a:buSzTx/>
              <a:buFontTx/>
              <a:buNone/>
              <a:tabLst/>
              <a:defRPr/>
            </a:pPr>
            <a:r>
              <a:rPr kumimoji="0" lang="en-GB" sz="1800" b="0" i="0" u="none" strike="noStrike" kern="0" cap="none" spc="-9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North East and North Cumbria maternity and neonatal community is in a unique position to utilise the best of digital to improve clinical, relational and experience outcomes for women and families.</a:t>
            </a:r>
            <a:endParaRPr kumimoji="0" lang="en-GB" sz="1800" b="0" i="0" u="none" strike="noStrike" kern="0" cap="none" spc="-3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637" marR="3455" lvl="0" indent="0" algn="l" defTabSz="621868" rtl="0" eaLnBrk="1" fontAlgn="auto" latinLnBrk="0" hangingPunct="1">
              <a:lnSpc>
                <a:spcPct val="108700"/>
              </a:lnSpc>
              <a:spcBef>
                <a:spcPts val="65"/>
              </a:spcBef>
              <a:spcAft>
                <a:spcPts val="0"/>
              </a:spcAft>
              <a:buClrTx/>
              <a:buSzTx/>
              <a:buFontTx/>
              <a:buNone/>
              <a:tabLst/>
              <a:defRPr/>
            </a:pPr>
            <a:endParaRPr kumimoji="0" lang="en-GB" sz="1800" b="0" i="0" u="none" strike="noStrike" kern="0" cap="none" spc="-3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637" marR="3455" lvl="0" indent="0" algn="l" defTabSz="621868" rtl="0" eaLnBrk="1" fontAlgn="auto" latinLnBrk="0" hangingPunct="1">
              <a:lnSpc>
                <a:spcPct val="108700"/>
              </a:lnSpc>
              <a:spcBef>
                <a:spcPts val="65"/>
              </a:spcBef>
              <a:spcAft>
                <a:spcPts val="0"/>
              </a:spcAft>
              <a:buClrTx/>
              <a:buSzTx/>
              <a:buFontTx/>
              <a:buNone/>
              <a:tabLst/>
              <a:defRPr/>
            </a:pPr>
            <a:r>
              <a:rPr kumimoji="0" lang="en-GB" sz="1800" b="0" i="0" u="none" strike="noStrike" kern="0" cap="none" spc="-3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working together as a system, we can better collectively learn, understand and improve across pathways and organisations.”</a:t>
            </a:r>
            <a:br>
              <a:rPr kumimoji="0" lang="en-GB" sz="1800" b="0" i="0" u="none" strike="noStrike" kern="0" cap="none" spc="-3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1800" b="0" i="0" u="none" strike="noStrike" kern="0" cap="none" spc="-3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637" marR="3455" lvl="0" indent="0" algn="l" defTabSz="621868" rtl="0" eaLnBrk="1" fontAlgn="auto" latinLnBrk="0" hangingPunct="1">
              <a:lnSpc>
                <a:spcPct val="108700"/>
              </a:lnSpc>
              <a:spcBef>
                <a:spcPts val="65"/>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Professor Steve Robson, Digital Strategy Steering Group Chair, NENC LMNS</a:t>
            </a:r>
          </a:p>
        </p:txBody>
      </p:sp>
      <p:pic>
        <p:nvPicPr>
          <p:cNvPr id="24" name="Picture 23">
            <a:extLst>
              <a:ext uri="{FF2B5EF4-FFF2-40B4-BE49-F238E27FC236}">
                <a16:creationId xmlns:a16="http://schemas.microsoft.com/office/drawing/2014/main" id="{F1339487-963A-FF00-76D8-9758785B9B0A}"/>
              </a:ext>
            </a:extLst>
          </p:cNvPr>
          <p:cNvPicPr>
            <a:picLocks noChangeAspect="1"/>
          </p:cNvPicPr>
          <p:nvPr/>
        </p:nvPicPr>
        <p:blipFill>
          <a:blip r:embed="rId4"/>
          <a:stretch>
            <a:fillRect/>
          </a:stretch>
        </p:blipFill>
        <p:spPr>
          <a:xfrm>
            <a:off x="226472" y="1164813"/>
            <a:ext cx="1625127" cy="2321999"/>
          </a:xfrm>
          <a:prstGeom prst="rect">
            <a:avLst/>
          </a:prstGeom>
        </p:spPr>
      </p:pic>
      <p:pic>
        <p:nvPicPr>
          <p:cNvPr id="27" name="Picture 26" descr="Graphical user interface&#10;&#10;Description automatically generated with low confidence">
            <a:extLst>
              <a:ext uri="{FF2B5EF4-FFF2-40B4-BE49-F238E27FC236}">
                <a16:creationId xmlns:a16="http://schemas.microsoft.com/office/drawing/2014/main" id="{423ACA60-4289-9313-6D37-9937C3134E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206" y="5874706"/>
            <a:ext cx="2580372" cy="832941"/>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5ED73D39-A57B-5C61-2896-2583B1ED0E36}"/>
              </a:ext>
            </a:extLst>
          </p:cNvPr>
          <p:cNvPicPr>
            <a:picLocks noChangeAspect="1"/>
          </p:cNvPicPr>
          <p:nvPr/>
        </p:nvPicPr>
        <p:blipFill>
          <a:blip r:embed="rId6"/>
          <a:stretch>
            <a:fillRect/>
          </a:stretch>
        </p:blipFill>
        <p:spPr>
          <a:xfrm>
            <a:off x="4392882" y="5876958"/>
            <a:ext cx="4052208" cy="915434"/>
          </a:xfrm>
          <a:prstGeom prst="rect">
            <a:avLst/>
          </a:prstGeom>
        </p:spPr>
      </p:pic>
      <p:pic>
        <p:nvPicPr>
          <p:cNvPr id="7" name="Picture 6">
            <a:extLst>
              <a:ext uri="{FF2B5EF4-FFF2-40B4-BE49-F238E27FC236}">
                <a16:creationId xmlns:a16="http://schemas.microsoft.com/office/drawing/2014/main" id="{954388B6-9F24-AA53-C8D1-4493AE0EF853}"/>
              </a:ext>
            </a:extLst>
          </p:cNvPr>
          <p:cNvPicPr>
            <a:picLocks noChangeAspect="1"/>
          </p:cNvPicPr>
          <p:nvPr/>
        </p:nvPicPr>
        <p:blipFill>
          <a:blip r:embed="rId7"/>
          <a:stretch>
            <a:fillRect/>
          </a:stretch>
        </p:blipFill>
        <p:spPr>
          <a:xfrm>
            <a:off x="10426782" y="3750145"/>
            <a:ext cx="1625127" cy="2144698"/>
          </a:xfrm>
          <a:prstGeom prst="rect">
            <a:avLst/>
          </a:prstGeom>
          <a:ln>
            <a:solidFill>
              <a:schemeClr val="tx1"/>
            </a:solidFill>
          </a:ln>
        </p:spPr>
      </p:pic>
      <p:sp>
        <p:nvSpPr>
          <p:cNvPr id="8" name="TextBox 7">
            <a:extLst>
              <a:ext uri="{FF2B5EF4-FFF2-40B4-BE49-F238E27FC236}">
                <a16:creationId xmlns:a16="http://schemas.microsoft.com/office/drawing/2014/main" id="{83B434C1-F5FC-EDD2-3725-8D2837EB8B53}"/>
              </a:ext>
            </a:extLst>
          </p:cNvPr>
          <p:cNvSpPr txBox="1"/>
          <p:nvPr/>
        </p:nvSpPr>
        <p:spPr>
          <a:xfrm>
            <a:off x="338206" y="3668332"/>
            <a:ext cx="996972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Service users were involved with designing the GNCR maternity record and easy read versions of the maternity records information.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Another way we have kept our service user voices involved was through jointly briefing the NENC maternity engagement group about GNCR and maternity dataset work, as well as being involved in a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digital inclusion workshop and a short film.</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 user voices are key to making sure technology works for everyone.”</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Cathy Harvey, NENC Digital Strategy Steering Group Lay Rep</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135193A-F9A0-3791-65CE-204D13F080E8}"/>
              </a:ext>
            </a:extLst>
          </p:cNvPr>
          <p:cNvSpPr/>
          <p:nvPr/>
        </p:nvSpPr>
        <p:spPr>
          <a:xfrm flipV="1">
            <a:off x="1851599" y="3602730"/>
            <a:ext cx="8456328" cy="45719"/>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28041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C928-2AF7-6300-99C6-4220D851A9A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4D21E7-62EC-18D5-1819-28E25E462B3F}"/>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Inclusive public facing communications</a:t>
            </a:r>
          </a:p>
        </p:txBody>
      </p:sp>
      <p:pic>
        <p:nvPicPr>
          <p:cNvPr id="3" name="Picture 2" descr="A picture containing shape&#10;&#10;Description automatically generated">
            <a:extLst>
              <a:ext uri="{FF2B5EF4-FFF2-40B4-BE49-F238E27FC236}">
                <a16:creationId xmlns:a16="http://schemas.microsoft.com/office/drawing/2014/main" id="{B37481D3-BFDE-E88F-AE5C-9B880A64FE69}"/>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2" name="Picture 1">
            <a:extLst>
              <a:ext uri="{FF2B5EF4-FFF2-40B4-BE49-F238E27FC236}">
                <a16:creationId xmlns:a16="http://schemas.microsoft.com/office/drawing/2014/main" id="{A4DAF676-5793-D01E-C44C-C265A7310277}"/>
              </a:ext>
            </a:extLst>
          </p:cNvPr>
          <p:cNvPicPr>
            <a:picLocks noChangeAspect="1"/>
          </p:cNvPicPr>
          <p:nvPr/>
        </p:nvPicPr>
        <p:blipFill>
          <a:blip r:embed="rId4"/>
          <a:stretch>
            <a:fillRect/>
          </a:stretch>
        </p:blipFill>
        <p:spPr>
          <a:xfrm>
            <a:off x="0" y="983293"/>
            <a:ext cx="4136130" cy="5874706"/>
          </a:xfrm>
          <a:prstGeom prst="rect">
            <a:avLst/>
          </a:prstGeom>
          <a:ln>
            <a:solidFill>
              <a:schemeClr val="tx1"/>
            </a:solidFill>
          </a:ln>
        </p:spPr>
      </p:pic>
      <p:pic>
        <p:nvPicPr>
          <p:cNvPr id="7" name="Picture 6">
            <a:extLst>
              <a:ext uri="{FF2B5EF4-FFF2-40B4-BE49-F238E27FC236}">
                <a16:creationId xmlns:a16="http://schemas.microsoft.com/office/drawing/2014/main" id="{BD5A6B40-746D-E3E2-AD19-F8B6D5E1A857}"/>
              </a:ext>
            </a:extLst>
          </p:cNvPr>
          <p:cNvPicPr>
            <a:picLocks noChangeAspect="1"/>
          </p:cNvPicPr>
          <p:nvPr/>
        </p:nvPicPr>
        <p:blipFill>
          <a:blip r:embed="rId5"/>
          <a:stretch>
            <a:fillRect/>
          </a:stretch>
        </p:blipFill>
        <p:spPr>
          <a:xfrm>
            <a:off x="8032893" y="983295"/>
            <a:ext cx="4148290" cy="5874705"/>
          </a:xfrm>
          <a:prstGeom prst="rect">
            <a:avLst/>
          </a:prstGeom>
          <a:ln>
            <a:solidFill>
              <a:schemeClr val="tx1"/>
            </a:solidFill>
          </a:ln>
        </p:spPr>
      </p:pic>
      <p:pic>
        <p:nvPicPr>
          <p:cNvPr id="5" name="Picture 4">
            <a:extLst>
              <a:ext uri="{FF2B5EF4-FFF2-40B4-BE49-F238E27FC236}">
                <a16:creationId xmlns:a16="http://schemas.microsoft.com/office/drawing/2014/main" id="{24AF6358-3745-F465-9DB7-B8D8E5D4377A}"/>
              </a:ext>
            </a:extLst>
          </p:cNvPr>
          <p:cNvPicPr>
            <a:picLocks noChangeAspect="1"/>
          </p:cNvPicPr>
          <p:nvPr/>
        </p:nvPicPr>
        <p:blipFill>
          <a:blip r:embed="rId6"/>
          <a:stretch>
            <a:fillRect/>
          </a:stretch>
        </p:blipFill>
        <p:spPr>
          <a:xfrm>
            <a:off x="4136130" y="983294"/>
            <a:ext cx="4126656" cy="5874706"/>
          </a:xfrm>
          <a:prstGeom prst="rect">
            <a:avLst/>
          </a:prstGeom>
          <a:ln>
            <a:solidFill>
              <a:schemeClr val="tx1"/>
            </a:solidFill>
          </a:ln>
        </p:spPr>
      </p:pic>
    </p:spTree>
    <p:extLst>
      <p:ext uri="{BB962C8B-B14F-4D97-AF65-F5344CB8AC3E}">
        <p14:creationId xmlns:p14="http://schemas.microsoft.com/office/powerpoint/2010/main" val="82077074"/>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66201-C947-4EFF-7FDC-01320EBCF08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DF0AA7F-15D3-0AAC-B722-5D4329226257}"/>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How did we do it?</a:t>
            </a:r>
          </a:p>
        </p:txBody>
      </p:sp>
      <p:pic>
        <p:nvPicPr>
          <p:cNvPr id="3" name="Picture 2" descr="A picture containing shape&#10;&#10;Description automatically generated">
            <a:extLst>
              <a:ext uri="{FF2B5EF4-FFF2-40B4-BE49-F238E27FC236}">
                <a16:creationId xmlns:a16="http://schemas.microsoft.com/office/drawing/2014/main" id="{EC4F683E-9869-5FE4-5B91-0EA0417EB155}"/>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14" name="Picture 13" descr="A group of people in a stadium raising their hands&#10;&#10;Description automatically generated">
            <a:extLst>
              <a:ext uri="{FF2B5EF4-FFF2-40B4-BE49-F238E27FC236}">
                <a16:creationId xmlns:a16="http://schemas.microsoft.com/office/drawing/2014/main" id="{63BD0D96-AC46-1BB0-F03E-B63F2F1451E9}"/>
              </a:ext>
            </a:extLst>
          </p:cNvPr>
          <p:cNvPicPr>
            <a:picLocks noChangeAspect="1"/>
          </p:cNvPicPr>
          <p:nvPr/>
        </p:nvPicPr>
        <p:blipFill>
          <a:blip r:embed="rId4"/>
          <a:stretch>
            <a:fillRect/>
          </a:stretch>
        </p:blipFill>
        <p:spPr>
          <a:xfrm>
            <a:off x="0" y="995757"/>
            <a:ext cx="12192000" cy="5862243"/>
          </a:xfrm>
          <a:prstGeom prst="rect">
            <a:avLst/>
          </a:prstGeom>
        </p:spPr>
      </p:pic>
    </p:spTree>
    <p:extLst>
      <p:ext uri="{BB962C8B-B14F-4D97-AF65-F5344CB8AC3E}">
        <p14:creationId xmlns:p14="http://schemas.microsoft.com/office/powerpoint/2010/main" val="167255029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4BE7-D03C-2C31-2A4B-C37DD249C1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3FA1BE-673D-C6FF-4950-8963F231379D}"/>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How it looks</a:t>
            </a:r>
          </a:p>
        </p:txBody>
      </p:sp>
      <p:pic>
        <p:nvPicPr>
          <p:cNvPr id="3" name="Picture 2" descr="A picture containing shape&#10;&#10;Description automatically generated">
            <a:extLst>
              <a:ext uri="{FF2B5EF4-FFF2-40B4-BE49-F238E27FC236}">
                <a16:creationId xmlns:a16="http://schemas.microsoft.com/office/drawing/2014/main" id="{60CB7AE4-69C8-D1F1-7E29-2A4DA4311BDF}"/>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36CF8A03-8AFA-89EF-6CB4-9AC939695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206" y="5804120"/>
            <a:ext cx="2580372" cy="832941"/>
          </a:xfrm>
          <a:prstGeom prst="rect">
            <a:avLst/>
          </a:prstGeom>
        </p:spPr>
      </p:pic>
      <p:pic>
        <p:nvPicPr>
          <p:cNvPr id="7" name="object 8">
            <a:extLst>
              <a:ext uri="{FF2B5EF4-FFF2-40B4-BE49-F238E27FC236}">
                <a16:creationId xmlns:a16="http://schemas.microsoft.com/office/drawing/2014/main" id="{14518E1C-75D7-A12F-158E-3ED7E48F8C58}"/>
              </a:ext>
            </a:extLst>
          </p:cNvPr>
          <p:cNvPicPr/>
          <p:nvPr/>
        </p:nvPicPr>
        <p:blipFill>
          <a:blip r:embed="rId5" cstate="print"/>
          <a:stretch>
            <a:fillRect/>
          </a:stretch>
        </p:blipFill>
        <p:spPr>
          <a:xfrm>
            <a:off x="4598161" y="5761002"/>
            <a:ext cx="2995678" cy="832941"/>
          </a:xfrm>
          <a:prstGeom prst="rect">
            <a:avLst/>
          </a:prstGeom>
        </p:spPr>
      </p:pic>
      <p:pic>
        <p:nvPicPr>
          <p:cNvPr id="2050" name="Picture 2">
            <a:extLst>
              <a:ext uri="{FF2B5EF4-FFF2-40B4-BE49-F238E27FC236}">
                <a16:creationId xmlns:a16="http://schemas.microsoft.com/office/drawing/2014/main" id="{B80CB705-D0F5-A803-95CC-50D4E3061B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1" t="8677" r="1166" b="3387"/>
          <a:stretch/>
        </p:blipFill>
        <p:spPr bwMode="auto">
          <a:xfrm>
            <a:off x="0" y="1399939"/>
            <a:ext cx="12192000" cy="531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871784"/>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A1974-BE16-C750-D3A0-2DC4F265DB3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70999D6-E21C-229E-D71A-15CE921FAB94}"/>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Have we said something that could help you?</a:t>
            </a:r>
          </a:p>
        </p:txBody>
      </p:sp>
      <p:pic>
        <p:nvPicPr>
          <p:cNvPr id="3" name="Picture 2" descr="A picture containing shape&#10;&#10;Description automatically generated">
            <a:extLst>
              <a:ext uri="{FF2B5EF4-FFF2-40B4-BE49-F238E27FC236}">
                <a16:creationId xmlns:a16="http://schemas.microsoft.com/office/drawing/2014/main" id="{B16F2FB6-8505-465B-917A-589ACD6FF9E1}"/>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object 14">
            <a:extLst>
              <a:ext uri="{FF2B5EF4-FFF2-40B4-BE49-F238E27FC236}">
                <a16:creationId xmlns:a16="http://schemas.microsoft.com/office/drawing/2014/main" id="{F6A9EA35-2192-E48B-2C12-9B8C75478C08}"/>
              </a:ext>
            </a:extLst>
          </p:cNvPr>
          <p:cNvSpPr txBox="1"/>
          <p:nvPr/>
        </p:nvSpPr>
        <p:spPr>
          <a:xfrm>
            <a:off x="715047" y="1701825"/>
            <a:ext cx="9716332" cy="2227277"/>
          </a:xfrm>
          <a:prstGeom prst="rect">
            <a:avLst/>
          </a:prstGeom>
        </p:spPr>
        <p:txBody>
          <a:bodyPr vert="horz" wrap="square" lIns="0" tIns="8637" rIns="0" bIns="0" rtlCol="0">
            <a:spAutoFit/>
          </a:bodyPr>
          <a:lstStyle/>
          <a:p>
            <a:pPr marL="351537" marR="0" lvl="0" indent="-342900" algn="l" defTabSz="914400" rtl="0" eaLnBrk="1" fontAlgn="auto" latinLnBrk="0" hangingPunct="1">
              <a:lnSpc>
                <a:spcPct val="100000"/>
              </a:lnSpc>
              <a:spcBef>
                <a:spcPts val="68"/>
              </a:spcBef>
              <a:spcAft>
                <a:spcPts val="0"/>
              </a:spcAft>
              <a:buClrTx/>
              <a:buSzTx/>
              <a:buFont typeface="Arial" panose="020B0604020202020204" pitchFamily="34" charset="0"/>
              <a:buChar char="•"/>
              <a:tabLst/>
              <a:defRPr/>
            </a:pPr>
            <a:r>
              <a:rPr kumimoji="0" lang="en-GB" sz="2400" b="1" i="0" u="none" strike="noStrike" kern="1200" cap="none" spc="-7" normalizeH="0" baseline="0" noProof="0" dirty="0">
                <a:ln>
                  <a:noFill/>
                </a:ln>
                <a:solidFill>
                  <a:srgbClr val="231F20"/>
                </a:solidFill>
                <a:effectLst/>
                <a:uLnTx/>
                <a:uFillTx/>
                <a:latin typeface="Arial"/>
                <a:ea typeface="+mn-ea"/>
                <a:cs typeface="Arial"/>
              </a:rPr>
              <a:t>How to follow us</a:t>
            </a:r>
          </a:p>
          <a:p>
            <a:pPr marL="351537" marR="0" lvl="0" indent="-342900" algn="l" defTabSz="914400" rtl="0" eaLnBrk="1" fontAlgn="auto" latinLnBrk="0" hangingPunct="1">
              <a:lnSpc>
                <a:spcPct val="100000"/>
              </a:lnSpc>
              <a:spcBef>
                <a:spcPts val="68"/>
              </a:spcBef>
              <a:spcAft>
                <a:spcPts val="0"/>
              </a:spcAft>
              <a:buClrTx/>
              <a:buSzTx/>
              <a:buFont typeface="Arial" panose="020B0604020202020204" pitchFamily="34" charset="0"/>
              <a:buChar char="•"/>
              <a:tabLst/>
              <a:defRPr/>
            </a:pPr>
            <a:endParaRPr kumimoji="0" lang="en-GB" sz="2400" b="1" i="0" u="none" strike="noStrike" kern="1200" cap="none" spc="-7" normalizeH="0" baseline="0" noProof="0" dirty="0">
              <a:ln>
                <a:noFill/>
              </a:ln>
              <a:solidFill>
                <a:srgbClr val="231F20"/>
              </a:solidFill>
              <a:effectLst/>
              <a:uLnTx/>
              <a:uFillTx/>
              <a:latin typeface="Arial"/>
              <a:ea typeface="+mn-ea"/>
              <a:cs typeface="Arial"/>
            </a:endParaRPr>
          </a:p>
          <a:p>
            <a:pPr marL="351537" marR="0" lvl="0" indent="-342900" algn="l" defTabSz="914400" rtl="0" eaLnBrk="1" fontAlgn="auto" latinLnBrk="0" hangingPunct="1">
              <a:lnSpc>
                <a:spcPct val="100000"/>
              </a:lnSpc>
              <a:spcBef>
                <a:spcPts val="68"/>
              </a:spcBef>
              <a:spcAft>
                <a:spcPts val="0"/>
              </a:spcAft>
              <a:buClrTx/>
              <a:buSzTx/>
              <a:buFont typeface="Arial" panose="020B0604020202020204" pitchFamily="34" charset="0"/>
              <a:buChar char="•"/>
              <a:tabLst/>
              <a:defRPr/>
            </a:pPr>
            <a:r>
              <a:rPr kumimoji="0" lang="en-GB" sz="2400" b="1" i="0" u="none" strike="noStrike" kern="1200" cap="none" spc="-7" normalizeH="0" baseline="0" noProof="0" dirty="0">
                <a:ln>
                  <a:noFill/>
                </a:ln>
                <a:solidFill>
                  <a:srgbClr val="231F20"/>
                </a:solidFill>
                <a:effectLst/>
                <a:uLnTx/>
                <a:uFillTx/>
                <a:latin typeface="Arial"/>
                <a:ea typeface="+mn-ea"/>
                <a:cs typeface="Arial"/>
              </a:rPr>
              <a:t>Blueprint: The plans and specifications we used</a:t>
            </a:r>
          </a:p>
          <a:p>
            <a:pPr marL="351537" marR="0" lvl="0" indent="-342900" algn="l" defTabSz="914400" rtl="0" eaLnBrk="1" fontAlgn="auto" latinLnBrk="0" hangingPunct="1">
              <a:lnSpc>
                <a:spcPct val="100000"/>
              </a:lnSpc>
              <a:spcBef>
                <a:spcPts val="68"/>
              </a:spcBef>
              <a:spcAft>
                <a:spcPts val="0"/>
              </a:spcAft>
              <a:buClrTx/>
              <a:buSzTx/>
              <a:buFont typeface="Arial" panose="020B0604020202020204" pitchFamily="34" charset="0"/>
              <a:buChar char="•"/>
              <a:tabLst/>
              <a:defRPr/>
            </a:pPr>
            <a:endParaRPr kumimoji="0" lang="en-GB" sz="2400" b="1" i="0" u="none" strike="noStrike" kern="1200" cap="none" spc="-7" normalizeH="0" baseline="0" noProof="0" dirty="0">
              <a:ln>
                <a:noFill/>
              </a:ln>
              <a:solidFill>
                <a:srgbClr val="231F20"/>
              </a:solidFill>
              <a:effectLst/>
              <a:uLnTx/>
              <a:uFillTx/>
              <a:latin typeface="Arial"/>
              <a:ea typeface="+mn-ea"/>
              <a:cs typeface="Arial"/>
            </a:endParaRPr>
          </a:p>
          <a:p>
            <a:pPr marL="351537" marR="0" lvl="0" indent="-342900" algn="l" defTabSz="914400" rtl="0" eaLnBrk="1" fontAlgn="auto" latinLnBrk="0" hangingPunct="1">
              <a:lnSpc>
                <a:spcPct val="100000"/>
              </a:lnSpc>
              <a:spcBef>
                <a:spcPts val="68"/>
              </a:spcBef>
              <a:spcAft>
                <a:spcPts val="0"/>
              </a:spcAft>
              <a:buClrTx/>
              <a:buSzTx/>
              <a:buFont typeface="Arial" panose="020B0604020202020204" pitchFamily="34" charset="0"/>
              <a:buChar char="•"/>
              <a:tabLst/>
              <a:defRPr/>
            </a:pPr>
            <a:r>
              <a:rPr kumimoji="0" lang="en-GB" sz="2400" b="1" i="0" u="none" strike="noStrike" kern="1200" cap="none" spc="-7" normalizeH="0" baseline="0" noProof="0" dirty="0">
                <a:ln>
                  <a:noFill/>
                </a:ln>
                <a:solidFill>
                  <a:srgbClr val="231F20"/>
                </a:solidFill>
                <a:effectLst/>
                <a:uLnTx/>
                <a:uFillTx/>
                <a:latin typeface="Arial"/>
                <a:ea typeface="+mn-ea"/>
                <a:cs typeface="Arial"/>
              </a:rPr>
              <a:t>Happy to share how we did it and share the learnings</a:t>
            </a:r>
          </a:p>
          <a:p>
            <a:pPr marL="8637" marR="0" lvl="0" indent="0" algn="l" defTabSz="914400" rtl="0" eaLnBrk="1" fontAlgn="auto" latinLnBrk="0" hangingPunct="1">
              <a:lnSpc>
                <a:spcPct val="100000"/>
              </a:lnSpc>
              <a:spcBef>
                <a:spcPts val="68"/>
              </a:spcBef>
              <a:spcAft>
                <a:spcPts val="0"/>
              </a:spcAft>
              <a:buClrTx/>
              <a:buSzTx/>
              <a:buFontTx/>
              <a:buNone/>
              <a:tabLst/>
              <a:defRPr/>
            </a:pPr>
            <a:endParaRPr kumimoji="0" lang="en-GB" sz="2000" b="1" i="0" u="none" strike="noStrike" kern="1200" cap="none" spc="-7" normalizeH="0" baseline="0" noProof="0" dirty="0">
              <a:ln>
                <a:noFill/>
              </a:ln>
              <a:solidFill>
                <a:srgbClr val="231F20"/>
              </a:solidFill>
              <a:effectLst/>
              <a:uLnTx/>
              <a:uFillTx/>
              <a:latin typeface="Arial"/>
              <a:ea typeface="+mn-ea"/>
              <a:cs typeface="Arial"/>
            </a:endParaRPr>
          </a:p>
        </p:txBody>
      </p:sp>
      <p:pic>
        <p:nvPicPr>
          <p:cNvPr id="6" name="Picture 5" descr="Graphical user interface&#10;&#10;Description automatically generated with low confidence">
            <a:extLst>
              <a:ext uri="{FF2B5EF4-FFF2-40B4-BE49-F238E27FC236}">
                <a16:creationId xmlns:a16="http://schemas.microsoft.com/office/drawing/2014/main" id="{AE702B55-B476-9932-A9A1-D7F71D169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206" y="5804120"/>
            <a:ext cx="2580372" cy="832941"/>
          </a:xfrm>
          <a:prstGeom prst="rect">
            <a:avLst/>
          </a:prstGeom>
        </p:spPr>
      </p:pic>
      <p:sp>
        <p:nvSpPr>
          <p:cNvPr id="5" name="Rounded Rectangle 1">
            <a:extLst>
              <a:ext uri="{FF2B5EF4-FFF2-40B4-BE49-F238E27FC236}">
                <a16:creationId xmlns:a16="http://schemas.microsoft.com/office/drawing/2014/main" id="{2A7EA4B0-067E-5644-C5B5-C9828571389A}"/>
              </a:ext>
            </a:extLst>
          </p:cNvPr>
          <p:cNvSpPr/>
          <p:nvPr/>
        </p:nvSpPr>
        <p:spPr>
          <a:xfrm>
            <a:off x="338206" y="4415589"/>
            <a:ext cx="3945036" cy="1220496"/>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Email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nuth.gncr@nhs.net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ounded Rectangle 1">
            <a:extLst>
              <a:ext uri="{FF2B5EF4-FFF2-40B4-BE49-F238E27FC236}">
                <a16:creationId xmlns:a16="http://schemas.microsoft.com/office/drawing/2014/main" id="{46BFBD4A-5311-6777-04A0-20019D9E7DF1}"/>
              </a:ext>
            </a:extLst>
          </p:cNvPr>
          <p:cNvSpPr/>
          <p:nvPr/>
        </p:nvSpPr>
        <p:spPr>
          <a:xfrm>
            <a:off x="4731101" y="4379494"/>
            <a:ext cx="7122693" cy="1220496"/>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Twitter / X: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@GreatNorthCare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LinkedIn: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Search Great North Care Record</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A black background with white text&#10;&#10;Description automatically generated">
            <a:extLst>
              <a:ext uri="{FF2B5EF4-FFF2-40B4-BE49-F238E27FC236}">
                <a16:creationId xmlns:a16="http://schemas.microsoft.com/office/drawing/2014/main" id="{6EFFEE8E-B617-E64D-2611-72B8158B8ACD}"/>
              </a:ext>
            </a:extLst>
          </p:cNvPr>
          <p:cNvPicPr>
            <a:picLocks noChangeAspect="1"/>
          </p:cNvPicPr>
          <p:nvPr/>
        </p:nvPicPr>
        <p:blipFill>
          <a:blip r:embed="rId5"/>
          <a:stretch>
            <a:fillRect/>
          </a:stretch>
        </p:blipFill>
        <p:spPr>
          <a:xfrm>
            <a:off x="4392882" y="5721627"/>
            <a:ext cx="4052208" cy="915434"/>
          </a:xfrm>
          <a:prstGeom prst="rect">
            <a:avLst/>
          </a:prstGeom>
        </p:spPr>
      </p:pic>
    </p:spTree>
    <p:extLst>
      <p:ext uri="{BB962C8B-B14F-4D97-AF65-F5344CB8AC3E}">
        <p14:creationId xmlns:p14="http://schemas.microsoft.com/office/powerpoint/2010/main" val="2965702222"/>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a:extLst>
            <a:ext uri="{FF2B5EF4-FFF2-40B4-BE49-F238E27FC236}">
              <a16:creationId xmlns:a16="http://schemas.microsoft.com/office/drawing/2014/main" id="{0D148741-7510-2B87-34D4-63269187E39B}"/>
            </a:ext>
          </a:extLst>
        </p:cNvPr>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34620F99-9D5F-B569-F4AB-C15C0A2F953A}"/>
              </a:ext>
            </a:extLst>
          </p:cNvPr>
          <p:cNvPicPr>
            <a:picLocks noChangeAspect="1"/>
          </p:cNvPicPr>
          <p:nvPr/>
        </p:nvPicPr>
        <p:blipFill>
          <a:blip r:embed="rId2"/>
          <a:stretch>
            <a:fillRect/>
          </a:stretch>
        </p:blipFill>
        <p:spPr>
          <a:xfrm>
            <a:off x="8595537" y="5194612"/>
            <a:ext cx="2844955" cy="656528"/>
          </a:xfrm>
          <a:prstGeom prst="rect">
            <a:avLst/>
          </a:prstGeom>
        </p:spPr>
      </p:pic>
      <p:sp>
        <p:nvSpPr>
          <p:cNvPr id="4" name="TextBox 3">
            <a:extLst>
              <a:ext uri="{FF2B5EF4-FFF2-40B4-BE49-F238E27FC236}">
                <a16:creationId xmlns:a16="http://schemas.microsoft.com/office/drawing/2014/main" id="{0BBA7E92-8EBC-CD85-F47C-0C413B5FA95C}"/>
              </a:ext>
            </a:extLst>
          </p:cNvPr>
          <p:cNvSpPr txBox="1"/>
          <p:nvPr/>
        </p:nvSpPr>
        <p:spPr>
          <a:xfrm>
            <a:off x="3048000" y="2598003"/>
            <a:ext cx="6096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EA29A3AC-9869-0640-1DD8-964B548DC1E4}"/>
              </a:ext>
            </a:extLst>
          </p:cNvPr>
          <p:cNvSpPr txBox="1">
            <a:spLocks/>
          </p:cNvSpPr>
          <p:nvPr/>
        </p:nvSpPr>
        <p:spPr>
          <a:xfrm>
            <a:off x="318371" y="4671028"/>
            <a:ext cx="8960623" cy="15043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Contact us:</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Lisa Sewell - lisa.sewell3@nhs.net</a:t>
            </a:r>
            <a:b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Alice Butler - alice.butler4@nhs.net</a:t>
            </a:r>
            <a:b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Dr Phil Stamp - phil.stamp@nhct.nhs.uk </a:t>
            </a:r>
          </a:p>
        </p:txBody>
      </p:sp>
    </p:spTree>
    <p:extLst>
      <p:ext uri="{BB962C8B-B14F-4D97-AF65-F5344CB8AC3E}">
        <p14:creationId xmlns:p14="http://schemas.microsoft.com/office/powerpoint/2010/main" val="69163631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8B1FA-449C-EEAC-AAC4-51F84D3BCF5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9C417B-CF37-A465-BEAC-6F7ED2DF3BC6}"/>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Who we are</a:t>
            </a:r>
          </a:p>
        </p:txBody>
      </p:sp>
      <p:pic>
        <p:nvPicPr>
          <p:cNvPr id="3" name="Picture 2" descr="A picture containing shape&#10;&#10;Description automatically generated">
            <a:extLst>
              <a:ext uri="{FF2B5EF4-FFF2-40B4-BE49-F238E27FC236}">
                <a16:creationId xmlns:a16="http://schemas.microsoft.com/office/drawing/2014/main" id="{ECA86542-BA7B-2018-A61A-64A612F498A0}"/>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7" name="Content Placeholder 5">
            <a:extLst>
              <a:ext uri="{FF2B5EF4-FFF2-40B4-BE49-F238E27FC236}">
                <a16:creationId xmlns:a16="http://schemas.microsoft.com/office/drawing/2014/main" id="{C4C7120A-73C2-B678-2351-1BBF54C5474E}"/>
              </a:ext>
            </a:extLst>
          </p:cNvPr>
          <p:cNvSpPr txBox="1">
            <a:spLocks/>
          </p:cNvSpPr>
          <p:nvPr/>
        </p:nvSpPr>
        <p:spPr>
          <a:xfrm>
            <a:off x="2111410" y="1777691"/>
            <a:ext cx="3378520" cy="30958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Graphical user interface&#10;&#10;Description automatically generated with low confidence">
            <a:extLst>
              <a:ext uri="{FF2B5EF4-FFF2-40B4-BE49-F238E27FC236}">
                <a16:creationId xmlns:a16="http://schemas.microsoft.com/office/drawing/2014/main" id="{EE6376C4-6BBC-8340-E23F-38F5A88E7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206" y="5959451"/>
            <a:ext cx="2580372" cy="832941"/>
          </a:xfrm>
          <a:prstGeom prst="rect">
            <a:avLst/>
          </a:prstGeom>
        </p:spPr>
      </p:pic>
      <p:sp>
        <p:nvSpPr>
          <p:cNvPr id="10" name="Rounded Rectangle 1">
            <a:extLst>
              <a:ext uri="{FF2B5EF4-FFF2-40B4-BE49-F238E27FC236}">
                <a16:creationId xmlns:a16="http://schemas.microsoft.com/office/drawing/2014/main" id="{C8313CFC-2EEF-239A-BB3B-F5CCA3CBBEAD}"/>
              </a:ext>
            </a:extLst>
          </p:cNvPr>
          <p:cNvSpPr/>
          <p:nvPr/>
        </p:nvSpPr>
        <p:spPr>
          <a:xfrm>
            <a:off x="1261590" y="1386297"/>
            <a:ext cx="9668819" cy="4085406"/>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North East and North Cumbria ICS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is a partnership of organisations including local councils, voluntary and community services that provide health and care across our region. It is the largest ICS in England, supporting a population of 3.2 million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Led by the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NHS Integrated Care Board (ICB)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we are working collectively to join up resources and expertise to provide the best health and care for local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An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Integrated Care Partnership (ICP)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is also being established. This is a committee of the ICB and the 13 local authorities from across the North East and North Cumbria.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A black background with white text&#10;&#10;Description automatically generated">
            <a:extLst>
              <a:ext uri="{FF2B5EF4-FFF2-40B4-BE49-F238E27FC236}">
                <a16:creationId xmlns:a16="http://schemas.microsoft.com/office/drawing/2014/main" id="{0D411A1D-DFC2-3F0E-E9DF-64597DFAB7CA}"/>
              </a:ext>
            </a:extLst>
          </p:cNvPr>
          <p:cNvPicPr>
            <a:picLocks noChangeAspect="1"/>
          </p:cNvPicPr>
          <p:nvPr/>
        </p:nvPicPr>
        <p:blipFill>
          <a:blip r:embed="rId5"/>
          <a:stretch>
            <a:fillRect/>
          </a:stretch>
        </p:blipFill>
        <p:spPr>
          <a:xfrm>
            <a:off x="4392882" y="5876958"/>
            <a:ext cx="4052208" cy="915434"/>
          </a:xfrm>
          <a:prstGeom prst="rect">
            <a:avLst/>
          </a:prstGeom>
        </p:spPr>
      </p:pic>
    </p:spTree>
    <p:extLst>
      <p:ext uri="{BB962C8B-B14F-4D97-AF65-F5344CB8AC3E}">
        <p14:creationId xmlns:p14="http://schemas.microsoft.com/office/powerpoint/2010/main" val="4059468617"/>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DDC71-F12C-7D23-50CA-5FE61AABB86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FB1E0F1-EF5F-31C8-4F26-639E5C7F1C2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Who we are</a:t>
            </a:r>
          </a:p>
        </p:txBody>
      </p:sp>
      <p:sp>
        <p:nvSpPr>
          <p:cNvPr id="7" name="Content Placeholder 5">
            <a:extLst>
              <a:ext uri="{FF2B5EF4-FFF2-40B4-BE49-F238E27FC236}">
                <a16:creationId xmlns:a16="http://schemas.microsoft.com/office/drawing/2014/main" id="{FDB6FB87-9EBA-4B5F-65D8-A760A49BDE12}"/>
              </a:ext>
            </a:extLst>
          </p:cNvPr>
          <p:cNvSpPr txBox="1">
            <a:spLocks/>
          </p:cNvSpPr>
          <p:nvPr/>
        </p:nvSpPr>
        <p:spPr>
          <a:xfrm>
            <a:off x="2111410" y="1777691"/>
            <a:ext cx="3378520" cy="30958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lose-up of a map&#10;&#10;Description automatically generated">
            <a:extLst>
              <a:ext uri="{FF2B5EF4-FFF2-40B4-BE49-F238E27FC236}">
                <a16:creationId xmlns:a16="http://schemas.microsoft.com/office/drawing/2014/main" id="{F251AC02-8F84-5152-13EC-43FAF9191522}"/>
              </a:ext>
            </a:extLst>
          </p:cNvPr>
          <p:cNvPicPr>
            <a:picLocks noChangeAspect="1"/>
          </p:cNvPicPr>
          <p:nvPr/>
        </p:nvPicPr>
        <p:blipFill>
          <a:blip r:embed="rId3"/>
          <a:stretch>
            <a:fillRect/>
          </a:stretch>
        </p:blipFill>
        <p:spPr>
          <a:xfrm>
            <a:off x="771241" y="1025050"/>
            <a:ext cx="10649518" cy="5780105"/>
          </a:xfrm>
          <a:prstGeom prst="rect">
            <a:avLst/>
          </a:prstGeom>
        </p:spPr>
      </p:pic>
    </p:spTree>
    <p:extLst>
      <p:ext uri="{BB962C8B-B14F-4D97-AF65-F5344CB8AC3E}">
        <p14:creationId xmlns:p14="http://schemas.microsoft.com/office/powerpoint/2010/main" val="3458865236"/>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386C-48E7-1214-2546-6FFA82A28B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9433AF-BB82-9900-419F-313727E28501}"/>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Who we are</a:t>
            </a:r>
          </a:p>
        </p:txBody>
      </p:sp>
      <p:sp>
        <p:nvSpPr>
          <p:cNvPr id="7" name="Content Placeholder 5">
            <a:extLst>
              <a:ext uri="{FF2B5EF4-FFF2-40B4-BE49-F238E27FC236}">
                <a16:creationId xmlns:a16="http://schemas.microsoft.com/office/drawing/2014/main" id="{B5078370-4F09-97CB-0A19-D444B4A04F52}"/>
              </a:ext>
            </a:extLst>
          </p:cNvPr>
          <p:cNvSpPr txBox="1">
            <a:spLocks/>
          </p:cNvSpPr>
          <p:nvPr/>
        </p:nvSpPr>
        <p:spPr>
          <a:xfrm>
            <a:off x="2111410" y="1777691"/>
            <a:ext cx="3378520" cy="30958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screenshot of a computer&#10;&#10;Description automatically generated">
            <a:extLst>
              <a:ext uri="{FF2B5EF4-FFF2-40B4-BE49-F238E27FC236}">
                <a16:creationId xmlns:a16="http://schemas.microsoft.com/office/drawing/2014/main" id="{D15C66F3-EA18-4F46-D97B-05C21C0F6EF2}"/>
              </a:ext>
            </a:extLst>
          </p:cNvPr>
          <p:cNvPicPr>
            <a:picLocks noChangeAspect="1"/>
          </p:cNvPicPr>
          <p:nvPr/>
        </p:nvPicPr>
        <p:blipFill>
          <a:blip r:embed="rId3"/>
          <a:stretch>
            <a:fillRect/>
          </a:stretch>
        </p:blipFill>
        <p:spPr>
          <a:xfrm>
            <a:off x="1174978" y="1158153"/>
            <a:ext cx="9842043" cy="5556546"/>
          </a:xfrm>
          <a:prstGeom prst="rect">
            <a:avLst/>
          </a:prstGeom>
        </p:spPr>
      </p:pic>
    </p:spTree>
    <p:extLst>
      <p:ext uri="{BB962C8B-B14F-4D97-AF65-F5344CB8AC3E}">
        <p14:creationId xmlns:p14="http://schemas.microsoft.com/office/powerpoint/2010/main" val="100265437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4BFFE-40CB-D326-E48B-93AF484E912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7E80AA-8BD1-4FA2-594F-720DB0300A27}"/>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Leaving your club </a:t>
            </a:r>
            <a:r>
              <a:rPr kumimoji="0" lang="en-US" sz="4000" b="0" i="0" u="none" strike="noStrike" kern="1200" cap="none" spc="0" normalizeH="0" baseline="0" noProof="0" dirty="0" err="1">
                <a:ln>
                  <a:noFill/>
                </a:ln>
                <a:solidFill>
                  <a:prstClr val="white"/>
                </a:solidFill>
                <a:effectLst/>
                <a:uLnTx/>
                <a:uFillTx/>
                <a:latin typeface="Calibri" panose="020F0502020204030204"/>
                <a:ea typeface="+mn-ea"/>
                <a:cs typeface="+mn-cs"/>
              </a:rPr>
              <a:t>colours</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the door</a:t>
            </a:r>
          </a:p>
        </p:txBody>
      </p:sp>
      <p:pic>
        <p:nvPicPr>
          <p:cNvPr id="3" name="Picture 2" descr="A picture containing shape&#10;&#10;Description automatically generated">
            <a:extLst>
              <a:ext uri="{FF2B5EF4-FFF2-40B4-BE49-F238E27FC236}">
                <a16:creationId xmlns:a16="http://schemas.microsoft.com/office/drawing/2014/main" id="{4F5B8212-E174-55B1-8644-0B6566D22FE0}"/>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7" name="Picture 6" descr="Several shirts on swingers&#10;&#10;Description automatically generated">
            <a:extLst>
              <a:ext uri="{FF2B5EF4-FFF2-40B4-BE49-F238E27FC236}">
                <a16:creationId xmlns:a16="http://schemas.microsoft.com/office/drawing/2014/main" id="{D6552877-A91F-246A-E33A-049E5DD48FB5}"/>
              </a:ext>
            </a:extLst>
          </p:cNvPr>
          <p:cNvPicPr>
            <a:picLocks noChangeAspect="1"/>
          </p:cNvPicPr>
          <p:nvPr/>
        </p:nvPicPr>
        <p:blipFill>
          <a:blip r:embed="rId4"/>
          <a:stretch>
            <a:fillRect/>
          </a:stretch>
        </p:blipFill>
        <p:spPr>
          <a:xfrm>
            <a:off x="0" y="983293"/>
            <a:ext cx="12192000" cy="6094537"/>
          </a:xfrm>
          <a:prstGeom prst="rect">
            <a:avLst/>
          </a:prstGeom>
        </p:spPr>
      </p:pic>
    </p:spTree>
    <p:extLst>
      <p:ext uri="{BB962C8B-B14F-4D97-AF65-F5344CB8AC3E}">
        <p14:creationId xmlns:p14="http://schemas.microsoft.com/office/powerpoint/2010/main" val="141089272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17580-9C54-3469-446B-48F7E5192DB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B97DB1E-1613-44CF-8299-C1448A7DA6FC}"/>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Impact / Safety</a:t>
            </a:r>
          </a:p>
        </p:txBody>
      </p:sp>
      <p:pic>
        <p:nvPicPr>
          <p:cNvPr id="3" name="Picture 2" descr="A picture containing shape&#10;&#10;Description automatically generated">
            <a:extLst>
              <a:ext uri="{FF2B5EF4-FFF2-40B4-BE49-F238E27FC236}">
                <a16:creationId xmlns:a16="http://schemas.microsoft.com/office/drawing/2014/main" id="{1B87F042-597A-201F-C280-C0935D3DE1D2}"/>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object 14">
            <a:extLst>
              <a:ext uri="{FF2B5EF4-FFF2-40B4-BE49-F238E27FC236}">
                <a16:creationId xmlns:a16="http://schemas.microsoft.com/office/drawing/2014/main" id="{A46242FB-F589-1B3C-247B-9BB717A2A708}"/>
              </a:ext>
            </a:extLst>
          </p:cNvPr>
          <p:cNvSpPr txBox="1"/>
          <p:nvPr/>
        </p:nvSpPr>
        <p:spPr>
          <a:xfrm>
            <a:off x="823331" y="1896255"/>
            <a:ext cx="10642764" cy="2881303"/>
          </a:xfrm>
          <a:prstGeom prst="rect">
            <a:avLst/>
          </a:prstGeom>
        </p:spPr>
        <p:txBody>
          <a:bodyPr vert="horz" wrap="square" lIns="0" tIns="8637" rIns="0" bIns="0" rtlCol="0">
            <a:spAutoFit/>
          </a:bodyPr>
          <a:lstStyle/>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1" i="0" u="none" strike="noStrike" kern="1200" cap="none" spc="-7" normalizeH="0" baseline="0" noProof="0" dirty="0">
                <a:ln>
                  <a:noFill/>
                </a:ln>
                <a:solidFill>
                  <a:srgbClr val="231F20"/>
                </a:solidFill>
                <a:effectLst/>
                <a:uLnTx/>
                <a:uFillTx/>
                <a:latin typeface="Arial"/>
                <a:ea typeface="+mn-ea"/>
                <a:cs typeface="Arial"/>
              </a:rPr>
              <a:t>What has been the impact of the GNCR?</a:t>
            </a:r>
          </a:p>
          <a:p>
            <a:pPr marL="8637" marR="0" lvl="0" indent="0" algn="l" defTabSz="914400" rtl="0" eaLnBrk="1" fontAlgn="auto" latinLnBrk="0" hangingPunct="1">
              <a:lnSpc>
                <a:spcPct val="100000"/>
              </a:lnSpc>
              <a:spcBef>
                <a:spcPts val="68"/>
              </a:spcBef>
              <a:spcAft>
                <a:spcPts val="0"/>
              </a:spcAft>
              <a:buClrTx/>
              <a:buSzTx/>
              <a:buFontTx/>
              <a:buNone/>
              <a:tabLst/>
              <a:defRPr/>
            </a:pPr>
            <a:endParaRPr kumimoji="0" lang="en-GB" sz="2000" b="1" i="0" u="none" strike="noStrike" kern="1200" cap="none" spc="-7" normalizeH="0" baseline="0" noProof="0" dirty="0">
              <a:ln>
                <a:noFill/>
              </a:ln>
              <a:solidFill>
                <a:srgbClr val="231F20"/>
              </a:solidFill>
              <a:effectLst/>
              <a:uLnTx/>
              <a:uFillTx/>
              <a:latin typeface="Arial"/>
              <a:ea typeface="+mn-ea"/>
              <a:cs typeface="Arial"/>
            </a:endParaRPr>
          </a:p>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1" i="0" u="none" strike="noStrike" kern="1200" cap="none" spc="-7" normalizeH="0" baseline="0" noProof="0" dirty="0">
                <a:ln>
                  <a:noFill/>
                </a:ln>
                <a:solidFill>
                  <a:srgbClr val="231F20"/>
                </a:solidFill>
                <a:effectLst/>
                <a:uLnTx/>
                <a:uFillTx/>
                <a:latin typeface="Arial"/>
                <a:ea typeface="+mn-ea"/>
                <a:cs typeface="Arial"/>
              </a:rPr>
              <a:t>How we did it</a:t>
            </a:r>
          </a:p>
          <a:p>
            <a:pPr marL="8637" marR="0" lvl="0" indent="0" algn="l" defTabSz="914400" rtl="0" eaLnBrk="1" fontAlgn="auto" latinLnBrk="0" hangingPunct="1">
              <a:lnSpc>
                <a:spcPct val="100000"/>
              </a:lnSpc>
              <a:spcBef>
                <a:spcPts val="68"/>
              </a:spcBef>
              <a:spcAft>
                <a:spcPts val="0"/>
              </a:spcAft>
              <a:buClrTx/>
              <a:buSzTx/>
              <a:buFontTx/>
              <a:buNone/>
              <a:tabLst/>
              <a:defRPr/>
            </a:pPr>
            <a:endParaRPr kumimoji="0" lang="en-GB" sz="2000" b="1" i="0" u="none" strike="noStrike" kern="1200" cap="none" spc="-7" normalizeH="0" baseline="0" noProof="0" dirty="0">
              <a:ln>
                <a:noFill/>
              </a:ln>
              <a:solidFill>
                <a:srgbClr val="231F20"/>
              </a:solidFill>
              <a:effectLst/>
              <a:uLnTx/>
              <a:uFillTx/>
              <a:latin typeface="Arial"/>
              <a:ea typeface="+mn-ea"/>
              <a:cs typeface="Arial"/>
            </a:endParaRPr>
          </a:p>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1" i="0" u="none" strike="noStrike" kern="1200" cap="none" spc="-7" normalizeH="0" baseline="0" noProof="0" dirty="0">
                <a:ln>
                  <a:noFill/>
                </a:ln>
                <a:solidFill>
                  <a:srgbClr val="231F20"/>
                </a:solidFill>
                <a:effectLst/>
                <a:uLnTx/>
                <a:uFillTx/>
                <a:latin typeface="Arial"/>
                <a:ea typeface="+mn-ea"/>
                <a:cs typeface="Arial"/>
              </a:rPr>
              <a:t>Safety of the system</a:t>
            </a:r>
          </a:p>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0" i="0" u="none" strike="noStrike" kern="1200" cap="none" spc="-7" normalizeH="0" baseline="0" noProof="0" dirty="0">
                <a:ln>
                  <a:noFill/>
                </a:ln>
                <a:solidFill>
                  <a:srgbClr val="231F20"/>
                </a:solidFill>
                <a:effectLst/>
                <a:uLnTx/>
                <a:uFillTx/>
                <a:latin typeface="Arial"/>
                <a:ea typeface="+mn-ea"/>
                <a:cs typeface="Arial"/>
              </a:rPr>
              <a:t>What we did. Decisions we made. The output of it. Working with GNCR team support. </a:t>
            </a:r>
          </a:p>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0" i="0" u="none" strike="noStrike" kern="1200" cap="none" spc="-7" normalizeH="0" baseline="0" noProof="0" dirty="0">
                <a:ln>
                  <a:noFill/>
                </a:ln>
                <a:solidFill>
                  <a:srgbClr val="231F20"/>
                </a:solidFill>
                <a:effectLst/>
                <a:uLnTx/>
                <a:uFillTx/>
                <a:latin typeface="Arial"/>
                <a:ea typeface="+mn-ea"/>
                <a:cs typeface="Arial"/>
              </a:rPr>
              <a:t>Best and safest way to display</a:t>
            </a:r>
          </a:p>
          <a:p>
            <a:pPr marL="8637" marR="0" lvl="0" indent="0" algn="l" defTabSz="914400" rtl="0" eaLnBrk="1" fontAlgn="auto" latinLnBrk="0" hangingPunct="1">
              <a:lnSpc>
                <a:spcPct val="100000"/>
              </a:lnSpc>
              <a:spcBef>
                <a:spcPts val="68"/>
              </a:spcBef>
              <a:spcAft>
                <a:spcPts val="0"/>
              </a:spcAft>
              <a:buClrTx/>
              <a:buSzTx/>
              <a:buFontTx/>
              <a:buNone/>
              <a:tabLst/>
              <a:defRPr/>
            </a:pPr>
            <a:endParaRPr kumimoji="0" lang="en-GB" sz="2000" b="0" i="0" u="none" strike="noStrike" kern="1200" cap="none" spc="-7" normalizeH="0" baseline="0" noProof="0" dirty="0">
              <a:ln>
                <a:noFill/>
              </a:ln>
              <a:solidFill>
                <a:srgbClr val="231F20"/>
              </a:solidFill>
              <a:effectLst/>
              <a:uLnTx/>
              <a:uFillTx/>
              <a:latin typeface="Arial"/>
              <a:ea typeface="+mn-ea"/>
              <a:cs typeface="Arial"/>
            </a:endParaRPr>
          </a:p>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 led co-design approach and rationale</a:t>
            </a:r>
            <a:endParaRPr kumimoji="0" lang="en-GB" sz="2000" b="0" i="0" u="none" strike="noStrike" kern="1200" cap="none" spc="-7" normalizeH="0" baseline="0" noProof="0" dirty="0">
              <a:ln>
                <a:noFill/>
              </a:ln>
              <a:solidFill>
                <a:prstClr val="black"/>
              </a:solidFill>
              <a:effectLst/>
              <a:uLnTx/>
              <a:uFillTx/>
              <a:latin typeface="Arial"/>
              <a:ea typeface="+mn-ea"/>
              <a:cs typeface="Arial"/>
            </a:endParaRPr>
          </a:p>
        </p:txBody>
      </p:sp>
      <p:pic>
        <p:nvPicPr>
          <p:cNvPr id="6" name="Picture 5" descr="Graphical user interface&#10;&#10;Description automatically generated with low confidence">
            <a:extLst>
              <a:ext uri="{FF2B5EF4-FFF2-40B4-BE49-F238E27FC236}">
                <a16:creationId xmlns:a16="http://schemas.microsoft.com/office/drawing/2014/main" id="{736319C8-7541-A921-C808-61C646E4E0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206" y="5804120"/>
            <a:ext cx="2580372" cy="832941"/>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D47BAE67-B1A1-3F31-7CAC-0298B2D63142}"/>
              </a:ext>
            </a:extLst>
          </p:cNvPr>
          <p:cNvPicPr>
            <a:picLocks noChangeAspect="1"/>
          </p:cNvPicPr>
          <p:nvPr/>
        </p:nvPicPr>
        <p:blipFill>
          <a:blip r:embed="rId5"/>
          <a:stretch>
            <a:fillRect/>
          </a:stretch>
        </p:blipFill>
        <p:spPr>
          <a:xfrm>
            <a:off x="4392882" y="5762873"/>
            <a:ext cx="4052208" cy="915434"/>
          </a:xfrm>
          <a:prstGeom prst="rect">
            <a:avLst/>
          </a:prstGeom>
        </p:spPr>
      </p:pic>
    </p:spTree>
    <p:extLst>
      <p:ext uri="{BB962C8B-B14F-4D97-AF65-F5344CB8AC3E}">
        <p14:creationId xmlns:p14="http://schemas.microsoft.com/office/powerpoint/2010/main" val="219219091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64AE-B094-6F8D-7925-70E83E82597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29F54E5-3952-E01D-CEC7-1DDD43C6A8D5}"/>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Who gets the value?</a:t>
            </a:r>
          </a:p>
        </p:txBody>
      </p:sp>
      <p:pic>
        <p:nvPicPr>
          <p:cNvPr id="3" name="Picture 2" descr="A picture containing shape&#10;&#10;Description automatically generated">
            <a:extLst>
              <a:ext uri="{FF2B5EF4-FFF2-40B4-BE49-F238E27FC236}">
                <a16:creationId xmlns:a16="http://schemas.microsoft.com/office/drawing/2014/main" id="{64EA057A-0E56-C397-33BA-22832F65C77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object 14">
            <a:extLst>
              <a:ext uri="{FF2B5EF4-FFF2-40B4-BE49-F238E27FC236}">
                <a16:creationId xmlns:a16="http://schemas.microsoft.com/office/drawing/2014/main" id="{7305A886-F069-6F69-1D54-09EDFE6C7283}"/>
              </a:ext>
            </a:extLst>
          </p:cNvPr>
          <p:cNvSpPr txBox="1"/>
          <p:nvPr/>
        </p:nvSpPr>
        <p:spPr>
          <a:xfrm>
            <a:off x="879716" y="2007584"/>
            <a:ext cx="10744892" cy="2842831"/>
          </a:xfrm>
          <a:prstGeom prst="rect">
            <a:avLst/>
          </a:prstGeom>
        </p:spPr>
        <p:txBody>
          <a:bodyPr vert="horz" wrap="square" lIns="0" tIns="8637" rIns="0" bIns="0" rtlCol="0">
            <a:spAutoFit/>
          </a:bodyPr>
          <a:lstStyle/>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1" i="0" u="none" strike="noStrike" kern="1200" cap="none" spc="-7" normalizeH="0" baseline="0" noProof="0" dirty="0">
                <a:ln>
                  <a:noFill/>
                </a:ln>
                <a:solidFill>
                  <a:srgbClr val="231F20"/>
                </a:solidFill>
                <a:effectLst/>
                <a:uLnTx/>
                <a:uFillTx/>
                <a:latin typeface="Arial"/>
                <a:ea typeface="+mn-ea"/>
                <a:cs typeface="Arial"/>
              </a:rPr>
              <a:t>- Improved experience for citizens using different services in the region:</a:t>
            </a:r>
          </a:p>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1" i="0" u="none" strike="noStrike" kern="1200" cap="none" spc="-7" normalizeH="0" baseline="0" noProof="0" dirty="0">
                <a:ln>
                  <a:noFill/>
                </a:ln>
                <a:solidFill>
                  <a:srgbClr val="231F20"/>
                </a:solidFill>
                <a:effectLst/>
                <a:uLnTx/>
                <a:uFillTx/>
                <a:latin typeface="Arial"/>
                <a:ea typeface="+mn-ea"/>
                <a:cs typeface="Arial"/>
              </a:rPr>
              <a:t>	- specifically for maternity service users, wherever they receive care in the region</a:t>
            </a:r>
            <a:br>
              <a:rPr kumimoji="0" lang="en-GB" sz="2000" b="1" i="0" u="none" strike="noStrike" kern="1200" cap="none" spc="-7" normalizeH="0" baseline="0" noProof="0" dirty="0">
                <a:ln>
                  <a:noFill/>
                </a:ln>
                <a:solidFill>
                  <a:srgbClr val="231F20"/>
                </a:solidFill>
                <a:effectLst/>
                <a:uLnTx/>
                <a:uFillTx/>
                <a:latin typeface="Arial"/>
                <a:ea typeface="+mn-ea"/>
                <a:cs typeface="Arial"/>
              </a:rPr>
            </a:br>
            <a:br>
              <a:rPr kumimoji="0" lang="en-GB" sz="2000" b="1" i="0" u="none" strike="noStrike" kern="1200" cap="none" spc="-7" normalizeH="0" baseline="0" noProof="0" dirty="0">
                <a:ln>
                  <a:noFill/>
                </a:ln>
                <a:solidFill>
                  <a:srgbClr val="231F20"/>
                </a:solidFill>
                <a:effectLst/>
                <a:uLnTx/>
                <a:uFillTx/>
                <a:latin typeface="Arial"/>
                <a:ea typeface="+mn-ea"/>
                <a:cs typeface="Arial"/>
              </a:rPr>
            </a:br>
            <a:r>
              <a:rPr kumimoji="0" lang="en-GB" sz="2000" b="1" i="0" u="none" strike="noStrike" kern="1200" cap="none" spc="-7" normalizeH="0" baseline="0" noProof="0" dirty="0">
                <a:ln>
                  <a:noFill/>
                </a:ln>
                <a:solidFill>
                  <a:srgbClr val="231F20"/>
                </a:solidFill>
                <a:effectLst/>
                <a:uLnTx/>
                <a:uFillTx/>
                <a:latin typeface="Arial"/>
                <a:ea typeface="+mn-ea"/>
                <a:cs typeface="Arial"/>
              </a:rPr>
              <a:t>- Enhanced, more efficient and effective staff experience: a holistic record available, so all professionals are informed – no need for service users to repeat themselves</a:t>
            </a:r>
          </a:p>
          <a:p>
            <a:pPr marL="8637" marR="0" lvl="0" indent="0" algn="l" defTabSz="914400" rtl="0" eaLnBrk="1" fontAlgn="auto" latinLnBrk="0" hangingPunct="1">
              <a:lnSpc>
                <a:spcPct val="100000"/>
              </a:lnSpc>
              <a:spcBef>
                <a:spcPts val="68"/>
              </a:spcBef>
              <a:spcAft>
                <a:spcPts val="0"/>
              </a:spcAft>
              <a:buClrTx/>
              <a:buSzTx/>
              <a:buFontTx/>
              <a:buNone/>
              <a:tabLst/>
              <a:defRPr/>
            </a:pPr>
            <a:endParaRPr kumimoji="0" lang="en-GB" sz="2000" b="1" i="0" u="none" strike="noStrike" kern="1200" cap="none" spc="-7" normalizeH="0" baseline="0" noProof="0" dirty="0">
              <a:ln>
                <a:noFill/>
              </a:ln>
              <a:solidFill>
                <a:srgbClr val="231F20"/>
              </a:solidFill>
              <a:effectLst/>
              <a:uLnTx/>
              <a:uFillTx/>
              <a:latin typeface="Arial"/>
              <a:ea typeface="+mn-ea"/>
              <a:cs typeface="Arial"/>
            </a:endParaRPr>
          </a:p>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Clinical perspective, use case, outside of maternity</a:t>
            </a:r>
          </a:p>
          <a:p>
            <a:pPr marL="8637" marR="0" lvl="0" indent="0" algn="l" defTabSz="914400" rtl="0" eaLnBrk="1" fontAlgn="auto" latinLnBrk="0" hangingPunct="1">
              <a:lnSpc>
                <a:spcPct val="100000"/>
              </a:lnSpc>
              <a:spcBef>
                <a:spcPts val="68"/>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637" marR="0" lvl="0" indent="0" algn="l" defTabSz="914400" rtl="0" eaLnBrk="1" fontAlgn="auto" latinLnBrk="0" hangingPunct="1">
              <a:lnSpc>
                <a:spcPct val="100000"/>
              </a:lnSpc>
              <a:spcBef>
                <a:spcPts val="68"/>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Strength of digital midwives, CSO training and accreditation </a:t>
            </a:r>
          </a:p>
        </p:txBody>
      </p:sp>
      <p:pic>
        <p:nvPicPr>
          <p:cNvPr id="6" name="Picture 5" descr="Graphical user interface&#10;&#10;Description automatically generated with low confidence">
            <a:extLst>
              <a:ext uri="{FF2B5EF4-FFF2-40B4-BE49-F238E27FC236}">
                <a16:creationId xmlns:a16="http://schemas.microsoft.com/office/drawing/2014/main" id="{9B2E2854-2493-ECA1-2AA3-37B650531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206" y="5804120"/>
            <a:ext cx="2580372" cy="832941"/>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4BE642E5-7BD1-FDAB-2490-32AAFA4D9E36}"/>
              </a:ext>
            </a:extLst>
          </p:cNvPr>
          <p:cNvPicPr>
            <a:picLocks noChangeAspect="1"/>
          </p:cNvPicPr>
          <p:nvPr/>
        </p:nvPicPr>
        <p:blipFill>
          <a:blip r:embed="rId5"/>
          <a:stretch>
            <a:fillRect/>
          </a:stretch>
        </p:blipFill>
        <p:spPr>
          <a:xfrm>
            <a:off x="4226058" y="5762873"/>
            <a:ext cx="4052208" cy="915434"/>
          </a:xfrm>
          <a:prstGeom prst="rect">
            <a:avLst/>
          </a:prstGeom>
        </p:spPr>
      </p:pic>
    </p:spTree>
    <p:extLst>
      <p:ext uri="{BB962C8B-B14F-4D97-AF65-F5344CB8AC3E}">
        <p14:creationId xmlns:p14="http://schemas.microsoft.com/office/powerpoint/2010/main" val="142498653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16F3D-405F-53A4-0D79-0B7EAB90B3C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B7B435-058B-66AE-6D4C-E39C4D77F5AB}"/>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How do we work together to create a Learning Health System?</a:t>
            </a:r>
          </a:p>
        </p:txBody>
      </p:sp>
      <p:pic>
        <p:nvPicPr>
          <p:cNvPr id="3" name="Picture 2" descr="A picture containing shape&#10;&#10;Description automatically generated">
            <a:extLst>
              <a:ext uri="{FF2B5EF4-FFF2-40B4-BE49-F238E27FC236}">
                <a16:creationId xmlns:a16="http://schemas.microsoft.com/office/drawing/2014/main" id="{7B07657A-E93E-9287-C557-F589371789B6}"/>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2" name="Content Placeholder 4" descr="A picture containing nature, cave&#10;&#10;Description automatically generated">
            <a:extLst>
              <a:ext uri="{FF2B5EF4-FFF2-40B4-BE49-F238E27FC236}">
                <a16:creationId xmlns:a16="http://schemas.microsoft.com/office/drawing/2014/main" id="{3021713A-69AE-696B-5564-29ED80889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403" y="983293"/>
            <a:ext cx="5584457" cy="5109778"/>
          </a:xfrm>
          <a:prstGeom prst="rect">
            <a:avLst/>
          </a:prstGeom>
        </p:spPr>
      </p:pic>
      <p:sp>
        <p:nvSpPr>
          <p:cNvPr id="5" name="Content Placeholder 2">
            <a:extLst>
              <a:ext uri="{FF2B5EF4-FFF2-40B4-BE49-F238E27FC236}">
                <a16:creationId xmlns:a16="http://schemas.microsoft.com/office/drawing/2014/main" id="{B270C253-5D6C-762F-84CB-D89F85353D48}"/>
              </a:ext>
            </a:extLst>
          </p:cNvPr>
          <p:cNvSpPr txBox="1">
            <a:spLocks/>
          </p:cNvSpPr>
          <p:nvPr/>
        </p:nvSpPr>
        <p:spPr>
          <a:xfrm>
            <a:off x="475614" y="2278430"/>
            <a:ext cx="3635936" cy="3646800"/>
          </a:xfrm>
          <a:prstGeom prst="rect">
            <a:avLst/>
          </a:prstGeom>
        </p:spPr>
        <p:txBody>
          <a:bodyPr vert="horz" lIns="0" tIns="0" rIns="0" bIns="0" rtlCol="0">
            <a:normAutofit/>
          </a:bodyPr>
          <a:lstStyle>
            <a:lvl1pPr marL="180000" indent="-180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360000" indent="-180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540000" indent="-180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720000" indent="-180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900000" indent="-1800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endParaRPr kumimoji="0" lang="en-US" sz="2000" b="1" i="0" u="none" strike="noStrike" kern="1200" cap="none" spc="0" normalizeH="0" baseline="0" noProof="0" dirty="0">
              <a:ln>
                <a:noFill/>
              </a:ln>
              <a:solidFill>
                <a:srgbClr val="4472C4"/>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833C9F"/>
                </a:solidFill>
                <a:effectLst/>
                <a:uLnTx/>
                <a:uFillTx/>
                <a:latin typeface="Arial" panose="020B0604020202020204" pitchFamily="34" charset="0"/>
                <a:ea typeface="+mn-ea"/>
                <a:cs typeface="Arial" panose="020B0604020202020204" pitchFamily="34" charset="0"/>
              </a:rPr>
              <a:t>Do once.</a:t>
            </a: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833C9F"/>
                </a:solidFill>
                <a:effectLst/>
                <a:uLnTx/>
                <a:uFillTx/>
                <a:latin typeface="Arial" panose="020B0604020202020204" pitchFamily="34" charset="0"/>
                <a:ea typeface="+mn-ea"/>
                <a:cs typeface="Arial" panose="020B0604020202020204" pitchFamily="34" charset="0"/>
              </a:rPr>
              <a:t>Do well. </a:t>
            </a: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833C9F"/>
                </a:solidFill>
                <a:effectLst/>
                <a:uLnTx/>
                <a:uFillTx/>
                <a:latin typeface="Arial" panose="020B0604020202020204" pitchFamily="34" charset="0"/>
                <a:ea typeface="+mn-ea"/>
                <a:cs typeface="Arial" panose="020B0604020202020204" pitchFamily="34" charset="0"/>
              </a:rPr>
              <a:t>Do together.​</a:t>
            </a:r>
            <a:endParaRPr kumimoji="0" lang="en-GB" sz="4400" b="1" i="0" u="none" strike="noStrike" kern="1200" cap="none" spc="0" normalizeH="0" baseline="0" noProof="0" dirty="0">
              <a:ln>
                <a:noFill/>
              </a:ln>
              <a:solidFill>
                <a:srgbClr val="833C9F"/>
              </a:solidFill>
              <a:effectLst/>
              <a:uLnTx/>
              <a:uFillTx/>
              <a:latin typeface="Arial" panose="020B0604020202020204" pitchFamily="34" charset="0"/>
              <a:ea typeface="+mn-ea"/>
              <a:cs typeface="Arial" panose="020B0604020202020204" pitchFamily="34" charset="0"/>
            </a:endParaRPr>
          </a:p>
        </p:txBody>
      </p:sp>
      <p:pic>
        <p:nvPicPr>
          <p:cNvPr id="8" name="Picture 7" descr="Graphical user interface&#10;&#10;Description automatically generated with low confidence">
            <a:extLst>
              <a:ext uri="{FF2B5EF4-FFF2-40B4-BE49-F238E27FC236}">
                <a16:creationId xmlns:a16="http://schemas.microsoft.com/office/drawing/2014/main" id="{003DE52A-DD9E-A68A-2160-7AFFC31EB1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614" y="5783913"/>
            <a:ext cx="2580372" cy="832941"/>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77D81F70-8E0C-B075-80C9-589FFFB532B2}"/>
              </a:ext>
            </a:extLst>
          </p:cNvPr>
          <p:cNvPicPr>
            <a:picLocks noChangeAspect="1"/>
          </p:cNvPicPr>
          <p:nvPr/>
        </p:nvPicPr>
        <p:blipFill>
          <a:blip r:embed="rId6"/>
          <a:stretch>
            <a:fillRect/>
          </a:stretch>
        </p:blipFill>
        <p:spPr>
          <a:xfrm>
            <a:off x="4392882" y="5876958"/>
            <a:ext cx="4052208" cy="915434"/>
          </a:xfrm>
          <a:prstGeom prst="rect">
            <a:avLst/>
          </a:prstGeom>
        </p:spPr>
      </p:pic>
    </p:spTree>
    <p:extLst>
      <p:ext uri="{BB962C8B-B14F-4D97-AF65-F5344CB8AC3E}">
        <p14:creationId xmlns:p14="http://schemas.microsoft.com/office/powerpoint/2010/main" val="3252615473"/>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8D41B-7FE8-DC68-FE89-CC8347DD93A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97981A9-3928-7AFE-FA5E-A46B9578432A}"/>
              </a:ext>
            </a:extLst>
          </p:cNvPr>
          <p:cNvPicPr>
            <a:picLocks noChangeAspect="1"/>
          </p:cNvPicPr>
          <p:nvPr/>
        </p:nvPicPr>
        <p:blipFill>
          <a:blip r:embed="rId3"/>
          <a:stretch>
            <a:fillRect/>
          </a:stretch>
        </p:blipFill>
        <p:spPr>
          <a:xfrm>
            <a:off x="5808239" y="1223080"/>
            <a:ext cx="5428666" cy="4785361"/>
          </a:xfrm>
          <a:prstGeom prst="rect">
            <a:avLst/>
          </a:prstGeom>
        </p:spPr>
      </p:pic>
      <p:sp>
        <p:nvSpPr>
          <p:cNvPr id="4" name="Rectangle 3">
            <a:extLst>
              <a:ext uri="{FF2B5EF4-FFF2-40B4-BE49-F238E27FC236}">
                <a16:creationId xmlns:a16="http://schemas.microsoft.com/office/drawing/2014/main" id="{FBE7234F-80B7-8EB7-55A4-13F6AFC876ED}"/>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Our digital midwives community</a:t>
            </a:r>
          </a:p>
        </p:txBody>
      </p:sp>
      <p:pic>
        <p:nvPicPr>
          <p:cNvPr id="3" name="Picture 2" descr="A picture containing shape&#10;&#10;Description automatically generated">
            <a:extLst>
              <a:ext uri="{FF2B5EF4-FFF2-40B4-BE49-F238E27FC236}">
                <a16:creationId xmlns:a16="http://schemas.microsoft.com/office/drawing/2014/main" id="{39D25623-2BC2-3953-9B4C-A659ADF3E3C8}"/>
              </a:ext>
            </a:extLst>
          </p:cNvPr>
          <p:cNvPicPr>
            <a:picLocks noChangeAspect="1"/>
          </p:cNvPicPr>
          <p:nvPr/>
        </p:nvPicPr>
        <p:blipFill>
          <a:blip r:embed="rId4"/>
          <a:stretch>
            <a:fillRect/>
          </a:stretch>
        </p:blipFill>
        <p:spPr>
          <a:xfrm>
            <a:off x="10307927" y="6200384"/>
            <a:ext cx="1545867" cy="351076"/>
          </a:xfrm>
          <a:prstGeom prst="rect">
            <a:avLst/>
          </a:prstGeom>
        </p:spPr>
      </p:pic>
      <p:pic>
        <p:nvPicPr>
          <p:cNvPr id="2" name="Picture 1">
            <a:extLst>
              <a:ext uri="{FF2B5EF4-FFF2-40B4-BE49-F238E27FC236}">
                <a16:creationId xmlns:a16="http://schemas.microsoft.com/office/drawing/2014/main" id="{5DBE6C8C-7D67-02D8-25E9-08BC2DE3B01A}"/>
              </a:ext>
            </a:extLst>
          </p:cNvPr>
          <p:cNvPicPr>
            <a:picLocks noChangeAspect="1"/>
          </p:cNvPicPr>
          <p:nvPr/>
        </p:nvPicPr>
        <p:blipFill>
          <a:blip r:embed="rId5"/>
          <a:stretch>
            <a:fillRect/>
          </a:stretch>
        </p:blipFill>
        <p:spPr>
          <a:xfrm>
            <a:off x="6040541" y="1237896"/>
            <a:ext cx="4928249" cy="4872448"/>
          </a:xfrm>
          <a:prstGeom prst="rect">
            <a:avLst/>
          </a:prstGeom>
        </p:spPr>
      </p:pic>
      <p:pic>
        <p:nvPicPr>
          <p:cNvPr id="5" name="Picture 4" descr="A picture containing person, dark&#10;&#10;Description automatically generated">
            <a:extLst>
              <a:ext uri="{FF2B5EF4-FFF2-40B4-BE49-F238E27FC236}">
                <a16:creationId xmlns:a16="http://schemas.microsoft.com/office/drawing/2014/main" id="{268C8999-B26A-F536-A02F-F38087CF70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0696" y="3819090"/>
            <a:ext cx="895027" cy="895027"/>
          </a:xfrm>
          <a:prstGeom prst="rect">
            <a:avLst/>
          </a:prstGeom>
        </p:spPr>
      </p:pic>
      <p:sp>
        <p:nvSpPr>
          <p:cNvPr id="7" name="Title 1">
            <a:extLst>
              <a:ext uri="{FF2B5EF4-FFF2-40B4-BE49-F238E27FC236}">
                <a16:creationId xmlns:a16="http://schemas.microsoft.com/office/drawing/2014/main" id="{8BEA0866-F4B9-7CC0-E90C-766CAB794E7A}"/>
              </a:ext>
            </a:extLst>
          </p:cNvPr>
          <p:cNvSpPr txBox="1">
            <a:spLocks/>
          </p:cNvSpPr>
          <p:nvPr/>
        </p:nvSpPr>
        <p:spPr>
          <a:xfrm>
            <a:off x="4139952" y="4714117"/>
            <a:ext cx="1602175" cy="890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1100" b="1" i="0" u="none" strike="noStrike" kern="1200" cap="none" spc="0" normalizeH="0" baseline="0" noProof="0" dirty="0">
                <a:ln>
                  <a:noFill/>
                </a:ln>
                <a:solidFill>
                  <a:srgbClr val="BC579F"/>
                </a:solidFill>
                <a:effectLst/>
                <a:uLnTx/>
                <a:uFillTx/>
                <a:latin typeface="Arial" panose="020B0604020202020204" pitchFamily="34" charset="0"/>
                <a:ea typeface="+mj-ea"/>
                <a:cs typeface="Arial" panose="020B0604020202020204" pitchFamily="34" charset="0"/>
              </a:rPr>
              <a:t>Lou Wilson – LMNS Digital Strategy Lead</a:t>
            </a: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BC579F"/>
              </a:solidFill>
              <a:effectLst/>
              <a:uLnTx/>
              <a:uFillTx/>
              <a:latin typeface="Barlow Semi Condensed Thin" panose="020B0604020202020204" pitchFamily="2" charset="0"/>
              <a:ea typeface="+mj-ea"/>
              <a:cs typeface="+mj-cs"/>
            </a:endParaRPr>
          </a:p>
        </p:txBody>
      </p:sp>
      <p:pic>
        <p:nvPicPr>
          <p:cNvPr id="8" name="Picture 7">
            <a:extLst>
              <a:ext uri="{FF2B5EF4-FFF2-40B4-BE49-F238E27FC236}">
                <a16:creationId xmlns:a16="http://schemas.microsoft.com/office/drawing/2014/main" id="{771282FD-E270-2FF8-A944-1BE1775F25F0}"/>
              </a:ext>
            </a:extLst>
          </p:cNvPr>
          <p:cNvPicPr>
            <a:picLocks noChangeAspect="1"/>
          </p:cNvPicPr>
          <p:nvPr/>
        </p:nvPicPr>
        <p:blipFill>
          <a:blip r:embed="rId7"/>
          <a:stretch>
            <a:fillRect/>
          </a:stretch>
        </p:blipFill>
        <p:spPr>
          <a:xfrm>
            <a:off x="119867" y="1009949"/>
            <a:ext cx="3558804" cy="4949502"/>
          </a:xfrm>
          <a:prstGeom prst="rect">
            <a:avLst/>
          </a:prstGeom>
        </p:spPr>
      </p:pic>
      <p:pic>
        <p:nvPicPr>
          <p:cNvPr id="9" name="Picture 8" descr="A picture containing application&#10;&#10;Description automatically generated">
            <a:extLst>
              <a:ext uri="{FF2B5EF4-FFF2-40B4-BE49-F238E27FC236}">
                <a16:creationId xmlns:a16="http://schemas.microsoft.com/office/drawing/2014/main" id="{CFEA65FE-0C7D-827A-EA24-1EA861D4E980}"/>
              </a:ext>
            </a:extLst>
          </p:cNvPr>
          <p:cNvPicPr>
            <a:picLocks noChangeAspect="1"/>
          </p:cNvPicPr>
          <p:nvPr/>
        </p:nvPicPr>
        <p:blipFill rotWithShape="1">
          <a:blip r:embed="rId8" cstate="print">
            <a:clrChange>
              <a:clrFrom>
                <a:srgbClr val="FFFFFF"/>
              </a:clrFrom>
              <a:clrTo>
                <a:srgbClr val="FFFFFF">
                  <a:alpha val="0"/>
                </a:srgbClr>
              </a:clrTo>
            </a:clrChange>
            <a:duotone>
              <a:prstClr val="black"/>
              <a:srgbClr val="7965A2">
                <a:tint val="45000"/>
                <a:satMod val="400000"/>
              </a:srgbClr>
            </a:duotone>
            <a:alphaModFix amt="74000"/>
            <a:extLst>
              <a:ext uri="{28A0092B-C50C-407E-A947-70E740481C1C}">
                <a14:useLocalDpi xmlns:a14="http://schemas.microsoft.com/office/drawing/2010/main" val="0"/>
              </a:ext>
            </a:extLst>
          </a:blip>
          <a:srcRect r="64315"/>
          <a:stretch/>
        </p:blipFill>
        <p:spPr>
          <a:xfrm>
            <a:off x="5130322" y="1744576"/>
            <a:ext cx="895026" cy="810099"/>
          </a:xfrm>
          <a:prstGeom prst="rect">
            <a:avLst/>
          </a:prstGeom>
        </p:spPr>
      </p:pic>
      <p:sp>
        <p:nvSpPr>
          <p:cNvPr id="10" name="Arrow: Up 9">
            <a:extLst>
              <a:ext uri="{FF2B5EF4-FFF2-40B4-BE49-F238E27FC236}">
                <a16:creationId xmlns:a16="http://schemas.microsoft.com/office/drawing/2014/main" id="{DA477170-FEF0-F655-E5D8-6C5C93100165}"/>
              </a:ext>
            </a:extLst>
          </p:cNvPr>
          <p:cNvSpPr/>
          <p:nvPr/>
        </p:nvSpPr>
        <p:spPr>
          <a:xfrm rot="7372330">
            <a:off x="6227582" y="2277783"/>
            <a:ext cx="419634" cy="840401"/>
          </a:xfrm>
          <a:prstGeom prst="upArrow">
            <a:avLst>
              <a:gd name="adj1" fmla="val 50000"/>
              <a:gd name="adj2" fmla="val 87704"/>
            </a:avLst>
          </a:prstGeom>
          <a:gradFill flip="none" rotWithShape="1">
            <a:gsLst>
              <a:gs pos="0">
                <a:srgbClr val="7965A2">
                  <a:tint val="66000"/>
                  <a:satMod val="160000"/>
                </a:srgbClr>
              </a:gs>
              <a:gs pos="50000">
                <a:srgbClr val="7965A2">
                  <a:tint val="44500"/>
                  <a:satMod val="160000"/>
                </a:srgbClr>
              </a:gs>
              <a:gs pos="100000">
                <a:srgbClr val="7965A2">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Up 10">
            <a:extLst>
              <a:ext uri="{FF2B5EF4-FFF2-40B4-BE49-F238E27FC236}">
                <a16:creationId xmlns:a16="http://schemas.microsoft.com/office/drawing/2014/main" id="{AA403772-B27D-05B9-2892-5E29E8FDF1D7}"/>
              </a:ext>
            </a:extLst>
          </p:cNvPr>
          <p:cNvSpPr/>
          <p:nvPr/>
        </p:nvSpPr>
        <p:spPr>
          <a:xfrm rot="7372330">
            <a:off x="6538790" y="1888572"/>
            <a:ext cx="419634" cy="840401"/>
          </a:xfrm>
          <a:prstGeom prst="upArrow">
            <a:avLst>
              <a:gd name="adj1" fmla="val 50000"/>
              <a:gd name="adj2" fmla="val 87704"/>
            </a:avLst>
          </a:prstGeom>
          <a:gradFill flip="none" rotWithShape="1">
            <a:gsLst>
              <a:gs pos="0">
                <a:srgbClr val="7965A2">
                  <a:tint val="66000"/>
                  <a:satMod val="160000"/>
                </a:srgbClr>
              </a:gs>
              <a:gs pos="50000">
                <a:srgbClr val="7965A2">
                  <a:tint val="44500"/>
                  <a:satMod val="160000"/>
                </a:srgbClr>
              </a:gs>
              <a:gs pos="100000">
                <a:srgbClr val="7965A2">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p 11">
            <a:extLst>
              <a:ext uri="{FF2B5EF4-FFF2-40B4-BE49-F238E27FC236}">
                <a16:creationId xmlns:a16="http://schemas.microsoft.com/office/drawing/2014/main" id="{DCC1F35F-A410-15DE-552B-40CC8D65FF11}"/>
              </a:ext>
            </a:extLst>
          </p:cNvPr>
          <p:cNvSpPr/>
          <p:nvPr/>
        </p:nvSpPr>
        <p:spPr>
          <a:xfrm rot="7372330">
            <a:off x="5702143" y="2553888"/>
            <a:ext cx="419634" cy="840401"/>
          </a:xfrm>
          <a:prstGeom prst="upArrow">
            <a:avLst>
              <a:gd name="adj1" fmla="val 50000"/>
              <a:gd name="adj2" fmla="val 87704"/>
            </a:avLst>
          </a:prstGeom>
          <a:gradFill flip="none" rotWithShape="1">
            <a:gsLst>
              <a:gs pos="0">
                <a:srgbClr val="7965A2">
                  <a:tint val="66000"/>
                  <a:satMod val="160000"/>
                </a:srgbClr>
              </a:gs>
              <a:gs pos="50000">
                <a:srgbClr val="7965A2">
                  <a:tint val="44500"/>
                  <a:satMod val="160000"/>
                </a:srgbClr>
              </a:gs>
              <a:gs pos="100000">
                <a:srgbClr val="7965A2">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CA18399-DE82-EADA-8FEA-F95317C249BD}"/>
              </a:ext>
            </a:extLst>
          </p:cNvPr>
          <p:cNvPicPr>
            <a:picLocks noChangeAspect="1"/>
          </p:cNvPicPr>
          <p:nvPr/>
        </p:nvPicPr>
        <p:blipFill>
          <a:blip r:embed="rId9"/>
          <a:stretch>
            <a:fillRect/>
          </a:stretch>
        </p:blipFill>
        <p:spPr>
          <a:xfrm>
            <a:off x="10710544" y="1009949"/>
            <a:ext cx="1481456" cy="908383"/>
          </a:xfrm>
          <a:prstGeom prst="rect">
            <a:avLst/>
          </a:prstGeom>
        </p:spPr>
      </p:pic>
      <p:pic>
        <p:nvPicPr>
          <p:cNvPr id="16" name="Picture 15" descr="Graphical user interface&#10;&#10;Description automatically generated with low confidence">
            <a:extLst>
              <a:ext uri="{FF2B5EF4-FFF2-40B4-BE49-F238E27FC236}">
                <a16:creationId xmlns:a16="http://schemas.microsoft.com/office/drawing/2014/main" id="{3756D519-DE01-A97B-5F5E-1720989892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206" y="5915340"/>
            <a:ext cx="2580372" cy="832941"/>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945A7145-C881-C078-EEB3-23A31C380453}"/>
              </a:ext>
            </a:extLst>
          </p:cNvPr>
          <p:cNvPicPr>
            <a:picLocks noChangeAspect="1"/>
          </p:cNvPicPr>
          <p:nvPr/>
        </p:nvPicPr>
        <p:blipFill>
          <a:blip r:embed="rId11"/>
          <a:stretch>
            <a:fillRect/>
          </a:stretch>
        </p:blipFill>
        <p:spPr>
          <a:xfrm>
            <a:off x="4392882" y="5876958"/>
            <a:ext cx="4052208" cy="915434"/>
          </a:xfrm>
          <a:prstGeom prst="rect">
            <a:avLst/>
          </a:prstGeom>
        </p:spPr>
      </p:pic>
    </p:spTree>
    <p:extLst>
      <p:ext uri="{BB962C8B-B14F-4D97-AF65-F5344CB8AC3E}">
        <p14:creationId xmlns:p14="http://schemas.microsoft.com/office/powerpoint/2010/main" val="607831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customXml/itemProps2.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3.xml><?xml version="1.0" encoding="utf-8"?>
<ds:datastoreItem xmlns:ds="http://schemas.openxmlformats.org/officeDocument/2006/customXml" ds:itemID="{BF65506C-93D0-4F65-AAA1-8E15700D8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75</TotalTime>
  <Words>825</Words>
  <Application>Microsoft Macintosh PowerPoint</Application>
  <PresentationFormat>Widescreen</PresentationFormat>
  <Paragraphs>115</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Barlow Semi Condensed Thin</vt:lpstr>
      <vt:lpstr>Calibri</vt:lpstr>
      <vt:lpstr>Calibri Light</vt:lpstr>
      <vt:lpstr>Wingdings</vt:lpstr>
      <vt:lpstr>Office Theme</vt:lpstr>
      <vt:lpstr>B1.1 Transforming maternity services through shared records  Lisa Sewell: Programme Director, Great North Care Record  Alice Butler: Chief Midwifery Information Officer, NENC LMNS Dr Phil Stamp: Regional Clinical Safety Officer, GNCR and NENC ICS Jill Watson: Senior Project Manager, Great North Care Record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40</cp:revision>
  <dcterms:created xsi:type="dcterms:W3CDTF">2022-04-12T19:39:15Z</dcterms:created>
  <dcterms:modified xsi:type="dcterms:W3CDTF">2024-04-19T14:57:12Z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y fmtid="{D5CDD505-2E9C-101B-9397-08002B2CF9AE}" pid="3" name="MediaServiceImageTags">
    <vt:lpwstr/>
  </property>
</Properties>
</file>