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sldIdLst>
    <p:sldId id="2147470878" r:id="rId5"/>
    <p:sldId id="2147470879" r:id="rId6"/>
    <p:sldId id="2147470880" r:id="rId7"/>
    <p:sldId id="2147470881" r:id="rId8"/>
    <p:sldId id="2147470882" r:id="rId9"/>
    <p:sldId id="2147470883" r:id="rId10"/>
    <p:sldId id="2147470884" r:id="rId11"/>
    <p:sldId id="2147470885" r:id="rId12"/>
    <p:sldId id="2147470886" r:id="rId13"/>
    <p:sldId id="2147470887" r:id="rId14"/>
    <p:sldId id="2147470888" r:id="rId15"/>
    <p:sldId id="276" r:id="rId16"/>
    <p:sldId id="277" r:id="rId17"/>
    <p:sldId id="214747088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063F"/>
    <a:srgbClr val="782283"/>
    <a:srgbClr val="833C9F"/>
    <a:srgbClr val="003853"/>
    <a:srgbClr val="D9458F"/>
    <a:srgbClr val="FFCE44"/>
    <a:srgbClr val="E94F35"/>
    <a:srgbClr val="3AADC7"/>
    <a:srgbClr val="4771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18"/>
    <p:restoredTop sz="94694"/>
  </p:normalViewPr>
  <p:slideViewPr>
    <p:cSldViewPr snapToGrid="0" snapToObjects="1">
      <p:cViewPr varScale="1">
        <p:scale>
          <a:sx n="121" d="100"/>
          <a:sy n="121" d="100"/>
        </p:scale>
        <p:origin x="1120" y="176"/>
      </p:cViewPr>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2F95E6-8ED5-4FEC-8796-7DFD18C602DB}" type="datetimeFigureOut">
              <a:rPr lang="en-GB" smtClean="0"/>
              <a:t>19/04/2024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1CA0AB-A201-42EA-9E34-00D9AE00BDD5}" type="slidenum">
              <a:rPr lang="en-GB" smtClean="0"/>
              <a:t>‹#›</a:t>
            </a:fld>
            <a:endParaRPr lang="en-GB"/>
          </a:p>
        </p:txBody>
      </p:sp>
    </p:spTree>
    <p:extLst>
      <p:ext uri="{BB962C8B-B14F-4D97-AF65-F5344CB8AC3E}">
        <p14:creationId xmlns:p14="http://schemas.microsoft.com/office/powerpoint/2010/main" val="2833000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7A0B6-1121-5A4F-A9E5-C1109A67E91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4010B07B-9C86-D94A-9A6D-C25DD2348E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55B0EBE2-8C89-3D46-9F39-E61224518296}"/>
              </a:ext>
            </a:extLst>
          </p:cNvPr>
          <p:cNvSpPr>
            <a:spLocks noGrp="1"/>
          </p:cNvSpPr>
          <p:nvPr>
            <p:ph type="dt" sz="half" idx="10"/>
          </p:nvPr>
        </p:nvSpPr>
        <p:spPr/>
        <p:txBody>
          <a:bodyPr/>
          <a:lstStyle/>
          <a:p>
            <a:fld id="{0C225E06-2D28-6044-A754-78574865E02E}" type="datetimeFigureOut">
              <a:rPr lang="en-US" smtClean="0"/>
              <a:t>4/19/24</a:t>
            </a:fld>
            <a:endParaRPr lang="en-US"/>
          </a:p>
        </p:txBody>
      </p:sp>
      <p:sp>
        <p:nvSpPr>
          <p:cNvPr id="5" name="Footer Placeholder 4">
            <a:extLst>
              <a:ext uri="{FF2B5EF4-FFF2-40B4-BE49-F238E27FC236}">
                <a16:creationId xmlns:a16="http://schemas.microsoft.com/office/drawing/2014/main" id="{B7532CEC-A2F2-8F40-B370-7DD1ED15EF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71C006-20ED-2048-AD08-E1AA4E108258}"/>
              </a:ext>
            </a:extLst>
          </p:cNvPr>
          <p:cNvSpPr>
            <a:spLocks noGrp="1"/>
          </p:cNvSpPr>
          <p:nvPr>
            <p:ph type="sldNum" sz="quarter" idx="12"/>
          </p:nvPr>
        </p:nvSpPr>
        <p:spPr/>
        <p:txBody>
          <a:bodyPr/>
          <a:lstStyle/>
          <a:p>
            <a:fld id="{F418F0A1-952F-D043-9020-DF8406D5167E}" type="slidenum">
              <a:rPr lang="en-US" smtClean="0"/>
              <a:t>‹#›</a:t>
            </a:fld>
            <a:endParaRPr lang="en-US"/>
          </a:p>
        </p:txBody>
      </p:sp>
    </p:spTree>
    <p:extLst>
      <p:ext uri="{BB962C8B-B14F-4D97-AF65-F5344CB8AC3E}">
        <p14:creationId xmlns:p14="http://schemas.microsoft.com/office/powerpoint/2010/main" val="4056016568"/>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8D34-09BF-1147-A822-30A710EAFCC5}"/>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BDB7C88-2041-0F4C-9CB2-033A350B14D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EAB9516-6057-E046-B3E0-59802BA340F1}"/>
              </a:ext>
            </a:extLst>
          </p:cNvPr>
          <p:cNvSpPr>
            <a:spLocks noGrp="1"/>
          </p:cNvSpPr>
          <p:nvPr>
            <p:ph type="dt" sz="half" idx="10"/>
          </p:nvPr>
        </p:nvSpPr>
        <p:spPr/>
        <p:txBody>
          <a:bodyPr/>
          <a:lstStyle/>
          <a:p>
            <a:fld id="{0C225E06-2D28-6044-A754-78574865E02E}" type="datetimeFigureOut">
              <a:rPr lang="en-US" smtClean="0"/>
              <a:t>4/19/24</a:t>
            </a:fld>
            <a:endParaRPr lang="en-US"/>
          </a:p>
        </p:txBody>
      </p:sp>
      <p:sp>
        <p:nvSpPr>
          <p:cNvPr id="5" name="Footer Placeholder 4">
            <a:extLst>
              <a:ext uri="{FF2B5EF4-FFF2-40B4-BE49-F238E27FC236}">
                <a16:creationId xmlns:a16="http://schemas.microsoft.com/office/drawing/2014/main" id="{50682922-BD86-EF4B-A76C-3FDD665C2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0FCEB0-A74D-1742-9E98-90E52CCDB7C0}"/>
              </a:ext>
            </a:extLst>
          </p:cNvPr>
          <p:cNvSpPr>
            <a:spLocks noGrp="1"/>
          </p:cNvSpPr>
          <p:nvPr>
            <p:ph type="sldNum" sz="quarter" idx="12"/>
          </p:nvPr>
        </p:nvSpPr>
        <p:spPr/>
        <p:txBody>
          <a:bodyPr/>
          <a:lstStyle/>
          <a:p>
            <a:fld id="{F418F0A1-952F-D043-9020-DF8406D5167E}" type="slidenum">
              <a:rPr lang="en-US" smtClean="0"/>
              <a:t>‹#›</a:t>
            </a:fld>
            <a:endParaRPr lang="en-US"/>
          </a:p>
        </p:txBody>
      </p:sp>
    </p:spTree>
    <p:extLst>
      <p:ext uri="{BB962C8B-B14F-4D97-AF65-F5344CB8AC3E}">
        <p14:creationId xmlns:p14="http://schemas.microsoft.com/office/powerpoint/2010/main" val="2414114949"/>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B3D1F6-81D6-1D4D-B59E-8BC3D366A25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28EA0BC-C8D2-C64A-A14D-268613844D7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4541D60-5381-934B-8E95-90938EEAE8DA}"/>
              </a:ext>
            </a:extLst>
          </p:cNvPr>
          <p:cNvSpPr>
            <a:spLocks noGrp="1"/>
          </p:cNvSpPr>
          <p:nvPr>
            <p:ph type="dt" sz="half" idx="10"/>
          </p:nvPr>
        </p:nvSpPr>
        <p:spPr/>
        <p:txBody>
          <a:bodyPr/>
          <a:lstStyle/>
          <a:p>
            <a:fld id="{0C225E06-2D28-6044-A754-78574865E02E}" type="datetimeFigureOut">
              <a:rPr lang="en-US" smtClean="0"/>
              <a:t>4/19/24</a:t>
            </a:fld>
            <a:endParaRPr lang="en-US"/>
          </a:p>
        </p:txBody>
      </p:sp>
      <p:sp>
        <p:nvSpPr>
          <p:cNvPr id="5" name="Footer Placeholder 4">
            <a:extLst>
              <a:ext uri="{FF2B5EF4-FFF2-40B4-BE49-F238E27FC236}">
                <a16:creationId xmlns:a16="http://schemas.microsoft.com/office/drawing/2014/main" id="{088AE05C-F4BA-0D47-AE92-E0CFB4ACB4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8A2A8B-B043-4E4F-8622-A44989BE499D}"/>
              </a:ext>
            </a:extLst>
          </p:cNvPr>
          <p:cNvSpPr>
            <a:spLocks noGrp="1"/>
          </p:cNvSpPr>
          <p:nvPr>
            <p:ph type="sldNum" sz="quarter" idx="12"/>
          </p:nvPr>
        </p:nvSpPr>
        <p:spPr/>
        <p:txBody>
          <a:bodyPr/>
          <a:lstStyle/>
          <a:p>
            <a:fld id="{F418F0A1-952F-D043-9020-DF8406D5167E}" type="slidenum">
              <a:rPr lang="en-US" smtClean="0"/>
              <a:t>‹#›</a:t>
            </a:fld>
            <a:endParaRPr lang="en-US"/>
          </a:p>
        </p:txBody>
      </p:sp>
    </p:spTree>
    <p:extLst>
      <p:ext uri="{BB962C8B-B14F-4D97-AF65-F5344CB8AC3E}">
        <p14:creationId xmlns:p14="http://schemas.microsoft.com/office/powerpoint/2010/main" val="2085101681"/>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D9483-299F-7844-AF90-31791D9F633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9D2CA7C-55A6-794D-9D08-0474B896452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00DAEF5-2048-5442-8EEC-B3E7CBCEFC81}"/>
              </a:ext>
            </a:extLst>
          </p:cNvPr>
          <p:cNvSpPr>
            <a:spLocks noGrp="1"/>
          </p:cNvSpPr>
          <p:nvPr>
            <p:ph type="dt" sz="half" idx="10"/>
          </p:nvPr>
        </p:nvSpPr>
        <p:spPr/>
        <p:txBody>
          <a:bodyPr/>
          <a:lstStyle/>
          <a:p>
            <a:fld id="{0C225E06-2D28-6044-A754-78574865E02E}" type="datetimeFigureOut">
              <a:rPr lang="en-US" smtClean="0"/>
              <a:t>4/19/24</a:t>
            </a:fld>
            <a:endParaRPr lang="en-US"/>
          </a:p>
        </p:txBody>
      </p:sp>
      <p:sp>
        <p:nvSpPr>
          <p:cNvPr id="5" name="Footer Placeholder 4">
            <a:extLst>
              <a:ext uri="{FF2B5EF4-FFF2-40B4-BE49-F238E27FC236}">
                <a16:creationId xmlns:a16="http://schemas.microsoft.com/office/drawing/2014/main" id="{48F46D2B-32F6-9043-B1C6-9B63511179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2E4A01-6E9C-424C-A13C-F04BD71BC987}"/>
              </a:ext>
            </a:extLst>
          </p:cNvPr>
          <p:cNvSpPr>
            <a:spLocks noGrp="1"/>
          </p:cNvSpPr>
          <p:nvPr>
            <p:ph type="sldNum" sz="quarter" idx="12"/>
          </p:nvPr>
        </p:nvSpPr>
        <p:spPr/>
        <p:txBody>
          <a:bodyPr/>
          <a:lstStyle/>
          <a:p>
            <a:fld id="{F418F0A1-952F-D043-9020-DF8406D5167E}" type="slidenum">
              <a:rPr lang="en-US" smtClean="0"/>
              <a:t>‹#›</a:t>
            </a:fld>
            <a:endParaRPr lang="en-US"/>
          </a:p>
        </p:txBody>
      </p:sp>
    </p:spTree>
    <p:extLst>
      <p:ext uri="{BB962C8B-B14F-4D97-AF65-F5344CB8AC3E}">
        <p14:creationId xmlns:p14="http://schemas.microsoft.com/office/powerpoint/2010/main" val="3144502913"/>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9223F-5167-BF49-B7A5-9A20B74E8F8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7ABF161-E384-894F-8CEF-F54371BBF6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FC480C3-D0D1-4E4D-9F78-98CFDDBAFE71}"/>
              </a:ext>
            </a:extLst>
          </p:cNvPr>
          <p:cNvSpPr>
            <a:spLocks noGrp="1"/>
          </p:cNvSpPr>
          <p:nvPr>
            <p:ph type="dt" sz="half" idx="10"/>
          </p:nvPr>
        </p:nvSpPr>
        <p:spPr/>
        <p:txBody>
          <a:bodyPr/>
          <a:lstStyle/>
          <a:p>
            <a:fld id="{0C225E06-2D28-6044-A754-78574865E02E}" type="datetimeFigureOut">
              <a:rPr lang="en-US" smtClean="0"/>
              <a:t>4/19/24</a:t>
            </a:fld>
            <a:endParaRPr lang="en-US"/>
          </a:p>
        </p:txBody>
      </p:sp>
      <p:sp>
        <p:nvSpPr>
          <p:cNvPr id="5" name="Footer Placeholder 4">
            <a:extLst>
              <a:ext uri="{FF2B5EF4-FFF2-40B4-BE49-F238E27FC236}">
                <a16:creationId xmlns:a16="http://schemas.microsoft.com/office/drawing/2014/main" id="{AA97826A-6DF5-CD4F-B5D0-85F601B7EA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A5BFAC-05F5-3347-9B34-5803B349BE96}"/>
              </a:ext>
            </a:extLst>
          </p:cNvPr>
          <p:cNvSpPr>
            <a:spLocks noGrp="1"/>
          </p:cNvSpPr>
          <p:nvPr>
            <p:ph type="sldNum" sz="quarter" idx="12"/>
          </p:nvPr>
        </p:nvSpPr>
        <p:spPr/>
        <p:txBody>
          <a:bodyPr/>
          <a:lstStyle/>
          <a:p>
            <a:fld id="{F418F0A1-952F-D043-9020-DF8406D5167E}" type="slidenum">
              <a:rPr lang="en-US" smtClean="0"/>
              <a:t>‹#›</a:t>
            </a:fld>
            <a:endParaRPr lang="en-US"/>
          </a:p>
        </p:txBody>
      </p:sp>
    </p:spTree>
    <p:extLst>
      <p:ext uri="{BB962C8B-B14F-4D97-AF65-F5344CB8AC3E}">
        <p14:creationId xmlns:p14="http://schemas.microsoft.com/office/powerpoint/2010/main" val="1603614292"/>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4C62B-3F37-8347-BD7A-155988B27BD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0F007E9-C26B-5440-A4A0-0CC5914A243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9498BE2-A856-134D-B17A-5DAD97DDCF1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558697B1-9116-6E49-8710-69F7246DCB74}"/>
              </a:ext>
            </a:extLst>
          </p:cNvPr>
          <p:cNvSpPr>
            <a:spLocks noGrp="1"/>
          </p:cNvSpPr>
          <p:nvPr>
            <p:ph type="dt" sz="half" idx="10"/>
          </p:nvPr>
        </p:nvSpPr>
        <p:spPr/>
        <p:txBody>
          <a:bodyPr/>
          <a:lstStyle/>
          <a:p>
            <a:fld id="{0C225E06-2D28-6044-A754-78574865E02E}" type="datetimeFigureOut">
              <a:rPr lang="en-US" smtClean="0"/>
              <a:t>4/19/24</a:t>
            </a:fld>
            <a:endParaRPr lang="en-US"/>
          </a:p>
        </p:txBody>
      </p:sp>
      <p:sp>
        <p:nvSpPr>
          <p:cNvPr id="6" name="Footer Placeholder 5">
            <a:extLst>
              <a:ext uri="{FF2B5EF4-FFF2-40B4-BE49-F238E27FC236}">
                <a16:creationId xmlns:a16="http://schemas.microsoft.com/office/drawing/2014/main" id="{476BA064-0D23-B447-A093-21CD4666C5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54D95A-4286-214D-AFDC-DF88B65E6EC6}"/>
              </a:ext>
            </a:extLst>
          </p:cNvPr>
          <p:cNvSpPr>
            <a:spLocks noGrp="1"/>
          </p:cNvSpPr>
          <p:nvPr>
            <p:ph type="sldNum" sz="quarter" idx="12"/>
          </p:nvPr>
        </p:nvSpPr>
        <p:spPr/>
        <p:txBody>
          <a:bodyPr/>
          <a:lstStyle/>
          <a:p>
            <a:fld id="{F418F0A1-952F-D043-9020-DF8406D5167E}" type="slidenum">
              <a:rPr lang="en-US" smtClean="0"/>
              <a:t>‹#›</a:t>
            </a:fld>
            <a:endParaRPr lang="en-US"/>
          </a:p>
        </p:txBody>
      </p:sp>
    </p:spTree>
    <p:extLst>
      <p:ext uri="{BB962C8B-B14F-4D97-AF65-F5344CB8AC3E}">
        <p14:creationId xmlns:p14="http://schemas.microsoft.com/office/powerpoint/2010/main" val="2699644159"/>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945E3-9B78-FA4D-A6CB-2B8E112EF4F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4B1D343-4F3B-5A48-9CA0-9232B63629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2D435E5-6C34-7648-96DB-BCCD01F4F06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D81EA4C-8D79-8342-B5A8-F70547351A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5AE8DA1-3568-2848-B2B6-C41448FD396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906A5E2-7DED-BE4D-8E43-1A9975BFEEA1}"/>
              </a:ext>
            </a:extLst>
          </p:cNvPr>
          <p:cNvSpPr>
            <a:spLocks noGrp="1"/>
          </p:cNvSpPr>
          <p:nvPr>
            <p:ph type="dt" sz="half" idx="10"/>
          </p:nvPr>
        </p:nvSpPr>
        <p:spPr/>
        <p:txBody>
          <a:bodyPr/>
          <a:lstStyle/>
          <a:p>
            <a:fld id="{0C225E06-2D28-6044-A754-78574865E02E}" type="datetimeFigureOut">
              <a:rPr lang="en-US" smtClean="0"/>
              <a:t>4/19/24</a:t>
            </a:fld>
            <a:endParaRPr lang="en-US"/>
          </a:p>
        </p:txBody>
      </p:sp>
      <p:sp>
        <p:nvSpPr>
          <p:cNvPr id="8" name="Footer Placeholder 7">
            <a:extLst>
              <a:ext uri="{FF2B5EF4-FFF2-40B4-BE49-F238E27FC236}">
                <a16:creationId xmlns:a16="http://schemas.microsoft.com/office/drawing/2014/main" id="{CD8456DC-ADB5-EE4E-8E3A-7C2E0C8C7D7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EC7A1EB-8C3D-9840-8D2A-0599328E7713}"/>
              </a:ext>
            </a:extLst>
          </p:cNvPr>
          <p:cNvSpPr>
            <a:spLocks noGrp="1"/>
          </p:cNvSpPr>
          <p:nvPr>
            <p:ph type="sldNum" sz="quarter" idx="12"/>
          </p:nvPr>
        </p:nvSpPr>
        <p:spPr/>
        <p:txBody>
          <a:bodyPr/>
          <a:lstStyle/>
          <a:p>
            <a:fld id="{F418F0A1-952F-D043-9020-DF8406D5167E}" type="slidenum">
              <a:rPr lang="en-US" smtClean="0"/>
              <a:t>‹#›</a:t>
            </a:fld>
            <a:endParaRPr lang="en-US"/>
          </a:p>
        </p:txBody>
      </p:sp>
    </p:spTree>
    <p:extLst>
      <p:ext uri="{BB962C8B-B14F-4D97-AF65-F5344CB8AC3E}">
        <p14:creationId xmlns:p14="http://schemas.microsoft.com/office/powerpoint/2010/main" val="3714429938"/>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79DA7-A946-B44D-912B-1CEB6805FBB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9370918D-ECC7-B44F-BEBB-8C2AD21DB741}"/>
              </a:ext>
            </a:extLst>
          </p:cNvPr>
          <p:cNvSpPr>
            <a:spLocks noGrp="1"/>
          </p:cNvSpPr>
          <p:nvPr>
            <p:ph type="dt" sz="half" idx="10"/>
          </p:nvPr>
        </p:nvSpPr>
        <p:spPr/>
        <p:txBody>
          <a:bodyPr/>
          <a:lstStyle/>
          <a:p>
            <a:fld id="{0C225E06-2D28-6044-A754-78574865E02E}" type="datetimeFigureOut">
              <a:rPr lang="en-US" smtClean="0"/>
              <a:t>4/19/24</a:t>
            </a:fld>
            <a:endParaRPr lang="en-US"/>
          </a:p>
        </p:txBody>
      </p:sp>
      <p:sp>
        <p:nvSpPr>
          <p:cNvPr id="4" name="Footer Placeholder 3">
            <a:extLst>
              <a:ext uri="{FF2B5EF4-FFF2-40B4-BE49-F238E27FC236}">
                <a16:creationId xmlns:a16="http://schemas.microsoft.com/office/drawing/2014/main" id="{09126158-212F-0545-9FDE-F342B2CC9E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18FDC3C-1E94-AB47-94D4-903D917AB513}"/>
              </a:ext>
            </a:extLst>
          </p:cNvPr>
          <p:cNvSpPr>
            <a:spLocks noGrp="1"/>
          </p:cNvSpPr>
          <p:nvPr>
            <p:ph type="sldNum" sz="quarter" idx="12"/>
          </p:nvPr>
        </p:nvSpPr>
        <p:spPr/>
        <p:txBody>
          <a:bodyPr/>
          <a:lstStyle/>
          <a:p>
            <a:fld id="{F418F0A1-952F-D043-9020-DF8406D5167E}" type="slidenum">
              <a:rPr lang="en-US" smtClean="0"/>
              <a:t>‹#›</a:t>
            </a:fld>
            <a:endParaRPr lang="en-US"/>
          </a:p>
        </p:txBody>
      </p:sp>
    </p:spTree>
    <p:extLst>
      <p:ext uri="{BB962C8B-B14F-4D97-AF65-F5344CB8AC3E}">
        <p14:creationId xmlns:p14="http://schemas.microsoft.com/office/powerpoint/2010/main" val="4196363895"/>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821A4D-2954-3443-B696-92A89B25EDBD}"/>
              </a:ext>
            </a:extLst>
          </p:cNvPr>
          <p:cNvSpPr>
            <a:spLocks noGrp="1"/>
          </p:cNvSpPr>
          <p:nvPr>
            <p:ph type="dt" sz="half" idx="10"/>
          </p:nvPr>
        </p:nvSpPr>
        <p:spPr/>
        <p:txBody>
          <a:bodyPr/>
          <a:lstStyle/>
          <a:p>
            <a:fld id="{0C225E06-2D28-6044-A754-78574865E02E}" type="datetimeFigureOut">
              <a:rPr lang="en-US" smtClean="0"/>
              <a:t>4/19/24</a:t>
            </a:fld>
            <a:endParaRPr lang="en-US"/>
          </a:p>
        </p:txBody>
      </p:sp>
      <p:sp>
        <p:nvSpPr>
          <p:cNvPr id="3" name="Footer Placeholder 2">
            <a:extLst>
              <a:ext uri="{FF2B5EF4-FFF2-40B4-BE49-F238E27FC236}">
                <a16:creationId xmlns:a16="http://schemas.microsoft.com/office/drawing/2014/main" id="{FB0AB7E3-AC26-0749-8132-9C6935811C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32BBEF-4970-E64F-B4ED-368373468182}"/>
              </a:ext>
            </a:extLst>
          </p:cNvPr>
          <p:cNvSpPr>
            <a:spLocks noGrp="1"/>
          </p:cNvSpPr>
          <p:nvPr>
            <p:ph type="sldNum" sz="quarter" idx="12"/>
          </p:nvPr>
        </p:nvSpPr>
        <p:spPr/>
        <p:txBody>
          <a:bodyPr/>
          <a:lstStyle/>
          <a:p>
            <a:fld id="{F418F0A1-952F-D043-9020-DF8406D5167E}" type="slidenum">
              <a:rPr lang="en-US" smtClean="0"/>
              <a:t>‹#›</a:t>
            </a:fld>
            <a:endParaRPr lang="en-US"/>
          </a:p>
        </p:txBody>
      </p:sp>
    </p:spTree>
    <p:extLst>
      <p:ext uri="{BB962C8B-B14F-4D97-AF65-F5344CB8AC3E}">
        <p14:creationId xmlns:p14="http://schemas.microsoft.com/office/powerpoint/2010/main" val="1405136826"/>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ACCDB-273A-D24C-A5E8-377C1C1C045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FE938ED9-2DD2-BD4F-ACC9-0FEB9E3FCE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0DB7286-9740-384F-824B-A5585CF7CC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75ECDA9-BEAE-754C-AA36-331D6A5606EF}"/>
              </a:ext>
            </a:extLst>
          </p:cNvPr>
          <p:cNvSpPr>
            <a:spLocks noGrp="1"/>
          </p:cNvSpPr>
          <p:nvPr>
            <p:ph type="dt" sz="half" idx="10"/>
          </p:nvPr>
        </p:nvSpPr>
        <p:spPr/>
        <p:txBody>
          <a:bodyPr/>
          <a:lstStyle/>
          <a:p>
            <a:fld id="{0C225E06-2D28-6044-A754-78574865E02E}" type="datetimeFigureOut">
              <a:rPr lang="en-US" smtClean="0"/>
              <a:t>4/19/24</a:t>
            </a:fld>
            <a:endParaRPr lang="en-US"/>
          </a:p>
        </p:txBody>
      </p:sp>
      <p:sp>
        <p:nvSpPr>
          <p:cNvPr id="6" name="Footer Placeholder 5">
            <a:extLst>
              <a:ext uri="{FF2B5EF4-FFF2-40B4-BE49-F238E27FC236}">
                <a16:creationId xmlns:a16="http://schemas.microsoft.com/office/drawing/2014/main" id="{23A4016B-325D-EB40-87E6-0327AC95EC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2AC85A-498B-E14A-9DBE-E6283B3E171D}"/>
              </a:ext>
            </a:extLst>
          </p:cNvPr>
          <p:cNvSpPr>
            <a:spLocks noGrp="1"/>
          </p:cNvSpPr>
          <p:nvPr>
            <p:ph type="sldNum" sz="quarter" idx="12"/>
          </p:nvPr>
        </p:nvSpPr>
        <p:spPr/>
        <p:txBody>
          <a:bodyPr/>
          <a:lstStyle/>
          <a:p>
            <a:fld id="{F418F0A1-952F-D043-9020-DF8406D5167E}" type="slidenum">
              <a:rPr lang="en-US" smtClean="0"/>
              <a:t>‹#›</a:t>
            </a:fld>
            <a:endParaRPr lang="en-US"/>
          </a:p>
        </p:txBody>
      </p:sp>
    </p:spTree>
    <p:extLst>
      <p:ext uri="{BB962C8B-B14F-4D97-AF65-F5344CB8AC3E}">
        <p14:creationId xmlns:p14="http://schemas.microsoft.com/office/powerpoint/2010/main" val="2354205294"/>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469B3-4B53-8A4C-925E-1FF5718BC94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2693FC1-C711-3940-B813-54594AB4A4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B43C81-7FA1-B04B-84FF-34BD63BD43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4AF249D-E16F-424A-8110-93359B2BAFE0}"/>
              </a:ext>
            </a:extLst>
          </p:cNvPr>
          <p:cNvSpPr>
            <a:spLocks noGrp="1"/>
          </p:cNvSpPr>
          <p:nvPr>
            <p:ph type="dt" sz="half" idx="10"/>
          </p:nvPr>
        </p:nvSpPr>
        <p:spPr/>
        <p:txBody>
          <a:bodyPr/>
          <a:lstStyle/>
          <a:p>
            <a:fld id="{0C225E06-2D28-6044-A754-78574865E02E}" type="datetimeFigureOut">
              <a:rPr lang="en-US" smtClean="0"/>
              <a:t>4/19/24</a:t>
            </a:fld>
            <a:endParaRPr lang="en-US"/>
          </a:p>
        </p:txBody>
      </p:sp>
      <p:sp>
        <p:nvSpPr>
          <p:cNvPr id="6" name="Footer Placeholder 5">
            <a:extLst>
              <a:ext uri="{FF2B5EF4-FFF2-40B4-BE49-F238E27FC236}">
                <a16:creationId xmlns:a16="http://schemas.microsoft.com/office/drawing/2014/main" id="{D091CC0B-70EC-334E-A4AF-6615044BC0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CA21C5-750B-C945-B7CC-507A846A55C5}"/>
              </a:ext>
            </a:extLst>
          </p:cNvPr>
          <p:cNvSpPr>
            <a:spLocks noGrp="1"/>
          </p:cNvSpPr>
          <p:nvPr>
            <p:ph type="sldNum" sz="quarter" idx="12"/>
          </p:nvPr>
        </p:nvSpPr>
        <p:spPr/>
        <p:txBody>
          <a:bodyPr/>
          <a:lstStyle/>
          <a:p>
            <a:fld id="{F418F0A1-952F-D043-9020-DF8406D5167E}" type="slidenum">
              <a:rPr lang="en-US" smtClean="0"/>
              <a:t>‹#›</a:t>
            </a:fld>
            <a:endParaRPr lang="en-US"/>
          </a:p>
        </p:txBody>
      </p:sp>
    </p:spTree>
    <p:extLst>
      <p:ext uri="{BB962C8B-B14F-4D97-AF65-F5344CB8AC3E}">
        <p14:creationId xmlns:p14="http://schemas.microsoft.com/office/powerpoint/2010/main" val="3321917429"/>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5A3E70-C5D9-6644-9917-8047A1B307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56758AE-403E-014B-BA93-15C2B64DA5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CC73C38-9B26-E347-88EE-F24E3748C2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25E06-2D28-6044-A754-78574865E02E}" type="datetimeFigureOut">
              <a:rPr lang="en-US" smtClean="0"/>
              <a:t>4/19/24</a:t>
            </a:fld>
            <a:endParaRPr lang="en-US"/>
          </a:p>
        </p:txBody>
      </p:sp>
      <p:sp>
        <p:nvSpPr>
          <p:cNvPr id="5" name="Footer Placeholder 4">
            <a:extLst>
              <a:ext uri="{FF2B5EF4-FFF2-40B4-BE49-F238E27FC236}">
                <a16:creationId xmlns:a16="http://schemas.microsoft.com/office/drawing/2014/main" id="{718235A2-2C56-3C4F-AA70-F43D283747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D4A857-16EE-FF4D-B4FD-F9FE49038F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18F0A1-952F-D043-9020-DF8406D5167E}" type="slidenum">
              <a:rPr lang="en-US" smtClean="0"/>
              <a:t>‹#›</a:t>
            </a:fld>
            <a:endParaRPr lang="en-US"/>
          </a:p>
        </p:txBody>
      </p:sp>
    </p:spTree>
    <p:extLst>
      <p:ext uri="{BB962C8B-B14F-4D97-AF65-F5344CB8AC3E}">
        <p14:creationId xmlns:p14="http://schemas.microsoft.com/office/powerpoint/2010/main" val="1505247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74" r:id="rId6"/>
    <p:sldLayoutId id="2147483655" r:id="rId7"/>
    <p:sldLayoutId id="2147483656" r:id="rId8"/>
    <p:sldLayoutId id="2147483657" r:id="rId9"/>
    <p:sldLayoutId id="2147483658" r:id="rId10"/>
    <p:sldLayoutId id="2147483659" r:id="rId11"/>
  </p:sldLayoutIdLst>
  <p:transition spd="slow">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shane.tickell@templeblack.co.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712BDDB-F2F6-D5C5-B510-408D1883FA26}"/>
              </a:ext>
            </a:extLst>
          </p:cNvPr>
          <p:cNvSpPr/>
          <p:nvPr/>
        </p:nvSpPr>
        <p:spPr>
          <a:xfrm>
            <a:off x="0" y="2330606"/>
            <a:ext cx="12192000" cy="4527394"/>
          </a:xfrm>
          <a:prstGeom prst="rect">
            <a:avLst/>
          </a:prstGeom>
          <a:solidFill>
            <a:srgbClr val="833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2C7E068-7DDB-7340-B0EF-1785D5915A2F}"/>
              </a:ext>
            </a:extLst>
          </p:cNvPr>
          <p:cNvSpPr>
            <a:spLocks noGrp="1"/>
          </p:cNvSpPr>
          <p:nvPr>
            <p:ph type="ctrTitle"/>
          </p:nvPr>
        </p:nvSpPr>
        <p:spPr>
          <a:xfrm>
            <a:off x="1091514" y="2836717"/>
            <a:ext cx="9230837" cy="2385731"/>
          </a:xfrm>
        </p:spPr>
        <p:txBody>
          <a:bodyPr>
            <a:normAutofit fontScale="90000"/>
          </a:bodyPr>
          <a:lstStyle/>
          <a:p>
            <a:pPr algn="l"/>
            <a:r>
              <a:rPr lang="en-US" sz="4400" b="1" dirty="0">
                <a:solidFill>
                  <a:schemeClr val="bg1"/>
                </a:solidFill>
                <a:latin typeface="Arial" panose="020B0604020202020204" pitchFamily="34" charset="0"/>
                <a:cs typeface="Arial" panose="020B0604020202020204" pitchFamily="34" charset="0"/>
              </a:rPr>
              <a:t>A3.3 What do Suppliers really want ?</a:t>
            </a:r>
            <a:br>
              <a:rPr lang="en-US" sz="4400" b="1" dirty="0">
                <a:solidFill>
                  <a:schemeClr val="bg1"/>
                </a:solidFill>
                <a:latin typeface="Arial" panose="020B0604020202020204" pitchFamily="34" charset="0"/>
                <a:cs typeface="Arial" panose="020B0604020202020204" pitchFamily="34" charset="0"/>
              </a:rPr>
            </a:br>
            <a:br>
              <a:rPr lang="en-US" sz="4400" b="1" dirty="0">
                <a:solidFill>
                  <a:schemeClr val="bg1"/>
                </a:solidFill>
                <a:latin typeface="Arial" panose="020B0604020202020204" pitchFamily="34" charset="0"/>
                <a:cs typeface="Arial" panose="020B0604020202020204" pitchFamily="34" charset="0"/>
              </a:rPr>
            </a:br>
            <a:r>
              <a:rPr lang="en-US" sz="4400" b="1" dirty="0">
                <a:solidFill>
                  <a:schemeClr val="bg1"/>
                </a:solidFill>
                <a:latin typeface="Arial" panose="020B0604020202020204" pitchFamily="34" charset="0"/>
                <a:cs typeface="Arial" panose="020B0604020202020204" pitchFamily="34" charset="0"/>
              </a:rPr>
              <a:t>Shane Tickell, </a:t>
            </a:r>
            <a:r>
              <a:rPr lang="en-US" sz="4400" b="1" dirty="0" err="1">
                <a:solidFill>
                  <a:schemeClr val="bg1"/>
                </a:solidFill>
                <a:latin typeface="Arial" panose="020B0604020202020204" pitchFamily="34" charset="0"/>
                <a:cs typeface="Arial" panose="020B0604020202020204" pitchFamily="34" charset="0"/>
              </a:rPr>
              <a:t>TechUK</a:t>
            </a:r>
            <a:r>
              <a:rPr lang="en-US" sz="4400" b="1" dirty="0">
                <a:solidFill>
                  <a:schemeClr val="bg1"/>
                </a:solidFill>
                <a:latin typeface="Arial" panose="020B0604020202020204" pitchFamily="34" charset="0"/>
                <a:cs typeface="Arial" panose="020B0604020202020204" pitchFamily="34" charset="0"/>
              </a:rPr>
              <a:t> Health &amp; Social Care Chair</a:t>
            </a:r>
          </a:p>
        </p:txBody>
      </p:sp>
      <p:pic>
        <p:nvPicPr>
          <p:cNvPr id="11" name="Picture 10" descr="Graphical user interface&#10;&#10;Description automatically generated">
            <a:extLst>
              <a:ext uri="{FF2B5EF4-FFF2-40B4-BE49-F238E27FC236}">
                <a16:creationId xmlns:a16="http://schemas.microsoft.com/office/drawing/2014/main" id="{9D8E7B27-345A-1AD1-F0BD-21AB96DABD32}"/>
              </a:ext>
            </a:extLst>
          </p:cNvPr>
          <p:cNvPicPr>
            <a:picLocks noChangeAspect="1"/>
          </p:cNvPicPr>
          <p:nvPr/>
        </p:nvPicPr>
        <p:blipFill rotWithShape="1">
          <a:blip r:embed="rId2"/>
          <a:srcRect t="60718"/>
          <a:stretch/>
        </p:blipFill>
        <p:spPr>
          <a:xfrm>
            <a:off x="6041968" y="752647"/>
            <a:ext cx="4375422" cy="727652"/>
          </a:xfrm>
          <a:prstGeom prst="rect">
            <a:avLst/>
          </a:prstGeom>
        </p:spPr>
      </p:pic>
      <p:pic>
        <p:nvPicPr>
          <p:cNvPr id="13" name="Picture 12" descr="A picture containing shape&#10;&#10;Description automatically generated">
            <a:extLst>
              <a:ext uri="{FF2B5EF4-FFF2-40B4-BE49-F238E27FC236}">
                <a16:creationId xmlns:a16="http://schemas.microsoft.com/office/drawing/2014/main" id="{5726FAE8-5F22-BE59-7CC8-BB0FC1314B90}"/>
              </a:ext>
            </a:extLst>
          </p:cNvPr>
          <p:cNvPicPr>
            <a:picLocks noChangeAspect="1"/>
          </p:cNvPicPr>
          <p:nvPr/>
        </p:nvPicPr>
        <p:blipFill>
          <a:blip r:embed="rId3"/>
          <a:stretch>
            <a:fillRect/>
          </a:stretch>
        </p:blipFill>
        <p:spPr>
          <a:xfrm>
            <a:off x="743190" y="621328"/>
            <a:ext cx="4360475" cy="990291"/>
          </a:xfrm>
          <a:prstGeom prst="rect">
            <a:avLst/>
          </a:prstGeom>
        </p:spPr>
      </p:pic>
      <p:pic>
        <p:nvPicPr>
          <p:cNvPr id="5" name="Graphic 4">
            <a:extLst>
              <a:ext uri="{FF2B5EF4-FFF2-40B4-BE49-F238E27FC236}">
                <a16:creationId xmlns:a16="http://schemas.microsoft.com/office/drawing/2014/main" id="{28710BF2-F55A-19BE-FDA4-10298E2CE52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677398" y="820473"/>
            <a:ext cx="1738749" cy="592000"/>
          </a:xfrm>
          <a:prstGeom prst="rect">
            <a:avLst/>
          </a:prstGeom>
        </p:spPr>
      </p:pic>
    </p:spTree>
    <p:extLst>
      <p:ext uri="{BB962C8B-B14F-4D97-AF65-F5344CB8AC3E}">
        <p14:creationId xmlns:p14="http://schemas.microsoft.com/office/powerpoint/2010/main" val="3357429378"/>
      </p:ext>
    </p:extLst>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278F8BE-E89B-BD40-A6C9-71374E28B5D0}"/>
              </a:ext>
            </a:extLst>
          </p:cNvPr>
          <p:cNvSpPr/>
          <p:nvPr/>
        </p:nvSpPr>
        <p:spPr>
          <a:xfrm>
            <a:off x="0" y="0"/>
            <a:ext cx="12192000" cy="983292"/>
          </a:xfrm>
          <a:prstGeom prst="rect">
            <a:avLst/>
          </a:prstGeom>
          <a:solidFill>
            <a:srgbClr val="833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4FD6C1D3-72F3-304D-8C0B-70059322FA2E}"/>
              </a:ext>
            </a:extLst>
          </p:cNvPr>
          <p:cNvSpPr/>
          <p:nvPr/>
        </p:nvSpPr>
        <p:spPr>
          <a:xfrm>
            <a:off x="596767" y="143525"/>
            <a:ext cx="10325233" cy="83099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white"/>
                </a:solidFill>
                <a:effectLst/>
                <a:uLnTx/>
                <a:uFillTx/>
                <a:latin typeface="Aptos" panose="020B0004020202020204" pitchFamily="34" charset="0"/>
                <a:ea typeface="Aptos" panose="020B0004020202020204" pitchFamily="34" charset="0"/>
                <a:cs typeface="Aptos" panose="020B0004020202020204" pitchFamily="34" charset="0"/>
              </a:rPr>
              <a:t>Increased Transparency/honesty from NHS England on what is happening with their initiatives</a:t>
            </a:r>
            <a:r>
              <a:rPr kumimoji="0" lang="en-GB" sz="2400" b="1"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a:t>
            </a:r>
            <a:endParaRPr kumimoji="0" lang="en-GB" sz="24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p:txBody>
      </p:sp>
      <p:sp>
        <p:nvSpPr>
          <p:cNvPr id="6" name="Rectangle 5">
            <a:extLst>
              <a:ext uri="{FF2B5EF4-FFF2-40B4-BE49-F238E27FC236}">
                <a16:creationId xmlns:a16="http://schemas.microsoft.com/office/drawing/2014/main" id="{54613CD9-576F-5144-880F-69CE88A9A033}"/>
              </a:ext>
            </a:extLst>
          </p:cNvPr>
          <p:cNvSpPr/>
          <p:nvPr/>
        </p:nvSpPr>
        <p:spPr>
          <a:xfrm>
            <a:off x="502458" y="1492611"/>
            <a:ext cx="10419542" cy="452431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Do you remember in 2016? when GP Connect was started suppliers were told we would start to use this by then 2018.  Those dates came and went and there was no update at all until the middle of 2020 when the announcement was made that it was going to be ready, but by that time suppliers thought GP Connect had died and were using MIG.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NHSE have been working on an Interoperability Strategy, but it appears that dates on it being issued have slipped, and there is no communication with suppliers on where it is and when it should be released.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This is not progressive, dates slip, things go wrong.  You don’t look bad because of that, but they do look bad when there is radio-silence.</a:t>
            </a:r>
          </a:p>
        </p:txBody>
      </p:sp>
      <p:pic>
        <p:nvPicPr>
          <p:cNvPr id="3" name="Picture 2" descr="A picture containing shape&#10;&#10;Description automatically generated">
            <a:extLst>
              <a:ext uri="{FF2B5EF4-FFF2-40B4-BE49-F238E27FC236}">
                <a16:creationId xmlns:a16="http://schemas.microsoft.com/office/drawing/2014/main" id="{45D809C4-C048-AE28-5736-7C4D1C014D4C}"/>
              </a:ext>
            </a:extLst>
          </p:cNvPr>
          <p:cNvPicPr>
            <a:picLocks noChangeAspect="1"/>
          </p:cNvPicPr>
          <p:nvPr/>
        </p:nvPicPr>
        <p:blipFill>
          <a:blip r:embed="rId2"/>
          <a:stretch>
            <a:fillRect/>
          </a:stretch>
        </p:blipFill>
        <p:spPr>
          <a:xfrm>
            <a:off x="10307927" y="6200384"/>
            <a:ext cx="1545867" cy="351076"/>
          </a:xfrm>
          <a:prstGeom prst="rect">
            <a:avLst/>
          </a:prstGeom>
        </p:spPr>
      </p:pic>
    </p:spTree>
    <p:extLst>
      <p:ext uri="{BB962C8B-B14F-4D97-AF65-F5344CB8AC3E}">
        <p14:creationId xmlns:p14="http://schemas.microsoft.com/office/powerpoint/2010/main" val="223150797"/>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278F8BE-E89B-BD40-A6C9-71374E28B5D0}"/>
              </a:ext>
            </a:extLst>
          </p:cNvPr>
          <p:cNvSpPr/>
          <p:nvPr/>
        </p:nvSpPr>
        <p:spPr>
          <a:xfrm>
            <a:off x="0" y="1"/>
            <a:ext cx="12192000" cy="983292"/>
          </a:xfrm>
          <a:prstGeom prst="rect">
            <a:avLst/>
          </a:prstGeom>
          <a:solidFill>
            <a:srgbClr val="833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4FD6C1D3-72F3-304D-8C0B-70059322FA2E}"/>
              </a:ext>
            </a:extLst>
          </p:cNvPr>
          <p:cNvSpPr/>
          <p:nvPr/>
        </p:nvSpPr>
        <p:spPr>
          <a:xfrm>
            <a:off x="735248" y="306540"/>
            <a:ext cx="10325233"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white"/>
                </a:solidFill>
                <a:effectLst/>
                <a:uLnTx/>
                <a:uFillTx/>
                <a:latin typeface="Aptos" panose="020B0004020202020204" pitchFamily="34" charset="0"/>
                <a:ea typeface="Aptos" panose="020B0004020202020204" pitchFamily="34" charset="0"/>
                <a:cs typeface="Aptos" panose="020B0004020202020204" pitchFamily="34" charset="0"/>
              </a:rPr>
              <a:t>Non-</a:t>
            </a:r>
            <a:r>
              <a:rPr kumimoji="0" lang="en-GB" sz="2400" b="1" i="0" u="none" strike="noStrike" kern="1200" cap="none" spc="0" normalizeH="0" baseline="0" noProof="0" dirty="0" err="1">
                <a:ln>
                  <a:noFill/>
                </a:ln>
                <a:solidFill>
                  <a:prstClr val="white"/>
                </a:solidFill>
                <a:effectLst/>
                <a:uLnTx/>
                <a:uFillTx/>
                <a:latin typeface="Aptos" panose="020B0004020202020204" pitchFamily="34" charset="0"/>
                <a:ea typeface="Aptos" panose="020B0004020202020204" pitchFamily="34" charset="0"/>
                <a:cs typeface="Aptos" panose="020B0004020202020204" pitchFamily="34" charset="0"/>
              </a:rPr>
              <a:t>UKfirst</a:t>
            </a:r>
            <a:r>
              <a:rPr kumimoji="0" lang="en-GB" sz="2400" b="1" i="0" u="none" strike="noStrike" kern="1200" cap="none" spc="0" normalizeH="0" baseline="0" noProof="0" dirty="0">
                <a:ln>
                  <a:noFill/>
                </a:ln>
                <a:solidFill>
                  <a:prstClr val="white"/>
                </a:solidFill>
                <a:effectLst/>
                <a:uLnTx/>
                <a:uFillTx/>
                <a:latin typeface="Aptos" panose="020B0004020202020204" pitchFamily="34" charset="0"/>
                <a:ea typeface="Aptos" panose="020B0004020202020204" pitchFamily="34" charset="0"/>
                <a:cs typeface="Aptos" panose="020B0004020202020204" pitchFamily="34" charset="0"/>
              </a:rPr>
              <a:t> market suppliers </a:t>
            </a:r>
            <a:endParaRPr kumimoji="0" lang="en-GB" sz="24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p:txBody>
      </p:sp>
      <p:sp>
        <p:nvSpPr>
          <p:cNvPr id="6" name="Rectangle 5">
            <a:extLst>
              <a:ext uri="{FF2B5EF4-FFF2-40B4-BE49-F238E27FC236}">
                <a16:creationId xmlns:a16="http://schemas.microsoft.com/office/drawing/2014/main" id="{54613CD9-576F-5144-880F-69CE88A9A033}"/>
              </a:ext>
            </a:extLst>
          </p:cNvPr>
          <p:cNvSpPr/>
          <p:nvPr/>
        </p:nvSpPr>
        <p:spPr>
          <a:xfrm>
            <a:off x="527858" y="1987911"/>
            <a:ext cx="8452593" cy="381642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Priorities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Priorities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Priorities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p:txBody>
      </p:sp>
      <p:pic>
        <p:nvPicPr>
          <p:cNvPr id="3" name="Picture 2" descr="A picture containing shape&#10;&#10;Description automatically generated">
            <a:extLst>
              <a:ext uri="{FF2B5EF4-FFF2-40B4-BE49-F238E27FC236}">
                <a16:creationId xmlns:a16="http://schemas.microsoft.com/office/drawing/2014/main" id="{45D809C4-C048-AE28-5736-7C4D1C014D4C}"/>
              </a:ext>
            </a:extLst>
          </p:cNvPr>
          <p:cNvPicPr>
            <a:picLocks noChangeAspect="1"/>
          </p:cNvPicPr>
          <p:nvPr/>
        </p:nvPicPr>
        <p:blipFill>
          <a:blip r:embed="rId2"/>
          <a:stretch>
            <a:fillRect/>
          </a:stretch>
        </p:blipFill>
        <p:spPr>
          <a:xfrm>
            <a:off x="10307927" y="6200384"/>
            <a:ext cx="1545867" cy="351076"/>
          </a:xfrm>
          <a:prstGeom prst="rect">
            <a:avLst/>
          </a:prstGeom>
        </p:spPr>
      </p:pic>
    </p:spTree>
    <p:extLst>
      <p:ext uri="{BB962C8B-B14F-4D97-AF65-F5344CB8AC3E}">
        <p14:creationId xmlns:p14="http://schemas.microsoft.com/office/powerpoint/2010/main" val="156116496"/>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278F8BE-E89B-BD40-A6C9-71374E28B5D0}"/>
              </a:ext>
            </a:extLst>
          </p:cNvPr>
          <p:cNvSpPr/>
          <p:nvPr/>
        </p:nvSpPr>
        <p:spPr>
          <a:xfrm>
            <a:off x="0" y="1"/>
            <a:ext cx="12192000" cy="983292"/>
          </a:xfrm>
          <a:prstGeom prst="rect">
            <a:avLst/>
          </a:prstGeom>
          <a:solidFill>
            <a:srgbClr val="833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4FD6C1D3-72F3-304D-8C0B-70059322FA2E}"/>
              </a:ext>
            </a:extLst>
          </p:cNvPr>
          <p:cNvSpPr/>
          <p:nvPr/>
        </p:nvSpPr>
        <p:spPr>
          <a:xfrm>
            <a:off x="735248" y="306540"/>
            <a:ext cx="10325233"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ptos" panose="020B0004020202020204" pitchFamily="34" charset="0"/>
                <a:ea typeface="Aptos" panose="020B0004020202020204" pitchFamily="34" charset="0"/>
                <a:cs typeface="Aptos" panose="020B0004020202020204" pitchFamily="34" charset="0"/>
              </a:rPr>
              <a:t>Normalisation is now </a:t>
            </a:r>
            <a:endPar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p:txBody>
      </p:sp>
      <p:sp>
        <p:nvSpPr>
          <p:cNvPr id="6" name="Rectangle 5">
            <a:extLst>
              <a:ext uri="{FF2B5EF4-FFF2-40B4-BE49-F238E27FC236}">
                <a16:creationId xmlns:a16="http://schemas.microsoft.com/office/drawing/2014/main" id="{54613CD9-576F-5144-880F-69CE88A9A033}"/>
              </a:ext>
            </a:extLst>
          </p:cNvPr>
          <p:cNvSpPr/>
          <p:nvPr/>
        </p:nvSpPr>
        <p:spPr>
          <a:xfrm>
            <a:off x="522993" y="1697718"/>
            <a:ext cx="10749742" cy="467820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Data Platforms.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Structured and Un-Structured data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Give us your data and we will , cleanse, organise, make available, send it back.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NLP’s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Non Proprietary – make it work for all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p:txBody>
      </p:sp>
      <p:pic>
        <p:nvPicPr>
          <p:cNvPr id="3" name="Picture 2" descr="A picture containing shape&#10;&#10;Description automatically generated">
            <a:extLst>
              <a:ext uri="{FF2B5EF4-FFF2-40B4-BE49-F238E27FC236}">
                <a16:creationId xmlns:a16="http://schemas.microsoft.com/office/drawing/2014/main" id="{45D809C4-C048-AE28-5736-7C4D1C014D4C}"/>
              </a:ext>
            </a:extLst>
          </p:cNvPr>
          <p:cNvPicPr>
            <a:picLocks noChangeAspect="1"/>
          </p:cNvPicPr>
          <p:nvPr/>
        </p:nvPicPr>
        <p:blipFill>
          <a:blip r:embed="rId2"/>
          <a:stretch>
            <a:fillRect/>
          </a:stretch>
        </p:blipFill>
        <p:spPr>
          <a:xfrm>
            <a:off x="10307927" y="6200384"/>
            <a:ext cx="1545867" cy="351076"/>
          </a:xfrm>
          <a:prstGeom prst="rect">
            <a:avLst/>
          </a:prstGeom>
        </p:spPr>
      </p:pic>
    </p:spTree>
    <p:extLst>
      <p:ext uri="{BB962C8B-B14F-4D97-AF65-F5344CB8AC3E}">
        <p14:creationId xmlns:p14="http://schemas.microsoft.com/office/powerpoint/2010/main" val="3026497099"/>
      </p:ext>
    </p:extLst>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278F8BE-E89B-BD40-A6C9-71374E28B5D0}"/>
              </a:ext>
            </a:extLst>
          </p:cNvPr>
          <p:cNvSpPr/>
          <p:nvPr/>
        </p:nvSpPr>
        <p:spPr>
          <a:xfrm>
            <a:off x="0" y="1"/>
            <a:ext cx="12192000" cy="983292"/>
          </a:xfrm>
          <a:prstGeom prst="rect">
            <a:avLst/>
          </a:prstGeom>
          <a:solidFill>
            <a:srgbClr val="833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4FD6C1D3-72F3-304D-8C0B-70059322FA2E}"/>
              </a:ext>
            </a:extLst>
          </p:cNvPr>
          <p:cNvSpPr/>
          <p:nvPr/>
        </p:nvSpPr>
        <p:spPr>
          <a:xfrm>
            <a:off x="735248" y="306540"/>
            <a:ext cx="10325233"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white"/>
                </a:solidFill>
                <a:effectLst/>
                <a:uLnTx/>
                <a:uFillTx/>
                <a:latin typeface="Aptos" panose="020B0004020202020204" pitchFamily="34" charset="0"/>
                <a:ea typeface="Aptos" panose="020B0004020202020204" pitchFamily="34" charset="0"/>
                <a:cs typeface="Aptos" panose="020B0004020202020204" pitchFamily="34" charset="0"/>
              </a:rPr>
              <a:t>The Future </a:t>
            </a:r>
            <a:endParaRPr kumimoji="0" lang="en-GB" sz="3200" b="0" i="0" u="none" strike="noStrike" kern="1200" cap="none" spc="0" normalizeH="0" baseline="0" noProof="0" dirty="0">
              <a:ln>
                <a:noFill/>
              </a:ln>
              <a:solidFill>
                <a:prstClr val="white"/>
              </a:solidFill>
              <a:effectLst/>
              <a:uLnTx/>
              <a:uFillTx/>
              <a:latin typeface="Aptos" panose="020B0004020202020204" pitchFamily="34" charset="0"/>
              <a:ea typeface="Aptos" panose="020B0004020202020204" pitchFamily="34" charset="0"/>
              <a:cs typeface="Aptos" panose="020B0004020202020204" pitchFamily="34" charset="0"/>
            </a:endParaRPr>
          </a:p>
        </p:txBody>
      </p:sp>
      <p:sp>
        <p:nvSpPr>
          <p:cNvPr id="6" name="Rectangle 5">
            <a:extLst>
              <a:ext uri="{FF2B5EF4-FFF2-40B4-BE49-F238E27FC236}">
                <a16:creationId xmlns:a16="http://schemas.microsoft.com/office/drawing/2014/main" id="{54613CD9-576F-5144-880F-69CE88A9A033}"/>
              </a:ext>
            </a:extLst>
          </p:cNvPr>
          <p:cNvSpPr/>
          <p:nvPr/>
        </p:nvSpPr>
        <p:spPr>
          <a:xfrm>
            <a:off x="527858" y="1987911"/>
            <a:ext cx="10532623" cy="397031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Let’s not lose sight of what we are trying to achieve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LLMs have massive potential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How long until they are useable, safe, available at scale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What do we do in the mean time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p:txBody>
      </p:sp>
      <p:pic>
        <p:nvPicPr>
          <p:cNvPr id="3" name="Picture 2" descr="A picture containing shape&#10;&#10;Description automatically generated">
            <a:extLst>
              <a:ext uri="{FF2B5EF4-FFF2-40B4-BE49-F238E27FC236}">
                <a16:creationId xmlns:a16="http://schemas.microsoft.com/office/drawing/2014/main" id="{45D809C4-C048-AE28-5736-7C4D1C014D4C}"/>
              </a:ext>
            </a:extLst>
          </p:cNvPr>
          <p:cNvPicPr>
            <a:picLocks noChangeAspect="1"/>
          </p:cNvPicPr>
          <p:nvPr/>
        </p:nvPicPr>
        <p:blipFill>
          <a:blip r:embed="rId2"/>
          <a:stretch>
            <a:fillRect/>
          </a:stretch>
        </p:blipFill>
        <p:spPr>
          <a:xfrm>
            <a:off x="10307927" y="6200384"/>
            <a:ext cx="1545867" cy="351076"/>
          </a:xfrm>
          <a:prstGeom prst="rect">
            <a:avLst/>
          </a:prstGeom>
        </p:spPr>
      </p:pic>
    </p:spTree>
    <p:extLst>
      <p:ext uri="{BB962C8B-B14F-4D97-AF65-F5344CB8AC3E}">
        <p14:creationId xmlns:p14="http://schemas.microsoft.com/office/powerpoint/2010/main" val="2336158933"/>
      </p:ext>
    </p:extLst>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3C063F"/>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9C9AC02-E713-694C-B5FD-60358555068B}"/>
              </a:ext>
            </a:extLst>
          </p:cNvPr>
          <p:cNvSpPr txBox="1"/>
          <p:nvPr/>
        </p:nvSpPr>
        <p:spPr>
          <a:xfrm>
            <a:off x="1215024" y="4686926"/>
            <a:ext cx="5402592"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Shane Tickell</a:t>
            </a:r>
            <a:br>
              <a:rPr kumimoji="0" lang="en-GB"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GB"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2024 Chair tech UK Health &amp; Social Care Council </a:t>
            </a:r>
            <a:endParaRPr kumimoji="0" lang="en-GB"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Organisation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hlinkClick r:id="rId2"/>
              </a:rPr>
              <a:t>shane.tickell@templeblack.co.uk</a:t>
            </a:r>
            <a:endParaRPr kumimoji="0" lang="en-GB"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Twitter @ShaneTickell</a:t>
            </a:r>
            <a:br>
              <a:rPr kumimoji="0" lang="en-GB"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GB"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Tel 07973297737</a:t>
            </a:r>
            <a:br>
              <a:rPr kumimoji="0" lang="en-GB"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endParaRPr kumimoji="0" lang="en-GB"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endParaRPr kumimoji="0" lang="en-GB"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 name="Picture 1" descr="A picture containing logo&#10;&#10;Description automatically generated">
            <a:extLst>
              <a:ext uri="{FF2B5EF4-FFF2-40B4-BE49-F238E27FC236}">
                <a16:creationId xmlns:a16="http://schemas.microsoft.com/office/drawing/2014/main" id="{AE3D58BC-0D12-6178-CA02-A60B87E37219}"/>
              </a:ext>
            </a:extLst>
          </p:cNvPr>
          <p:cNvPicPr>
            <a:picLocks noChangeAspect="1"/>
          </p:cNvPicPr>
          <p:nvPr/>
        </p:nvPicPr>
        <p:blipFill>
          <a:blip r:embed="rId3"/>
          <a:stretch>
            <a:fillRect/>
          </a:stretch>
        </p:blipFill>
        <p:spPr>
          <a:xfrm>
            <a:off x="8020265" y="5061857"/>
            <a:ext cx="3420227" cy="789283"/>
          </a:xfrm>
          <a:prstGeom prst="rect">
            <a:avLst/>
          </a:prstGeom>
        </p:spPr>
      </p:pic>
      <p:sp>
        <p:nvSpPr>
          <p:cNvPr id="4" name="TextBox 3">
            <a:extLst>
              <a:ext uri="{FF2B5EF4-FFF2-40B4-BE49-F238E27FC236}">
                <a16:creationId xmlns:a16="http://schemas.microsoft.com/office/drawing/2014/main" id="{A30989EA-E5F2-AB4D-4B5A-BD4C36C409EA}"/>
              </a:ext>
            </a:extLst>
          </p:cNvPr>
          <p:cNvSpPr txBox="1"/>
          <p:nvPr/>
        </p:nvSpPr>
        <p:spPr>
          <a:xfrm>
            <a:off x="3048000" y="2598003"/>
            <a:ext cx="6096000" cy="101566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Thank you</a:t>
            </a:r>
            <a:endParaRPr kumimoji="0" lang="en-US" sz="6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254125"/>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278F8BE-E89B-BD40-A6C9-71374E28B5D0}"/>
              </a:ext>
            </a:extLst>
          </p:cNvPr>
          <p:cNvSpPr/>
          <p:nvPr/>
        </p:nvSpPr>
        <p:spPr>
          <a:xfrm>
            <a:off x="0" y="1"/>
            <a:ext cx="12192000" cy="983292"/>
          </a:xfrm>
          <a:prstGeom prst="rect">
            <a:avLst/>
          </a:prstGeom>
          <a:solidFill>
            <a:srgbClr val="833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4FD6C1D3-72F3-304D-8C0B-70059322FA2E}"/>
              </a:ext>
            </a:extLst>
          </p:cNvPr>
          <p:cNvSpPr/>
          <p:nvPr/>
        </p:nvSpPr>
        <p:spPr>
          <a:xfrm>
            <a:off x="735248" y="306540"/>
            <a:ext cx="10325233"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Good Things</a:t>
            </a: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 name="Rectangle 5">
            <a:extLst>
              <a:ext uri="{FF2B5EF4-FFF2-40B4-BE49-F238E27FC236}">
                <a16:creationId xmlns:a16="http://schemas.microsoft.com/office/drawing/2014/main" id="{54613CD9-576F-5144-880F-69CE88A9A033}"/>
              </a:ext>
            </a:extLst>
          </p:cNvPr>
          <p:cNvSpPr/>
          <p:nvPr/>
        </p:nvSpPr>
        <p:spPr>
          <a:xfrm>
            <a:off x="629458" y="1441811"/>
            <a:ext cx="10775142" cy="4416594"/>
          </a:xfrm>
          <a:prstGeom prst="rect">
            <a:avLst/>
          </a:prstGeom>
        </p:spPr>
        <p:txBody>
          <a:bodyPr wrap="square">
            <a:spAutoFit/>
          </a:bodyPr>
          <a:lstStyle/>
          <a:p>
            <a:pPr marL="342900" marR="0" lvl="0" indent="-342900" algn="l" defTabSz="914400" rtl="0" eaLnBrk="1" fontAlgn="auto" latinLnBrk="0" hangingPunct="1">
              <a:spcAft>
                <a:spcPts val="600"/>
              </a:spcAft>
              <a:buClrTx/>
              <a:buSzTx/>
              <a:buFont typeface="+mj-lt"/>
              <a:buAutoNum type="arabicPeriod"/>
              <a:tabLst/>
              <a:defRPr/>
            </a:pPr>
            <a:r>
              <a:rPr kumimoji="0" lang="en-GB" sz="3200" b="0" i="0" u="none" strike="noStrike" kern="1200" cap="none" spc="0" normalizeH="0" baseline="0" noProof="0" dirty="0">
                <a:ln>
                  <a:noFill/>
                </a:ln>
                <a:solidFill>
                  <a:prstClr val="black"/>
                </a:solidFill>
                <a:effectLst/>
                <a:uLnTx/>
                <a:uFillTx/>
                <a:latin typeface="Aptos" panose="020B0004020202020204" pitchFamily="34" charset="0"/>
                <a:ea typeface="Times New Roman" panose="02020603050405020304" pitchFamily="18" charset="0"/>
                <a:cs typeface="Aptos" panose="020B0004020202020204" pitchFamily="34" charset="0"/>
              </a:rPr>
              <a:t>HL7 FHIR UK Core Board co-chaired by NHSE and HK7 UK.  </a:t>
            </a:r>
          </a:p>
          <a:p>
            <a:pPr marL="342900" marR="0" lvl="0" indent="-342900" algn="l" defTabSz="914400" rtl="0" eaLnBrk="1" fontAlgn="auto" latinLnBrk="0" hangingPunct="1">
              <a:spcAft>
                <a:spcPts val="600"/>
              </a:spcAft>
              <a:buClrTx/>
              <a:buSzTx/>
              <a:buFont typeface="+mj-lt"/>
              <a:buAutoNum type="arabicPeriod"/>
              <a:tabLst/>
              <a:defRPr/>
            </a:pPr>
            <a:r>
              <a:rPr kumimoji="0" lang="en-GB" sz="3200" b="0" i="0" u="none" strike="noStrike" kern="1200" cap="none" spc="0" normalizeH="0" baseline="0" noProof="0" dirty="0">
                <a:ln>
                  <a:noFill/>
                </a:ln>
                <a:solidFill>
                  <a:prstClr val="black"/>
                </a:solidFill>
                <a:effectLst/>
                <a:uLnTx/>
                <a:uFillTx/>
                <a:latin typeface="Aptos" panose="020B0004020202020204" pitchFamily="34" charset="0"/>
                <a:ea typeface="Times New Roman" panose="02020603050405020304" pitchFamily="18" charset="0"/>
                <a:cs typeface="Aptos" panose="020B0004020202020204" pitchFamily="34" charset="0"/>
              </a:rPr>
              <a:t>NHSE, BCS, HL7, Vendors , PRSB, Social Care, NHS Wales, FCI/BCS.  </a:t>
            </a:r>
          </a:p>
          <a:p>
            <a:pPr marL="342900" marR="0" lvl="0" indent="-342900" algn="l" defTabSz="914400" rtl="0" eaLnBrk="1" fontAlgn="auto" latinLnBrk="0" hangingPunct="1">
              <a:spcAft>
                <a:spcPts val="600"/>
              </a:spcAft>
              <a:buClrTx/>
              <a:buSzTx/>
              <a:buFont typeface="+mj-lt"/>
              <a:buAutoNum type="arabicPeriod"/>
              <a:tabLst/>
              <a:defRPr/>
            </a:pPr>
            <a:r>
              <a:rPr kumimoji="0" lang="en-GB" sz="3200" b="0" i="0" u="none" strike="noStrike" kern="1200" cap="none" spc="0" normalizeH="0" baseline="0" noProof="0" dirty="0">
                <a:ln>
                  <a:noFill/>
                </a:ln>
                <a:solidFill>
                  <a:prstClr val="black"/>
                </a:solidFill>
                <a:effectLst/>
                <a:uLnTx/>
                <a:uFillTx/>
                <a:latin typeface="Aptos" panose="020B0004020202020204" pitchFamily="34" charset="0"/>
                <a:ea typeface="Times New Roman" panose="02020603050405020304" pitchFamily="18" charset="0"/>
                <a:cs typeface="Aptos" panose="020B0004020202020204" pitchFamily="34" charset="0"/>
              </a:rPr>
              <a:t>Open and honest </a:t>
            </a:r>
          </a:p>
          <a:p>
            <a:pPr marL="342900" marR="0" lvl="0" indent="-342900" algn="l" defTabSz="914400" rtl="0" eaLnBrk="1" fontAlgn="auto" latinLnBrk="0" hangingPunct="1">
              <a:spcAft>
                <a:spcPts val="600"/>
              </a:spcAft>
              <a:buClrTx/>
              <a:buSzTx/>
              <a:buFont typeface="+mj-lt"/>
              <a:buAutoNum type="arabicPeriod"/>
              <a:tabLst/>
              <a:defRPr/>
            </a:pPr>
            <a:r>
              <a:rPr kumimoji="0" lang="en-GB" sz="3200" b="0" i="0" u="none" strike="noStrike" kern="1200" cap="none" spc="0" normalizeH="0" baseline="0" noProof="0" dirty="0">
                <a:ln>
                  <a:noFill/>
                </a:ln>
                <a:solidFill>
                  <a:prstClr val="black"/>
                </a:solidFill>
                <a:effectLst/>
                <a:uLnTx/>
                <a:uFillTx/>
                <a:latin typeface="Aptos" panose="020B0004020202020204" pitchFamily="34" charset="0"/>
                <a:ea typeface="Times New Roman" panose="02020603050405020304" pitchFamily="18" charset="0"/>
                <a:cs typeface="Aptos" panose="020B0004020202020204" pitchFamily="34" charset="0"/>
              </a:rPr>
              <a:t>Prioritise interoperability work </a:t>
            </a:r>
          </a:p>
          <a:p>
            <a:pPr marL="342900" marR="0" lvl="0" indent="-342900" algn="l" defTabSz="914400" rtl="0" eaLnBrk="1" fontAlgn="auto" latinLnBrk="0" hangingPunct="1">
              <a:spcAft>
                <a:spcPts val="600"/>
              </a:spcAft>
              <a:buClrTx/>
              <a:buSzTx/>
              <a:buFont typeface="+mj-lt"/>
              <a:buAutoNum type="arabicPeriod"/>
              <a:tabLst/>
              <a:defRPr/>
            </a:pPr>
            <a:r>
              <a:rPr kumimoji="0" lang="en-GB" sz="3200" b="0" i="0" u="none" strike="noStrike" kern="1200" cap="none" spc="0" normalizeH="0" baseline="0" noProof="0" dirty="0">
                <a:ln>
                  <a:noFill/>
                </a:ln>
                <a:solidFill>
                  <a:prstClr val="black"/>
                </a:solidFill>
                <a:effectLst/>
                <a:uLnTx/>
                <a:uFillTx/>
                <a:latin typeface="Aptos" panose="020B0004020202020204" pitchFamily="34" charset="0"/>
                <a:ea typeface="Times New Roman" panose="02020603050405020304" pitchFamily="18" charset="0"/>
                <a:cs typeface="Aptos" panose="020B0004020202020204" pitchFamily="34" charset="0"/>
              </a:rPr>
              <a:t>Social Care has an equal seat at the table on all areas</a:t>
            </a:r>
            <a:endParaRPr kumimoji="0" lang="en-GB" sz="32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a:p>
            <a:pPr marL="342900" marR="0" lvl="0" indent="-342900" algn="l" defTabSz="914400" rtl="0" eaLnBrk="1" fontAlgn="auto" latinLnBrk="0" hangingPunct="1">
              <a:spcAft>
                <a:spcPts val="600"/>
              </a:spcAft>
              <a:buClrTx/>
              <a:buSzTx/>
              <a:buFont typeface="+mj-lt"/>
              <a:buAutoNum type="arabicPeriod"/>
              <a:tabLst/>
              <a:defRPr/>
            </a:pPr>
            <a:r>
              <a:rPr kumimoji="0" lang="en-GB" sz="3200" b="0" i="0" u="none" strike="noStrike" kern="1200" cap="none" spc="0" normalizeH="0" baseline="0" noProof="0" dirty="0">
                <a:ln>
                  <a:noFill/>
                </a:ln>
                <a:solidFill>
                  <a:prstClr val="black"/>
                </a:solidFill>
                <a:effectLst/>
                <a:uLnTx/>
                <a:uFillTx/>
                <a:latin typeface="Aptos" panose="020B0004020202020204" pitchFamily="34" charset="0"/>
                <a:ea typeface="Times New Roman" panose="02020603050405020304" pitchFamily="18" charset="0"/>
                <a:cs typeface="Aptos" panose="020B0004020202020204" pitchFamily="34" charset="0"/>
              </a:rPr>
              <a:t>HL7 deeply involved in the development of HL7 FHIR UK Core</a:t>
            </a:r>
            <a:endParaRPr kumimoji="0" lang="en-GB" sz="32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p:txBody>
      </p:sp>
      <p:pic>
        <p:nvPicPr>
          <p:cNvPr id="3" name="Picture 2" descr="A picture containing shape&#10;&#10;Description automatically generated">
            <a:extLst>
              <a:ext uri="{FF2B5EF4-FFF2-40B4-BE49-F238E27FC236}">
                <a16:creationId xmlns:a16="http://schemas.microsoft.com/office/drawing/2014/main" id="{45D809C4-C048-AE28-5736-7C4D1C014D4C}"/>
              </a:ext>
            </a:extLst>
          </p:cNvPr>
          <p:cNvPicPr>
            <a:picLocks noChangeAspect="1"/>
          </p:cNvPicPr>
          <p:nvPr/>
        </p:nvPicPr>
        <p:blipFill>
          <a:blip r:embed="rId2"/>
          <a:stretch>
            <a:fillRect/>
          </a:stretch>
        </p:blipFill>
        <p:spPr>
          <a:xfrm>
            <a:off x="10307927" y="6200384"/>
            <a:ext cx="1545867" cy="351076"/>
          </a:xfrm>
          <a:prstGeom prst="rect">
            <a:avLst/>
          </a:prstGeom>
        </p:spPr>
      </p:pic>
    </p:spTree>
    <p:extLst>
      <p:ext uri="{BB962C8B-B14F-4D97-AF65-F5344CB8AC3E}">
        <p14:creationId xmlns:p14="http://schemas.microsoft.com/office/powerpoint/2010/main" val="2465185603"/>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278F8BE-E89B-BD40-A6C9-71374E28B5D0}"/>
              </a:ext>
            </a:extLst>
          </p:cNvPr>
          <p:cNvSpPr/>
          <p:nvPr/>
        </p:nvSpPr>
        <p:spPr>
          <a:xfrm>
            <a:off x="0" y="1"/>
            <a:ext cx="12192000" cy="983292"/>
          </a:xfrm>
          <a:prstGeom prst="rect">
            <a:avLst/>
          </a:prstGeom>
          <a:solidFill>
            <a:srgbClr val="833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4FD6C1D3-72F3-304D-8C0B-70059322FA2E}"/>
              </a:ext>
            </a:extLst>
          </p:cNvPr>
          <p:cNvSpPr/>
          <p:nvPr/>
        </p:nvSpPr>
        <p:spPr>
          <a:xfrm>
            <a:off x="735248" y="306540"/>
            <a:ext cx="10325233"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Improvement Areas</a:t>
            </a: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 name="Rectangle 5">
            <a:extLst>
              <a:ext uri="{FF2B5EF4-FFF2-40B4-BE49-F238E27FC236}">
                <a16:creationId xmlns:a16="http://schemas.microsoft.com/office/drawing/2014/main" id="{54613CD9-576F-5144-880F-69CE88A9A033}"/>
              </a:ext>
            </a:extLst>
          </p:cNvPr>
          <p:cNvSpPr/>
          <p:nvPr/>
        </p:nvSpPr>
        <p:spPr>
          <a:xfrm>
            <a:off x="604058" y="1289832"/>
            <a:ext cx="11029142" cy="5293757"/>
          </a:xfrm>
          <a:prstGeom prst="rect">
            <a:avLst/>
          </a:prstGeom>
        </p:spPr>
        <p:txBody>
          <a:bodyPr wrap="square">
            <a:spAutoFit/>
          </a:bodyPr>
          <a:lstStyle/>
          <a:p>
            <a:pPr marL="342900" marR="0" lvl="0" indent="-3429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Times New Roman" panose="02020603050405020304" pitchFamily="18" charset="0"/>
                <a:cs typeface="Aptos" panose="020B0004020202020204" pitchFamily="34" charset="0"/>
              </a:rPr>
              <a:t>More use of international standards </a:t>
            </a:r>
          </a:p>
          <a:p>
            <a:pPr marL="342900" marR="0" lvl="0" indent="-3429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Times New Roman" panose="02020603050405020304" pitchFamily="18" charset="0"/>
                <a:cs typeface="Aptos" panose="020B0004020202020204" pitchFamily="34" charset="0"/>
              </a:rPr>
              <a:t>The HL7 FHIR UK Core interoperability specifications must be implementable – </a:t>
            </a:r>
          </a:p>
          <a:p>
            <a:pPr marL="342900" marR="0" lvl="0" indent="-3429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Times New Roman" panose="02020603050405020304" pitchFamily="18" charset="0"/>
                <a:cs typeface="Aptos" panose="020B0004020202020204" pitchFamily="34" charset="0"/>
              </a:rPr>
              <a:t>Development is too slow </a:t>
            </a:r>
          </a:p>
          <a:p>
            <a:pPr marL="342900" marR="0" lvl="0" indent="-3429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Times New Roman" panose="02020603050405020304" pitchFamily="18" charset="0"/>
                <a:cs typeface="Aptos" panose="020B0004020202020204" pitchFamily="34" charset="0"/>
              </a:rPr>
              <a:t>Feasibility of supporting information standards from PRSB. </a:t>
            </a:r>
            <a:endPar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a:p>
            <a:pPr marL="342900" marR="0" lvl="0" indent="-3429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Times New Roman" panose="02020603050405020304" pitchFamily="18" charset="0"/>
                <a:cs typeface="Aptos" panose="020B0004020202020204" pitchFamily="34" charset="0"/>
              </a:rPr>
              <a:t>With DPDI coming down the line and standards mandated in law, consideration being made for certification capacity a?</a:t>
            </a:r>
          </a:p>
          <a:p>
            <a:pPr marL="342900" marR="0" lvl="0" indent="-3429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Times New Roman" panose="02020603050405020304" pitchFamily="18" charset="0"/>
                <a:cs typeface="Aptos" panose="020B0004020202020204" pitchFamily="34" charset="0"/>
              </a:rPr>
              <a:t>Inadequate visibility of standards and confidence for suppliers to invest in their support</a:t>
            </a:r>
            <a:endPar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a:p>
            <a:pPr marL="342900" marR="0" lvl="0" indent="-3429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Times New Roman" panose="02020603050405020304" pitchFamily="18" charset="0"/>
                <a:cs typeface="Aptos" panose="020B0004020202020204" pitchFamily="34" charset="0"/>
              </a:rPr>
              <a:t>More honesty from NHSE when timescales slip and what the replan is.  It is not a sign of failure when things slip – stuff happens!</a:t>
            </a:r>
            <a:endPar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p:txBody>
      </p:sp>
      <p:pic>
        <p:nvPicPr>
          <p:cNvPr id="3" name="Picture 2" descr="A picture containing shape&#10;&#10;Description automatically generated">
            <a:extLst>
              <a:ext uri="{FF2B5EF4-FFF2-40B4-BE49-F238E27FC236}">
                <a16:creationId xmlns:a16="http://schemas.microsoft.com/office/drawing/2014/main" id="{45D809C4-C048-AE28-5736-7C4D1C014D4C}"/>
              </a:ext>
            </a:extLst>
          </p:cNvPr>
          <p:cNvPicPr>
            <a:picLocks noChangeAspect="1"/>
          </p:cNvPicPr>
          <p:nvPr/>
        </p:nvPicPr>
        <p:blipFill>
          <a:blip r:embed="rId2"/>
          <a:stretch>
            <a:fillRect/>
          </a:stretch>
        </p:blipFill>
        <p:spPr>
          <a:xfrm>
            <a:off x="10307927" y="6200384"/>
            <a:ext cx="1545867" cy="351076"/>
          </a:xfrm>
          <a:prstGeom prst="rect">
            <a:avLst/>
          </a:prstGeom>
        </p:spPr>
      </p:pic>
    </p:spTree>
    <p:extLst>
      <p:ext uri="{BB962C8B-B14F-4D97-AF65-F5344CB8AC3E}">
        <p14:creationId xmlns:p14="http://schemas.microsoft.com/office/powerpoint/2010/main" val="1995010801"/>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278F8BE-E89B-BD40-A6C9-71374E28B5D0}"/>
              </a:ext>
            </a:extLst>
          </p:cNvPr>
          <p:cNvSpPr/>
          <p:nvPr/>
        </p:nvSpPr>
        <p:spPr>
          <a:xfrm>
            <a:off x="0" y="1"/>
            <a:ext cx="12192000" cy="983292"/>
          </a:xfrm>
          <a:prstGeom prst="rect">
            <a:avLst/>
          </a:prstGeom>
          <a:solidFill>
            <a:srgbClr val="833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4FD6C1D3-72F3-304D-8C0B-70059322FA2E}"/>
              </a:ext>
            </a:extLst>
          </p:cNvPr>
          <p:cNvSpPr/>
          <p:nvPr/>
        </p:nvSpPr>
        <p:spPr>
          <a:xfrm>
            <a:off x="527858" y="76148"/>
            <a:ext cx="10325233" cy="83099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Open Interoperability Standards – HL7 FHIR UK Core.  UK Core is the “version” of the HL7 FHIR standard developed for the UK</a:t>
            </a: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 name="Rectangle 5">
            <a:extLst>
              <a:ext uri="{FF2B5EF4-FFF2-40B4-BE49-F238E27FC236}">
                <a16:creationId xmlns:a16="http://schemas.microsoft.com/office/drawing/2014/main" id="{54613CD9-576F-5144-880F-69CE88A9A033}"/>
              </a:ext>
            </a:extLst>
          </p:cNvPr>
          <p:cNvSpPr/>
          <p:nvPr/>
        </p:nvSpPr>
        <p:spPr>
          <a:xfrm>
            <a:off x="527858" y="1375846"/>
            <a:ext cx="10889442" cy="304698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NHS still does not use enough industry standard interoperability standards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32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There are many proven standards that have been around for over 20 years but the NHS still doesn’t use them.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32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p:txBody>
      </p:sp>
      <p:pic>
        <p:nvPicPr>
          <p:cNvPr id="3" name="Picture 2" descr="A picture containing shape&#10;&#10;Description automatically generated">
            <a:extLst>
              <a:ext uri="{FF2B5EF4-FFF2-40B4-BE49-F238E27FC236}">
                <a16:creationId xmlns:a16="http://schemas.microsoft.com/office/drawing/2014/main" id="{45D809C4-C048-AE28-5736-7C4D1C014D4C}"/>
              </a:ext>
            </a:extLst>
          </p:cNvPr>
          <p:cNvPicPr>
            <a:picLocks noChangeAspect="1"/>
          </p:cNvPicPr>
          <p:nvPr/>
        </p:nvPicPr>
        <p:blipFill>
          <a:blip r:embed="rId2"/>
          <a:stretch>
            <a:fillRect/>
          </a:stretch>
        </p:blipFill>
        <p:spPr>
          <a:xfrm>
            <a:off x="10307927" y="6200384"/>
            <a:ext cx="1545867" cy="351076"/>
          </a:xfrm>
          <a:prstGeom prst="rect">
            <a:avLst/>
          </a:prstGeom>
        </p:spPr>
      </p:pic>
    </p:spTree>
    <p:extLst>
      <p:ext uri="{BB962C8B-B14F-4D97-AF65-F5344CB8AC3E}">
        <p14:creationId xmlns:p14="http://schemas.microsoft.com/office/powerpoint/2010/main" val="543605067"/>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278F8BE-E89B-BD40-A6C9-71374E28B5D0}"/>
              </a:ext>
            </a:extLst>
          </p:cNvPr>
          <p:cNvSpPr/>
          <p:nvPr/>
        </p:nvSpPr>
        <p:spPr>
          <a:xfrm>
            <a:off x="0" y="0"/>
            <a:ext cx="12192000" cy="983292"/>
          </a:xfrm>
          <a:prstGeom prst="rect">
            <a:avLst/>
          </a:prstGeom>
          <a:solidFill>
            <a:srgbClr val="833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4FD6C1D3-72F3-304D-8C0B-70059322FA2E}"/>
              </a:ext>
            </a:extLst>
          </p:cNvPr>
          <p:cNvSpPr/>
          <p:nvPr/>
        </p:nvSpPr>
        <p:spPr>
          <a:xfrm>
            <a:off x="735248" y="147750"/>
            <a:ext cx="10325233" cy="83099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HL7 FHIR UK Core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UK Core not being implementable</a:t>
            </a:r>
          </a:p>
        </p:txBody>
      </p:sp>
      <p:sp>
        <p:nvSpPr>
          <p:cNvPr id="6" name="Rectangle 5">
            <a:extLst>
              <a:ext uri="{FF2B5EF4-FFF2-40B4-BE49-F238E27FC236}">
                <a16:creationId xmlns:a16="http://schemas.microsoft.com/office/drawing/2014/main" id="{54613CD9-576F-5144-880F-69CE88A9A033}"/>
              </a:ext>
            </a:extLst>
          </p:cNvPr>
          <p:cNvSpPr/>
          <p:nvPr/>
        </p:nvSpPr>
        <p:spPr>
          <a:xfrm>
            <a:off x="616758" y="1327511"/>
            <a:ext cx="10546542" cy="5262979"/>
          </a:xfrm>
          <a:prstGeom prst="rect">
            <a:avLst/>
          </a:prstGeom>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2800" b="0" i="0" u="none" strike="noStrike" kern="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Much to do to make FHIR standards implementable– UK Core.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GB" sz="2800" b="0" i="0" u="none" strike="noStrike" kern="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2800" b="0" i="0" u="none" strike="noStrike" kern="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 Two main reasons; what have been created in the FHIR specifications are inadequate for developers to use.  Even if we improved the specifications so developers could use them, we still have no APIs defined.  What we trying to do is a new endeavour.  All previous interoperability standards were defined to access NHS national systems – NHS Spine etc..  What are being defined now are standards to allow 3</a:t>
            </a:r>
            <a:r>
              <a:rPr kumimoji="0" lang="en-GB" sz="2800" b="0" i="0" u="none" strike="noStrike" kern="0" cap="none" spc="0" normalizeH="0" baseline="3000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rd</a:t>
            </a:r>
            <a:r>
              <a:rPr kumimoji="0" lang="en-GB" sz="2800" b="0" i="0" u="none" strike="noStrike" kern="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 party </a:t>
            </a:r>
            <a:r>
              <a:rPr kumimoji="0" lang="en-GB" sz="2800" b="0" i="0" u="none" strike="noStrike" kern="0" cap="none" spc="0" normalizeH="0" baseline="0" noProof="0" dirty="0" err="1">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ShCRs</a:t>
            </a:r>
            <a:r>
              <a:rPr kumimoji="0" lang="en-GB" sz="2800" b="0" i="0" u="none" strike="noStrike" kern="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 and EPRs to interoperate using the same standards and APIs so it doesn’t matter whether you are integrating with Cerner, Epic, </a:t>
            </a:r>
            <a:r>
              <a:rPr kumimoji="0" lang="en-GB" sz="2800" b="0" i="0" u="none" strike="noStrike" kern="0" cap="none" spc="0" normalizeH="0" baseline="0" noProof="0" dirty="0" err="1">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SystemC</a:t>
            </a:r>
            <a:r>
              <a:rPr kumimoji="0" lang="en-GB" sz="2800" b="0" i="0" u="none" strike="noStrike" kern="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 Meditech, Orion Health, </a:t>
            </a:r>
            <a:r>
              <a:rPr kumimoji="0" lang="en-GB" sz="2800" b="0" i="0" u="none" strike="noStrike" kern="0" cap="none" spc="0" normalizeH="0" baseline="0" noProof="0" dirty="0" err="1">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Graphnet</a:t>
            </a:r>
            <a:r>
              <a:rPr kumimoji="0" lang="en-GB" sz="2800" b="0" i="0" u="none" strike="noStrike" kern="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 </a:t>
            </a:r>
            <a:endPar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p:txBody>
      </p:sp>
      <p:pic>
        <p:nvPicPr>
          <p:cNvPr id="3" name="Picture 2" descr="A picture containing shape&#10;&#10;Description automatically generated">
            <a:extLst>
              <a:ext uri="{FF2B5EF4-FFF2-40B4-BE49-F238E27FC236}">
                <a16:creationId xmlns:a16="http://schemas.microsoft.com/office/drawing/2014/main" id="{45D809C4-C048-AE28-5736-7C4D1C014D4C}"/>
              </a:ext>
            </a:extLst>
          </p:cNvPr>
          <p:cNvPicPr>
            <a:picLocks noChangeAspect="1"/>
          </p:cNvPicPr>
          <p:nvPr/>
        </p:nvPicPr>
        <p:blipFill>
          <a:blip r:embed="rId2"/>
          <a:stretch>
            <a:fillRect/>
          </a:stretch>
        </p:blipFill>
        <p:spPr>
          <a:xfrm>
            <a:off x="10307927" y="6200384"/>
            <a:ext cx="1545867" cy="351076"/>
          </a:xfrm>
          <a:prstGeom prst="rect">
            <a:avLst/>
          </a:prstGeom>
        </p:spPr>
      </p:pic>
    </p:spTree>
    <p:extLst>
      <p:ext uri="{BB962C8B-B14F-4D97-AF65-F5344CB8AC3E}">
        <p14:creationId xmlns:p14="http://schemas.microsoft.com/office/powerpoint/2010/main" val="1518182045"/>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278F8BE-E89B-BD40-A6C9-71374E28B5D0}"/>
              </a:ext>
            </a:extLst>
          </p:cNvPr>
          <p:cNvSpPr/>
          <p:nvPr/>
        </p:nvSpPr>
        <p:spPr>
          <a:xfrm>
            <a:off x="0" y="1"/>
            <a:ext cx="12192000" cy="983292"/>
          </a:xfrm>
          <a:prstGeom prst="rect">
            <a:avLst/>
          </a:prstGeom>
          <a:solidFill>
            <a:srgbClr val="833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4FD6C1D3-72F3-304D-8C0B-70059322FA2E}"/>
              </a:ext>
            </a:extLst>
          </p:cNvPr>
          <p:cNvSpPr/>
          <p:nvPr/>
        </p:nvSpPr>
        <p:spPr>
          <a:xfrm>
            <a:off x="735248" y="306540"/>
            <a:ext cx="10325233"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Development is way too slow.</a:t>
            </a: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 name="Rectangle 5">
            <a:extLst>
              <a:ext uri="{FF2B5EF4-FFF2-40B4-BE49-F238E27FC236}">
                <a16:creationId xmlns:a16="http://schemas.microsoft.com/office/drawing/2014/main" id="{54613CD9-576F-5144-880F-69CE88A9A033}"/>
              </a:ext>
            </a:extLst>
          </p:cNvPr>
          <p:cNvSpPr/>
          <p:nvPr/>
        </p:nvSpPr>
        <p:spPr>
          <a:xfrm>
            <a:off x="464358" y="1289832"/>
            <a:ext cx="10978342" cy="526297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Currently UK Core is being created by the Interoperability Standards (IOPS) group.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With the budget cuts from the merging of NHS Digital into NHS England the IOPS team has been reduced, challenging the of development of the UK Core on their own.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We need a process that decentralised the development of UK – which will include suppliers developing UK Core standards and then having them brought into UK Core – true co-production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We are a long way from achieving that.</a:t>
            </a:r>
          </a:p>
        </p:txBody>
      </p:sp>
      <p:pic>
        <p:nvPicPr>
          <p:cNvPr id="3" name="Picture 2" descr="A picture containing shape&#10;&#10;Description automatically generated">
            <a:extLst>
              <a:ext uri="{FF2B5EF4-FFF2-40B4-BE49-F238E27FC236}">
                <a16:creationId xmlns:a16="http://schemas.microsoft.com/office/drawing/2014/main" id="{45D809C4-C048-AE28-5736-7C4D1C014D4C}"/>
              </a:ext>
            </a:extLst>
          </p:cNvPr>
          <p:cNvPicPr>
            <a:picLocks noChangeAspect="1"/>
          </p:cNvPicPr>
          <p:nvPr/>
        </p:nvPicPr>
        <p:blipFill>
          <a:blip r:embed="rId2"/>
          <a:stretch>
            <a:fillRect/>
          </a:stretch>
        </p:blipFill>
        <p:spPr>
          <a:xfrm>
            <a:off x="10307927" y="6200384"/>
            <a:ext cx="1545867" cy="351076"/>
          </a:xfrm>
          <a:prstGeom prst="rect">
            <a:avLst/>
          </a:prstGeom>
        </p:spPr>
      </p:pic>
    </p:spTree>
    <p:extLst>
      <p:ext uri="{BB962C8B-B14F-4D97-AF65-F5344CB8AC3E}">
        <p14:creationId xmlns:p14="http://schemas.microsoft.com/office/powerpoint/2010/main" val="1757545600"/>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278F8BE-E89B-BD40-A6C9-71374E28B5D0}"/>
              </a:ext>
            </a:extLst>
          </p:cNvPr>
          <p:cNvSpPr/>
          <p:nvPr/>
        </p:nvSpPr>
        <p:spPr>
          <a:xfrm>
            <a:off x="0" y="1"/>
            <a:ext cx="12192000" cy="983292"/>
          </a:xfrm>
          <a:prstGeom prst="rect">
            <a:avLst/>
          </a:prstGeom>
          <a:solidFill>
            <a:srgbClr val="833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4FD6C1D3-72F3-304D-8C0B-70059322FA2E}"/>
              </a:ext>
            </a:extLst>
          </p:cNvPr>
          <p:cNvSpPr/>
          <p:nvPr/>
        </p:nvSpPr>
        <p:spPr>
          <a:xfrm>
            <a:off x="735248" y="306540"/>
            <a:ext cx="10325233"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PRSB</a:t>
            </a: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 name="Rectangle 5">
            <a:extLst>
              <a:ext uri="{FF2B5EF4-FFF2-40B4-BE49-F238E27FC236}">
                <a16:creationId xmlns:a16="http://schemas.microsoft.com/office/drawing/2014/main" id="{54613CD9-576F-5144-880F-69CE88A9A033}"/>
              </a:ext>
            </a:extLst>
          </p:cNvPr>
          <p:cNvSpPr/>
          <p:nvPr/>
        </p:nvSpPr>
        <p:spPr>
          <a:xfrm>
            <a:off x="400858" y="1289832"/>
            <a:ext cx="10902142" cy="569386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The PRSB information standards are great…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But!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Many are just too large to be practical to implement.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Take the Core Information Standard.  It has around 1500 data items.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The PRSB is doing a great job defining a Minimum Viable Data Set.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However today, the basic level of conformance – Level 1 - is still having 40% of the Core Information Standard data items (600!).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p:txBody>
      </p:sp>
      <p:pic>
        <p:nvPicPr>
          <p:cNvPr id="3" name="Picture 2" descr="A picture containing shape&#10;&#10;Description automatically generated">
            <a:extLst>
              <a:ext uri="{FF2B5EF4-FFF2-40B4-BE49-F238E27FC236}">
                <a16:creationId xmlns:a16="http://schemas.microsoft.com/office/drawing/2014/main" id="{45D809C4-C048-AE28-5736-7C4D1C014D4C}"/>
              </a:ext>
            </a:extLst>
          </p:cNvPr>
          <p:cNvPicPr>
            <a:picLocks noChangeAspect="1"/>
          </p:cNvPicPr>
          <p:nvPr/>
        </p:nvPicPr>
        <p:blipFill>
          <a:blip r:embed="rId2"/>
          <a:stretch>
            <a:fillRect/>
          </a:stretch>
        </p:blipFill>
        <p:spPr>
          <a:xfrm>
            <a:off x="10307927" y="6200384"/>
            <a:ext cx="1545867" cy="351076"/>
          </a:xfrm>
          <a:prstGeom prst="rect">
            <a:avLst/>
          </a:prstGeom>
        </p:spPr>
      </p:pic>
    </p:spTree>
    <p:extLst>
      <p:ext uri="{BB962C8B-B14F-4D97-AF65-F5344CB8AC3E}">
        <p14:creationId xmlns:p14="http://schemas.microsoft.com/office/powerpoint/2010/main" val="320774628"/>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278F8BE-E89B-BD40-A6C9-71374E28B5D0}"/>
              </a:ext>
            </a:extLst>
          </p:cNvPr>
          <p:cNvSpPr/>
          <p:nvPr/>
        </p:nvSpPr>
        <p:spPr>
          <a:xfrm>
            <a:off x="0" y="1"/>
            <a:ext cx="12192000" cy="983292"/>
          </a:xfrm>
          <a:prstGeom prst="rect">
            <a:avLst/>
          </a:prstGeom>
          <a:solidFill>
            <a:srgbClr val="833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4FD6C1D3-72F3-304D-8C0B-70059322FA2E}"/>
              </a:ext>
            </a:extLst>
          </p:cNvPr>
          <p:cNvSpPr/>
          <p:nvPr/>
        </p:nvSpPr>
        <p:spPr>
          <a:xfrm>
            <a:off x="735248" y="306540"/>
            <a:ext cx="10325233"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Conformance Testing </a:t>
            </a: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 name="Rectangle 5">
            <a:extLst>
              <a:ext uri="{FF2B5EF4-FFF2-40B4-BE49-F238E27FC236}">
                <a16:creationId xmlns:a16="http://schemas.microsoft.com/office/drawing/2014/main" id="{54613CD9-576F-5144-880F-69CE88A9A033}"/>
              </a:ext>
            </a:extLst>
          </p:cNvPr>
          <p:cNvSpPr/>
          <p:nvPr/>
        </p:nvSpPr>
        <p:spPr>
          <a:xfrm>
            <a:off x="735248" y="1305341"/>
            <a:ext cx="9969721" cy="529375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Conformance Testing</a:t>
            </a:r>
            <a:endPar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Conformance testing has been the </a:t>
            </a:r>
            <a:r>
              <a:rPr kumimoji="0" lang="en-GB" sz="2800" b="0" i="0" u="none" strike="noStrike" kern="1200" cap="none" spc="0" normalizeH="0" baseline="0" noProof="0" dirty="0" err="1">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bain</a:t>
            </a:r>
            <a:r>
              <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 of system supplier organisations. </a:t>
            </a:r>
          </a:p>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This is a huge bottleneck and there are examples when a software supplier is ready to go through certification, but they are in a queue and it will take 6 months to get to them.  </a:t>
            </a:r>
          </a:p>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As people about GP Connect – so slow and expensive even NHS organisations are saying ”use the MIG”. The DPDI bill is going to massively increase the amount of conformance testing that needs to be done, so NHS England should appoint a number of partners who can do this so there is the required capacity.</a:t>
            </a:r>
          </a:p>
        </p:txBody>
      </p:sp>
      <p:pic>
        <p:nvPicPr>
          <p:cNvPr id="3" name="Picture 2" descr="A picture containing shape&#10;&#10;Description automatically generated">
            <a:extLst>
              <a:ext uri="{FF2B5EF4-FFF2-40B4-BE49-F238E27FC236}">
                <a16:creationId xmlns:a16="http://schemas.microsoft.com/office/drawing/2014/main" id="{45D809C4-C048-AE28-5736-7C4D1C014D4C}"/>
              </a:ext>
            </a:extLst>
          </p:cNvPr>
          <p:cNvPicPr>
            <a:picLocks noChangeAspect="1"/>
          </p:cNvPicPr>
          <p:nvPr/>
        </p:nvPicPr>
        <p:blipFill>
          <a:blip r:embed="rId2"/>
          <a:stretch>
            <a:fillRect/>
          </a:stretch>
        </p:blipFill>
        <p:spPr>
          <a:xfrm>
            <a:off x="10307927" y="6200384"/>
            <a:ext cx="1545867" cy="351076"/>
          </a:xfrm>
          <a:prstGeom prst="rect">
            <a:avLst/>
          </a:prstGeom>
        </p:spPr>
      </p:pic>
    </p:spTree>
    <p:extLst>
      <p:ext uri="{BB962C8B-B14F-4D97-AF65-F5344CB8AC3E}">
        <p14:creationId xmlns:p14="http://schemas.microsoft.com/office/powerpoint/2010/main" val="3381146527"/>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278F8BE-E89B-BD40-A6C9-71374E28B5D0}"/>
              </a:ext>
            </a:extLst>
          </p:cNvPr>
          <p:cNvSpPr/>
          <p:nvPr/>
        </p:nvSpPr>
        <p:spPr>
          <a:xfrm>
            <a:off x="0" y="1"/>
            <a:ext cx="12192000" cy="983292"/>
          </a:xfrm>
          <a:prstGeom prst="rect">
            <a:avLst/>
          </a:prstGeom>
          <a:solidFill>
            <a:srgbClr val="833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4FD6C1D3-72F3-304D-8C0B-70059322FA2E}"/>
              </a:ext>
            </a:extLst>
          </p:cNvPr>
          <p:cNvSpPr/>
          <p:nvPr/>
        </p:nvSpPr>
        <p:spPr>
          <a:xfrm>
            <a:off x="735248" y="306540"/>
            <a:ext cx="10325233"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white"/>
                </a:solidFill>
                <a:effectLst/>
                <a:uLnTx/>
                <a:uFillTx/>
                <a:latin typeface="Aptos" panose="020B0004020202020204" pitchFamily="34" charset="0"/>
                <a:ea typeface="Aptos" panose="020B0004020202020204" pitchFamily="34" charset="0"/>
                <a:cs typeface="Aptos" panose="020B0004020202020204" pitchFamily="34" charset="0"/>
              </a:rPr>
              <a:t>Lack of visibility of standards being developed.</a:t>
            </a:r>
            <a:endParaRPr kumimoji="0" lang="en-GB" sz="2400" b="0" i="0" u="none" strike="noStrike" kern="1200" cap="none" spc="0" normalizeH="0" baseline="0" noProof="0" dirty="0">
              <a:ln>
                <a:noFill/>
              </a:ln>
              <a:solidFill>
                <a:prstClr val="white"/>
              </a:solidFill>
              <a:effectLst/>
              <a:uLnTx/>
              <a:uFillTx/>
              <a:latin typeface="Aptos" panose="020B0004020202020204" pitchFamily="34" charset="0"/>
              <a:ea typeface="Aptos" panose="020B0004020202020204" pitchFamily="34" charset="0"/>
              <a:cs typeface="Aptos" panose="020B0004020202020204" pitchFamily="34" charset="0"/>
            </a:endParaRPr>
          </a:p>
        </p:txBody>
      </p:sp>
      <p:sp>
        <p:nvSpPr>
          <p:cNvPr id="6" name="Rectangle 5">
            <a:extLst>
              <a:ext uri="{FF2B5EF4-FFF2-40B4-BE49-F238E27FC236}">
                <a16:creationId xmlns:a16="http://schemas.microsoft.com/office/drawing/2014/main" id="{54613CD9-576F-5144-880F-69CE88A9A033}"/>
              </a:ext>
            </a:extLst>
          </p:cNvPr>
          <p:cNvSpPr/>
          <p:nvPr/>
        </p:nvSpPr>
        <p:spPr>
          <a:xfrm>
            <a:off x="735248" y="1289832"/>
            <a:ext cx="10545323" cy="475514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System vendors need to have the confidence that when they develop their products to  support standards they will be used and have longevity – even though we know they can be tweaked over time.  </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What is required is suppliers being able to see the backlog of standards to be developed and the priorities – these prioritise will and should change over time, but there needs to be one place to find these (there isn’t currently).  </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So those responsible for prioritising have a single version of the truth to prioritise against and critically suppliers also know what standards they expect they have to develop.  </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rPr>
              <a:t>This gives the necessary confidence and preparation for suppliers and build up trust that those prioritised standards will have to be developed.  This cannot be done in secret by NHSE.</a:t>
            </a:r>
          </a:p>
        </p:txBody>
      </p:sp>
      <p:pic>
        <p:nvPicPr>
          <p:cNvPr id="3" name="Picture 2" descr="A picture containing shape&#10;&#10;Description automatically generated">
            <a:extLst>
              <a:ext uri="{FF2B5EF4-FFF2-40B4-BE49-F238E27FC236}">
                <a16:creationId xmlns:a16="http://schemas.microsoft.com/office/drawing/2014/main" id="{45D809C4-C048-AE28-5736-7C4D1C014D4C}"/>
              </a:ext>
            </a:extLst>
          </p:cNvPr>
          <p:cNvPicPr>
            <a:picLocks noChangeAspect="1"/>
          </p:cNvPicPr>
          <p:nvPr/>
        </p:nvPicPr>
        <p:blipFill>
          <a:blip r:embed="rId2"/>
          <a:stretch>
            <a:fillRect/>
          </a:stretch>
        </p:blipFill>
        <p:spPr>
          <a:xfrm>
            <a:off x="10307927" y="6200384"/>
            <a:ext cx="1545867" cy="351076"/>
          </a:xfrm>
          <a:prstGeom prst="rect">
            <a:avLst/>
          </a:prstGeom>
        </p:spPr>
      </p:pic>
    </p:spTree>
    <p:extLst>
      <p:ext uri="{BB962C8B-B14F-4D97-AF65-F5344CB8AC3E}">
        <p14:creationId xmlns:p14="http://schemas.microsoft.com/office/powerpoint/2010/main" val="3301687204"/>
      </p:ext>
    </p:extLst>
  </p:cSld>
  <p:clrMapOvr>
    <a:masterClrMapping/>
  </p:clrMapOvr>
  <p:transition spd="slow">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7aa35f8-4ca4-46ab-9e1b-a4e465f24b74">
      <Terms xmlns="http://schemas.microsoft.com/office/infopath/2007/PartnerControls"/>
    </lcf76f155ced4ddcb4097134ff3c332f>
    <JohnFarenden xmlns="07aa35f8-4ca4-46ab-9e1b-a4e465f24b74">
      <UserInfo>
        <DisplayName/>
        <AccountId xsi:nil="true"/>
        <AccountType/>
      </UserInfo>
    </JohnFarenden>
    <TaxCatchAll xmlns="42f0a427-9df2-45d7-aa81-e964de6ddee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49F8EB85763C444AAC68312A5032961" ma:contentTypeVersion="15" ma:contentTypeDescription="Create a new document." ma:contentTypeScope="" ma:versionID="3617390bde7aeb30f5738a81a3ab6e59">
  <xsd:schema xmlns:xsd="http://www.w3.org/2001/XMLSchema" xmlns:xs="http://www.w3.org/2001/XMLSchema" xmlns:p="http://schemas.microsoft.com/office/2006/metadata/properties" xmlns:ns2="07aa35f8-4ca4-46ab-9e1b-a4e465f24b74" xmlns:ns3="42f0a427-9df2-45d7-aa81-e964de6ddee5" targetNamespace="http://schemas.microsoft.com/office/2006/metadata/properties" ma:root="true" ma:fieldsID="666cf530cefdfd4db7b812e1228f4c31" ns2:_="" ns3:_="">
    <xsd:import namespace="07aa35f8-4ca4-46ab-9e1b-a4e465f24b74"/>
    <xsd:import namespace="42f0a427-9df2-45d7-aa81-e964de6ddee5"/>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element ref="ns2:MediaServiceObjectDetectorVersions" minOccurs="0"/>
                <xsd:element ref="ns2:JohnFarend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aa35f8-4ca4-46ab-9e1b-a4e465f24b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JohnFarenden" ma:index="21" nillable="true" ma:displayName="Workstream Host" ma:format="Dropdown" ma:list="UserInfo" ma:SharePointGroup="0" ma:internalName="JohnFarenden">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2f0a427-9df2-45d7-aa81-e964de6ddee5"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b543c0c-a518-46b0-9a12-4792eebd6a0a}" ma:internalName="TaxCatchAll" ma:showField="CatchAllData" ma:web="42f0a427-9df2-45d7-aa81-e964de6ddee5">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B5F6FB-0ACA-44C0-BA0A-9453667C30BB}">
  <ds:schemaRefs>
    <ds:schemaRef ds:uri="http://schemas.microsoft.com/office/infopath/2007/PartnerControls"/>
    <ds:schemaRef ds:uri="http://www.w3.org/XML/1998/namespace"/>
    <ds:schemaRef ds:uri="8b4ab2fc-b5f7-4d13-956b-0883a4ab9170"/>
    <ds:schemaRef ds:uri="http://purl.org/dc/dcmitype/"/>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715706fd-6c67-43d5-8a20-e4c4f82d1a10"/>
    <ds:schemaRef ds:uri="http://purl.org/dc/terms/"/>
    <ds:schemaRef ds:uri="07aa35f8-4ca4-46ab-9e1b-a4e465f24b74"/>
    <ds:schemaRef ds:uri="42f0a427-9df2-45d7-aa81-e964de6ddee5"/>
  </ds:schemaRefs>
</ds:datastoreItem>
</file>

<file path=customXml/itemProps2.xml><?xml version="1.0" encoding="utf-8"?>
<ds:datastoreItem xmlns:ds="http://schemas.openxmlformats.org/officeDocument/2006/customXml" ds:itemID="{2C5793D9-469E-42F0-843D-D5C0CF21AF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aa35f8-4ca4-46ab-9e1b-a4e465f24b74"/>
    <ds:schemaRef ds:uri="42f0a427-9df2-45d7-aa81-e964de6dde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E81C31F-1BFF-4C61-9B62-30DF3BCE38E8}">
  <ds:schemaRefs>
    <ds:schemaRef ds:uri="http://schemas.microsoft.com/sharepoint/v3/contenttype/forms"/>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94</TotalTime>
  <Words>1052</Words>
  <Application>Microsoft Macintosh PowerPoint</Application>
  <PresentationFormat>Widescreen</PresentationFormat>
  <Paragraphs>94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Aptos</vt:lpstr>
      <vt:lpstr>Arial</vt:lpstr>
      <vt:lpstr>Calibri</vt:lpstr>
      <vt:lpstr>Calibri Light</vt:lpstr>
      <vt:lpstr>Office Theme</vt:lpstr>
      <vt:lpstr>A3.3 What do Suppliers really want ?  Shane Tickell, TechUK Health &amp; Social Care Chair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Presentation Title Here Text Text Text</dc:title>
  <dc:creator>Microsoft Office User</dc:creator>
  <cp:lastModifiedBy>John Farenden</cp:lastModifiedBy>
  <cp:revision>38</cp:revision>
  <dcterms:created xsi:type="dcterms:W3CDTF">2022-04-12T19:39:15Z</dcterms:created>
  <dcterms:modified xsi:type="dcterms:W3CDTF">2024-04-19T13:20:02Z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0x010100D49F8EB85763C444AAC68312A5032961</vt:lpwstr>
  </property>
</Properties>
</file>