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147470798" r:id="rId5"/>
    <p:sldId id="2147470900" r:id="rId6"/>
    <p:sldId id="2147470901" r:id="rId7"/>
    <p:sldId id="2147470902" r:id="rId8"/>
    <p:sldId id="2147470903" r:id="rId9"/>
    <p:sldId id="2147470904" r:id="rId10"/>
    <p:sldId id="2147470905" r:id="rId11"/>
    <p:sldId id="2147470906" r:id="rId12"/>
    <p:sldId id="2147470907" r:id="rId13"/>
    <p:sldId id="2147470908" r:id="rId14"/>
    <p:sldId id="21474709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49"/>
    <p:restoredTop sz="94694"/>
  </p:normalViewPr>
  <p:slideViewPr>
    <p:cSldViewPr snapToGrid="0" snapToObjects="1">
      <p:cViewPr varScale="1">
        <p:scale>
          <a:sx n="121" d="100"/>
          <a:sy n="121" d="100"/>
        </p:scale>
        <p:origin x="1112"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504497" y="3842119"/>
            <a:ext cx="11361683" cy="1504368"/>
          </a:xfrm>
        </p:spPr>
        <p:txBody>
          <a:bodyPr>
            <a:normAutofit fontScale="90000"/>
          </a:bodyPr>
          <a:lstStyle/>
          <a:p>
            <a:pPr algn="l"/>
            <a:r>
              <a:rPr lang="en-US" sz="3900" b="1" dirty="0">
                <a:solidFill>
                  <a:schemeClr val="bg1"/>
                </a:solidFill>
                <a:latin typeface="Arial" panose="020B0604020202020204" pitchFamily="34" charset="0"/>
                <a:cs typeface="Arial" panose="020B0604020202020204" pitchFamily="34" charset="0"/>
              </a:rPr>
              <a:t>A3.2 Where are we at with the national architecture ?</a:t>
            </a:r>
            <a:br>
              <a:rPr lang="en-US" sz="3900" b="1" dirty="0">
                <a:solidFill>
                  <a:schemeClr val="bg1"/>
                </a:solidFill>
                <a:latin typeface="Arial" panose="020B0604020202020204" pitchFamily="34" charset="0"/>
                <a:cs typeface="Arial" panose="020B0604020202020204" pitchFamily="34" charset="0"/>
              </a:rPr>
            </a:br>
            <a:br>
              <a:rPr lang="en-US" sz="39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Gary McAllister</a:t>
            </a:r>
            <a:br>
              <a:rPr lang="en-US" sz="4400" b="1" dirty="0">
                <a:solidFill>
                  <a:schemeClr val="bg1"/>
                </a:solidFill>
                <a:latin typeface="Arial" panose="020B0604020202020204" pitchFamily="34" charset="0"/>
                <a:cs typeface="Arial" panose="020B0604020202020204" pitchFamily="34" charset="0"/>
              </a:rPr>
            </a:br>
            <a:endParaRPr lang="en-US" sz="4400" b="1" dirty="0">
              <a:solidFill>
                <a:schemeClr val="bg1"/>
              </a:solidFill>
              <a:latin typeface="Arial" panose="020B0604020202020204" pitchFamily="34" charset="0"/>
              <a:cs typeface="Arial" panose="020B0604020202020204" pitchFamily="34" charset="0"/>
            </a:endParaRP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230162039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EY Review</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8" name="TextBox 7">
            <a:extLst>
              <a:ext uri="{FF2B5EF4-FFF2-40B4-BE49-F238E27FC236}">
                <a16:creationId xmlns:a16="http://schemas.microsoft.com/office/drawing/2014/main" id="{B21A55CF-4792-4EFF-B8C9-13EC36C54C16}"/>
              </a:ext>
            </a:extLst>
          </p:cNvPr>
          <p:cNvSpPr txBox="1"/>
          <p:nvPr/>
        </p:nvSpPr>
        <p:spPr>
          <a:xfrm>
            <a:off x="656949" y="1196148"/>
            <a:ext cx="111968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EY have been reviewing a sensible architectural approach to bringing this together using adapter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6B2A549-A57E-4465-8B57-6183F47227E7}"/>
              </a:ext>
            </a:extLst>
          </p:cNvPr>
          <p:cNvPicPr>
            <a:picLocks noChangeAspect="1"/>
          </p:cNvPicPr>
          <p:nvPr/>
        </p:nvPicPr>
        <p:blipFill>
          <a:blip r:embed="rId3"/>
          <a:stretch>
            <a:fillRect/>
          </a:stretch>
        </p:blipFill>
        <p:spPr>
          <a:xfrm>
            <a:off x="7122050" y="1507302"/>
            <a:ext cx="4731745" cy="5044158"/>
          </a:xfrm>
          <a:prstGeom prst="rect">
            <a:avLst/>
          </a:prstGeom>
        </p:spPr>
      </p:pic>
      <p:sp>
        <p:nvSpPr>
          <p:cNvPr id="10" name="TextBox 9">
            <a:extLst>
              <a:ext uri="{FF2B5EF4-FFF2-40B4-BE49-F238E27FC236}">
                <a16:creationId xmlns:a16="http://schemas.microsoft.com/office/drawing/2014/main" id="{274BC7A7-D7B6-414E-9669-61692579BC52}"/>
              </a:ext>
            </a:extLst>
          </p:cNvPr>
          <p:cNvSpPr txBox="1"/>
          <p:nvPr/>
        </p:nvSpPr>
        <p:spPr>
          <a:xfrm>
            <a:off x="656949" y="1628767"/>
            <a:ext cx="6303144"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dirty="0">
                <a:ln>
                  <a:noFill/>
                </a:ln>
                <a:solidFill>
                  <a:prstClr val="black"/>
                </a:solidFill>
                <a:effectLst/>
                <a:uLnTx/>
                <a:uFillTx/>
                <a:latin typeface="Calibri" panose="020F0502020204030204"/>
                <a:ea typeface="+mn-ea"/>
                <a:cs typeface="+mn-cs"/>
              </a:rPr>
              <a:t>The outcome…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Leveraging use-cases, to create a national record gateway that enables all existing </a:t>
            </a:r>
            <a:r>
              <a:rPr kumimoji="0" lang="en-GB" sz="1650" b="0" i="0" u="none" strike="noStrike" kern="1200" cap="none" spc="0" normalizeH="0" baseline="0" noProof="0" dirty="0" err="1">
                <a:ln>
                  <a:noFill/>
                </a:ln>
                <a:solidFill>
                  <a:prstClr val="black"/>
                </a:solidFill>
                <a:effectLst/>
                <a:uLnTx/>
                <a:uFillTx/>
                <a:latin typeface="Calibri" panose="020F0502020204030204"/>
                <a:ea typeface="+mn-ea"/>
                <a:cs typeface="+mn-cs"/>
              </a:rPr>
              <a:t>ShCRs</a:t>
            </a: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 to interconnect, sharing data on a ‘best endeavours basis’ – </a:t>
            </a:r>
            <a:r>
              <a:rPr kumimoji="0" lang="en-GB" sz="1650" b="1" i="1" u="none" strike="noStrike" kern="1200" cap="none" spc="0" normalizeH="0" baseline="0" noProof="0" dirty="0">
                <a:ln>
                  <a:noFill/>
                </a:ln>
                <a:solidFill>
                  <a:prstClr val="black"/>
                </a:solidFill>
                <a:effectLst/>
                <a:uLnTx/>
                <a:uFillTx/>
                <a:latin typeface="Calibri" panose="020F0502020204030204"/>
                <a:ea typeface="+mn-ea"/>
                <a:cs typeface="+mn-cs"/>
              </a:rPr>
              <a:t>Making data available at the point of care</a:t>
            </a:r>
            <a:r>
              <a:rPr kumimoji="0" lang="en-GB" sz="165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Design a standardised output from the ‘adapters’ within the platform to connect all </a:t>
            </a:r>
            <a:r>
              <a:rPr kumimoji="0" lang="en-GB" sz="1650" b="0" i="0" u="none" strike="noStrike" kern="1200" cap="none" spc="0" normalizeH="0" baseline="0" noProof="0" dirty="0" err="1">
                <a:ln>
                  <a:noFill/>
                </a:ln>
                <a:solidFill>
                  <a:prstClr val="black"/>
                </a:solidFill>
                <a:effectLst/>
                <a:uLnTx/>
                <a:uFillTx/>
                <a:latin typeface="Calibri" panose="020F0502020204030204"/>
                <a:ea typeface="+mn-ea"/>
                <a:cs typeface="+mn-cs"/>
              </a:rPr>
              <a:t>ShCRs</a:t>
            </a: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 together and provide data to clinicians to support </a:t>
            </a:r>
            <a:r>
              <a:rPr kumimoji="0" lang="en-GB" sz="1650" b="0" i="1" u="sng" strike="noStrike" kern="1200" cap="none" spc="0" normalizeH="0" baseline="0" noProof="0" dirty="0">
                <a:ln>
                  <a:noFill/>
                </a:ln>
                <a:solidFill>
                  <a:prstClr val="black"/>
                </a:solidFill>
                <a:effectLst/>
                <a:uLnTx/>
                <a:uFillTx/>
                <a:latin typeface="Calibri" panose="020F0502020204030204"/>
                <a:ea typeface="+mn-ea"/>
                <a:cs typeface="+mn-cs"/>
              </a:rPr>
              <a:t>their decision making</a:t>
            </a:r>
            <a:r>
              <a:rPr kumimoji="0" lang="en-GB" sz="165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Support both ‘discovery’ and ‘registry’ models of obtaining access to Shared Care Record data – </a:t>
            </a:r>
            <a:r>
              <a:rPr kumimoji="0" lang="en-GB" sz="1650" b="0" i="1" u="sng" strike="noStrike" kern="1200" cap="none" spc="0" normalizeH="0" baseline="0" noProof="0" dirty="0">
                <a:ln>
                  <a:noFill/>
                </a:ln>
                <a:solidFill>
                  <a:prstClr val="black"/>
                </a:solidFill>
                <a:effectLst/>
                <a:uLnTx/>
                <a:uFillTx/>
                <a:latin typeface="Calibri" panose="020F0502020204030204"/>
                <a:ea typeface="+mn-ea"/>
                <a:cs typeface="+mn-cs"/>
              </a:rPr>
              <a:t>so that all are onboarded</a:t>
            </a: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Converge overtime to a National Record Service.  A core central record 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rPr>
              <a:t>This is the most sensible way forwards based on the current market, landscape and standards based ecosystem in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50" b="1" i="0" u="none" strike="noStrike" kern="1200" cap="none" spc="0" normalizeH="0" baseline="0" noProof="0" dirty="0">
                <a:ln>
                  <a:noFill/>
                </a:ln>
                <a:solidFill>
                  <a:prstClr val="black"/>
                </a:solidFill>
                <a:effectLst/>
                <a:uLnTx/>
                <a:uFillTx/>
                <a:latin typeface="Calibri" panose="020F0502020204030204"/>
                <a:ea typeface="+mn-ea"/>
                <a:cs typeface="+mn-cs"/>
              </a:rPr>
              <a:t>Multi-standards compliant!... </a:t>
            </a:r>
            <a:r>
              <a:rPr kumimoji="0" lang="en-GB" sz="1650" b="1" i="1" u="none" strike="noStrike" kern="1200" cap="none" spc="0" normalizeH="0" baseline="0" noProof="0" dirty="0">
                <a:ln>
                  <a:noFill/>
                </a:ln>
                <a:solidFill>
                  <a:srgbClr val="FF0000"/>
                </a:solidFill>
                <a:effectLst/>
                <a:uLnTx/>
                <a:uFillTx/>
                <a:latin typeface="Calibri" panose="020F0502020204030204"/>
                <a:ea typeface="+mn-ea"/>
                <a:cs typeface="+mn-cs"/>
              </a:rPr>
              <a:t>But this is not a build project!</a:t>
            </a:r>
            <a:endParaRPr kumimoji="0" lang="en-GB" sz="165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14920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1090106" y="5210709"/>
            <a:ext cx="500589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Gary McAllister</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 National CTO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CIO – GSTT,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CTO - London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2"/>
          <a:stretch>
            <a:fillRect/>
          </a:stretch>
        </p:blipFill>
        <p:spPr>
          <a:xfrm>
            <a:off x="8020265" y="5061857"/>
            <a:ext cx="3420227" cy="789283"/>
          </a:xfrm>
          <a:prstGeom prst="rect">
            <a:avLst/>
          </a:prstGeom>
        </p:spPr>
      </p:pic>
      <p:sp>
        <p:nvSpPr>
          <p:cNvPr id="4" name="TextBox 3">
            <a:extLst>
              <a:ext uri="{FF2B5EF4-FFF2-40B4-BE49-F238E27FC236}">
                <a16:creationId xmlns:a16="http://schemas.microsoft.com/office/drawing/2014/main" id="{A30989EA-E5F2-AB4D-4B5A-BD4C36C409EA}"/>
              </a:ext>
            </a:extLst>
          </p:cNvPr>
          <p:cNvSpPr txBox="1"/>
          <p:nvPr/>
        </p:nvSpPr>
        <p:spPr>
          <a:xfrm>
            <a:off x="1215024" y="929001"/>
            <a:ext cx="10225468"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to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shared care record community should work together to procure and deliver the infrastructure to connect the country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propose an open letter the NHS-England outlining a programme and approach to delivery, leveraging leaders from this community.</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90842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91514" y="2836718"/>
            <a:ext cx="8960623" cy="1504368"/>
          </a:xfrm>
        </p:spPr>
        <p:txBody>
          <a:bodyPr>
            <a:normAutofit/>
          </a:bodyPr>
          <a:lstStyle/>
          <a:p>
            <a:pPr algn="l"/>
            <a:r>
              <a:rPr lang="en-US" sz="4400" b="1" dirty="0">
                <a:solidFill>
                  <a:schemeClr val="bg1"/>
                </a:solidFill>
                <a:latin typeface="Arial" panose="020B0604020202020204" pitchFamily="34" charset="0"/>
                <a:cs typeface="Arial" panose="020B0604020202020204" pitchFamily="34" charset="0"/>
              </a:rPr>
              <a:t>National Record Gateway (NRG)</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266954706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OneDigital Architecture</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7809008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Proposed National Architecture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grpSp>
        <p:nvGrpSpPr>
          <p:cNvPr id="7" name="Group 6">
            <a:extLst>
              <a:ext uri="{FF2B5EF4-FFF2-40B4-BE49-F238E27FC236}">
                <a16:creationId xmlns:a16="http://schemas.microsoft.com/office/drawing/2014/main" id="{9695F0CF-5D73-4A01-8F25-C1A098A83A4C}"/>
              </a:ext>
            </a:extLst>
          </p:cNvPr>
          <p:cNvGrpSpPr/>
          <p:nvPr/>
        </p:nvGrpSpPr>
        <p:grpSpPr>
          <a:xfrm>
            <a:off x="177553" y="1204826"/>
            <a:ext cx="8984203" cy="4995558"/>
            <a:chOff x="1294284" y="1074744"/>
            <a:chExt cx="9891580" cy="5512340"/>
          </a:xfrm>
        </p:grpSpPr>
        <p:pic>
          <p:nvPicPr>
            <p:cNvPr id="17" name="Picture 16">
              <a:extLst>
                <a:ext uri="{FF2B5EF4-FFF2-40B4-BE49-F238E27FC236}">
                  <a16:creationId xmlns:a16="http://schemas.microsoft.com/office/drawing/2014/main" id="{9653F532-9859-442A-A4F5-FDFA2D0B8DEA}"/>
                </a:ext>
              </a:extLst>
            </p:cNvPr>
            <p:cNvPicPr/>
            <p:nvPr/>
          </p:nvPicPr>
          <p:blipFill>
            <a:blip r:embed="rId3">
              <a:extLst>
                <a:ext uri="{28A0092B-C50C-407E-A947-70E740481C1C}">
                  <a14:useLocalDpi xmlns:a14="http://schemas.microsoft.com/office/drawing/2010/main" val="0"/>
                </a:ext>
              </a:extLst>
            </a:blip>
            <a:stretch>
              <a:fillRect/>
            </a:stretch>
          </p:blipFill>
          <p:spPr>
            <a:xfrm>
              <a:off x="1294284" y="1074744"/>
              <a:ext cx="9891580" cy="5512340"/>
            </a:xfrm>
            <a:prstGeom prst="rect">
              <a:avLst/>
            </a:prstGeom>
          </p:spPr>
        </p:pic>
        <p:sp>
          <p:nvSpPr>
            <p:cNvPr id="6" name="Rectangle: Rounded Corners 5">
              <a:extLst>
                <a:ext uri="{FF2B5EF4-FFF2-40B4-BE49-F238E27FC236}">
                  <a16:creationId xmlns:a16="http://schemas.microsoft.com/office/drawing/2014/main" id="{2592CEE8-7A23-4957-B6E0-0550153AEB04}"/>
                </a:ext>
              </a:extLst>
            </p:cNvPr>
            <p:cNvSpPr/>
            <p:nvPr/>
          </p:nvSpPr>
          <p:spPr>
            <a:xfrm>
              <a:off x="3311371" y="1864311"/>
              <a:ext cx="1420427" cy="594804"/>
            </a:xfrm>
            <a:prstGeom prst="roundRect">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4047F81-2B5F-4559-9404-FFBBA8703FDF}"/>
                </a:ext>
              </a:extLst>
            </p:cNvPr>
            <p:cNvSpPr/>
            <p:nvPr/>
          </p:nvSpPr>
          <p:spPr>
            <a:xfrm>
              <a:off x="3311371" y="2452473"/>
              <a:ext cx="1420427" cy="594804"/>
            </a:xfrm>
            <a:prstGeom prst="roundRect">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E05D8BAD-D039-467A-9886-75E146947053}"/>
              </a:ext>
            </a:extLst>
          </p:cNvPr>
          <p:cNvSpPr txBox="1"/>
          <p:nvPr/>
        </p:nvSpPr>
        <p:spPr>
          <a:xfrm>
            <a:off x="9268287" y="1052682"/>
            <a:ext cx="258550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Over the last 12 months I have been working with NHS-England on the ‘OneDigital Architecture’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provides the capabilities needed across health and care and raises aspirations for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Note, this has not been approved as yet – and may never formally materialise.  I am happy to share the draft.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Politics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24346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Proposed National Architecture – key for today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10" name="Picture 9">
            <a:extLst>
              <a:ext uri="{FF2B5EF4-FFF2-40B4-BE49-F238E27FC236}">
                <a16:creationId xmlns:a16="http://schemas.microsoft.com/office/drawing/2014/main" id="{DD373D11-6E30-4087-A0E5-781529992DA2}"/>
              </a:ext>
            </a:extLst>
          </p:cNvPr>
          <p:cNvPicPr/>
          <p:nvPr/>
        </p:nvPicPr>
        <p:blipFill rotWithShape="1">
          <a:blip r:embed="rId3">
            <a:extLst>
              <a:ext uri="{28A0092B-C50C-407E-A947-70E740481C1C}">
                <a14:useLocalDpi xmlns:a14="http://schemas.microsoft.com/office/drawing/2010/main" val="0"/>
              </a:ext>
            </a:extLst>
          </a:blip>
          <a:srcRect l="20444" t="12931" r="65722" b="65210"/>
          <a:stretch/>
        </p:blipFill>
        <p:spPr>
          <a:xfrm>
            <a:off x="612559" y="1373909"/>
            <a:ext cx="3352800" cy="2698812"/>
          </a:xfrm>
          <a:prstGeom prst="rect">
            <a:avLst/>
          </a:prstGeom>
        </p:spPr>
      </p:pic>
      <p:sp>
        <p:nvSpPr>
          <p:cNvPr id="2" name="Rectangle 1">
            <a:extLst>
              <a:ext uri="{FF2B5EF4-FFF2-40B4-BE49-F238E27FC236}">
                <a16:creationId xmlns:a16="http://schemas.microsoft.com/office/drawing/2014/main" id="{5CA5C69B-4D6C-4E04-B0FE-1215F390484B}"/>
              </a:ext>
            </a:extLst>
          </p:cNvPr>
          <p:cNvSpPr/>
          <p:nvPr/>
        </p:nvSpPr>
        <p:spPr>
          <a:xfrm>
            <a:off x="4246484" y="1468180"/>
            <a:ext cx="7509655" cy="424731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National Record Gateway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 national service that provides a single point of access to health records from known health and care settings. Provides a national solution to fully connect Shared Care Record solutions, imaging systems and other interoperability services. Also delivers federated systems to enable regional or local solutions to share information across boundaries. Delivers the National Health Information Exchange leveraging international standards.</a:t>
            </a:r>
            <a:br>
              <a:rPr kumimoji="0" lang="en-GB"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kumimoji="0" lang="en-GB"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National Record Services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the services that support capturing and storing elements of a patients’ record such as Appointments, Allergies, Procedures, Diagnosis, Treatments and Medications at a national level.  Will form the core patient record into the future and will ensure simplification that delivers both new functionality and migrates existing services – for example, GP Connect, Transfers of Care, and the National Care Records Service.</a:t>
            </a:r>
            <a:endParaRPr kumimoji="0" lang="en-GB"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726397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Connecting Care – </a:t>
            </a:r>
            <a:r>
              <a:rPr kumimoji="0" lang="en-US" sz="4000" b="1"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Together</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411512629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But first, the debate – the National Record Locator</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 name="Rectangle: Rounded Corners 1">
            <a:extLst>
              <a:ext uri="{FF2B5EF4-FFF2-40B4-BE49-F238E27FC236}">
                <a16:creationId xmlns:a16="http://schemas.microsoft.com/office/drawing/2014/main" id="{7DD7D737-5E5F-497A-B7BE-F5E1724FBEB2}"/>
              </a:ext>
            </a:extLst>
          </p:cNvPr>
          <p:cNvSpPr/>
          <p:nvPr/>
        </p:nvSpPr>
        <p:spPr>
          <a:xfrm>
            <a:off x="4410854" y="1695635"/>
            <a:ext cx="2974019" cy="226272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National Record Locator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directory of pointers</a:t>
            </a:r>
          </a:p>
        </p:txBody>
      </p:sp>
      <p:cxnSp>
        <p:nvCxnSpPr>
          <p:cNvPr id="8" name="Straight Arrow Connector 7">
            <a:extLst>
              <a:ext uri="{FF2B5EF4-FFF2-40B4-BE49-F238E27FC236}">
                <a16:creationId xmlns:a16="http://schemas.microsoft.com/office/drawing/2014/main" id="{CEACF535-B7A5-4C38-8E6C-A3C7D439209A}"/>
              </a:ext>
            </a:extLst>
          </p:cNvPr>
          <p:cNvCxnSpPr>
            <a:cxnSpLocks/>
            <a:endCxn id="2" idx="1"/>
          </p:cNvCxnSpPr>
          <p:nvPr/>
        </p:nvCxnSpPr>
        <p:spPr>
          <a:xfrm flipV="1">
            <a:off x="2734322" y="2826997"/>
            <a:ext cx="1676532" cy="148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49F8A7-F703-4BAE-91CC-032A59CF97F2}"/>
              </a:ext>
            </a:extLst>
          </p:cNvPr>
          <p:cNvSpPr txBox="1"/>
          <p:nvPr/>
        </p:nvSpPr>
        <p:spPr>
          <a:xfrm rot="19079486">
            <a:off x="2699843" y="3063858"/>
            <a:ext cx="14707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Register a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(pointer)</a:t>
            </a:r>
          </a:p>
        </p:txBody>
      </p:sp>
      <p:sp>
        <p:nvSpPr>
          <p:cNvPr id="11" name="Rectangle: Rounded Corners 10">
            <a:extLst>
              <a:ext uri="{FF2B5EF4-FFF2-40B4-BE49-F238E27FC236}">
                <a16:creationId xmlns:a16="http://schemas.microsoft.com/office/drawing/2014/main" id="{E44DBFF7-70BF-4412-98F2-EA34BCD6066D}"/>
              </a:ext>
            </a:extLst>
          </p:cNvPr>
          <p:cNvSpPr/>
          <p:nvPr/>
        </p:nvSpPr>
        <p:spPr>
          <a:xfrm>
            <a:off x="1247312" y="4316767"/>
            <a:ext cx="2974019" cy="983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Source System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Registration</a:t>
            </a:r>
          </a:p>
        </p:txBody>
      </p:sp>
      <p:sp>
        <p:nvSpPr>
          <p:cNvPr id="12" name="Rectangle: Rounded Corners 11">
            <a:extLst>
              <a:ext uri="{FF2B5EF4-FFF2-40B4-BE49-F238E27FC236}">
                <a16:creationId xmlns:a16="http://schemas.microsoft.com/office/drawing/2014/main" id="{64C98199-F4CE-48B3-8D25-84B383316EDA}"/>
              </a:ext>
            </a:extLst>
          </p:cNvPr>
          <p:cNvSpPr/>
          <p:nvPr/>
        </p:nvSpPr>
        <p:spPr>
          <a:xfrm>
            <a:off x="7970669" y="4316767"/>
            <a:ext cx="2974019" cy="98329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Consuming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Registration</a:t>
            </a:r>
          </a:p>
        </p:txBody>
      </p:sp>
      <p:cxnSp>
        <p:nvCxnSpPr>
          <p:cNvPr id="14" name="Straight Arrow Connector 13">
            <a:extLst>
              <a:ext uri="{FF2B5EF4-FFF2-40B4-BE49-F238E27FC236}">
                <a16:creationId xmlns:a16="http://schemas.microsoft.com/office/drawing/2014/main" id="{B35D99FE-1A76-4BFC-80B5-4F0598C7E70E}"/>
              </a:ext>
            </a:extLst>
          </p:cNvPr>
          <p:cNvCxnSpPr>
            <a:cxnSpLocks/>
            <a:stCxn id="12" idx="0"/>
            <a:endCxn id="2" idx="3"/>
          </p:cNvCxnSpPr>
          <p:nvPr/>
        </p:nvCxnSpPr>
        <p:spPr>
          <a:xfrm flipH="1" flipV="1">
            <a:off x="7384873" y="2826997"/>
            <a:ext cx="2072806" cy="1489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2C4BB0-1B32-450A-B8B4-AFBBD50DB6A7}"/>
              </a:ext>
            </a:extLst>
          </p:cNvPr>
          <p:cNvSpPr txBox="1"/>
          <p:nvPr/>
        </p:nvSpPr>
        <p:spPr>
          <a:xfrm rot="2218482">
            <a:off x="7971547" y="3160149"/>
            <a:ext cx="137204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Query for a 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(NHS Number)</a:t>
            </a:r>
          </a:p>
        </p:txBody>
      </p:sp>
      <p:sp>
        <p:nvSpPr>
          <p:cNvPr id="18" name="TextBox 17">
            <a:extLst>
              <a:ext uri="{FF2B5EF4-FFF2-40B4-BE49-F238E27FC236}">
                <a16:creationId xmlns:a16="http://schemas.microsoft.com/office/drawing/2014/main" id="{83A1C34F-B42C-4510-8A96-E7C5E810A236}"/>
              </a:ext>
            </a:extLst>
          </p:cNvPr>
          <p:cNvSpPr txBox="1"/>
          <p:nvPr/>
        </p:nvSpPr>
        <p:spPr>
          <a:xfrm>
            <a:off x="4631112" y="4491978"/>
            <a:ext cx="292977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Get document based on pointer registration</a:t>
            </a:r>
          </a:p>
        </p:txBody>
      </p:sp>
      <p:cxnSp>
        <p:nvCxnSpPr>
          <p:cNvPr id="28" name="Straight Arrow Connector 27">
            <a:extLst>
              <a:ext uri="{FF2B5EF4-FFF2-40B4-BE49-F238E27FC236}">
                <a16:creationId xmlns:a16="http://schemas.microsoft.com/office/drawing/2014/main" id="{EE528D73-65A5-4B9D-98C7-9BA1513E693B}"/>
              </a:ext>
            </a:extLst>
          </p:cNvPr>
          <p:cNvCxnSpPr>
            <a:stCxn id="12" idx="1"/>
            <a:endCxn id="11" idx="3"/>
          </p:cNvCxnSpPr>
          <p:nvPr/>
        </p:nvCxnSpPr>
        <p:spPr>
          <a:xfrm flipH="1">
            <a:off x="4221331" y="4808413"/>
            <a:ext cx="3749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4DCD412-E0EF-4635-860D-967C55BC25CC}"/>
              </a:ext>
            </a:extLst>
          </p:cNvPr>
          <p:cNvSpPr/>
          <p:nvPr/>
        </p:nvSpPr>
        <p:spPr>
          <a:xfrm>
            <a:off x="2467992" y="2379216"/>
            <a:ext cx="798991" cy="710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30" name="Oval 29">
            <a:extLst>
              <a:ext uri="{FF2B5EF4-FFF2-40B4-BE49-F238E27FC236}">
                <a16:creationId xmlns:a16="http://schemas.microsoft.com/office/drawing/2014/main" id="{BC90E204-C839-4C6F-8C5F-1E7261A80A51}"/>
              </a:ext>
            </a:extLst>
          </p:cNvPr>
          <p:cNvSpPr/>
          <p:nvPr/>
        </p:nvSpPr>
        <p:spPr>
          <a:xfrm>
            <a:off x="9002697" y="2379216"/>
            <a:ext cx="798991" cy="710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1" name="Oval 30">
            <a:extLst>
              <a:ext uri="{FF2B5EF4-FFF2-40B4-BE49-F238E27FC236}">
                <a16:creationId xmlns:a16="http://schemas.microsoft.com/office/drawing/2014/main" id="{D3C37EFB-6DF1-497E-9DC5-08BD4CC9F836}"/>
              </a:ext>
            </a:extLst>
          </p:cNvPr>
          <p:cNvSpPr/>
          <p:nvPr/>
        </p:nvSpPr>
        <p:spPr>
          <a:xfrm>
            <a:off x="5498367" y="5064043"/>
            <a:ext cx="798991" cy="710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158690185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is it like this?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9" name="TextBox 8">
            <a:extLst>
              <a:ext uri="{FF2B5EF4-FFF2-40B4-BE49-F238E27FC236}">
                <a16:creationId xmlns:a16="http://schemas.microsoft.com/office/drawing/2014/main" id="{CD9D4AB1-3AE5-4239-B229-2ED0C4AD6234}"/>
              </a:ext>
            </a:extLst>
          </p:cNvPr>
          <p:cNvSpPr txBox="1"/>
          <p:nvPr/>
        </p:nvSpPr>
        <p:spPr>
          <a:xfrm>
            <a:off x="656949" y="1196148"/>
            <a:ext cx="11196846"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The current challenge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There is no national architecture to connect </a:t>
            </a:r>
            <a:r>
              <a:rPr kumimoji="0" lang="en-GB" sz="1700" b="0" i="0" u="none" strike="noStrike" kern="1200" cap="none" spc="0" normalizeH="0" baseline="0" noProof="0" dirty="0" err="1">
                <a:ln>
                  <a:noFill/>
                </a:ln>
                <a:solidFill>
                  <a:prstClr val="black"/>
                </a:solidFill>
                <a:effectLst/>
                <a:uLnTx/>
                <a:uFillTx/>
                <a:latin typeface="Calibri" panose="020F0502020204030204"/>
                <a:ea typeface="+mn-ea"/>
                <a:cs typeface="+mn-cs"/>
              </a:rPr>
              <a:t>ShCRs</a:t>
            </a: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The old view of the centre was to not store clinical data – this needs to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NRL was a quick win – in 2016 to enable the sharing of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There is ~300k document pointers in NRL.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rgbClr val="FF0000"/>
                </a:solidFill>
                <a:effectLst/>
                <a:uLnTx/>
                <a:uFillTx/>
                <a:latin typeface="Calibri" panose="020F0502020204030204"/>
                <a:ea typeface="+mn-ea"/>
                <a:cs typeface="+mn-cs"/>
              </a:rPr>
              <a:t>There is no consensus (and </a:t>
            </a:r>
            <a:r>
              <a:rPr kumimoji="0" lang="en-GB" sz="1700" b="1" i="0" u="sng" strike="noStrike" kern="1200" cap="none" spc="0" normalizeH="0" baseline="0" noProof="0" dirty="0">
                <a:ln>
                  <a:noFill/>
                </a:ln>
                <a:solidFill>
                  <a:srgbClr val="FF0000"/>
                </a:solidFill>
                <a:effectLst/>
                <a:uLnTx/>
                <a:uFillTx/>
                <a:latin typeface="Calibri" panose="020F0502020204030204"/>
                <a:ea typeface="+mn-ea"/>
                <a:cs typeface="+mn-cs"/>
              </a:rPr>
              <a:t>way too many voices</a:t>
            </a:r>
            <a:r>
              <a:rPr kumimoji="0" lang="en-GB" sz="1700" b="1" i="0" u="none" strike="noStrike" kern="1200" cap="none" spc="0" normalizeH="0" baseline="0" noProof="0" dirty="0">
                <a:ln>
                  <a:noFill/>
                </a:ln>
                <a:solidFill>
                  <a:srgbClr val="FF0000"/>
                </a:solidFill>
                <a:effectLst/>
                <a:uLnTx/>
                <a:uFillTx/>
                <a:latin typeface="Calibri" panose="020F0502020204030204"/>
                <a:ea typeface="+mn-ea"/>
                <a:cs typeface="+mn-cs"/>
              </a:rPr>
              <a:t>) in the centre as to how best progress interoperability.</a:t>
            </a: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The issue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It’s a registration approach for pushing single documents – it was not designed for record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It is not compliant with international standards (although it is not far off) – but uses FHIR – and is still document centric.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‘Older’ IHE compliant systems (XDS) cannot interact with the approach as it’s a different architectural pattern.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There is not a single information model for the sharing of health records – although the International Patient Summary is a good place to start.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We need a pattern that support dynamic availability of data across </a:t>
            </a:r>
            <a:r>
              <a:rPr kumimoji="0" lang="en-GB" sz="1700" b="0" i="0" u="none" strike="noStrike" kern="1200" cap="none" spc="0" normalizeH="0" baseline="0" noProof="0" dirty="0" err="1">
                <a:ln>
                  <a:noFill/>
                </a:ln>
                <a:solidFill>
                  <a:prstClr val="black"/>
                </a:solidFill>
                <a:effectLst/>
                <a:uLnTx/>
                <a:uFillTx/>
                <a:latin typeface="Calibri" panose="020F0502020204030204"/>
                <a:ea typeface="+mn-ea"/>
                <a:cs typeface="+mn-cs"/>
              </a:rPr>
              <a:t>ShCRs</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 so as local services evolve this data is available everywhere.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The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700" b="0" i="0" u="none" strike="noStrike" kern="1200" cap="none" spc="0" normalizeH="0" baseline="0" noProof="0" dirty="0" err="1">
                <a:ln>
                  <a:noFill/>
                </a:ln>
                <a:solidFill>
                  <a:prstClr val="black"/>
                </a:solidFill>
                <a:effectLst/>
                <a:uLnTx/>
                <a:uFillTx/>
                <a:latin typeface="Calibri" panose="020F0502020204030204"/>
                <a:ea typeface="+mn-ea"/>
                <a:cs typeface="+mn-cs"/>
              </a:rPr>
              <a:t>ShCR</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 community should take on this challenge and look to join all of the </a:t>
            </a:r>
            <a:r>
              <a:rPr kumimoji="0" lang="en-GB" sz="1700" b="0" i="0" u="none" strike="noStrike" kern="1200" cap="none" spc="0" normalizeH="0" baseline="0" noProof="0" dirty="0" err="1">
                <a:ln>
                  <a:noFill/>
                </a:ln>
                <a:solidFill>
                  <a:prstClr val="black"/>
                </a:solidFill>
                <a:effectLst/>
                <a:uLnTx/>
                <a:uFillTx/>
                <a:latin typeface="Calibri" panose="020F0502020204030204"/>
                <a:ea typeface="+mn-ea"/>
                <a:cs typeface="+mn-cs"/>
              </a:rPr>
              <a:t>ShCRs</a:t>
            </a: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 together, together.</a:t>
            </a:r>
          </a:p>
        </p:txBody>
      </p:sp>
    </p:spTree>
    <p:extLst>
      <p:ext uri="{BB962C8B-B14F-4D97-AF65-F5344CB8AC3E}">
        <p14:creationId xmlns:p14="http://schemas.microsoft.com/office/powerpoint/2010/main" val="40758415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is it like this?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9" name="TextBox 8">
            <a:extLst>
              <a:ext uri="{FF2B5EF4-FFF2-40B4-BE49-F238E27FC236}">
                <a16:creationId xmlns:a16="http://schemas.microsoft.com/office/drawing/2014/main" id="{CD9D4AB1-3AE5-4239-B229-2ED0C4AD6234}"/>
              </a:ext>
            </a:extLst>
          </p:cNvPr>
          <p:cNvSpPr txBox="1"/>
          <p:nvPr/>
        </p:nvSpPr>
        <p:spPr>
          <a:xfrm>
            <a:off x="656949" y="1196148"/>
            <a:ext cx="111968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real challenge…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 single Shared Care Record works the same, three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3D5F2A8-A274-42E3-B28C-A96D312162FC}"/>
              </a:ext>
            </a:extLst>
          </p:cNvPr>
          <p:cNvPicPr>
            <a:picLocks noChangeAspect="1"/>
          </p:cNvPicPr>
          <p:nvPr/>
        </p:nvPicPr>
        <p:blipFill>
          <a:blip r:embed="rId3"/>
          <a:stretch>
            <a:fillRect/>
          </a:stretch>
        </p:blipFill>
        <p:spPr>
          <a:xfrm>
            <a:off x="3883937" y="2224032"/>
            <a:ext cx="4514997" cy="3222066"/>
          </a:xfrm>
          <a:prstGeom prst="rect">
            <a:avLst/>
          </a:prstGeom>
        </p:spPr>
      </p:pic>
      <p:pic>
        <p:nvPicPr>
          <p:cNvPr id="1026" name="Picture 2" descr="exchange diagram">
            <a:extLst>
              <a:ext uri="{FF2B5EF4-FFF2-40B4-BE49-F238E27FC236}">
                <a16:creationId xmlns:a16="http://schemas.microsoft.com/office/drawing/2014/main" id="{ACC2ED96-A7A6-4B88-9845-96479721C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8" y="2593577"/>
            <a:ext cx="3422139" cy="2482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9D42C67-37A6-1C3C-F679-FF3C846247F1}"/>
              </a:ext>
            </a:extLst>
          </p:cNvPr>
          <p:cNvPicPr>
            <a:picLocks noChangeAspect="1"/>
          </p:cNvPicPr>
          <p:nvPr/>
        </p:nvPicPr>
        <p:blipFill>
          <a:blip r:embed="rId5"/>
          <a:stretch>
            <a:fillRect/>
          </a:stretch>
        </p:blipFill>
        <p:spPr>
          <a:xfrm>
            <a:off x="8639655" y="2879002"/>
            <a:ext cx="3336543" cy="1653400"/>
          </a:xfrm>
          <a:prstGeom prst="rect">
            <a:avLst/>
          </a:prstGeom>
        </p:spPr>
      </p:pic>
      <p:sp>
        <p:nvSpPr>
          <p:cNvPr id="6" name="TextBox 5">
            <a:extLst>
              <a:ext uri="{FF2B5EF4-FFF2-40B4-BE49-F238E27FC236}">
                <a16:creationId xmlns:a16="http://schemas.microsoft.com/office/drawing/2014/main" id="{46105CB5-B5F4-45A5-83B6-0C1A3BF254D4}"/>
              </a:ext>
            </a:extLst>
          </p:cNvPr>
          <p:cNvSpPr txBox="1"/>
          <p:nvPr/>
        </p:nvSpPr>
        <p:spPr>
          <a:xfrm>
            <a:off x="1498644" y="5550652"/>
            <a:ext cx="134844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InterWeave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FHIR Hybrid</a:t>
            </a:r>
          </a:p>
        </p:txBody>
      </p:sp>
      <p:sp>
        <p:nvSpPr>
          <p:cNvPr id="10" name="TextBox 9">
            <a:extLst>
              <a:ext uri="{FF2B5EF4-FFF2-40B4-BE49-F238E27FC236}">
                <a16:creationId xmlns:a16="http://schemas.microsoft.com/office/drawing/2014/main" id="{BEBDD998-DA80-4E54-A242-7FEE2D584AB7}"/>
              </a:ext>
            </a:extLst>
          </p:cNvPr>
          <p:cNvSpPr txBox="1"/>
          <p:nvPr/>
        </p:nvSpPr>
        <p:spPr>
          <a:xfrm>
            <a:off x="5614813" y="5550651"/>
            <a:ext cx="12811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OneLondon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IHE+</a:t>
            </a:r>
          </a:p>
        </p:txBody>
      </p:sp>
      <p:sp>
        <p:nvSpPr>
          <p:cNvPr id="11" name="TextBox 10">
            <a:extLst>
              <a:ext uri="{FF2B5EF4-FFF2-40B4-BE49-F238E27FC236}">
                <a16:creationId xmlns:a16="http://schemas.microsoft.com/office/drawing/2014/main" id="{B1A6FB70-8A18-4D80-99F9-15217C43E701}"/>
              </a:ext>
            </a:extLst>
          </p:cNvPr>
          <p:cNvSpPr txBox="1"/>
          <p:nvPr/>
        </p:nvSpPr>
        <p:spPr>
          <a:xfrm>
            <a:off x="9463788" y="5446098"/>
            <a:ext cx="168828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Lots of things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93985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2.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3.xml><?xml version="1.0" encoding="utf-8"?>
<ds:datastoreItem xmlns:ds="http://schemas.openxmlformats.org/officeDocument/2006/customXml" ds:itemID="{2C5793D9-469E-42F0-843D-D5C0CF21A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88</TotalTime>
  <Words>755</Words>
  <Application>Microsoft Macintosh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A3.2 Where are we at with the national architecture ?  Gary McAllister </vt:lpstr>
      <vt:lpstr>National Record Gateway (NRG)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38</cp:revision>
  <dcterms:created xsi:type="dcterms:W3CDTF">2022-04-12T19:39:15Z</dcterms:created>
  <dcterms:modified xsi:type="dcterms:W3CDTF">2024-04-19T13:14:39Z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ies>
</file>