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147470784" r:id="rId5"/>
    <p:sldId id="2147470785" r:id="rId6"/>
    <p:sldId id="2147470786" r:id="rId7"/>
    <p:sldId id="2147470787" r:id="rId8"/>
    <p:sldId id="2147470788" r:id="rId9"/>
    <p:sldId id="2147470789" r:id="rId10"/>
    <p:sldId id="2147470790" r:id="rId11"/>
    <p:sldId id="2147470791" r:id="rId12"/>
    <p:sldId id="2147470792" r:id="rId13"/>
    <p:sldId id="2147470793" r:id="rId14"/>
    <p:sldId id="2147470794" r:id="rId15"/>
    <p:sldId id="2147470795" r:id="rId16"/>
    <p:sldId id="273" r:id="rId17"/>
    <p:sldId id="274" r:id="rId18"/>
    <p:sldId id="275" r:id="rId19"/>
    <p:sldId id="21474707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63F"/>
    <a:srgbClr val="782283"/>
    <a:srgbClr val="833C9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4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F95E6-8ED5-4FEC-8796-7DFD18C602D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A0AB-A201-42EA-9E34-00D9AE00B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0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to forget the fundamentals of why we need to get this </a:t>
            </a:r>
          </a:p>
          <a:p>
            <a:r>
              <a:rPr lang="en-US" dirty="0"/>
              <a:t>First and foremost – Sam who wants to be sure that things that matter so much in </a:t>
            </a:r>
            <a:r>
              <a:rPr lang="en-US" dirty="0" err="1"/>
              <a:t>Shanes</a:t>
            </a:r>
            <a:r>
              <a:rPr lang="en-US" dirty="0"/>
              <a:t> care, will be known and acted on after </a:t>
            </a:r>
            <a:r>
              <a:rPr lang="en-US" dirty="0" err="1"/>
              <a:t>shes</a:t>
            </a:r>
            <a:r>
              <a:rPr lang="en-US" dirty="0"/>
              <a:t> not around to look after him </a:t>
            </a:r>
          </a:p>
          <a:p>
            <a:r>
              <a:rPr lang="en-US" dirty="0"/>
              <a:t>Clinicians want whole story so they can provide best care for their patients and not waste time chasing </a:t>
            </a:r>
          </a:p>
          <a:p>
            <a:r>
              <a:rPr lang="en-US" dirty="0"/>
              <a:t>Really important for suppliers enabling them to be effective and know that they’re building the right thing 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48D7F-B0B3-A646-B282-804A2B648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62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anose="020B0604020202020204" pitchFamily="34" charset="0"/>
                <a:cs typeface="+mn-cs"/>
              </a:rPr>
              <a:t>Lot of focus on technical message formats and not enough focus on the clinical content and use cases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anose="020B0604020202020204" pitchFamily="34" charset="0"/>
                <a:cs typeface="+mn-cs"/>
              </a:rPr>
              <a:t>They are both essential and must work together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anose="020B0604020202020204" pitchFamily="34" charset="0"/>
                <a:cs typeface="+mn-cs"/>
              </a:rPr>
              <a:t>Right water in pipes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anose="020B0604020202020204" pitchFamily="34" charset="0"/>
                <a:cs typeface="+mn-cs"/>
              </a:rPr>
              <a:t>Clinician cant easily understand a FHIR profile and a software supplier cant design from it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48D7F-B0B3-A646-B282-804A2B648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29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anose="020B0604020202020204" pitchFamily="34" charset="0"/>
                <a:cs typeface="+mn-cs"/>
              </a:rPr>
              <a:t>On to conformance and why important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anose="020B0604020202020204" pitchFamily="34" charset="0"/>
                <a:cs typeface="+mn-cs"/>
              </a:rPr>
              <a:t>Why?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anose="020B0604020202020204" pitchFamily="34" charset="0"/>
                <a:cs typeface="+mn-cs"/>
              </a:rPr>
              <a:t>Without properly testing conformance, standards are not worth very much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anose="020B0604020202020204" pitchFamily="34" charset="0"/>
                <a:cs typeface="+mn-cs"/>
              </a:rPr>
              <a:t>IF we are sure, predictable and builds trust – takes the fear and uncertainty out of procurement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anose="020B0604020202020204" pitchFamily="34" charset="0"/>
                <a:cs typeface="+mn-cs"/>
              </a:rPr>
              <a:t>Simplifies s/w development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anose="020B0604020202020204" pitchFamily="34" charset="0"/>
                <a:cs typeface="+mn-cs"/>
              </a:rPr>
              <a:t>Suppliers can be completely clear </a:t>
            </a:r>
            <a:r>
              <a:rPr lang="en-GB" dirty="0" err="1">
                <a:latin typeface="Arial" panose="020B0604020202020204" pitchFamily="34" charset="0"/>
                <a:cs typeface="+mn-cs"/>
              </a:rPr>
              <a:t>whats</a:t>
            </a:r>
            <a:r>
              <a:rPr lang="en-GB" dirty="0">
                <a:latin typeface="Arial" panose="020B0604020202020204" pitchFamily="34" charset="0"/>
                <a:cs typeface="+mn-cs"/>
              </a:rPr>
              <a:t> enough to meet customer needs (validated at scale) and cover liabilities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48D7F-B0B3-A646-B282-804A2B648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586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Suppliers Partners - signed up/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commited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work with us on standards and when ready, prepared independently assessed - evidence   </a:t>
            </a:r>
            <a:endParaRPr lang="en-GB" dirty="0">
              <a:cs typeface="Calibri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Stop press – very many suppliers are committed to standards and really up for this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Arial"/>
                <a:ea typeface="Calibri" panose="020F0502020204030204" pitchFamily="34" charset="0"/>
                <a:cs typeface="Arial"/>
              </a:rPr>
              <a:t>If want more evidence of impact, look </a:t>
            </a:r>
            <a:r>
              <a:rPr lang="en-GB" b="1" dirty="0">
                <a:latin typeface="Arial"/>
                <a:ea typeface="Calibri" panose="020F0502020204030204" pitchFamily="34" charset="0"/>
                <a:cs typeface="Arial"/>
              </a:rPr>
              <a:t>DSCR </a:t>
            </a:r>
            <a:endParaRPr lang="en-GB" b="1" dirty="0"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want to provide solutions for digital s/care, assured suppliers list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be on framework, part of assessment is PRSB assurance of conformance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2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Look at the results – that is market shift and systemic change</a:t>
            </a:r>
            <a:endParaRPr lang="en-GB" sz="1200" b="0" i="0" dirty="0">
              <a:solidFill>
                <a:srgbClr val="FF0000"/>
              </a:solidFill>
              <a:effectLst/>
              <a:latin typeface="Apto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48D7F-B0B3-A646-B282-804A2B648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859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UK wide legislation – into effect next year/get rolling – key points</a:t>
            </a:r>
            <a:endParaRPr lang="en-GB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spcBef>
                <a:spcPct val="0"/>
              </a:spcBef>
              <a:defRPr/>
            </a:pPr>
            <a:r>
              <a:rPr lang="en-GB" sz="12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Legislation requires objective, evidence based testing that can be defended in court of law if necessary </a:t>
            </a:r>
          </a:p>
          <a:p>
            <a:pPr marL="0" indent="0">
              <a:spcBef>
                <a:spcPct val="0"/>
              </a:spcBef>
              <a:buFont typeface="Arial,Sans-Serif" panose="020B0604020202020204" pitchFamily="34" charset="0"/>
              <a:buNone/>
              <a:defRPr/>
            </a:pPr>
            <a:endParaRPr lang="en-GB" sz="1200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 panose="020B0604020202020204" pitchFamily="34" charset="0"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Welcomed – time is right to get more serious - </a:t>
            </a:r>
            <a:r>
              <a:rPr lang="en-GB" dirty="0"/>
              <a:t>Govts want a strong lever</a:t>
            </a:r>
          </a:p>
          <a:p>
            <a:pPr marL="0" indent="0">
              <a:spcBef>
                <a:spcPct val="0"/>
              </a:spcBef>
              <a:buFont typeface="Arial,Sans-Serif" panose="020B0604020202020204" pitchFamily="34" charset="0"/>
              <a:buNone/>
              <a:defRPr/>
            </a:pPr>
            <a:endParaRPr lang="en-GB" sz="1200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0" indent="0">
              <a:spcBef>
                <a:spcPct val="0"/>
              </a:spcBef>
              <a:buFont typeface="Arial,Sans-Serif" panose="020B0604020202020204" pitchFamily="34" charset="0"/>
              <a:buNone/>
              <a:defRPr/>
            </a:pPr>
            <a:r>
              <a:rPr lang="en-GB" sz="1200" b="0" i="0" dirty="0">
                <a:solidFill>
                  <a:schemeClr val="tx1"/>
                </a:solidFill>
                <a:effectLst/>
                <a:latin typeface="+mn-lt"/>
              </a:rPr>
              <a:t>Waiting for legislation is losing time, golden opportunity in current procurements and getting well prepared now, ahead of curve  – if supplier or provider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48D7F-B0B3-A646-B282-804A2B648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06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Conviction is generally more effective than compulsion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are a lot of hard and soft levers available nationally and locally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Definitely a national role in getting everything pulling same way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influence this much more effectively than we do currently – just asking suppliers for evidence of conformance has big impact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Legislation and penalties should be the last resort, used by exception </a:t>
            </a:r>
            <a:endParaRPr lang="en-GB" sz="12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48D7F-B0B3-A646-B282-804A2B648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0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has been individual standards and that’s fine but big prize is </a:t>
            </a:r>
            <a:r>
              <a:rPr lang="en-US" b="1" dirty="0"/>
              <a:t>a learning health system </a:t>
            </a:r>
            <a:r>
              <a:rPr lang="en-US" dirty="0"/>
              <a:t>where data is the liquid gold </a:t>
            </a:r>
          </a:p>
          <a:p>
            <a:r>
              <a:rPr lang="en-US" dirty="0"/>
              <a:t>We can't allow all the incredibly powerful data to remain locked in silos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Implementing standards gradually unlocks data and dismantles the silos – and enables improvement in:  </a:t>
            </a:r>
          </a:p>
          <a:p>
            <a:endParaRPr lang="en-US" b="1" dirty="0"/>
          </a:p>
          <a:p>
            <a:r>
              <a:rPr lang="en-US" b="1" dirty="0"/>
              <a:t>Safety</a:t>
            </a:r>
            <a:r>
              <a:rPr lang="en-US" dirty="0"/>
              <a:t> – safe handover of care </a:t>
            </a:r>
          </a:p>
          <a:p>
            <a:r>
              <a:rPr lang="en-US" b="1" dirty="0"/>
              <a:t>Integration</a:t>
            </a:r>
            <a:r>
              <a:rPr lang="en-US" dirty="0"/>
              <a:t> – </a:t>
            </a:r>
            <a:r>
              <a:rPr lang="en-US" dirty="0" err="1"/>
              <a:t>ShCR</a:t>
            </a:r>
            <a:r>
              <a:rPr lang="en-US" dirty="0"/>
              <a:t> and care plans – if want them to work within and across any ICS  </a:t>
            </a:r>
          </a:p>
          <a:p>
            <a:r>
              <a:rPr lang="en-US" b="1" dirty="0"/>
              <a:t>Research</a:t>
            </a:r>
            <a:r>
              <a:rPr lang="en-US" dirty="0"/>
              <a:t>, FDP – gaining new insights and feeding that back in at source</a:t>
            </a:r>
          </a:p>
          <a:p>
            <a:endParaRPr lang="en-US" dirty="0"/>
          </a:p>
          <a:p>
            <a:r>
              <a:rPr lang="en-GB" sz="1200" dirty="0"/>
              <a:t>The tech it uses is more prone to change but the right data is the bedrock </a:t>
            </a:r>
          </a:p>
          <a:p>
            <a:r>
              <a:rPr lang="en-GB" sz="1200" dirty="0"/>
              <a:t>That is a prize worth striving for – and it will happen and join up as we start to have more and more dots implementing standards and filling in the picture </a:t>
            </a:r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don’t follow, only ever have sets of disparate systems and silos of valuable patient information that can’t be joined up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48D7F-B0B3-A646-B282-804A2B648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9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As </a:t>
            </a:r>
            <a:r>
              <a:rPr lang="en-GB" dirty="0" err="1"/>
              <a:t>lynn</a:t>
            </a:r>
            <a:r>
              <a:rPr lang="en-GB" dirty="0"/>
              <a:t> says, how do we move to predictive and preventative ?</a:t>
            </a:r>
            <a:endParaRPr lang="en-GB" b="1" dirty="0">
              <a:solidFill>
                <a:srgbClr val="111111"/>
              </a:solidFill>
              <a:latin typeface="Roboto"/>
              <a:ea typeface="Robo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48D7F-B0B3-A646-B282-804A2B648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13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journey we are all on </a:t>
            </a:r>
          </a:p>
          <a:p>
            <a:r>
              <a:rPr lang="en-GB" dirty="0"/>
              <a:t>Its hard because its hard – most worthwhile endeavours are </a:t>
            </a:r>
          </a:p>
          <a:p>
            <a:endParaRPr lang="en-GB" dirty="0"/>
          </a:p>
          <a:p>
            <a:r>
              <a:rPr lang="en-GB" dirty="0"/>
              <a:t>Analogy to climate change </a:t>
            </a:r>
          </a:p>
          <a:p>
            <a:endParaRPr lang="en-GB" dirty="0"/>
          </a:p>
          <a:p>
            <a:r>
              <a:rPr lang="en-GB" dirty="0"/>
              <a:t>Anyone can develop a standard </a:t>
            </a:r>
          </a:p>
          <a:p>
            <a:r>
              <a:rPr lang="en-GB" dirty="0"/>
              <a:t>Users have to agree – clinicians, care professionals and people </a:t>
            </a:r>
          </a:p>
          <a:p>
            <a:r>
              <a:rPr lang="en-GB" dirty="0"/>
              <a:t>Or standard is meaningless </a:t>
            </a:r>
          </a:p>
          <a:p>
            <a:endParaRPr lang="en-GB" dirty="0"/>
          </a:p>
          <a:p>
            <a:r>
              <a:rPr lang="en-GB" dirty="0"/>
              <a:t>Getting everyone to change </a:t>
            </a:r>
          </a:p>
          <a:p>
            <a:endParaRPr lang="en-GB" dirty="0"/>
          </a:p>
          <a:p>
            <a:r>
              <a:rPr lang="en-GB" dirty="0"/>
              <a:t>Then we all have to profoundly change our habits </a:t>
            </a:r>
          </a:p>
          <a:p>
            <a:r>
              <a:rPr lang="en-GB" dirty="0"/>
              <a:t>The great opportunity of standards and interoperable data is reinventing how work is done </a:t>
            </a:r>
          </a:p>
          <a:p>
            <a:r>
              <a:rPr lang="en-GB" dirty="0"/>
              <a:t>Lost opportunity if we just digitise the paper-based approach </a:t>
            </a:r>
          </a:p>
          <a:p>
            <a:r>
              <a:rPr lang="en-GB" dirty="0"/>
              <a:t>Where great leaps forward can happen empowered by data </a:t>
            </a:r>
          </a:p>
          <a:p>
            <a:r>
              <a:rPr lang="en-GB" dirty="0"/>
              <a:t>But it will ONLY happen with the willing consent of those using it</a:t>
            </a:r>
          </a:p>
          <a:p>
            <a:r>
              <a:rPr lang="en-GB" dirty="0"/>
              <a:t>And making time to train and educate and embed change – in current context that feels very hard indeed</a:t>
            </a:r>
          </a:p>
          <a:p>
            <a:r>
              <a:rPr lang="en-GB" dirty="0"/>
              <a:t>Endless reviews and reports say the failing is only focusing on the tech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48D7F-B0B3-A646-B282-804A2B648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70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Progress made by you is phenomenal – every ICS has access to </a:t>
            </a:r>
            <a:r>
              <a:rPr lang="en-US" dirty="0" err="1"/>
              <a:t>Shcr</a:t>
            </a:r>
            <a:r>
              <a:rPr lang="en-US" dirty="0"/>
              <a:t>,  </a:t>
            </a:r>
            <a:r>
              <a:rPr lang="en-US" dirty="0">
                <a:highlight>
                  <a:srgbClr val="FFFF00"/>
                </a:highlight>
              </a:rPr>
              <a:t>according to DMA, xx conformant – Rachel  </a:t>
            </a:r>
            <a:r>
              <a:rPr lang="en-US" dirty="0"/>
              <a:t>working to join them up across ICS, focusing on proper care planning – key standard for driving change (if can get that right), progress on architecture, fighting the battle for funding for </a:t>
            </a:r>
            <a:r>
              <a:rPr lang="en-US" dirty="0" err="1"/>
              <a:t>ShCR</a:t>
            </a:r>
            <a:r>
              <a:rPr lang="en-US" dirty="0"/>
              <a:t> – inconceivable that we don’t stick with that </a:t>
            </a:r>
          </a:p>
          <a:p>
            <a:endParaRPr lang="en-US" dirty="0"/>
          </a:p>
          <a:p>
            <a:r>
              <a:rPr lang="en-US" dirty="0"/>
              <a:t>Celebrate your success – standards are one part of your challenge </a:t>
            </a:r>
          </a:p>
          <a:p>
            <a:r>
              <a:rPr lang="en-US" dirty="0"/>
              <a:t>We are doing our bit to support you – listening to what you said last year and considering how we can improve and support you </a:t>
            </a:r>
          </a:p>
          <a:p>
            <a:endParaRPr lang="en-US" dirty="0"/>
          </a:p>
          <a:p>
            <a:r>
              <a:rPr lang="en-US" dirty="0"/>
              <a:t>Key standards in important areas – </a:t>
            </a:r>
            <a:r>
              <a:rPr lang="en-US" dirty="0" err="1"/>
              <a:t>inc</a:t>
            </a:r>
            <a:r>
              <a:rPr lang="en-US" dirty="0"/>
              <a:t> social care </a:t>
            </a:r>
          </a:p>
          <a:p>
            <a:r>
              <a:rPr lang="en-US" dirty="0"/>
              <a:t>Common model – components – extend to same model for 2ry uses, OMOP – everything based on same set – make more transparent </a:t>
            </a:r>
          </a:p>
          <a:p>
            <a:r>
              <a:rPr lang="en-US" dirty="0"/>
              <a:t>CIS refreshed – in contract – published in June – key changes – MVS 2</a:t>
            </a:r>
          </a:p>
          <a:p>
            <a:r>
              <a:rPr lang="en-US" dirty="0"/>
              <a:t>Easier to implement </a:t>
            </a:r>
          </a:p>
          <a:p>
            <a:endParaRPr lang="en-US" dirty="0"/>
          </a:p>
          <a:p>
            <a:r>
              <a:rPr lang="en-US" dirty="0"/>
              <a:t>Suppliers</a:t>
            </a:r>
          </a:p>
          <a:p>
            <a:r>
              <a:rPr lang="en-US" dirty="0"/>
              <a:t>Working with providers – Suffolk and NE </a:t>
            </a:r>
            <a:r>
              <a:rPr lang="en-US" dirty="0" err="1"/>
              <a:t>essex</a:t>
            </a:r>
            <a:r>
              <a:rPr lang="en-US" dirty="0"/>
              <a:t>, one London – first conformant provider in MH </a:t>
            </a:r>
          </a:p>
          <a:p>
            <a:r>
              <a:rPr lang="en-US" dirty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People don’t use the support available nearly as much as they could – if question or issue or stuck – mail our support box on web site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48D7F-B0B3-A646-B282-804A2B648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528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Gary </a:t>
            </a:r>
            <a:r>
              <a:rPr lang="en-GB" dirty="0" err="1"/>
              <a:t>Mcallister</a:t>
            </a:r>
            <a:endParaRPr lang="en-GB" dirty="0"/>
          </a:p>
          <a:p>
            <a:pPr defTabSz="609570">
              <a:spcAft>
                <a:spcPts val="600"/>
              </a:spcAft>
              <a:buClr>
                <a:srgbClr val="00206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kern="0" dirty="0">
                <a:solidFill>
                  <a:srgbClr val="17375E"/>
                </a:solidFill>
                <a:latin typeface="Calibri"/>
                <a:cs typeface="Arial"/>
              </a:rPr>
              <a:t>“not implemented at scale” </a:t>
            </a:r>
          </a:p>
          <a:p>
            <a:pPr defTabSz="609570">
              <a:spcAft>
                <a:spcPts val="600"/>
              </a:spcAft>
              <a:buClr>
                <a:srgbClr val="00206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kern="0" dirty="0">
                <a:solidFill>
                  <a:srgbClr val="17375E"/>
                </a:solidFill>
                <a:latin typeface="Calibri"/>
                <a:cs typeface="Arial"/>
              </a:rPr>
              <a:t>“translation into practice, lacking national guidance”</a:t>
            </a:r>
          </a:p>
          <a:p>
            <a:pPr defTabSz="609570">
              <a:spcAft>
                <a:spcPts val="600"/>
              </a:spcAft>
              <a:buClr>
                <a:srgbClr val="00206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kern="0" dirty="0">
                <a:solidFill>
                  <a:srgbClr val="17375E"/>
                </a:solidFill>
                <a:latin typeface="Calibri"/>
                <a:cs typeface="Arial"/>
              </a:rPr>
              <a:t>“outputs are document centric not specification centric”</a:t>
            </a:r>
          </a:p>
          <a:p>
            <a:pPr defTabSz="609570">
              <a:spcAft>
                <a:spcPts val="600"/>
              </a:spcAft>
              <a:buClr>
                <a:srgbClr val="00206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kern="0" dirty="0">
                <a:solidFill>
                  <a:srgbClr val="17375E"/>
                </a:solidFill>
                <a:latin typeface="Calibri"/>
                <a:cs typeface="Arial"/>
              </a:rPr>
              <a:t>“implementation specifications and bindings are needed to make implementation successful” </a:t>
            </a:r>
          </a:p>
          <a:p>
            <a:pPr defTabSz="609570">
              <a:spcAft>
                <a:spcPts val="600"/>
              </a:spcAft>
              <a:buClr>
                <a:srgbClr val="00206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kern="0" dirty="0">
                <a:solidFill>
                  <a:srgbClr val="17375E"/>
                </a:solidFill>
                <a:latin typeface="Calibri"/>
                <a:cs typeface="Arial"/>
              </a:rPr>
              <a:t>“defining models without relationship to interoperability is unhelpful”</a:t>
            </a:r>
          </a:p>
          <a:p>
            <a:endParaRPr lang="en-US" dirty="0"/>
          </a:p>
          <a:p>
            <a:r>
              <a:rPr lang="en-US" dirty="0" err="1"/>
              <a:t>openEHR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48D7F-B0B3-A646-B282-804A2B648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1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Arial"/>
                <a:cs typeface="Arial"/>
              </a:rPr>
              <a:t>Bust one myth frequently hear, feasibility of implementing standards – don’t apologise for ‘best practice’, 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But recognise journey – clinically validated MVIS or ‘the must haves’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CIS– much smaller and eminently achievable – Orion, Interweave working on it </a:t>
            </a:r>
            <a:endParaRPr lang="en-GB" sz="14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Calibri" panose="020F0502020204030204"/>
              <a:cs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alibri" panose="020F0502020204030204"/>
                <a:cs typeface="Calibri" panose="020F0502020204030204"/>
              </a:rPr>
              <a:t>Last year you said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Calibri" panose="020F0502020204030204"/>
              <a:cs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alibri" panose="020F0502020204030204"/>
                <a:cs typeface="Calibri" panose="020F0502020204030204"/>
              </a:rPr>
              <a:t>Same for all standards – not published but ask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48D7F-B0B3-A646-B282-804A2B648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53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+mn-cs"/>
              </a:rPr>
              <a:t>IPS is valuable and we support it – but has different purpose to a </a:t>
            </a:r>
            <a:r>
              <a:rPr lang="en-GB" dirty="0" err="1">
                <a:latin typeface="Arial" panose="020B0604020202020204" pitchFamily="34" charset="0"/>
                <a:cs typeface="+mn-cs"/>
              </a:rPr>
              <a:t>ShCR</a:t>
            </a:r>
            <a:r>
              <a:rPr lang="en-GB" dirty="0">
                <a:latin typeface="Arial" panose="020B0604020202020204" pitchFamily="34" charset="0"/>
                <a:cs typeface="+mn-cs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48D7F-B0B3-A646-B282-804A2B648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440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Of course we should work to international standards where we can – not sure we even manage to agree across UK but principle is right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And we do it – ISO, SNOMED, HL7, diabetes research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Myth is partly that we already are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And partly that the UK is making substantial advances and in many cases leading thinking – we should recognise that and step into it rather than poor relation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48D7F-B0B3-A646-B282-804A2B648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6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A0B6-1121-5A4F-A9E5-C1109A67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B07B-9C86-D94A-9A6D-C25DD234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EBE2-8C89-3D46-9F39-E612245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CEC-A2F2-8F40-B370-7DD1ED1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C006-20ED-2048-AD08-E1AA4E10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656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D34-09BF-1147-A822-30A710EA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B7C88-2041-0F4C-9CB2-033A350B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9516-6057-E046-B3E0-59802BA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922-BD86-EF4B-A76C-3FDD665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CEB0-A74D-1742-9E98-90E52C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494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D1F6-81D6-1D4D-B59E-8BC3D366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A0BC-C8D2-C64A-A14D-26861384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1D60-5381-934B-8E95-90938EE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E05C-F4BA-0D47-AE92-E0CFB4AC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A8B-B043-4E4F-8622-A44989BE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168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9483-299F-7844-AF90-31791D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A7C-55A6-794D-9D08-0474B896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AEF5-2048-5442-8EEC-B3E7CBC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6D2B-32F6-9043-B1C6-9B63511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4A01-6E9C-424C-A13C-F04BD71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91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3F-5167-BF49-B7A5-9A20B74E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F161-E384-894F-8CEF-F54371BB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0C3-D0D1-4E4D-9F78-98CFDDB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826A-6DF5-CD4F-B5D0-85F601B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AC-05F5-3347-9B34-5803B34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29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62B-3F37-8347-BD7A-155988B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07E9-C26B-5440-A4A0-0CC5914A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98BE2-A856-134D-B17A-5DAD97DD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7B1-9116-6E49-8710-69F7246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A064-0D23-B447-A093-21CD4666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D95A-4286-214D-AFDC-DF88B65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15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45E3-9B78-FA4D-A6CB-2B8E112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343-4F3B-5A48-9CA0-9232B63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35E5-6C34-7648-96DB-BCCD01F4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1EA4C-8D79-8342-B5A8-F70547351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E8DA1-3568-2848-B2B6-C41448FD3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6A5E2-7DED-BE4D-8E43-1A9975B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456DC-ADB5-EE4E-8E3A-7C2E0C8C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7A1EB-8C3D-9840-8D2A-0599328E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993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DA7-A946-B44D-912B-1CEB680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918D-ECC7-B44F-BEBB-8C2AD21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6158-212F-0545-9FDE-F342B2CC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DC3C-1E94-AB47-94D4-903D917A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89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1A4D-2954-3443-B696-92A89B2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B7E3-AC26-0749-8132-9C693581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BBEF-4970-E64F-B4ED-36837346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682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CDB-273A-D24C-A5E8-377C1C1C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8ED9-2DD2-BD4F-ACC9-0FEB9E3F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7286-9740-384F-824B-A5585CF7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CDA9-BEAE-754C-AA36-331D6A5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016B-325D-EB40-87E6-0327AC9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C85A-498B-E14A-9DBE-E6283B3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529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69B3-4B53-8A4C-925E-1FF5718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3FC1-C711-3940-B813-54594AB4A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43C81-7FA1-B04B-84FF-34BD63BD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F249D-E16F-424A-8110-93359B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1CC0B-70EC-334E-A4AF-6615044B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21C5-750B-C945-B7CC-507A846A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742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A3E70-C5D9-6644-9917-8047A1B3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58AE-403E-014B-BA93-15C2B64D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C38-9B26-E347-88EE-F24E3748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5A2-2C56-3C4F-AA70-F43D2837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A857-16EE-FF4D-B4FD-F9FE49038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geograph.org.uk/photo/792547" TargetMode="Externa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8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BDDB-F2F6-D5C5-B510-408D1883FA26}"/>
              </a:ext>
            </a:extLst>
          </p:cNvPr>
          <p:cNvSpPr/>
          <p:nvPr/>
        </p:nvSpPr>
        <p:spPr>
          <a:xfrm>
            <a:off x="0" y="2330606"/>
            <a:ext cx="12192000" cy="4527394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7E068-7DDB-7340-B0EF-1785D59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784" y="4175235"/>
            <a:ext cx="10248367" cy="1504368"/>
          </a:xfrm>
        </p:spPr>
        <p:txBody>
          <a:bodyPr>
            <a:normAutofit fontScale="90000"/>
          </a:bodyPr>
          <a:lstStyle/>
          <a:p>
            <a:pPr algn="l"/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A3.1 Standards and why we need to stick at it!</a:t>
            </a:r>
            <a:b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Lorraine Foley, CEO PRSB</a:t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D8E7B27-345A-1AD1-F0BD-21AB96DAB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968" y="752647"/>
            <a:ext cx="4375422" cy="72765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726FAE8-5F22-BE59-7CC8-BB0FC1314B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90" y="621328"/>
            <a:ext cx="4360475" cy="99029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8710BF2-F55A-19BE-FDA4-10298E2CE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7398" y="820473"/>
            <a:ext cx="1738749" cy="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51492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Relationship to international standards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AC3CE6D-EA38-F564-E562-19462E6B8831}"/>
              </a:ext>
            </a:extLst>
          </p:cNvPr>
          <p:cNvSpPr txBox="1">
            <a:spLocks/>
          </p:cNvSpPr>
          <p:nvPr/>
        </p:nvSpPr>
        <p:spPr>
          <a:xfrm>
            <a:off x="618575" y="1289832"/>
            <a:ext cx="10954849" cy="191166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285750" marR="0" lvl="0" indent="-28575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PRSB core reference model: PRSB represented on BSI IST35 and takes account of CEN and ISO standards such as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ISO 13606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, CONTSYS and the International Patient Summary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</a:endParaRPr>
          </a:p>
          <a:p>
            <a:pPr marL="285750" marR="0" lvl="0" indent="-28575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Information record standards: our discovery work for any standards includes consideration of any international models for similar use cases or for reference architecture e.g.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diabetes was informed by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. international consensus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on time in range ii. International literature on insulin pumps/pens (not standard but peer reviewed papers iii.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iCode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US standard for Continuous Glucose Monitors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</a:endParaRPr>
          </a:p>
          <a:p>
            <a:pPr marL="285750" marR="0" lvl="0" indent="-28575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Terminology: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SNOMED CT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and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dm+d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– using international and UK extension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</a:endParaRPr>
          </a:p>
          <a:p>
            <a:pPr marL="285750" marR="0" lvl="0" indent="-28575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FHIR: PRSB has worked closely with national efforts to establish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HL7 FHIR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UK profiles - both with NHS Digital / England, and the wider FHIR UK Core initiative. 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</a:endParaRPr>
          </a:p>
          <a:p>
            <a:pPr marL="285750" marR="0" lvl="0" indent="-28575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International Suppliers: PRSB works with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international suppliers (EPIC, Cerner etc)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in the Partner Programme, and also through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INTEROPen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techUK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and CASPA making the case for international standards alignment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</a:endParaRPr>
          </a:p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ctr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UK has made substantial advances and have the opportunity to be influencing/setting international standards as well as following them where an appropriate standard exists 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</a:endParaRPr>
          </a:p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/>
            </a:endParaRPr>
          </a:p>
        </p:txBody>
      </p:sp>
      <p:pic>
        <p:nvPicPr>
          <p:cNvPr id="6" name="Picture 5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D3B35768-2121-8B28-9628-4C6F5266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398" y="237098"/>
            <a:ext cx="1232323" cy="5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96030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need the right water in the pipes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CB5FA2-778B-5AA5-9845-1056B633524F}"/>
              </a:ext>
            </a:extLst>
          </p:cNvPr>
          <p:cNvSpPr/>
          <p:nvPr/>
        </p:nvSpPr>
        <p:spPr>
          <a:xfrm>
            <a:off x="620111" y="1270614"/>
            <a:ext cx="4448954" cy="4642448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mountain, grass, outdoor, weapon&#10;&#10;Description automatically generated">
            <a:extLst>
              <a:ext uri="{FF2B5EF4-FFF2-40B4-BE49-F238E27FC236}">
                <a16:creationId xmlns:a16="http://schemas.microsoft.com/office/drawing/2014/main" id="{25EBE87A-2F9E-DFD9-7003-3C0B06F7B5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5069065" y="1270614"/>
            <a:ext cx="6341509" cy="46424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5A176C-4319-7180-06DB-48E5303747B7}"/>
              </a:ext>
            </a:extLst>
          </p:cNvPr>
          <p:cNvSpPr txBox="1"/>
          <p:nvPr/>
        </p:nvSpPr>
        <p:spPr>
          <a:xfrm>
            <a:off x="1334814" y="1768516"/>
            <a:ext cx="287983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PRSB’s information record standard ensures the ‘right’ water is in the pipes before it is distributed around the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need the water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pipes to be right for interoperability to be successfully achieved.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5" name="Picture 4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48E8F2B6-3E2F-821B-B2F7-F3C437945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0398" y="237098"/>
            <a:ext cx="1232323" cy="5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9170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is evidence of conformance important?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5A176C-4319-7180-06DB-48E5303747B7}"/>
              </a:ext>
            </a:extLst>
          </p:cNvPr>
          <p:cNvSpPr txBox="1"/>
          <p:nvPr/>
        </p:nvSpPr>
        <p:spPr>
          <a:xfrm>
            <a:off x="1131097" y="1737854"/>
            <a:ext cx="336733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PRSB’s information record standard ensures the ‘right’ water is in the pipes before it is distributed around the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need the water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pipes to be right for interoperability to be successfully achieved.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" name="Google Shape;717;p77">
            <a:extLst>
              <a:ext uri="{FF2B5EF4-FFF2-40B4-BE49-F238E27FC236}">
                <a16:creationId xmlns:a16="http://schemas.microsoft.com/office/drawing/2014/main" id="{67A9D0ED-A8DC-B21D-1085-E428C9AFDBD6}"/>
              </a:ext>
            </a:extLst>
          </p:cNvPr>
          <p:cNvSpPr/>
          <p:nvPr/>
        </p:nvSpPr>
        <p:spPr>
          <a:xfrm>
            <a:off x="518157" y="1257350"/>
            <a:ext cx="3455008" cy="2274137"/>
          </a:xfrm>
          <a:prstGeom prst="roundRect">
            <a:avLst>
              <a:gd name="adj" fmla="val 6453"/>
            </a:avLst>
          </a:prstGeom>
          <a:solidFill>
            <a:srgbClr val="FFFFFF"/>
          </a:solidFill>
          <a:ln w="19050" cap="flat" cmpd="sng">
            <a:solidFill>
              <a:srgbClr val="041E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718;p77">
            <a:extLst>
              <a:ext uri="{FF2B5EF4-FFF2-40B4-BE49-F238E27FC236}">
                <a16:creationId xmlns:a16="http://schemas.microsoft.com/office/drawing/2014/main" id="{6D99CDC3-DB90-2FF4-C783-A6521C7ACE73}"/>
              </a:ext>
            </a:extLst>
          </p:cNvPr>
          <p:cNvSpPr/>
          <p:nvPr/>
        </p:nvSpPr>
        <p:spPr>
          <a:xfrm rot="10800000">
            <a:off x="518157" y="1263481"/>
            <a:ext cx="3455008" cy="1170441"/>
          </a:xfrm>
          <a:prstGeom prst="round2SameRect">
            <a:avLst>
              <a:gd name="adj1" fmla="val 0"/>
              <a:gd name="adj2" fmla="val 13848"/>
            </a:avLst>
          </a:prstGeom>
          <a:solidFill>
            <a:srgbClr val="041E4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D8445-35EB-B7A7-BD55-F323E41B5776}"/>
              </a:ext>
            </a:extLst>
          </p:cNvPr>
          <p:cNvSpPr txBox="1"/>
          <p:nvPr/>
        </p:nvSpPr>
        <p:spPr>
          <a:xfrm>
            <a:off x="636906" y="2604131"/>
            <a:ext cx="29991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Standards should be testable and tested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Google Shape;717;p77">
            <a:extLst>
              <a:ext uri="{FF2B5EF4-FFF2-40B4-BE49-F238E27FC236}">
                <a16:creationId xmlns:a16="http://schemas.microsoft.com/office/drawing/2014/main" id="{C0AE7C80-082A-7F85-9881-319BA5901A8E}"/>
              </a:ext>
            </a:extLst>
          </p:cNvPr>
          <p:cNvSpPr/>
          <p:nvPr/>
        </p:nvSpPr>
        <p:spPr>
          <a:xfrm>
            <a:off x="4237722" y="1257351"/>
            <a:ext cx="3455008" cy="2274137"/>
          </a:xfrm>
          <a:prstGeom prst="roundRect">
            <a:avLst>
              <a:gd name="adj" fmla="val 6453"/>
            </a:avLst>
          </a:prstGeom>
          <a:solidFill>
            <a:srgbClr val="FFFFFF"/>
          </a:solidFill>
          <a:ln w="19050" cap="flat" cmpd="sng">
            <a:solidFill>
              <a:srgbClr val="041E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18;p77">
            <a:extLst>
              <a:ext uri="{FF2B5EF4-FFF2-40B4-BE49-F238E27FC236}">
                <a16:creationId xmlns:a16="http://schemas.microsoft.com/office/drawing/2014/main" id="{6636BE26-1BE0-59AD-611D-0DA5D23F209B}"/>
              </a:ext>
            </a:extLst>
          </p:cNvPr>
          <p:cNvSpPr/>
          <p:nvPr/>
        </p:nvSpPr>
        <p:spPr>
          <a:xfrm rot="10800000">
            <a:off x="4237722" y="1263482"/>
            <a:ext cx="3455008" cy="1170441"/>
          </a:xfrm>
          <a:prstGeom prst="round2SameRect">
            <a:avLst>
              <a:gd name="adj1" fmla="val 0"/>
              <a:gd name="adj2" fmla="val 13848"/>
            </a:avLst>
          </a:prstGeom>
          <a:solidFill>
            <a:srgbClr val="041E4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90C024-3130-93CA-82B1-015DB578F33A}"/>
              </a:ext>
            </a:extLst>
          </p:cNvPr>
          <p:cNvSpPr txBox="1"/>
          <p:nvPr/>
        </p:nvSpPr>
        <p:spPr>
          <a:xfrm>
            <a:off x="4356472" y="2604131"/>
            <a:ext cx="3263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Conformance assurance 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provides predictability and trust </a:t>
            </a:r>
          </a:p>
        </p:txBody>
      </p:sp>
      <p:sp>
        <p:nvSpPr>
          <p:cNvPr id="14" name="Google Shape;717;p77">
            <a:extLst>
              <a:ext uri="{FF2B5EF4-FFF2-40B4-BE49-F238E27FC236}">
                <a16:creationId xmlns:a16="http://schemas.microsoft.com/office/drawing/2014/main" id="{0D36FBE5-E64C-3DBC-206F-A96CFF5298A4}"/>
              </a:ext>
            </a:extLst>
          </p:cNvPr>
          <p:cNvSpPr/>
          <p:nvPr/>
        </p:nvSpPr>
        <p:spPr>
          <a:xfrm>
            <a:off x="7957287" y="1257351"/>
            <a:ext cx="3455008" cy="2274137"/>
          </a:xfrm>
          <a:prstGeom prst="roundRect">
            <a:avLst>
              <a:gd name="adj" fmla="val 6453"/>
            </a:avLst>
          </a:prstGeom>
          <a:solidFill>
            <a:srgbClr val="FFFFFF"/>
          </a:solidFill>
          <a:ln w="19050" cap="flat" cmpd="sng">
            <a:solidFill>
              <a:srgbClr val="041E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718;p77">
            <a:extLst>
              <a:ext uri="{FF2B5EF4-FFF2-40B4-BE49-F238E27FC236}">
                <a16:creationId xmlns:a16="http://schemas.microsoft.com/office/drawing/2014/main" id="{56A7604D-8E73-57C4-FB02-90D299703734}"/>
              </a:ext>
            </a:extLst>
          </p:cNvPr>
          <p:cNvSpPr/>
          <p:nvPr/>
        </p:nvSpPr>
        <p:spPr>
          <a:xfrm rot="10800000">
            <a:off x="7957287" y="1263482"/>
            <a:ext cx="3455008" cy="1170441"/>
          </a:xfrm>
          <a:prstGeom prst="round2SameRect">
            <a:avLst>
              <a:gd name="adj1" fmla="val 0"/>
              <a:gd name="adj2" fmla="val 13848"/>
            </a:avLst>
          </a:prstGeom>
          <a:solidFill>
            <a:srgbClr val="041E4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1D133-CACC-4B00-E00F-0FF0EE76D4F5}"/>
              </a:ext>
            </a:extLst>
          </p:cNvPr>
          <p:cNvSpPr txBox="1"/>
          <p:nvPr/>
        </p:nvSpPr>
        <p:spPr>
          <a:xfrm>
            <a:off x="8076036" y="2604130"/>
            <a:ext cx="29991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Suppliers can be clear when they have done enough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Google Shape;717;p77">
            <a:extLst>
              <a:ext uri="{FF2B5EF4-FFF2-40B4-BE49-F238E27FC236}">
                <a16:creationId xmlns:a16="http://schemas.microsoft.com/office/drawing/2014/main" id="{0442A84B-3562-55EC-360B-A5AD89C43127}"/>
              </a:ext>
            </a:extLst>
          </p:cNvPr>
          <p:cNvSpPr/>
          <p:nvPr/>
        </p:nvSpPr>
        <p:spPr>
          <a:xfrm>
            <a:off x="518157" y="3728866"/>
            <a:ext cx="3455008" cy="2274137"/>
          </a:xfrm>
          <a:prstGeom prst="roundRect">
            <a:avLst>
              <a:gd name="adj" fmla="val 6453"/>
            </a:avLst>
          </a:prstGeom>
          <a:solidFill>
            <a:srgbClr val="FFFFFF"/>
          </a:solidFill>
          <a:ln w="19050" cap="flat" cmpd="sng">
            <a:solidFill>
              <a:srgbClr val="041E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718;p77">
            <a:extLst>
              <a:ext uri="{FF2B5EF4-FFF2-40B4-BE49-F238E27FC236}">
                <a16:creationId xmlns:a16="http://schemas.microsoft.com/office/drawing/2014/main" id="{060DE96E-06F4-5EFE-7992-C3D37F25CAF6}"/>
              </a:ext>
            </a:extLst>
          </p:cNvPr>
          <p:cNvSpPr/>
          <p:nvPr/>
        </p:nvSpPr>
        <p:spPr>
          <a:xfrm rot="10800000">
            <a:off x="518157" y="3734997"/>
            <a:ext cx="3455008" cy="1170441"/>
          </a:xfrm>
          <a:prstGeom prst="round2SameRect">
            <a:avLst>
              <a:gd name="adj1" fmla="val 0"/>
              <a:gd name="adj2" fmla="val 13848"/>
            </a:avLst>
          </a:prstGeom>
          <a:solidFill>
            <a:srgbClr val="041E4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3E1193-AF69-C4E6-67F3-9493B814B8F2}"/>
              </a:ext>
            </a:extLst>
          </p:cNvPr>
          <p:cNvSpPr txBox="1"/>
          <p:nvPr/>
        </p:nvSpPr>
        <p:spPr>
          <a:xfrm>
            <a:off x="636907" y="5049436"/>
            <a:ext cx="3263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Removes the fear and uncertainty from buying clinical software</a:t>
            </a:r>
          </a:p>
        </p:txBody>
      </p:sp>
      <p:sp>
        <p:nvSpPr>
          <p:cNvPr id="20" name="Google Shape;717;p77">
            <a:extLst>
              <a:ext uri="{FF2B5EF4-FFF2-40B4-BE49-F238E27FC236}">
                <a16:creationId xmlns:a16="http://schemas.microsoft.com/office/drawing/2014/main" id="{7307BB48-4480-EA81-3E9A-CD5F1DD9BB53}"/>
              </a:ext>
            </a:extLst>
          </p:cNvPr>
          <p:cNvSpPr/>
          <p:nvPr/>
        </p:nvSpPr>
        <p:spPr>
          <a:xfrm>
            <a:off x="4237722" y="3728867"/>
            <a:ext cx="3455008" cy="2274137"/>
          </a:xfrm>
          <a:prstGeom prst="roundRect">
            <a:avLst>
              <a:gd name="adj" fmla="val 6453"/>
            </a:avLst>
          </a:prstGeom>
          <a:solidFill>
            <a:srgbClr val="FFFFFF"/>
          </a:solidFill>
          <a:ln w="19050" cap="flat" cmpd="sng">
            <a:solidFill>
              <a:srgbClr val="041E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718;p77">
            <a:extLst>
              <a:ext uri="{FF2B5EF4-FFF2-40B4-BE49-F238E27FC236}">
                <a16:creationId xmlns:a16="http://schemas.microsoft.com/office/drawing/2014/main" id="{CAB71E50-DDE6-5EF2-CC8F-57CB59669D95}"/>
              </a:ext>
            </a:extLst>
          </p:cNvPr>
          <p:cNvSpPr/>
          <p:nvPr/>
        </p:nvSpPr>
        <p:spPr>
          <a:xfrm rot="10800000">
            <a:off x="4237722" y="3734998"/>
            <a:ext cx="3455008" cy="1170441"/>
          </a:xfrm>
          <a:prstGeom prst="round2SameRect">
            <a:avLst>
              <a:gd name="adj1" fmla="val 0"/>
              <a:gd name="adj2" fmla="val 13848"/>
            </a:avLst>
          </a:prstGeom>
          <a:solidFill>
            <a:srgbClr val="041E4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08A276-01CF-8C57-8B82-FA82D2E42065}"/>
              </a:ext>
            </a:extLst>
          </p:cNvPr>
          <p:cNvSpPr txBox="1"/>
          <p:nvPr/>
        </p:nvSpPr>
        <p:spPr>
          <a:xfrm>
            <a:off x="4356471" y="5041021"/>
            <a:ext cx="33824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A conformant system makes  implementation more straightforward </a:t>
            </a:r>
          </a:p>
        </p:txBody>
      </p:sp>
      <p:sp>
        <p:nvSpPr>
          <p:cNvPr id="23" name="Google Shape;717;p77">
            <a:extLst>
              <a:ext uri="{FF2B5EF4-FFF2-40B4-BE49-F238E27FC236}">
                <a16:creationId xmlns:a16="http://schemas.microsoft.com/office/drawing/2014/main" id="{54AD0B03-9B0E-FF89-1047-388B0F6394DF}"/>
              </a:ext>
            </a:extLst>
          </p:cNvPr>
          <p:cNvSpPr/>
          <p:nvPr/>
        </p:nvSpPr>
        <p:spPr>
          <a:xfrm>
            <a:off x="7957287" y="3728867"/>
            <a:ext cx="3455008" cy="2274137"/>
          </a:xfrm>
          <a:prstGeom prst="roundRect">
            <a:avLst>
              <a:gd name="adj" fmla="val 6453"/>
            </a:avLst>
          </a:prstGeom>
          <a:solidFill>
            <a:srgbClr val="FFFFFF"/>
          </a:solidFill>
          <a:ln w="19050" cap="flat" cmpd="sng">
            <a:solidFill>
              <a:srgbClr val="041E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718;p77">
            <a:extLst>
              <a:ext uri="{FF2B5EF4-FFF2-40B4-BE49-F238E27FC236}">
                <a16:creationId xmlns:a16="http://schemas.microsoft.com/office/drawing/2014/main" id="{C80047CA-31B3-9CA3-B7E7-E5FC594CE072}"/>
              </a:ext>
            </a:extLst>
          </p:cNvPr>
          <p:cNvSpPr/>
          <p:nvPr/>
        </p:nvSpPr>
        <p:spPr>
          <a:xfrm rot="10800000">
            <a:off x="7957287" y="3734998"/>
            <a:ext cx="3455008" cy="1170441"/>
          </a:xfrm>
          <a:prstGeom prst="round2SameRect">
            <a:avLst>
              <a:gd name="adj1" fmla="val 0"/>
              <a:gd name="adj2" fmla="val 13848"/>
            </a:avLst>
          </a:prstGeom>
          <a:solidFill>
            <a:srgbClr val="041E4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08BB74-7218-170E-7B72-E9F06CE57CE6}"/>
              </a:ext>
            </a:extLst>
          </p:cNvPr>
          <p:cNvSpPr txBox="1"/>
          <p:nvPr/>
        </p:nvSpPr>
        <p:spPr>
          <a:xfrm>
            <a:off x="8076037" y="5043319"/>
            <a:ext cx="3186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Health and care systems need consistent implementation of standards</a:t>
            </a:r>
          </a:p>
        </p:txBody>
      </p:sp>
      <p:pic>
        <p:nvPicPr>
          <p:cNvPr id="26" name="Picture 25" descr="A white icon with a magnifying glass on top of a paper&#10;&#10;Description automatically generated">
            <a:extLst>
              <a:ext uri="{FF2B5EF4-FFF2-40B4-BE49-F238E27FC236}">
                <a16:creationId xmlns:a16="http://schemas.microsoft.com/office/drawing/2014/main" id="{E0AB9F24-EB88-09D0-0648-72BA7C4A8C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233" y="1345839"/>
            <a:ext cx="969552" cy="969552"/>
          </a:xfrm>
          <a:prstGeom prst="rect">
            <a:avLst/>
          </a:prstGeom>
        </p:spPr>
      </p:pic>
      <p:pic>
        <p:nvPicPr>
          <p:cNvPr id="27" name="Picture 26" descr="A white symbol with ribbons and a check mark&#10;&#10;Description automatically generated">
            <a:extLst>
              <a:ext uri="{FF2B5EF4-FFF2-40B4-BE49-F238E27FC236}">
                <a16:creationId xmlns:a16="http://schemas.microsoft.com/office/drawing/2014/main" id="{9B6A2C4E-C26D-2E90-8F75-2790D0207B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455" y="1382633"/>
            <a:ext cx="914400" cy="914400"/>
          </a:xfrm>
          <a:prstGeom prst="rect">
            <a:avLst/>
          </a:prstGeom>
        </p:spPr>
      </p:pic>
      <p:pic>
        <p:nvPicPr>
          <p:cNvPr id="28" name="Picture 27" descr="A white figure holding a flag&#10;&#10;Description automatically generated">
            <a:extLst>
              <a:ext uri="{FF2B5EF4-FFF2-40B4-BE49-F238E27FC236}">
                <a16:creationId xmlns:a16="http://schemas.microsoft.com/office/drawing/2014/main" id="{A6FE5C3E-913D-EF60-DB7F-3CDAD337FB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389" y="1335469"/>
            <a:ext cx="1026465" cy="1026465"/>
          </a:xfrm>
          <a:prstGeom prst="rect">
            <a:avLst/>
          </a:prstGeom>
        </p:spPr>
      </p:pic>
      <p:pic>
        <p:nvPicPr>
          <p:cNvPr id="29" name="Picture 28" descr="A white figure with a question mark&#10;&#10;Description automatically generated">
            <a:extLst>
              <a:ext uri="{FF2B5EF4-FFF2-40B4-BE49-F238E27FC236}">
                <a16:creationId xmlns:a16="http://schemas.microsoft.com/office/drawing/2014/main" id="{06D1A737-DB38-394C-8D98-5EB7E91B32C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994" y="3904718"/>
            <a:ext cx="830997" cy="830997"/>
          </a:xfrm>
          <a:prstGeom prst="rect">
            <a:avLst/>
          </a:prstGeom>
        </p:spPr>
      </p:pic>
      <p:pic>
        <p:nvPicPr>
          <p:cNvPr id="30" name="Picture 29" descr="A computer with a check mark&#10;&#10;Description automatically generated">
            <a:extLst>
              <a:ext uri="{FF2B5EF4-FFF2-40B4-BE49-F238E27FC236}">
                <a16:creationId xmlns:a16="http://schemas.microsoft.com/office/drawing/2014/main" id="{0D802EE0-B926-743C-1BD8-7E25A40E8B7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851" y="3806566"/>
            <a:ext cx="1058062" cy="1058062"/>
          </a:xfrm>
          <a:prstGeom prst="rect">
            <a:avLst/>
          </a:prstGeom>
        </p:spPr>
      </p:pic>
      <p:pic>
        <p:nvPicPr>
          <p:cNvPr id="31" name="Picture 30" descr="A white circle with arrows and a check mark&#10;&#10;Description automatically generated">
            <a:extLst>
              <a:ext uri="{FF2B5EF4-FFF2-40B4-BE49-F238E27FC236}">
                <a16:creationId xmlns:a16="http://schemas.microsoft.com/office/drawing/2014/main" id="{69D6F437-BE5A-AF5B-C806-85E2209A305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020" y="3854298"/>
            <a:ext cx="931835" cy="93183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08C2447-BA5F-94CB-1F81-AA29E3E722FB}"/>
              </a:ext>
            </a:extLst>
          </p:cNvPr>
          <p:cNvSpPr txBox="1"/>
          <p:nvPr/>
        </p:nvSpPr>
        <p:spPr>
          <a:xfrm>
            <a:off x="518155" y="6210894"/>
            <a:ext cx="9570699" cy="400110"/>
          </a:xfrm>
          <a:prstGeom prst="rect">
            <a:avLst/>
          </a:prstGeom>
          <a:solidFill>
            <a:srgbClr val="8BC9CC">
              <a:alpha val="69129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41E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learning health system – data, evidence, practice </a:t>
            </a:r>
          </a:p>
        </p:txBody>
      </p:sp>
      <p:pic>
        <p:nvPicPr>
          <p:cNvPr id="6" name="Picture 5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7E538CE4-B579-C4D0-1DA1-BE8A56BCB5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0398" y="237098"/>
            <a:ext cx="1232323" cy="5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06980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645DF0-CEB2-E32D-FEE5-B39BE58E09EF}"/>
              </a:ext>
            </a:extLst>
          </p:cNvPr>
          <p:cNvSpPr txBox="1"/>
          <p:nvPr/>
        </p:nvSpPr>
        <p:spPr>
          <a:xfrm>
            <a:off x="518155" y="6200384"/>
            <a:ext cx="9570699" cy="400110"/>
          </a:xfrm>
          <a:prstGeom prst="rect">
            <a:avLst/>
          </a:prstGeom>
          <a:solidFill>
            <a:srgbClr val="8BC9CC">
              <a:alpha val="69129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PRSB Partners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5A176C-4319-7180-06DB-48E5303747B7}"/>
              </a:ext>
            </a:extLst>
          </p:cNvPr>
          <p:cNvSpPr txBox="1"/>
          <p:nvPr/>
        </p:nvSpPr>
        <p:spPr>
          <a:xfrm>
            <a:off x="1131097" y="1737854"/>
            <a:ext cx="336733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PRSB’s information record standard ensures the ‘right’ water is in the pipes before it is distributed around the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need the water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pipes to be right for interoperability to be successfully achieved.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5" name="Picture 4" descr="A group of logos&#10;&#10;Description automatically generated">
            <a:extLst>
              <a:ext uri="{FF2B5EF4-FFF2-40B4-BE49-F238E27FC236}">
                <a16:creationId xmlns:a16="http://schemas.microsoft.com/office/drawing/2014/main" id="{03A875FB-02FF-A24B-B401-B77C00FDD1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"/>
          <a:stretch/>
        </p:blipFill>
        <p:spPr>
          <a:xfrm>
            <a:off x="735248" y="1230331"/>
            <a:ext cx="10529965" cy="47882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B698D1-4E84-F322-1B24-E2B4E98DC1F5}"/>
              </a:ext>
            </a:extLst>
          </p:cNvPr>
          <p:cNvSpPr txBox="1"/>
          <p:nvPr/>
        </p:nvSpPr>
        <p:spPr>
          <a:xfrm>
            <a:off x="883796" y="6215773"/>
            <a:ext cx="920505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/>
              </a:rPr>
              <a:t>8/10 EPR suppliers	5/6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/>
              </a:rPr>
              <a:t>ShCR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/>
              </a:rPr>
              <a:t> suppliers	50% social care suppliers</a:t>
            </a:r>
          </a:p>
        </p:txBody>
      </p:sp>
      <p:pic>
        <p:nvPicPr>
          <p:cNvPr id="7" name="Picture 6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982083CD-F962-4803-8473-92EF248AB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0398" y="237098"/>
            <a:ext cx="1232323" cy="5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1368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Legislation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A176C-4319-7180-06DB-48E5303747B7}"/>
              </a:ext>
            </a:extLst>
          </p:cNvPr>
          <p:cNvSpPr txBox="1"/>
          <p:nvPr/>
        </p:nvSpPr>
        <p:spPr>
          <a:xfrm>
            <a:off x="1131097" y="1737854"/>
            <a:ext cx="336733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PRSB’s information record standard ensures the ‘right’ water is in the pipes before it is distributed around the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need the water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pipes to be right for interoperability to be successfully achieved.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0262A-75B4-E1C7-0FF7-15A4AFE1003B}"/>
              </a:ext>
            </a:extLst>
          </p:cNvPr>
          <p:cNvSpPr/>
          <p:nvPr/>
        </p:nvSpPr>
        <p:spPr>
          <a:xfrm>
            <a:off x="0" y="6007352"/>
            <a:ext cx="10079422" cy="853160"/>
          </a:xfrm>
          <a:prstGeom prst="rect">
            <a:avLst/>
          </a:prstGeom>
          <a:solidFill>
            <a:srgbClr val="8BC9CC">
              <a:alpha val="4023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4298A-F96B-C8CA-D5CE-24A22722F6FE}"/>
              </a:ext>
            </a:extLst>
          </p:cNvPr>
          <p:cNvSpPr txBox="1"/>
          <p:nvPr/>
        </p:nvSpPr>
        <p:spPr>
          <a:xfrm>
            <a:off x="941438" y="6193471"/>
            <a:ext cx="9900116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don't need to wait for legislation to act 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CD9863F-AEAC-24CA-FB65-DA53CBA6B1A9}"/>
              </a:ext>
            </a:extLst>
          </p:cNvPr>
          <p:cNvSpPr/>
          <p:nvPr/>
        </p:nvSpPr>
        <p:spPr>
          <a:xfrm>
            <a:off x="5769032" y="1517455"/>
            <a:ext cx="5985821" cy="422363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1992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6FE777-FC36-B316-8848-C0B4807508F2}"/>
              </a:ext>
            </a:extLst>
          </p:cNvPr>
          <p:cNvSpPr txBox="1"/>
          <p:nvPr/>
        </p:nvSpPr>
        <p:spPr>
          <a:xfrm>
            <a:off x="6354877" y="2790704"/>
            <a:ext cx="5073008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Applies to public and private health and adult social care providers 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Makes compliance to information standards mandatory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Enforcement through financial penalties, public censure and accreditation </a:t>
            </a:r>
          </a:p>
        </p:txBody>
      </p:sp>
      <p:pic>
        <p:nvPicPr>
          <p:cNvPr id="13" name="Picture 4" descr="Learn About Close Protection Law and Legislation">
            <a:extLst>
              <a:ext uri="{FF2B5EF4-FFF2-40B4-BE49-F238E27FC236}">
                <a16:creationId xmlns:a16="http://schemas.microsoft.com/office/drawing/2014/main" id="{AF4E7B4F-FC29-345A-293C-81F4C0487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147" y="1517456"/>
            <a:ext cx="5658853" cy="422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45EC89-731E-38CB-D874-BC8A5ED93446}"/>
              </a:ext>
            </a:extLst>
          </p:cNvPr>
          <p:cNvSpPr txBox="1"/>
          <p:nvPr/>
        </p:nvSpPr>
        <p:spPr>
          <a:xfrm>
            <a:off x="6354877" y="1783714"/>
            <a:ext cx="497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and Social Care Act 2022 Data Protection and Digital Information Bill</a:t>
            </a:r>
          </a:p>
        </p:txBody>
      </p:sp>
      <p:pic>
        <p:nvPicPr>
          <p:cNvPr id="10" name="Picture 8" descr="Best Leadership Illustration download in PNG &amp; Vector format">
            <a:extLst>
              <a:ext uri="{FF2B5EF4-FFF2-40B4-BE49-F238E27FC236}">
                <a16:creationId xmlns:a16="http://schemas.microsoft.com/office/drawing/2014/main" id="{78FAA8FA-F829-E74B-642F-BC45B5700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40196"/>
            <a:ext cx="2333103" cy="145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FDF93B3-4BA3-C2F8-1549-A21756D7F5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4" name="Picture 3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585A5F84-483C-0B37-B963-E0312D753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0398" y="237098"/>
            <a:ext cx="1232323" cy="5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3934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rowing a boat&#10;&#10;Description automatically generated">
            <a:extLst>
              <a:ext uri="{FF2B5EF4-FFF2-40B4-BE49-F238E27FC236}">
                <a16:creationId xmlns:a16="http://schemas.microsoft.com/office/drawing/2014/main" id="{9DBD4B66-43F0-CF09-E829-7354618C7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91505"/>
            <a:ext cx="12180919" cy="48664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Levers, incentives and legislation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6D9A1-17F0-094B-C3E1-ED7554382936}"/>
              </a:ext>
            </a:extLst>
          </p:cNvPr>
          <p:cNvSpPr txBox="1"/>
          <p:nvPr/>
        </p:nvSpPr>
        <p:spPr>
          <a:xfrm>
            <a:off x="735248" y="1289832"/>
            <a:ext cx="12213322" cy="446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Everything goes much faster when everyone is pulling in the same direction..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5DC6CCBE-163C-E1F7-B980-00276553CF96}"/>
              </a:ext>
            </a:extLst>
          </p:cNvPr>
          <p:cNvSpPr/>
          <p:nvPr/>
        </p:nvSpPr>
        <p:spPr>
          <a:xfrm>
            <a:off x="403562" y="3960626"/>
            <a:ext cx="3154075" cy="44700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CB5B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 CQC/regulators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6793E33-A414-EF07-202D-EFA043BC6C7E}"/>
              </a:ext>
            </a:extLst>
          </p:cNvPr>
          <p:cNvSpPr/>
          <p:nvPr/>
        </p:nvSpPr>
        <p:spPr>
          <a:xfrm>
            <a:off x="404828" y="4506109"/>
            <a:ext cx="3154075" cy="44700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CB5B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 ISNs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EC5BEEE8-E74F-FCBB-3231-AD553848C0CF}"/>
              </a:ext>
            </a:extLst>
          </p:cNvPr>
          <p:cNvSpPr/>
          <p:nvPr/>
        </p:nvSpPr>
        <p:spPr>
          <a:xfrm>
            <a:off x="404828" y="5051611"/>
            <a:ext cx="3154075" cy="44700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CB5B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 Financial incentives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4AFD60F0-F99A-85A1-7B61-15DB1491D950}"/>
              </a:ext>
            </a:extLst>
          </p:cNvPr>
          <p:cNvSpPr/>
          <p:nvPr/>
        </p:nvSpPr>
        <p:spPr>
          <a:xfrm>
            <a:off x="400018" y="5596196"/>
            <a:ext cx="3154075" cy="44700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CB5B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 Procurement</a:t>
            </a:r>
          </a:p>
        </p:txBody>
      </p:sp>
      <p:sp>
        <p:nvSpPr>
          <p:cNvPr id="14" name="Pentagon 7">
            <a:extLst>
              <a:ext uri="{FF2B5EF4-FFF2-40B4-BE49-F238E27FC236}">
                <a16:creationId xmlns:a16="http://schemas.microsoft.com/office/drawing/2014/main" id="{A024AFC0-F13A-745A-0121-373D4E80883B}"/>
              </a:ext>
            </a:extLst>
          </p:cNvPr>
          <p:cNvSpPr/>
          <p:nvPr/>
        </p:nvSpPr>
        <p:spPr>
          <a:xfrm>
            <a:off x="401601" y="3415061"/>
            <a:ext cx="3154075" cy="44700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CB5B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 Provider demand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3CB5B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Pentagon 7">
            <a:extLst>
              <a:ext uri="{FF2B5EF4-FFF2-40B4-BE49-F238E27FC236}">
                <a16:creationId xmlns:a16="http://schemas.microsoft.com/office/drawing/2014/main" id="{7E9F3128-2F9A-9AF7-4881-1F86ECFD6FE3}"/>
              </a:ext>
            </a:extLst>
          </p:cNvPr>
          <p:cNvSpPr/>
          <p:nvPr/>
        </p:nvSpPr>
        <p:spPr>
          <a:xfrm>
            <a:off x="400017" y="6139063"/>
            <a:ext cx="3154075" cy="447004"/>
          </a:xfrm>
          <a:prstGeom prst="homePlat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 Legislation/penalties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Pentagon 7">
            <a:extLst>
              <a:ext uri="{FF2B5EF4-FFF2-40B4-BE49-F238E27FC236}">
                <a16:creationId xmlns:a16="http://schemas.microsoft.com/office/drawing/2014/main" id="{445D4DDC-D167-1292-C656-0E38D7968D53}"/>
              </a:ext>
            </a:extLst>
          </p:cNvPr>
          <p:cNvSpPr/>
          <p:nvPr/>
        </p:nvSpPr>
        <p:spPr>
          <a:xfrm>
            <a:off x="400017" y="2892815"/>
            <a:ext cx="3154075" cy="44700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CB5B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 Supplier market shift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3CB5B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Pentagon 7">
            <a:extLst>
              <a:ext uri="{FF2B5EF4-FFF2-40B4-BE49-F238E27FC236}">
                <a16:creationId xmlns:a16="http://schemas.microsoft.com/office/drawing/2014/main" id="{87CB3D0E-4356-599C-786C-880EA7D589CF}"/>
              </a:ext>
            </a:extLst>
          </p:cNvPr>
          <p:cNvSpPr/>
          <p:nvPr/>
        </p:nvSpPr>
        <p:spPr>
          <a:xfrm>
            <a:off x="400016" y="2373621"/>
            <a:ext cx="3154075" cy="44700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CB5B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 Peer pressure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3CB5B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6AC3293B-10AB-7220-C9DA-F6D003914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398" y="237098"/>
            <a:ext cx="1232323" cy="5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09792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0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C9AC02-E713-694C-B5FD-60358555068B}"/>
              </a:ext>
            </a:extLst>
          </p:cNvPr>
          <p:cNvSpPr txBox="1"/>
          <p:nvPr/>
        </p:nvSpPr>
        <p:spPr>
          <a:xfrm>
            <a:off x="1215024" y="4686926"/>
            <a:ext cx="5005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Lorraine Foley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Professional Record Standards Body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info@theprsb.org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ProfRecordSB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E3D58BC-0D12-6178-CA02-A60B87E37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265" y="5061857"/>
            <a:ext cx="3420227" cy="789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0989EA-E5F2-AB4D-4B5A-BD4C36C409EA}"/>
              </a:ext>
            </a:extLst>
          </p:cNvPr>
          <p:cNvSpPr txBox="1"/>
          <p:nvPr/>
        </p:nvSpPr>
        <p:spPr>
          <a:xfrm>
            <a:off x="3048000" y="2598003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24469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B124A9-B8EB-9AF8-49D1-D505C27372AF}"/>
              </a:ext>
            </a:extLst>
          </p:cNvPr>
          <p:cNvSpPr txBox="1"/>
          <p:nvPr/>
        </p:nvSpPr>
        <p:spPr>
          <a:xfrm>
            <a:off x="389506" y="4990163"/>
            <a:ext cx="11412989" cy="1638610"/>
          </a:xfrm>
          <a:prstGeom prst="rect">
            <a:avLst/>
          </a:prstGeom>
          <a:noFill/>
          <a:ln w="28575">
            <a:solidFill>
              <a:srgbClr val="2F8D97"/>
            </a:solidFill>
            <a:prstDash val="sysDot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this matters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7282FE5-466D-7489-2AA2-3885BB60D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6412" y="5322272"/>
            <a:ext cx="2302782" cy="105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A979F0-0CEF-E0FD-1611-1BAFA49F5801}"/>
              </a:ext>
            </a:extLst>
          </p:cNvPr>
          <p:cNvSpPr txBox="1"/>
          <p:nvPr/>
        </p:nvSpPr>
        <p:spPr>
          <a:xfrm>
            <a:off x="389508" y="1270282"/>
            <a:ext cx="11453775" cy="1638610"/>
          </a:xfrm>
          <a:prstGeom prst="rect">
            <a:avLst/>
          </a:prstGeom>
          <a:noFill/>
          <a:ln w="28575">
            <a:solidFill>
              <a:srgbClr val="2F8D97"/>
            </a:solidFill>
            <a:prstDash val="sysDot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DC03458-4A57-3798-4178-178BF5678E31}"/>
              </a:ext>
            </a:extLst>
          </p:cNvPr>
          <p:cNvSpPr txBox="1">
            <a:spLocks/>
          </p:cNvSpPr>
          <p:nvPr/>
        </p:nvSpPr>
        <p:spPr>
          <a:xfrm>
            <a:off x="519770" y="1517332"/>
            <a:ext cx="9486077" cy="8041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"For parent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carers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like myself, the About Me standard is the difference between care staff giving essential care and excellent,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personalised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-care, that sees the person for the individual they are."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DF581-A97C-CB8E-06BE-2766451271D0}"/>
              </a:ext>
            </a:extLst>
          </p:cNvPr>
          <p:cNvSpPr/>
          <p:nvPr/>
        </p:nvSpPr>
        <p:spPr>
          <a:xfrm>
            <a:off x="519771" y="2321436"/>
            <a:ext cx="6348816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F1419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ea typeface="+mn-ea"/>
                <a:cs typeface="Arial"/>
              </a:rPr>
              <a:t>Sam Goncalves, parent and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F1419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ea typeface="+mn-ea"/>
                <a:cs typeface="Arial"/>
              </a:rPr>
              <a:t>carer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F1419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ea typeface="+mn-ea"/>
                <a:cs typeface="Arial"/>
              </a:rPr>
              <a:t> 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CF2906-C9EF-AB5B-4BD3-413BC69775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9037" y="1270962"/>
            <a:ext cx="1542624" cy="1638610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195FE8-8AB7-A8BA-23DD-7823BCE37368}"/>
              </a:ext>
            </a:extLst>
          </p:cNvPr>
          <p:cNvSpPr txBox="1"/>
          <p:nvPr/>
        </p:nvSpPr>
        <p:spPr>
          <a:xfrm>
            <a:off x="389506" y="3135228"/>
            <a:ext cx="11412989" cy="1638610"/>
          </a:xfrm>
          <a:prstGeom prst="rect">
            <a:avLst/>
          </a:prstGeom>
          <a:noFill/>
          <a:ln w="28575">
            <a:solidFill>
              <a:srgbClr val="2F8D97"/>
            </a:solidFill>
            <a:prstDash val="sysDot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46CABAB-F426-A7FC-980B-0D4199BA3EBB}"/>
              </a:ext>
            </a:extLst>
          </p:cNvPr>
          <p:cNvSpPr txBox="1">
            <a:spLocks/>
          </p:cNvSpPr>
          <p:nvPr/>
        </p:nvSpPr>
        <p:spPr>
          <a:xfrm>
            <a:off x="2821864" y="3279496"/>
            <a:ext cx="8775414" cy="102078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"Access to the community mental health team’s notes for patients with serious mental illness has been a game-changer. I can now tailor my support to complement specialist teams’ plans, which has improved outcomes for patients and allowed me to provide more effective therapeutic care."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F82009-3465-E275-A0F7-B4F4ADE8018A}"/>
              </a:ext>
            </a:extLst>
          </p:cNvPr>
          <p:cNvSpPr/>
          <p:nvPr/>
        </p:nvSpPr>
        <p:spPr>
          <a:xfrm>
            <a:off x="5262808" y="4370281"/>
            <a:ext cx="634881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 Nilesh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Bharakhada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GP, NW London 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C8F2D77-ED2F-A526-E0F8-CDB180234342}"/>
              </a:ext>
            </a:extLst>
          </p:cNvPr>
          <p:cNvSpPr txBox="1">
            <a:spLocks/>
          </p:cNvSpPr>
          <p:nvPr/>
        </p:nvSpPr>
        <p:spPr>
          <a:xfrm>
            <a:off x="551972" y="5142617"/>
            <a:ext cx="8785274" cy="12397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 big part of being able to implement care planning across multiple ICSs at pace has been aligning to a common understanding of the clinical data to be captured and shared. As a PRSB partner, we can further our collaboration with clinical experts that are curating these standards and validate our assessments of compliance to the standards.”</a:t>
            </a:r>
          </a:p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CF61AA-8C5E-13FD-6BC3-BDD0A113941E}"/>
              </a:ext>
            </a:extLst>
          </p:cNvPr>
          <p:cNvSpPr/>
          <p:nvPr/>
        </p:nvSpPr>
        <p:spPr>
          <a:xfrm>
            <a:off x="512806" y="6213189"/>
            <a:ext cx="634881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Ian Bennett, product specialist at Better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876180-AA8F-CED7-470F-42C4A59C5C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00015" y="3162388"/>
            <a:ext cx="1719432" cy="1638610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3" name="Picture 2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D497E15A-8E6D-C04F-7468-486C9067C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0398" y="237098"/>
            <a:ext cx="1232323" cy="5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5645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Standardised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data – the golden thread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19C99798-BE3B-4463-87C1-96073667A2E1}"/>
              </a:ext>
            </a:extLst>
          </p:cNvPr>
          <p:cNvSpPr/>
          <p:nvPr/>
        </p:nvSpPr>
        <p:spPr>
          <a:xfrm>
            <a:off x="400017" y="1703943"/>
            <a:ext cx="3311338" cy="4401884"/>
          </a:xfrm>
          <a:custGeom>
            <a:avLst/>
            <a:gdLst/>
            <a:ahLst/>
            <a:cxnLst/>
            <a:rect l="l" t="t" r="r" b="b"/>
            <a:pathLst>
              <a:path w="5203190" h="4608830">
                <a:moveTo>
                  <a:pt x="0" y="4608576"/>
                </a:moveTo>
                <a:lnTo>
                  <a:pt x="5202935" y="4608576"/>
                </a:lnTo>
                <a:lnTo>
                  <a:pt x="5202935" y="0"/>
                </a:lnTo>
                <a:lnTo>
                  <a:pt x="0" y="0"/>
                </a:lnTo>
                <a:lnTo>
                  <a:pt x="0" y="4608576"/>
                </a:lnTo>
                <a:close/>
              </a:path>
            </a:pathLst>
          </a:custGeom>
          <a:solidFill>
            <a:srgbClr val="66B8D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6" name="Picture 5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0E644E04-DBBD-8D36-72FD-3F709B3F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127" y="2138454"/>
            <a:ext cx="1721964" cy="1721964"/>
          </a:xfrm>
          <a:prstGeom prst="rect">
            <a:avLst/>
          </a:prstGeom>
        </p:spPr>
      </p:pic>
      <p:pic>
        <p:nvPicPr>
          <p:cNvPr id="8" name="Picture 7" descr="Data Silos: What They Are and How to Deal With Them - Techopedia">
            <a:extLst>
              <a:ext uri="{FF2B5EF4-FFF2-40B4-BE49-F238E27FC236}">
                <a16:creationId xmlns:a16="http://schemas.microsoft.com/office/drawing/2014/main" id="{AEDC99E1-A013-77EE-3678-2B5028ED2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61" y="4548335"/>
            <a:ext cx="3304794" cy="19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erson using a tablet in a store&#10;&#10;Description automatically generated">
            <a:extLst>
              <a:ext uri="{FF2B5EF4-FFF2-40B4-BE49-F238E27FC236}">
                <a16:creationId xmlns:a16="http://schemas.microsoft.com/office/drawing/2014/main" id="{C1EDE43E-DA07-D43E-4620-9F81975610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4"/>
          <a:stretch/>
        </p:blipFill>
        <p:spPr>
          <a:xfrm>
            <a:off x="4287636" y="1694985"/>
            <a:ext cx="2255290" cy="3429571"/>
          </a:xfrm>
          <a:prstGeom prst="rect">
            <a:avLst/>
          </a:prstGeom>
        </p:spPr>
      </p:pic>
      <p:pic>
        <p:nvPicPr>
          <p:cNvPr id="11" name="Picture 10" descr="A person in blue scrubs using a tablet&#10;&#10;Description automatically generated">
            <a:extLst>
              <a:ext uri="{FF2B5EF4-FFF2-40B4-BE49-F238E27FC236}">
                <a16:creationId xmlns:a16="http://schemas.microsoft.com/office/drawing/2014/main" id="{893AB0A8-59D5-C023-4F18-47413060E1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0"/>
          <a:stretch/>
        </p:blipFill>
        <p:spPr>
          <a:xfrm>
            <a:off x="6875466" y="1699985"/>
            <a:ext cx="2251994" cy="34363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27614E-5719-B38D-B794-A90B8E359C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0" b="-151"/>
          <a:stretch/>
        </p:blipFill>
        <p:spPr>
          <a:xfrm>
            <a:off x="9423838" y="1711201"/>
            <a:ext cx="2255371" cy="3435597"/>
          </a:xfrm>
          <a:prstGeom prst="rect">
            <a:avLst/>
          </a:prstGeom>
        </p:spPr>
      </p:pic>
      <p:sp>
        <p:nvSpPr>
          <p:cNvPr id="13" name="object 6">
            <a:extLst>
              <a:ext uri="{FF2B5EF4-FFF2-40B4-BE49-F238E27FC236}">
                <a16:creationId xmlns:a16="http://schemas.microsoft.com/office/drawing/2014/main" id="{4F7D1BEF-2446-8ACF-5F2A-B2D5247DF37D}"/>
              </a:ext>
            </a:extLst>
          </p:cNvPr>
          <p:cNvSpPr txBox="1"/>
          <p:nvPr/>
        </p:nvSpPr>
        <p:spPr>
          <a:xfrm>
            <a:off x="4847409" y="5205172"/>
            <a:ext cx="1132131" cy="503984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Safety and data quality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4" name="Picture 13" descr="A white check mark on a black background&#10;&#10;Description automatically generated">
            <a:extLst>
              <a:ext uri="{FF2B5EF4-FFF2-40B4-BE49-F238E27FC236}">
                <a16:creationId xmlns:a16="http://schemas.microsoft.com/office/drawing/2014/main" id="{D960E504-85B9-ECFB-E73D-CA21923AF7E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808" y="4557998"/>
            <a:ext cx="480769" cy="465058"/>
          </a:xfrm>
          <a:prstGeom prst="rect">
            <a:avLst/>
          </a:prstGeom>
        </p:spPr>
      </p:pic>
      <p:sp>
        <p:nvSpPr>
          <p:cNvPr id="15" name="Arrow: Right 26">
            <a:extLst>
              <a:ext uri="{FF2B5EF4-FFF2-40B4-BE49-F238E27FC236}">
                <a16:creationId xmlns:a16="http://schemas.microsoft.com/office/drawing/2014/main" id="{DE1AA2FD-1792-1827-9BC7-A5AD77A462F5}"/>
              </a:ext>
            </a:extLst>
          </p:cNvPr>
          <p:cNvSpPr/>
          <p:nvPr/>
        </p:nvSpPr>
        <p:spPr>
          <a:xfrm>
            <a:off x="6542988" y="3074064"/>
            <a:ext cx="447773" cy="714864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Right 28">
            <a:extLst>
              <a:ext uri="{FF2B5EF4-FFF2-40B4-BE49-F238E27FC236}">
                <a16:creationId xmlns:a16="http://schemas.microsoft.com/office/drawing/2014/main" id="{5ED3D044-F0CE-41D1-3299-EA439ACE7EB7}"/>
              </a:ext>
            </a:extLst>
          </p:cNvPr>
          <p:cNvSpPr/>
          <p:nvPr/>
        </p:nvSpPr>
        <p:spPr>
          <a:xfrm>
            <a:off x="9119648" y="3074064"/>
            <a:ext cx="447773" cy="714864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A white check mark on a black background&#10;&#10;Description automatically generated">
            <a:extLst>
              <a:ext uri="{FF2B5EF4-FFF2-40B4-BE49-F238E27FC236}">
                <a16:creationId xmlns:a16="http://schemas.microsoft.com/office/drawing/2014/main" id="{E789B5B5-3250-CA90-55C4-D52A32D28E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468" y="4612988"/>
            <a:ext cx="480769" cy="465058"/>
          </a:xfrm>
          <a:prstGeom prst="rect">
            <a:avLst/>
          </a:prstGeom>
        </p:spPr>
      </p:pic>
      <p:pic>
        <p:nvPicPr>
          <p:cNvPr id="18" name="Picture 17" descr="A white check mark on a black background&#10;&#10;Description automatically generated">
            <a:extLst>
              <a:ext uri="{FF2B5EF4-FFF2-40B4-BE49-F238E27FC236}">
                <a16:creationId xmlns:a16="http://schemas.microsoft.com/office/drawing/2014/main" id="{DEEA0E9A-CAA1-320A-006B-9EB020BB40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560" y="4612987"/>
            <a:ext cx="480769" cy="465058"/>
          </a:xfrm>
          <a:prstGeom prst="rect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39EF7E91-7D3C-36DC-EF30-237DB04EED32}"/>
              </a:ext>
            </a:extLst>
          </p:cNvPr>
          <p:cNvSpPr txBox="1"/>
          <p:nvPr/>
        </p:nvSpPr>
        <p:spPr>
          <a:xfrm>
            <a:off x="7093723" y="5244448"/>
            <a:ext cx="1815480" cy="503984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Integration and shared care records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058F8C31-4AD5-2170-8BD9-0711A2722E11}"/>
              </a:ext>
            </a:extLst>
          </p:cNvPr>
          <p:cNvSpPr txBox="1"/>
          <p:nvPr/>
        </p:nvSpPr>
        <p:spPr>
          <a:xfrm>
            <a:off x="9740709" y="5241497"/>
            <a:ext cx="1856619" cy="50462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Innovation, insight and prevention</a:t>
            </a:r>
          </a:p>
        </p:txBody>
      </p:sp>
      <p:pic>
        <p:nvPicPr>
          <p:cNvPr id="22" name="Picture 21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3269D150-C944-004D-8BAE-FE8954D468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0398" y="237098"/>
            <a:ext cx="1232323" cy="5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8424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Delivering on the promise of integrated care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48DB9D-B235-E910-22A5-7E42AF850104}"/>
              </a:ext>
            </a:extLst>
          </p:cNvPr>
          <p:cNvSpPr txBox="1"/>
          <p:nvPr/>
        </p:nvSpPr>
        <p:spPr>
          <a:xfrm>
            <a:off x="516882" y="1602092"/>
            <a:ext cx="10959645" cy="3979492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50BB728-845E-8478-D69A-83E1DE5DCEDF}"/>
              </a:ext>
            </a:extLst>
          </p:cNvPr>
          <p:cNvSpPr txBox="1">
            <a:spLocks/>
          </p:cNvSpPr>
          <p:nvPr/>
        </p:nvSpPr>
        <p:spPr>
          <a:xfrm>
            <a:off x="949203" y="2172916"/>
            <a:ext cx="4684344" cy="191166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“Getting the basics of information right is just the beginning.  </a:t>
            </a:r>
          </a:p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a health and care system we should aspire to use information to make the shift from reactive services to predictive and preventative services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7D385C-2801-3CE8-799D-1ED492F7E321}"/>
              </a:ext>
            </a:extLst>
          </p:cNvPr>
          <p:cNvSpPr/>
          <p:nvPr/>
        </p:nvSpPr>
        <p:spPr>
          <a:xfrm>
            <a:off x="913924" y="4759983"/>
            <a:ext cx="6058889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F8D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Lyn Romeo, Chief Social Worker (England)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F8D97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F8D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E65718E-3359-9590-7906-ECEDFC02F0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229" y="1602092"/>
            <a:ext cx="3857298" cy="3979492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6" name="Picture 5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687C32DA-9C3D-7EFD-76C8-49ED0FF06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0398" y="237098"/>
            <a:ext cx="1232323" cy="5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3886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is it so hard to achieve?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5" name="Google Shape;434;p58">
            <a:extLst>
              <a:ext uri="{FF2B5EF4-FFF2-40B4-BE49-F238E27FC236}">
                <a16:creationId xmlns:a16="http://schemas.microsoft.com/office/drawing/2014/main" id="{EAE38A51-C6F5-D183-D57B-94AE75228E5D}"/>
              </a:ext>
            </a:extLst>
          </p:cNvPr>
          <p:cNvSpPr/>
          <p:nvPr/>
        </p:nvSpPr>
        <p:spPr>
          <a:xfrm>
            <a:off x="538187" y="1440895"/>
            <a:ext cx="3284000" cy="4108567"/>
          </a:xfrm>
          <a:prstGeom prst="rect">
            <a:avLst/>
          </a:prstGeom>
          <a:solidFill>
            <a:srgbClr val="041E4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216000" rIns="216000" bIns="21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Hard</a:t>
            </a:r>
            <a:endParaRPr kumimoji="0" sz="3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Getting everyone 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agree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We need national consensus and genuine buy-in from all 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Google Shape;435;p58">
            <a:extLst>
              <a:ext uri="{FF2B5EF4-FFF2-40B4-BE49-F238E27FC236}">
                <a16:creationId xmlns:a16="http://schemas.microsoft.com/office/drawing/2014/main" id="{799DB0A2-A0FA-742E-F948-77F2850B2640}"/>
              </a:ext>
            </a:extLst>
          </p:cNvPr>
          <p:cNvSpPr/>
          <p:nvPr/>
        </p:nvSpPr>
        <p:spPr>
          <a:xfrm>
            <a:off x="4407920" y="1440895"/>
            <a:ext cx="3284000" cy="4108567"/>
          </a:xfrm>
          <a:prstGeom prst="rect">
            <a:avLst/>
          </a:prstGeom>
          <a:solidFill>
            <a:srgbClr val="041E4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216000" rIns="216000" bIns="21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Changing 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software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Getting suppliers on board, legacy systems, procurement, incentives </a:t>
            </a:r>
            <a:endParaRPr kumimoji="0" lang="en-US" sz="1800" b="0" i="0" u="none" strike="noStrike" kern="120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Google Shape;436;p58">
            <a:extLst>
              <a:ext uri="{FF2B5EF4-FFF2-40B4-BE49-F238E27FC236}">
                <a16:creationId xmlns:a16="http://schemas.microsoft.com/office/drawing/2014/main" id="{CFAFEC75-2D52-B471-1072-20227D142D41}"/>
              </a:ext>
            </a:extLst>
          </p:cNvPr>
          <p:cNvSpPr/>
          <p:nvPr/>
        </p:nvSpPr>
        <p:spPr>
          <a:xfrm>
            <a:off x="8277654" y="1440896"/>
            <a:ext cx="3134000" cy="4108566"/>
          </a:xfrm>
          <a:prstGeom prst="rect">
            <a:avLst/>
          </a:prstGeom>
          <a:solidFill>
            <a:srgbClr val="041E4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216000" rIns="216000" bIns="21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Hardest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Changing clinical pathways and working practices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Changing clinical pathways and working practices  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  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A blue arrow pointing to the left&#10;&#10;Description automatically generated">
            <a:extLst>
              <a:ext uri="{FF2B5EF4-FFF2-40B4-BE49-F238E27FC236}">
                <a16:creationId xmlns:a16="http://schemas.microsoft.com/office/drawing/2014/main" id="{09FD9EC7-2A85-8D16-C86B-494B7CF6C5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161" y="4875623"/>
            <a:ext cx="1082963" cy="1082963"/>
          </a:xfrm>
          <a:prstGeom prst="rect">
            <a:avLst/>
          </a:prstGeom>
        </p:spPr>
      </p:pic>
      <p:pic>
        <p:nvPicPr>
          <p:cNvPr id="9" name="Picture 8" descr="A blue arrow pointing to the left&#10;&#10;Description automatically generated">
            <a:extLst>
              <a:ext uri="{FF2B5EF4-FFF2-40B4-BE49-F238E27FC236}">
                <a16:creationId xmlns:a16="http://schemas.microsoft.com/office/drawing/2014/main" id="{BE795548-8B45-9A45-9FC9-3AA5BA6288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473" y="4875622"/>
            <a:ext cx="1082963" cy="1082963"/>
          </a:xfrm>
          <a:prstGeom prst="rect">
            <a:avLst/>
          </a:prstGeom>
        </p:spPr>
      </p:pic>
      <p:pic>
        <p:nvPicPr>
          <p:cNvPr id="11" name="Picture 10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5C11B6A6-64B1-8C93-28CE-0450B6CE6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0398" y="237098"/>
            <a:ext cx="1232323" cy="5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6754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806" y="6091350"/>
            <a:ext cx="1878517" cy="43350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62F1AF5E-63EA-BE38-FA49-7682A582A0AB}"/>
              </a:ext>
            </a:extLst>
          </p:cNvPr>
          <p:cNvSpPr/>
          <p:nvPr/>
        </p:nvSpPr>
        <p:spPr>
          <a:xfrm>
            <a:off x="7545029" y="3738825"/>
            <a:ext cx="2476407" cy="24219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35BBCCF-1B9E-676D-47CC-F4A53C705937}"/>
              </a:ext>
            </a:extLst>
          </p:cNvPr>
          <p:cNvSpPr/>
          <p:nvPr/>
        </p:nvSpPr>
        <p:spPr>
          <a:xfrm>
            <a:off x="2015084" y="3838251"/>
            <a:ext cx="2476407" cy="24219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ACFE45E-155C-32A3-842D-840F1C6B441E}"/>
              </a:ext>
            </a:extLst>
          </p:cNvPr>
          <p:cNvSpPr/>
          <p:nvPr/>
        </p:nvSpPr>
        <p:spPr>
          <a:xfrm>
            <a:off x="4794734" y="3782832"/>
            <a:ext cx="2476407" cy="24219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7B30089-046E-7C7D-92C2-409D079E5331}"/>
              </a:ext>
            </a:extLst>
          </p:cNvPr>
          <p:cNvSpPr/>
          <p:nvPr/>
        </p:nvSpPr>
        <p:spPr>
          <a:xfrm>
            <a:off x="6169883" y="1150012"/>
            <a:ext cx="2476407" cy="24219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B3D0115-4183-C883-9CD6-8E20E1B49F69}"/>
              </a:ext>
            </a:extLst>
          </p:cNvPr>
          <p:cNvSpPr/>
          <p:nvPr/>
        </p:nvSpPr>
        <p:spPr>
          <a:xfrm>
            <a:off x="8904704" y="1136305"/>
            <a:ext cx="2476407" cy="24219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71117-EAEE-FF99-66C9-5775F38D1C86}"/>
              </a:ext>
            </a:extLst>
          </p:cNvPr>
          <p:cNvSpPr/>
          <p:nvPr/>
        </p:nvSpPr>
        <p:spPr>
          <a:xfrm>
            <a:off x="639938" y="1249438"/>
            <a:ext cx="2476407" cy="24219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68101E5-5193-C542-C3EE-58A6A36F7524}"/>
              </a:ext>
            </a:extLst>
          </p:cNvPr>
          <p:cNvSpPr/>
          <p:nvPr/>
        </p:nvSpPr>
        <p:spPr>
          <a:xfrm>
            <a:off x="3419588" y="1194019"/>
            <a:ext cx="2476407" cy="24219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EDCB432-BB30-BA01-AF26-488FE515A491}"/>
              </a:ext>
            </a:extLst>
          </p:cNvPr>
          <p:cNvSpPr txBox="1">
            <a:spLocks/>
          </p:cNvSpPr>
          <p:nvPr/>
        </p:nvSpPr>
        <p:spPr>
          <a:xfrm>
            <a:off x="2684885" y="1780148"/>
            <a:ext cx="8544321" cy="344590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9744" marR="0" lvl="0" indent="-259744" algn="l" defTabSz="1038977" rtl="0" eaLnBrk="1" fontAlgn="auto" latinLnBrk="0" hangingPunct="1">
              <a:lnSpc>
                <a:spcPct val="90000"/>
              </a:lnSpc>
              <a:spcBef>
                <a:spcPts val="113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21">
            <a:extLst>
              <a:ext uri="{FF2B5EF4-FFF2-40B4-BE49-F238E27FC236}">
                <a16:creationId xmlns:a16="http://schemas.microsoft.com/office/drawing/2014/main" id="{15781A2A-3DAF-83D4-7807-E4D7325723D7}"/>
              </a:ext>
            </a:extLst>
          </p:cNvPr>
          <p:cNvSpPr txBox="1"/>
          <p:nvPr/>
        </p:nvSpPr>
        <p:spPr>
          <a:xfrm>
            <a:off x="4849689" y="4643267"/>
            <a:ext cx="1711370" cy="40677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45" name="TextBox 30">
            <a:extLst>
              <a:ext uri="{FF2B5EF4-FFF2-40B4-BE49-F238E27FC236}">
                <a16:creationId xmlns:a16="http://schemas.microsoft.com/office/drawing/2014/main" id="{92C4527C-9A21-2107-42CE-5735B502DE47}"/>
              </a:ext>
            </a:extLst>
          </p:cNvPr>
          <p:cNvSpPr txBox="1"/>
          <p:nvPr/>
        </p:nvSpPr>
        <p:spPr>
          <a:xfrm>
            <a:off x="4868303" y="5287604"/>
            <a:ext cx="2018671" cy="33708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5A40D02B-6257-3471-9D82-6CB75B5FB7DC}"/>
              </a:ext>
            </a:extLst>
          </p:cNvPr>
          <p:cNvSpPr txBox="1"/>
          <p:nvPr/>
        </p:nvSpPr>
        <p:spPr>
          <a:xfrm>
            <a:off x="2464680" y="5252659"/>
            <a:ext cx="1546212" cy="34669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6">
            <a:extLst>
              <a:ext uri="{FF2B5EF4-FFF2-40B4-BE49-F238E27FC236}">
                <a16:creationId xmlns:a16="http://schemas.microsoft.com/office/drawing/2014/main" id="{BC6AC6AC-04FF-C1FA-8146-C2AA313D2749}"/>
              </a:ext>
            </a:extLst>
          </p:cNvPr>
          <p:cNvSpPr txBox="1"/>
          <p:nvPr/>
        </p:nvSpPr>
        <p:spPr>
          <a:xfrm>
            <a:off x="8875004" y="2415747"/>
            <a:ext cx="2098662" cy="83401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48" name="TextBox 6">
            <a:extLst>
              <a:ext uri="{FF2B5EF4-FFF2-40B4-BE49-F238E27FC236}">
                <a16:creationId xmlns:a16="http://schemas.microsoft.com/office/drawing/2014/main" id="{4B66F30C-2C5E-1A48-CA64-44882B2CACC1}"/>
              </a:ext>
            </a:extLst>
          </p:cNvPr>
          <p:cNvSpPr txBox="1"/>
          <p:nvPr/>
        </p:nvSpPr>
        <p:spPr>
          <a:xfrm>
            <a:off x="6279442" y="2451298"/>
            <a:ext cx="1984362" cy="104945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49" name="TextBox 6">
            <a:extLst>
              <a:ext uri="{FF2B5EF4-FFF2-40B4-BE49-F238E27FC236}">
                <a16:creationId xmlns:a16="http://schemas.microsoft.com/office/drawing/2014/main" id="{64BC02DE-9E16-875F-6985-B62F0DBCA1D4}"/>
              </a:ext>
            </a:extLst>
          </p:cNvPr>
          <p:cNvSpPr txBox="1"/>
          <p:nvPr/>
        </p:nvSpPr>
        <p:spPr>
          <a:xfrm>
            <a:off x="3626506" y="2455253"/>
            <a:ext cx="2089137" cy="1667572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Common model to underpin standards for care, research and FDP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6">
            <a:extLst>
              <a:ext uri="{FF2B5EF4-FFF2-40B4-BE49-F238E27FC236}">
                <a16:creationId xmlns:a16="http://schemas.microsoft.com/office/drawing/2014/main" id="{A07F5FCD-04C5-3CD9-F3C7-569A8F8710B2}"/>
              </a:ext>
            </a:extLst>
          </p:cNvPr>
          <p:cNvSpPr txBox="1"/>
          <p:nvPr/>
        </p:nvSpPr>
        <p:spPr>
          <a:xfrm>
            <a:off x="857864" y="2472854"/>
            <a:ext cx="2093899" cy="191122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Important standards in key areas – diabetes, maternity, social care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F33C17-C819-B83E-E353-5B15831639D2}"/>
              </a:ext>
            </a:extLst>
          </p:cNvPr>
          <p:cNvSpPr txBox="1"/>
          <p:nvPr/>
        </p:nvSpPr>
        <p:spPr>
          <a:xfrm>
            <a:off x="2373001" y="4440624"/>
            <a:ext cx="1774811" cy="34964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A37F7AA-0A88-F52A-8505-062417114031}"/>
              </a:ext>
            </a:extLst>
          </p:cNvPr>
          <p:cNvSpPr txBox="1"/>
          <p:nvPr/>
        </p:nvSpPr>
        <p:spPr>
          <a:xfrm>
            <a:off x="2204106" y="3933001"/>
            <a:ext cx="2073964" cy="69249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0B506D-E723-DB8C-05A9-22F6228E783E}"/>
              </a:ext>
            </a:extLst>
          </p:cNvPr>
          <p:cNvSpPr txBox="1"/>
          <p:nvPr/>
        </p:nvSpPr>
        <p:spPr>
          <a:xfrm>
            <a:off x="2223424" y="5221966"/>
            <a:ext cx="2073964" cy="66172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48D1D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9B80104-6D06-BD57-BED3-2DC0C6947697}"/>
              </a:ext>
            </a:extLst>
          </p:cNvPr>
          <p:cNvSpPr txBox="1"/>
          <p:nvPr/>
        </p:nvSpPr>
        <p:spPr>
          <a:xfrm>
            <a:off x="2291698" y="5737407"/>
            <a:ext cx="1974268" cy="35394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Conformant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5" name="Picture 54" descr="A logo with text on it&#10;&#10;Description automatically generated">
            <a:extLst>
              <a:ext uri="{FF2B5EF4-FFF2-40B4-BE49-F238E27FC236}">
                <a16:creationId xmlns:a16="http://schemas.microsoft.com/office/drawing/2014/main" id="{40593BFB-69E2-B437-03C0-08B0B5BF82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579" y="4720616"/>
            <a:ext cx="1451106" cy="56175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12955F3-C0FA-6B25-C992-77B54533CFD6}"/>
              </a:ext>
            </a:extLst>
          </p:cNvPr>
          <p:cNvSpPr txBox="1"/>
          <p:nvPr/>
        </p:nvSpPr>
        <p:spPr>
          <a:xfrm>
            <a:off x="5235354" y="4752718"/>
            <a:ext cx="1711370" cy="40677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45AC7F-E37F-688B-0CD8-242EBF4A287D}"/>
              </a:ext>
            </a:extLst>
          </p:cNvPr>
          <p:cNvSpPr txBox="1"/>
          <p:nvPr/>
        </p:nvSpPr>
        <p:spPr>
          <a:xfrm>
            <a:off x="5037292" y="5252850"/>
            <a:ext cx="1960243" cy="567912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 support to implement</a:t>
            </a:r>
          </a:p>
        </p:txBody>
      </p:sp>
      <p:pic>
        <p:nvPicPr>
          <p:cNvPr id="58" name="Picture 2" descr="Tool Kit Icon #260510 - Free Icons Library">
            <a:extLst>
              <a:ext uri="{FF2B5EF4-FFF2-40B4-BE49-F238E27FC236}">
                <a16:creationId xmlns:a16="http://schemas.microsoft.com/office/drawing/2014/main" id="{9C5C782A-A1CA-AF83-5342-32C6789EC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039" y="4072609"/>
            <a:ext cx="519250" cy="55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A logo with a circle and a circle&#10;&#10;Description automatically generated">
            <a:extLst>
              <a:ext uri="{FF2B5EF4-FFF2-40B4-BE49-F238E27FC236}">
                <a16:creationId xmlns:a16="http://schemas.microsoft.com/office/drawing/2014/main" id="{82E8FDB8-57AA-F674-632A-A6B2A5BC9A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081" y="4477241"/>
            <a:ext cx="1628866" cy="66658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0B0780B-1ADD-DC31-A0B6-1EA358451A29}"/>
              </a:ext>
            </a:extLst>
          </p:cNvPr>
          <p:cNvSpPr txBox="1"/>
          <p:nvPr/>
        </p:nvSpPr>
        <p:spPr>
          <a:xfrm>
            <a:off x="9168283" y="2277270"/>
            <a:ext cx="1918689" cy="103470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Pilots, SNOMED, templates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Standards easier to implement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0E1783B-8084-EC02-9775-A745C656E4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710" y="1626815"/>
            <a:ext cx="1852715" cy="88871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AE2A085-F146-BA01-9A30-E76C46A23757}"/>
              </a:ext>
            </a:extLst>
          </p:cNvPr>
          <p:cNvSpPr txBox="1"/>
          <p:nvPr/>
        </p:nvSpPr>
        <p:spPr>
          <a:xfrm>
            <a:off x="6546073" y="2229957"/>
            <a:ext cx="1774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Core Information Standard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uplift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FADB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26AE5C0-E532-2B80-B650-9074B6315F85}"/>
              </a:ext>
            </a:extLst>
          </p:cNvPr>
          <p:cNvSpPr txBox="1"/>
          <p:nvPr/>
        </p:nvSpPr>
        <p:spPr>
          <a:xfrm>
            <a:off x="7780044" y="4629421"/>
            <a:ext cx="2165762" cy="7925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Provider conformant with Pers. Care and Support Plan</a:t>
            </a:r>
            <a:endParaRPr kumimoji="0" lang="en-US" sz="14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4A67C3AD-E09B-394F-C774-4B35FB6402B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109" y="5388015"/>
            <a:ext cx="1310509" cy="571103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6C49F9E3-43BF-24D7-82F4-5A7B310252D0}"/>
              </a:ext>
            </a:extLst>
          </p:cNvPr>
          <p:cNvSpPr txBox="1"/>
          <p:nvPr/>
        </p:nvSpPr>
        <p:spPr>
          <a:xfrm>
            <a:off x="7616525" y="3820776"/>
            <a:ext cx="2073964" cy="969496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1" i="0" u="none" strike="noStrike" kern="1200" cap="none" spc="0" normalizeH="0" baseline="0" noProof="0" dirty="0">
                <a:ln>
                  <a:noFill/>
                </a:ln>
                <a:solidFill>
                  <a:srgbClr val="DC4C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lang="en-GB" sz="5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15F4CD6-C032-8648-959D-C3B4084C52F8}"/>
              </a:ext>
            </a:extLst>
          </p:cNvPr>
          <p:cNvSpPr txBox="1"/>
          <p:nvPr/>
        </p:nvSpPr>
        <p:spPr>
          <a:xfrm>
            <a:off x="7863845" y="3936816"/>
            <a:ext cx="2073964" cy="46166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err="1">
                <a:ln>
                  <a:noFill/>
                </a:ln>
                <a:solidFill>
                  <a:srgbClr val="DC4C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</a:t>
            </a:r>
            <a:endParaRPr kumimoji="0" lang="en-GB" sz="2200" b="1" i="0" u="none" strike="noStrike" kern="1200" cap="none" spc="0" normalizeH="0" baseline="0" noProof="0" err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9AC5A25-13D6-C773-6193-14F8AEA00F58}"/>
              </a:ext>
            </a:extLst>
          </p:cNvPr>
          <p:cNvSpPr txBox="1"/>
          <p:nvPr/>
        </p:nvSpPr>
        <p:spPr>
          <a:xfrm>
            <a:off x="6504547" y="1626815"/>
            <a:ext cx="1750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FADB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CIS V3</a:t>
            </a:r>
          </a:p>
        </p:txBody>
      </p:sp>
      <p:pic>
        <p:nvPicPr>
          <p:cNvPr id="68" name="Picture 67" descr="A person using a device to check blood pressure&#10;&#10;Description automatically generated">
            <a:extLst>
              <a:ext uri="{FF2B5EF4-FFF2-40B4-BE49-F238E27FC236}">
                <a16:creationId xmlns:a16="http://schemas.microsoft.com/office/drawing/2014/main" id="{3879CDE0-6F58-ACE2-1A71-279C52E504E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776" y="1562310"/>
            <a:ext cx="1230074" cy="882274"/>
          </a:xfrm>
          <a:prstGeom prst="rect">
            <a:avLst/>
          </a:prstGeom>
        </p:spPr>
      </p:pic>
      <p:pic>
        <p:nvPicPr>
          <p:cNvPr id="69" name="Picture 68" descr="A diagram of a group of data&#10;&#10;Description automatically generated">
            <a:extLst>
              <a:ext uri="{FF2B5EF4-FFF2-40B4-BE49-F238E27FC236}">
                <a16:creationId xmlns:a16="http://schemas.microsoft.com/office/drawing/2014/main" id="{61B6449F-0BDE-4E4D-F4F9-E3718768F0D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415" y="1465629"/>
            <a:ext cx="1224200" cy="104044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D39DFF8B-C0B9-141D-9E8F-B2F6916BFE4A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Important progress in standards and spread</a:t>
            </a:r>
          </a:p>
        </p:txBody>
      </p:sp>
      <p:pic>
        <p:nvPicPr>
          <p:cNvPr id="2" name="Picture 1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B336DACF-E063-9155-8576-D62217CB02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00398" y="237098"/>
            <a:ext cx="1232323" cy="5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8667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Correcting common misunderstandings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7" name="Google Shape;717;p77">
            <a:extLst>
              <a:ext uri="{FF2B5EF4-FFF2-40B4-BE49-F238E27FC236}">
                <a16:creationId xmlns:a16="http://schemas.microsoft.com/office/drawing/2014/main" id="{8C7F51B9-5012-6E95-18CF-5279815A6A9D}"/>
              </a:ext>
            </a:extLst>
          </p:cNvPr>
          <p:cNvSpPr/>
          <p:nvPr/>
        </p:nvSpPr>
        <p:spPr>
          <a:xfrm>
            <a:off x="504751" y="1368846"/>
            <a:ext cx="3455008" cy="2510425"/>
          </a:xfrm>
          <a:prstGeom prst="roundRect">
            <a:avLst>
              <a:gd name="adj" fmla="val 6453"/>
            </a:avLst>
          </a:prstGeom>
          <a:solidFill>
            <a:srgbClr val="FFFFFF"/>
          </a:solidFill>
          <a:ln w="25400" cap="flat" cmpd="sng">
            <a:solidFill>
              <a:srgbClr val="8BC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718;p77">
            <a:extLst>
              <a:ext uri="{FF2B5EF4-FFF2-40B4-BE49-F238E27FC236}">
                <a16:creationId xmlns:a16="http://schemas.microsoft.com/office/drawing/2014/main" id="{1C6413E9-BFD5-8F4B-7080-98883EC34807}"/>
              </a:ext>
            </a:extLst>
          </p:cNvPr>
          <p:cNvSpPr/>
          <p:nvPr/>
        </p:nvSpPr>
        <p:spPr>
          <a:xfrm rot="10800000">
            <a:off x="504751" y="1353957"/>
            <a:ext cx="3455008" cy="495386"/>
          </a:xfrm>
          <a:prstGeom prst="round2SameRect">
            <a:avLst>
              <a:gd name="adj1" fmla="val 0"/>
              <a:gd name="adj2" fmla="val 13848"/>
            </a:avLst>
          </a:prstGeom>
          <a:solidFill>
            <a:srgbClr val="8BC9CC"/>
          </a:solidFill>
          <a:ln w="25400" cap="flat" cmpd="sng">
            <a:solidFill>
              <a:srgbClr val="8BC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DB680E-20FD-E1B7-BE8B-FD28DB725CB6}"/>
              </a:ext>
            </a:extLst>
          </p:cNvPr>
          <p:cNvSpPr txBox="1"/>
          <p:nvPr/>
        </p:nvSpPr>
        <p:spPr>
          <a:xfrm>
            <a:off x="698579" y="2313657"/>
            <a:ext cx="29835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PRSB standards are large and unwieldy, difficult to implement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Google Shape;717;p77">
            <a:extLst>
              <a:ext uri="{FF2B5EF4-FFF2-40B4-BE49-F238E27FC236}">
                <a16:creationId xmlns:a16="http://schemas.microsoft.com/office/drawing/2014/main" id="{5DD6EDB1-5085-C66D-76D0-ED6E52686E69}"/>
              </a:ext>
            </a:extLst>
          </p:cNvPr>
          <p:cNvSpPr/>
          <p:nvPr/>
        </p:nvSpPr>
        <p:spPr>
          <a:xfrm>
            <a:off x="4224316" y="1368847"/>
            <a:ext cx="3455008" cy="2510425"/>
          </a:xfrm>
          <a:prstGeom prst="roundRect">
            <a:avLst>
              <a:gd name="adj" fmla="val 6453"/>
            </a:avLst>
          </a:prstGeom>
          <a:solidFill>
            <a:srgbClr val="FFFFFF"/>
          </a:solidFill>
          <a:ln w="25400" cap="flat" cmpd="sng">
            <a:solidFill>
              <a:srgbClr val="8BC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718;p77">
            <a:extLst>
              <a:ext uri="{FF2B5EF4-FFF2-40B4-BE49-F238E27FC236}">
                <a16:creationId xmlns:a16="http://schemas.microsoft.com/office/drawing/2014/main" id="{D12A75F2-DCF7-E3AC-3132-20E5A7DF2148}"/>
              </a:ext>
            </a:extLst>
          </p:cNvPr>
          <p:cNvSpPr/>
          <p:nvPr/>
        </p:nvSpPr>
        <p:spPr>
          <a:xfrm rot="10800000">
            <a:off x="4224316" y="1353958"/>
            <a:ext cx="3455008" cy="495386"/>
          </a:xfrm>
          <a:prstGeom prst="round2SameRect">
            <a:avLst>
              <a:gd name="adj1" fmla="val 0"/>
              <a:gd name="adj2" fmla="val 13848"/>
            </a:avLst>
          </a:prstGeom>
          <a:solidFill>
            <a:srgbClr val="8BC9CC"/>
          </a:solidFill>
          <a:ln w="25400" cap="flat" cmpd="sng">
            <a:solidFill>
              <a:srgbClr val="8BC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717;p77">
            <a:extLst>
              <a:ext uri="{FF2B5EF4-FFF2-40B4-BE49-F238E27FC236}">
                <a16:creationId xmlns:a16="http://schemas.microsoft.com/office/drawing/2014/main" id="{F0751D3D-3BF8-AE8F-C653-B3DB02B5170B}"/>
              </a:ext>
            </a:extLst>
          </p:cNvPr>
          <p:cNvSpPr/>
          <p:nvPr/>
        </p:nvSpPr>
        <p:spPr>
          <a:xfrm>
            <a:off x="7943881" y="1368847"/>
            <a:ext cx="3455008" cy="2510425"/>
          </a:xfrm>
          <a:prstGeom prst="roundRect">
            <a:avLst>
              <a:gd name="adj" fmla="val 6453"/>
            </a:avLst>
          </a:prstGeom>
          <a:solidFill>
            <a:srgbClr val="FFFFFF"/>
          </a:solidFill>
          <a:ln w="25400" cap="flat" cmpd="sng">
            <a:solidFill>
              <a:srgbClr val="8BC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718;p77">
            <a:extLst>
              <a:ext uri="{FF2B5EF4-FFF2-40B4-BE49-F238E27FC236}">
                <a16:creationId xmlns:a16="http://schemas.microsoft.com/office/drawing/2014/main" id="{10ADAACE-8EC7-D7E5-1B19-669CC8F39420}"/>
              </a:ext>
            </a:extLst>
          </p:cNvPr>
          <p:cNvSpPr/>
          <p:nvPr/>
        </p:nvSpPr>
        <p:spPr>
          <a:xfrm rot="10800000">
            <a:off x="7943881" y="1353958"/>
            <a:ext cx="3455008" cy="495386"/>
          </a:xfrm>
          <a:prstGeom prst="round2SameRect">
            <a:avLst>
              <a:gd name="adj1" fmla="val 0"/>
              <a:gd name="adj2" fmla="val 13848"/>
            </a:avLst>
          </a:prstGeom>
          <a:solidFill>
            <a:srgbClr val="8BC9CC"/>
          </a:solidFill>
          <a:ln w="25400" cap="flat" cmpd="sng">
            <a:solidFill>
              <a:srgbClr val="8BC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29D517-341E-8811-D40C-DC10B076F398}"/>
              </a:ext>
            </a:extLst>
          </p:cNvPr>
          <p:cNvSpPr txBox="1"/>
          <p:nvPr/>
        </p:nvSpPr>
        <p:spPr>
          <a:xfrm>
            <a:off x="4295564" y="2307835"/>
            <a:ext cx="33125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international patient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summary is an ‘easier’ alternative to the Core Information Standard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A56CE0-2296-646C-6047-1C2A56FB4DBC}"/>
              </a:ext>
            </a:extLst>
          </p:cNvPr>
          <p:cNvSpPr txBox="1"/>
          <p:nvPr/>
        </p:nvSpPr>
        <p:spPr>
          <a:xfrm>
            <a:off x="8425395" y="2337044"/>
            <a:ext cx="2491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PRSB standards are not internationally based </a:t>
            </a:r>
          </a:p>
        </p:txBody>
      </p:sp>
      <p:sp>
        <p:nvSpPr>
          <p:cNvPr id="28" name="Google Shape;717;p77">
            <a:extLst>
              <a:ext uri="{FF2B5EF4-FFF2-40B4-BE49-F238E27FC236}">
                <a16:creationId xmlns:a16="http://schemas.microsoft.com/office/drawing/2014/main" id="{E94D5164-B356-D679-10D6-1F1776302ED2}"/>
              </a:ext>
            </a:extLst>
          </p:cNvPr>
          <p:cNvSpPr/>
          <p:nvPr/>
        </p:nvSpPr>
        <p:spPr>
          <a:xfrm>
            <a:off x="2376435" y="4090949"/>
            <a:ext cx="3455008" cy="2510425"/>
          </a:xfrm>
          <a:prstGeom prst="roundRect">
            <a:avLst>
              <a:gd name="adj" fmla="val 6453"/>
            </a:avLst>
          </a:prstGeom>
          <a:solidFill>
            <a:srgbClr val="FFFFFF"/>
          </a:solidFill>
          <a:ln w="25400" cap="flat" cmpd="sng">
            <a:solidFill>
              <a:srgbClr val="8BC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718;p77">
            <a:extLst>
              <a:ext uri="{FF2B5EF4-FFF2-40B4-BE49-F238E27FC236}">
                <a16:creationId xmlns:a16="http://schemas.microsoft.com/office/drawing/2014/main" id="{575E7328-250B-7562-38E9-D12CFE1F3514}"/>
              </a:ext>
            </a:extLst>
          </p:cNvPr>
          <p:cNvSpPr/>
          <p:nvPr/>
        </p:nvSpPr>
        <p:spPr>
          <a:xfrm rot="10800000">
            <a:off x="2376435" y="4076060"/>
            <a:ext cx="3455008" cy="535885"/>
          </a:xfrm>
          <a:prstGeom prst="round2SameRect">
            <a:avLst>
              <a:gd name="adj1" fmla="val 0"/>
              <a:gd name="adj2" fmla="val 13848"/>
            </a:avLst>
          </a:prstGeom>
          <a:solidFill>
            <a:srgbClr val="8BC9CC"/>
          </a:solidFill>
          <a:ln w="25400" cap="flat" cmpd="sng">
            <a:solidFill>
              <a:srgbClr val="8BC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C8F0F0-D782-39FC-9E3A-8FFD79C0632F}"/>
              </a:ext>
            </a:extLst>
          </p:cNvPr>
          <p:cNvSpPr txBox="1"/>
          <p:nvPr/>
        </p:nvSpPr>
        <p:spPr>
          <a:xfrm>
            <a:off x="2863653" y="5094235"/>
            <a:ext cx="2512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technical message formats are enough on their own </a:t>
            </a:r>
          </a:p>
        </p:txBody>
      </p:sp>
      <p:sp>
        <p:nvSpPr>
          <p:cNvPr id="31" name="Google Shape;717;p77">
            <a:extLst>
              <a:ext uri="{FF2B5EF4-FFF2-40B4-BE49-F238E27FC236}">
                <a16:creationId xmlns:a16="http://schemas.microsoft.com/office/drawing/2014/main" id="{C6FFD88E-E98F-780A-3F11-E1BAED1CCDB7}"/>
              </a:ext>
            </a:extLst>
          </p:cNvPr>
          <p:cNvSpPr/>
          <p:nvPr/>
        </p:nvSpPr>
        <p:spPr>
          <a:xfrm>
            <a:off x="6096000" y="4090950"/>
            <a:ext cx="3455008" cy="2510425"/>
          </a:xfrm>
          <a:prstGeom prst="roundRect">
            <a:avLst>
              <a:gd name="adj" fmla="val 6453"/>
            </a:avLst>
          </a:prstGeom>
          <a:solidFill>
            <a:srgbClr val="FFFFFF"/>
          </a:solidFill>
          <a:ln w="25400" cap="flat" cmpd="sng">
            <a:solidFill>
              <a:srgbClr val="8BC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718;p77">
            <a:extLst>
              <a:ext uri="{FF2B5EF4-FFF2-40B4-BE49-F238E27FC236}">
                <a16:creationId xmlns:a16="http://schemas.microsoft.com/office/drawing/2014/main" id="{20D5FACF-98A8-3E6F-0C59-C391BF390457}"/>
              </a:ext>
            </a:extLst>
          </p:cNvPr>
          <p:cNvSpPr/>
          <p:nvPr/>
        </p:nvSpPr>
        <p:spPr>
          <a:xfrm rot="10800000">
            <a:off x="6096000" y="4076061"/>
            <a:ext cx="3455008" cy="535885"/>
          </a:xfrm>
          <a:prstGeom prst="round2SameRect">
            <a:avLst>
              <a:gd name="adj1" fmla="val 0"/>
              <a:gd name="adj2" fmla="val 13848"/>
            </a:avLst>
          </a:prstGeom>
          <a:solidFill>
            <a:srgbClr val="8BC9CC"/>
          </a:solidFill>
          <a:ln w="25400" cap="flat" cmpd="sng">
            <a:solidFill>
              <a:srgbClr val="8BC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03774D-8D66-4453-948E-4EBD3911E9AC}"/>
              </a:ext>
            </a:extLst>
          </p:cNvPr>
          <p:cNvSpPr txBox="1"/>
          <p:nvPr/>
        </p:nvSpPr>
        <p:spPr>
          <a:xfrm>
            <a:off x="6318661" y="5128585"/>
            <a:ext cx="3009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hard for local organisations to exert any control and influence suppliers/ the system </a:t>
            </a:r>
          </a:p>
        </p:txBody>
      </p:sp>
      <p:pic>
        <p:nvPicPr>
          <p:cNvPr id="34" name="Picture 8" descr="Cross mark on a black circle background - Free interface icons">
            <a:extLst>
              <a:ext uri="{FF2B5EF4-FFF2-40B4-BE49-F238E27FC236}">
                <a16:creationId xmlns:a16="http://schemas.microsoft.com/office/drawing/2014/main" id="{15697DE8-0BD2-8C4D-DE68-834BE5B8B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55" y="1240991"/>
            <a:ext cx="819727" cy="81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ross mark on a black circle background - Free interface icons">
            <a:extLst>
              <a:ext uri="{FF2B5EF4-FFF2-40B4-BE49-F238E27FC236}">
                <a16:creationId xmlns:a16="http://schemas.microsoft.com/office/drawing/2014/main" id="{FFEF2B81-5E86-F62B-F108-D70E59036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169" y="1240990"/>
            <a:ext cx="819727" cy="81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ross mark on a black circle background - Free interface icons">
            <a:extLst>
              <a:ext uri="{FF2B5EF4-FFF2-40B4-BE49-F238E27FC236}">
                <a16:creationId xmlns:a16="http://schemas.microsoft.com/office/drawing/2014/main" id="{BD9C9539-9CF0-29C9-DCA4-931D245F9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504" y="1240990"/>
            <a:ext cx="819727" cy="81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ross mark on a black circle background - Free interface icons">
            <a:extLst>
              <a:ext uri="{FF2B5EF4-FFF2-40B4-BE49-F238E27FC236}">
                <a16:creationId xmlns:a16="http://schemas.microsoft.com/office/drawing/2014/main" id="{011325EE-2D32-F244-26EB-B1D8EE649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881" y="4007126"/>
            <a:ext cx="819727" cy="81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ross mark on a black circle background - Free interface icons">
            <a:extLst>
              <a:ext uri="{FF2B5EF4-FFF2-40B4-BE49-F238E27FC236}">
                <a16:creationId xmlns:a16="http://schemas.microsoft.com/office/drawing/2014/main" id="{08E3E064-740C-9EFF-83AE-3DCC18EC4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192" y="3965026"/>
            <a:ext cx="819727" cy="81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ECCDB8B2-3FE1-A19F-BE27-D2840BB48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0398" y="237098"/>
            <a:ext cx="1232323" cy="5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7431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Meeting the requirements for conformance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DCAFDFD-2E6C-A6D9-802E-F05B182C0568}"/>
              </a:ext>
            </a:extLst>
          </p:cNvPr>
          <p:cNvSpPr/>
          <p:nvPr/>
        </p:nvSpPr>
        <p:spPr>
          <a:xfrm>
            <a:off x="6048923" y="1281540"/>
            <a:ext cx="5123057" cy="969548"/>
          </a:xfrm>
          <a:prstGeom prst="roundRect">
            <a:avLst>
              <a:gd name="adj" fmla="val 1058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D6181-79B3-272D-F436-1BAA8B7A27CB}"/>
              </a:ext>
            </a:extLst>
          </p:cNvPr>
          <p:cNvSpPr txBox="1"/>
          <p:nvPr/>
        </p:nvSpPr>
        <p:spPr>
          <a:xfrm>
            <a:off x="6827462" y="1390276"/>
            <a:ext cx="3573254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/>
              </a:rPr>
              <a:t>Minimum safe implementation (MVIS) 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7862BABA-9F8B-CB72-A7C6-A1CB5CE8DD27}"/>
              </a:ext>
            </a:extLst>
          </p:cNvPr>
          <p:cNvSpPr/>
          <p:nvPr/>
        </p:nvSpPr>
        <p:spPr>
          <a:xfrm>
            <a:off x="6048923" y="2407164"/>
            <a:ext cx="5122383" cy="3670970"/>
          </a:xfrm>
          <a:prstGeom prst="roundRect">
            <a:avLst>
              <a:gd name="adj" fmla="val 3115"/>
            </a:avLst>
          </a:prstGeom>
          <a:solidFill>
            <a:srgbClr val="8BC9CC">
              <a:alpha val="228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D470D-CE69-5833-C066-1B06A00928C9}"/>
              </a:ext>
            </a:extLst>
          </p:cNvPr>
          <p:cNvSpPr txBox="1"/>
          <p:nvPr/>
        </p:nvSpPr>
        <p:spPr>
          <a:xfrm>
            <a:off x="7000838" y="5135404"/>
            <a:ext cx="3612134" cy="8356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149 items</a:t>
            </a:r>
          </a:p>
          <a:p>
            <a:pPr marL="0" marR="0" lvl="0" indent="0" algn="ctr" defTabSz="914400" rtl="0" eaLnBrk="1" fontAlgn="auto" latinLnBrk="0" hangingPunct="1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18 business rules</a:t>
            </a:r>
          </a:p>
        </p:txBody>
      </p:sp>
      <p:pic>
        <p:nvPicPr>
          <p:cNvPr id="11" name="Picture 10" descr="A blue line drawing of a computer&#10;&#10;Description automatically generated">
            <a:extLst>
              <a:ext uri="{FF2B5EF4-FFF2-40B4-BE49-F238E27FC236}">
                <a16:creationId xmlns:a16="http://schemas.microsoft.com/office/drawing/2014/main" id="{E0C95ED0-A7E6-9253-A23E-1797CFC555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686" y="2960568"/>
            <a:ext cx="1975992" cy="1975992"/>
          </a:xfrm>
          <a:prstGeom prst="rect">
            <a:avLst/>
          </a:prstGeom>
        </p:spPr>
      </p:pic>
      <p:pic>
        <p:nvPicPr>
          <p:cNvPr id="12" name="Picture 11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CE5B955F-D5CC-7A41-499B-C5E3F9D147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747" y="3266076"/>
            <a:ext cx="704811" cy="704811"/>
          </a:xfrm>
          <a:prstGeom prst="rect">
            <a:avLst/>
          </a:prstGeom>
        </p:spPr>
      </p:pic>
      <p:pic>
        <p:nvPicPr>
          <p:cNvPr id="13" name="Picture 12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D0A628A2-EF14-5B0D-7C5A-F66A3609D6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06" y="3295190"/>
            <a:ext cx="704811" cy="704811"/>
          </a:xfrm>
          <a:prstGeom prst="rect">
            <a:avLst/>
          </a:prstGeom>
        </p:spPr>
      </p:pic>
      <p:pic>
        <p:nvPicPr>
          <p:cNvPr id="14" name="Picture 13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14849547-3B60-829E-450B-D7AB78FA55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747" y="3887455"/>
            <a:ext cx="704811" cy="704811"/>
          </a:xfrm>
          <a:prstGeom prst="rect">
            <a:avLst/>
          </a:prstGeom>
        </p:spPr>
      </p:pic>
      <p:pic>
        <p:nvPicPr>
          <p:cNvPr id="15" name="Picture 14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504B9686-D84A-F1B0-A429-4694F31446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06" y="3916569"/>
            <a:ext cx="704811" cy="704811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5E7F20C-8F19-B0FC-9C81-1C270A0EACD5}"/>
              </a:ext>
            </a:extLst>
          </p:cNvPr>
          <p:cNvSpPr/>
          <p:nvPr/>
        </p:nvSpPr>
        <p:spPr>
          <a:xfrm>
            <a:off x="693404" y="2407164"/>
            <a:ext cx="5122383" cy="3670970"/>
          </a:xfrm>
          <a:prstGeom prst="roundRect">
            <a:avLst>
              <a:gd name="adj" fmla="val 3115"/>
            </a:avLst>
          </a:prstGeom>
          <a:solidFill>
            <a:srgbClr val="8BC9CC">
              <a:alpha val="2291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D7E360-D96B-F5EE-59F3-BE8729460122}"/>
              </a:ext>
            </a:extLst>
          </p:cNvPr>
          <p:cNvSpPr txBox="1"/>
          <p:nvPr/>
        </p:nvSpPr>
        <p:spPr>
          <a:xfrm>
            <a:off x="1448191" y="5150361"/>
            <a:ext cx="3612134" cy="8356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1,842 items</a:t>
            </a:r>
          </a:p>
          <a:p>
            <a:pPr marL="0" marR="0" lvl="0" indent="0" algn="ctr" defTabSz="914400" rtl="0" eaLnBrk="1" fontAlgn="auto" latinLnBrk="0" hangingPunct="1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40 business rules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93C5B61F-7045-034F-B53F-03969FFA6B04}"/>
              </a:ext>
            </a:extLst>
          </p:cNvPr>
          <p:cNvSpPr/>
          <p:nvPr/>
        </p:nvSpPr>
        <p:spPr>
          <a:xfrm>
            <a:off x="692730" y="1289832"/>
            <a:ext cx="5123057" cy="969548"/>
          </a:xfrm>
          <a:prstGeom prst="roundRect">
            <a:avLst>
              <a:gd name="adj" fmla="val 1058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EF7AF4-C407-9824-768E-BC63863F7D4B}"/>
              </a:ext>
            </a:extLst>
          </p:cNvPr>
          <p:cNvSpPr txBox="1"/>
          <p:nvPr/>
        </p:nvSpPr>
        <p:spPr>
          <a:xfrm>
            <a:off x="1134479" y="1421495"/>
            <a:ext cx="416346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/>
              </a:rPr>
              <a:t>The ‘best practice’ standard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/>
              </a:rPr>
            </a:b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(Core Information Standard)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 descr="A blue line drawing of a computer&#10;&#10;Description automatically generated">
            <a:extLst>
              <a:ext uri="{FF2B5EF4-FFF2-40B4-BE49-F238E27FC236}">
                <a16:creationId xmlns:a16="http://schemas.microsoft.com/office/drawing/2014/main" id="{E0562090-B970-4EFE-4A35-8D5E66B7DC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028" y="2494031"/>
            <a:ext cx="3245352" cy="3245352"/>
          </a:xfrm>
          <a:prstGeom prst="rect">
            <a:avLst/>
          </a:prstGeom>
        </p:spPr>
      </p:pic>
      <p:pic>
        <p:nvPicPr>
          <p:cNvPr id="39" name="Picture 38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EBF5C48A-1B88-A546-C9E0-1486D2F880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290" y="2663424"/>
            <a:ext cx="704811" cy="704811"/>
          </a:xfrm>
          <a:prstGeom prst="rect">
            <a:avLst/>
          </a:prstGeom>
        </p:spPr>
      </p:pic>
      <p:pic>
        <p:nvPicPr>
          <p:cNvPr id="40" name="Picture 39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5FF296C1-13F5-A665-D40C-08944014AE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232" y="3353419"/>
            <a:ext cx="704811" cy="704811"/>
          </a:xfrm>
          <a:prstGeom prst="rect">
            <a:avLst/>
          </a:prstGeom>
        </p:spPr>
      </p:pic>
      <p:pic>
        <p:nvPicPr>
          <p:cNvPr id="41" name="Picture 40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63F7F42A-37E1-288E-F56C-BB45DD6149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373" y="2698905"/>
            <a:ext cx="704811" cy="704811"/>
          </a:xfrm>
          <a:prstGeom prst="rect">
            <a:avLst/>
          </a:prstGeom>
        </p:spPr>
      </p:pic>
      <p:pic>
        <p:nvPicPr>
          <p:cNvPr id="42" name="Picture 41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C28195F1-12A7-F943-03FA-6807916538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71" y="3403716"/>
            <a:ext cx="704811" cy="704811"/>
          </a:xfrm>
          <a:prstGeom prst="rect">
            <a:avLst/>
          </a:prstGeom>
        </p:spPr>
      </p:pic>
      <p:pic>
        <p:nvPicPr>
          <p:cNvPr id="43" name="Picture 42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031D8BF3-104C-C373-0B95-6FBB906575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17" y="4108527"/>
            <a:ext cx="704811" cy="704811"/>
          </a:xfrm>
          <a:prstGeom prst="rect">
            <a:avLst/>
          </a:prstGeom>
        </p:spPr>
      </p:pic>
      <p:pic>
        <p:nvPicPr>
          <p:cNvPr id="44" name="Picture 43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A50F6EF9-492F-B341-5FA2-0E133A7B97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246" y="4048182"/>
            <a:ext cx="704811" cy="704811"/>
          </a:xfrm>
          <a:prstGeom prst="rect">
            <a:avLst/>
          </a:prstGeom>
        </p:spPr>
      </p:pic>
      <p:pic>
        <p:nvPicPr>
          <p:cNvPr id="45" name="Picture 44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F3BEAF80-37A9-0796-ECC7-5CDDED94FE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81" y="4813338"/>
            <a:ext cx="704811" cy="704811"/>
          </a:xfrm>
          <a:prstGeom prst="rect">
            <a:avLst/>
          </a:prstGeom>
        </p:spPr>
      </p:pic>
      <p:pic>
        <p:nvPicPr>
          <p:cNvPr id="46" name="Picture 45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AF5E650C-3E17-DB7C-F776-D9B18385CB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290" y="4751569"/>
            <a:ext cx="704811" cy="704811"/>
          </a:xfrm>
          <a:prstGeom prst="rect">
            <a:avLst/>
          </a:prstGeom>
        </p:spPr>
      </p:pic>
      <p:pic>
        <p:nvPicPr>
          <p:cNvPr id="47" name="Picture 46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0B476B65-7000-203C-2FB2-F61C71C87A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537" y="2538785"/>
            <a:ext cx="320240" cy="320240"/>
          </a:xfrm>
          <a:prstGeom prst="rect">
            <a:avLst/>
          </a:prstGeom>
        </p:spPr>
      </p:pic>
      <p:pic>
        <p:nvPicPr>
          <p:cNvPr id="48" name="Picture 47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CD6FC3F5-7BF0-7C8E-3372-9779EB5DF7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551" y="2538785"/>
            <a:ext cx="320240" cy="320240"/>
          </a:xfrm>
          <a:prstGeom prst="rect">
            <a:avLst/>
          </a:prstGeom>
        </p:spPr>
      </p:pic>
      <p:pic>
        <p:nvPicPr>
          <p:cNvPr id="49" name="Picture 48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68B39F74-1DF7-BF0B-046D-54985D1BC9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238" y="2538785"/>
            <a:ext cx="320240" cy="320240"/>
          </a:xfrm>
          <a:prstGeom prst="rect">
            <a:avLst/>
          </a:prstGeom>
        </p:spPr>
      </p:pic>
      <p:pic>
        <p:nvPicPr>
          <p:cNvPr id="50" name="Picture 49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BAE3C8A7-2841-7AEC-D7EE-306B990844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85" y="2538785"/>
            <a:ext cx="320240" cy="320240"/>
          </a:xfrm>
          <a:prstGeom prst="rect">
            <a:avLst/>
          </a:prstGeom>
        </p:spPr>
      </p:pic>
      <p:pic>
        <p:nvPicPr>
          <p:cNvPr id="51" name="Picture 50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CA357667-DC59-4D38-7F9A-A01EF51818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475" y="3533351"/>
            <a:ext cx="320240" cy="320240"/>
          </a:xfrm>
          <a:prstGeom prst="rect">
            <a:avLst/>
          </a:prstGeom>
        </p:spPr>
      </p:pic>
      <p:pic>
        <p:nvPicPr>
          <p:cNvPr id="52" name="Picture 51" descr="A blue line drawing of a checklist&#10;&#10;Description automatically generated with medium confidence">
            <a:extLst>
              <a:ext uri="{FF2B5EF4-FFF2-40B4-BE49-F238E27FC236}">
                <a16:creationId xmlns:a16="http://schemas.microsoft.com/office/drawing/2014/main" id="{D8DA90EF-694D-54D0-C298-7FB4E7F5BD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600" y="3523038"/>
            <a:ext cx="320240" cy="320240"/>
          </a:xfrm>
          <a:prstGeom prst="rect">
            <a:avLst/>
          </a:prstGeom>
        </p:spPr>
      </p:pic>
      <p:pic>
        <p:nvPicPr>
          <p:cNvPr id="7" name="Picture 6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C6475F9D-818B-BC06-8EC1-723E581DA7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0398" y="237098"/>
            <a:ext cx="1232323" cy="5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935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Patient Summary and CIS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21" name="Picture 20" descr="The International Patient Summary – key health data, worldwide">
            <a:extLst>
              <a:ext uri="{FF2B5EF4-FFF2-40B4-BE49-F238E27FC236}">
                <a16:creationId xmlns:a16="http://schemas.microsoft.com/office/drawing/2014/main" id="{AA437315-9C6D-CFFF-9F8E-545622F98A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927" y="1570432"/>
            <a:ext cx="3178365" cy="3162708"/>
          </a:xfrm>
          <a:prstGeom prst="rect">
            <a:avLst/>
          </a:prstGeom>
        </p:spPr>
      </p:pic>
      <p:sp>
        <p:nvSpPr>
          <p:cNvPr id="22" name="object 6">
            <a:extLst>
              <a:ext uri="{FF2B5EF4-FFF2-40B4-BE49-F238E27FC236}">
                <a16:creationId xmlns:a16="http://schemas.microsoft.com/office/drawing/2014/main" id="{EC303BA0-8174-98BE-5A9B-306DF5C3920D}"/>
              </a:ext>
            </a:extLst>
          </p:cNvPr>
          <p:cNvSpPr txBox="1"/>
          <p:nvPr/>
        </p:nvSpPr>
        <p:spPr>
          <a:xfrm>
            <a:off x="991999" y="4991091"/>
            <a:ext cx="4124531" cy="842538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 is a minimal set of basic clinical data of a patient, usable by all clinicians for unscheduled (cross-border) patient care.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8B70C66-F2E0-5818-5002-60AA354D75BC}"/>
              </a:ext>
            </a:extLst>
          </p:cNvPr>
          <p:cNvSpPr/>
          <p:nvPr/>
        </p:nvSpPr>
        <p:spPr>
          <a:xfrm>
            <a:off x="7589436" y="4991639"/>
            <a:ext cx="998145" cy="552901"/>
          </a:xfrm>
          <a:prstGeom prst="rect">
            <a:avLst/>
          </a:prstGeom>
        </p:spPr>
        <p:txBody>
          <a:bodyPr wrap="square" lIns="90355" tIns="45177" rIns="90355" bIns="45177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01625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Mental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</a:endParaRPr>
          </a:p>
          <a:p>
            <a:pPr marL="0" marR="0" lvl="0" indent="-301625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</a:endParaRPr>
          </a:p>
          <a:p>
            <a:pPr marL="0" marR="0" lvl="0" indent="-301625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1" name="object 6">
            <a:extLst>
              <a:ext uri="{FF2B5EF4-FFF2-40B4-BE49-F238E27FC236}">
                <a16:creationId xmlns:a16="http://schemas.microsoft.com/office/drawing/2014/main" id="{42B89937-A928-D2CF-E314-E4D1CC44C97B}"/>
              </a:ext>
            </a:extLst>
          </p:cNvPr>
          <p:cNvSpPr txBox="1"/>
          <p:nvPr/>
        </p:nvSpPr>
        <p:spPr>
          <a:xfrm>
            <a:off x="6245282" y="4982865"/>
            <a:ext cx="5330356" cy="842538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Shared Care Record is a comprehensive but constrained set of data for sharing with only the data relevant for the particular need used at any one time.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6B6CAD6-5DDC-3703-6265-43377FF9B3C0}"/>
              </a:ext>
            </a:extLst>
          </p:cNvPr>
          <p:cNvGrpSpPr/>
          <p:nvPr/>
        </p:nvGrpSpPr>
        <p:grpSpPr>
          <a:xfrm>
            <a:off x="6405966" y="1310517"/>
            <a:ext cx="4667810" cy="3540492"/>
            <a:chOff x="6066037" y="1535249"/>
            <a:chExt cx="5218903" cy="3972212"/>
          </a:xfrm>
        </p:grpSpPr>
        <p:sp>
          <p:nvSpPr>
            <p:cNvPr id="23" name="Curved Left Arrow 64">
              <a:extLst>
                <a:ext uri="{FF2B5EF4-FFF2-40B4-BE49-F238E27FC236}">
                  <a16:creationId xmlns:a16="http://schemas.microsoft.com/office/drawing/2014/main" id="{E7BDB990-0E2E-D691-BBCE-1B6E582760BF}"/>
                </a:ext>
              </a:extLst>
            </p:cNvPr>
            <p:cNvSpPr/>
            <p:nvPr/>
          </p:nvSpPr>
          <p:spPr>
            <a:xfrm>
              <a:off x="9333898" y="1604248"/>
              <a:ext cx="1901382" cy="3696955"/>
            </a:xfrm>
            <a:prstGeom prst="curvedLeftArrow">
              <a:avLst/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Curved Left Arrow 66">
              <a:extLst>
                <a:ext uri="{FF2B5EF4-FFF2-40B4-BE49-F238E27FC236}">
                  <a16:creationId xmlns:a16="http://schemas.microsoft.com/office/drawing/2014/main" id="{EE66BF30-2AE9-7CED-D1C9-65AA9FF7DBEE}"/>
                </a:ext>
              </a:extLst>
            </p:cNvPr>
            <p:cNvSpPr/>
            <p:nvPr/>
          </p:nvSpPr>
          <p:spPr>
            <a:xfrm flipH="1">
              <a:off x="6095000" y="1535249"/>
              <a:ext cx="2004368" cy="3696957"/>
            </a:xfrm>
            <a:prstGeom prst="curvedLeftArrow">
              <a:avLst/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Connector 71">
              <a:extLst>
                <a:ext uri="{FF2B5EF4-FFF2-40B4-BE49-F238E27FC236}">
                  <a16:creationId xmlns:a16="http://schemas.microsoft.com/office/drawing/2014/main" id="{F049670D-DDBC-D18D-47EB-D4C790C999E8}"/>
                </a:ext>
              </a:extLst>
            </p:cNvPr>
            <p:cNvSpPr/>
            <p:nvPr/>
          </p:nvSpPr>
          <p:spPr>
            <a:xfrm>
              <a:off x="10255611" y="2752622"/>
              <a:ext cx="990545" cy="964197"/>
            </a:xfrm>
            <a:prstGeom prst="flowChartConnector">
              <a:avLst/>
            </a:prstGeom>
            <a:solidFill>
              <a:srgbClr val="041E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Connector 72">
              <a:extLst>
                <a:ext uri="{FF2B5EF4-FFF2-40B4-BE49-F238E27FC236}">
                  <a16:creationId xmlns:a16="http://schemas.microsoft.com/office/drawing/2014/main" id="{2DB34D56-892B-374E-16FF-4562FB88D52F}"/>
                </a:ext>
              </a:extLst>
            </p:cNvPr>
            <p:cNvSpPr/>
            <p:nvPr/>
          </p:nvSpPr>
          <p:spPr>
            <a:xfrm>
              <a:off x="8187557" y="1553474"/>
              <a:ext cx="990545" cy="964197"/>
            </a:xfrm>
            <a:prstGeom prst="flowChartConnector">
              <a:avLst/>
            </a:prstGeom>
            <a:solidFill>
              <a:schemeClr val="accent3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Connector 73">
              <a:extLst>
                <a:ext uri="{FF2B5EF4-FFF2-40B4-BE49-F238E27FC236}">
                  <a16:creationId xmlns:a16="http://schemas.microsoft.com/office/drawing/2014/main" id="{E712AB65-246B-5CA8-57FE-30344EF4D54F}"/>
                </a:ext>
              </a:extLst>
            </p:cNvPr>
            <p:cNvSpPr/>
            <p:nvPr/>
          </p:nvSpPr>
          <p:spPr>
            <a:xfrm>
              <a:off x="8866218" y="4465990"/>
              <a:ext cx="990545" cy="964197"/>
            </a:xfrm>
            <a:prstGeom prst="flowChartConnector">
              <a:avLst/>
            </a:prstGeom>
            <a:solidFill>
              <a:srgbClr val="041E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Connector 74">
              <a:extLst>
                <a:ext uri="{FF2B5EF4-FFF2-40B4-BE49-F238E27FC236}">
                  <a16:creationId xmlns:a16="http://schemas.microsoft.com/office/drawing/2014/main" id="{3A261BB0-C2B3-D761-C743-A1EFFCBAE1BE}"/>
                </a:ext>
              </a:extLst>
            </p:cNvPr>
            <p:cNvSpPr/>
            <p:nvPr/>
          </p:nvSpPr>
          <p:spPr>
            <a:xfrm>
              <a:off x="10099493" y="4017042"/>
              <a:ext cx="990545" cy="964197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Connector 75">
              <a:extLst>
                <a:ext uri="{FF2B5EF4-FFF2-40B4-BE49-F238E27FC236}">
                  <a16:creationId xmlns:a16="http://schemas.microsoft.com/office/drawing/2014/main" id="{E82FE4D7-D221-D47D-845A-72737041FB67}"/>
                </a:ext>
              </a:extLst>
            </p:cNvPr>
            <p:cNvSpPr/>
            <p:nvPr/>
          </p:nvSpPr>
          <p:spPr>
            <a:xfrm>
              <a:off x="6312109" y="3987124"/>
              <a:ext cx="990545" cy="964197"/>
            </a:xfrm>
            <a:prstGeom prst="flowChartConnector">
              <a:avLst/>
            </a:prstGeom>
            <a:solidFill>
              <a:schemeClr val="accent3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Connector 76">
              <a:extLst>
                <a:ext uri="{FF2B5EF4-FFF2-40B4-BE49-F238E27FC236}">
                  <a16:creationId xmlns:a16="http://schemas.microsoft.com/office/drawing/2014/main" id="{B66F6D88-569B-5ED6-F060-C39DD98CBEA2}"/>
                </a:ext>
              </a:extLst>
            </p:cNvPr>
            <p:cNvSpPr/>
            <p:nvPr/>
          </p:nvSpPr>
          <p:spPr>
            <a:xfrm>
              <a:off x="7592240" y="4467665"/>
              <a:ext cx="990545" cy="964197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Connector 78">
              <a:extLst>
                <a:ext uri="{FF2B5EF4-FFF2-40B4-BE49-F238E27FC236}">
                  <a16:creationId xmlns:a16="http://schemas.microsoft.com/office/drawing/2014/main" id="{A408D73B-1F9F-24BF-4A65-9B1414417A99}"/>
                </a:ext>
              </a:extLst>
            </p:cNvPr>
            <p:cNvSpPr/>
            <p:nvPr/>
          </p:nvSpPr>
          <p:spPr>
            <a:xfrm>
              <a:off x="9560110" y="1688409"/>
              <a:ext cx="990545" cy="964197"/>
            </a:xfrm>
            <a:prstGeom prst="flowChartConnector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onnector 70">
              <a:extLst>
                <a:ext uri="{FF2B5EF4-FFF2-40B4-BE49-F238E27FC236}">
                  <a16:creationId xmlns:a16="http://schemas.microsoft.com/office/drawing/2014/main" id="{574CA68A-B279-932D-8B56-E77ECD7DE33A}"/>
                </a:ext>
              </a:extLst>
            </p:cNvPr>
            <p:cNvSpPr/>
            <p:nvPr/>
          </p:nvSpPr>
          <p:spPr>
            <a:xfrm>
              <a:off x="6145411" y="2845720"/>
              <a:ext cx="990545" cy="964197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Connector 69">
              <a:extLst>
                <a:ext uri="{FF2B5EF4-FFF2-40B4-BE49-F238E27FC236}">
                  <a16:creationId xmlns:a16="http://schemas.microsoft.com/office/drawing/2014/main" id="{A4C21D5A-573E-4624-9A73-DF47F11C8FA5}"/>
                </a:ext>
              </a:extLst>
            </p:cNvPr>
            <p:cNvSpPr/>
            <p:nvPr/>
          </p:nvSpPr>
          <p:spPr>
            <a:xfrm>
              <a:off x="6769815" y="1826497"/>
              <a:ext cx="990545" cy="964197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112">
              <a:extLst>
                <a:ext uri="{FF2B5EF4-FFF2-40B4-BE49-F238E27FC236}">
                  <a16:creationId xmlns:a16="http://schemas.microsoft.com/office/drawing/2014/main" id="{07611EF4-FC89-3D87-DC37-7217C4552A84}"/>
                </a:ext>
              </a:extLst>
            </p:cNvPr>
            <p:cNvSpPr txBox="1"/>
            <p:nvPr/>
          </p:nvSpPr>
          <p:spPr>
            <a:xfrm>
              <a:off x="7685186" y="2402370"/>
              <a:ext cx="1549052" cy="360170"/>
            </a:xfrm>
            <a:prstGeom prst="rect">
              <a:avLst/>
            </a:prstGeom>
          </p:spPr>
          <p:txBody>
            <a:bodyPr vert="horz" wrap="none" lIns="121920" tIns="60960" rIns="121920" bIns="6096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+"/>
              </a:endParaRPr>
            </a:p>
          </p:txBody>
        </p:sp>
        <p:sp>
          <p:nvSpPr>
            <p:cNvPr id="35" name="TextBox 113">
              <a:extLst>
                <a:ext uri="{FF2B5EF4-FFF2-40B4-BE49-F238E27FC236}">
                  <a16:creationId xmlns:a16="http://schemas.microsoft.com/office/drawing/2014/main" id="{2A9B944A-C5AB-1FB2-F8E1-7C4DCE5520AA}"/>
                </a:ext>
              </a:extLst>
            </p:cNvPr>
            <p:cNvSpPr txBox="1"/>
            <p:nvPr/>
          </p:nvSpPr>
          <p:spPr>
            <a:xfrm>
              <a:off x="9905566" y="1963070"/>
              <a:ext cx="727492" cy="360170"/>
            </a:xfrm>
            <a:prstGeom prst="rect">
              <a:avLst/>
            </a:prstGeom>
          </p:spPr>
          <p:txBody>
            <a:bodyPr vert="horz" wrap="none" lIns="121920" tIns="60960" rIns="121920" bIns="6096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+"/>
              </a:endParaRPr>
            </a:p>
          </p:txBody>
        </p:sp>
        <p:sp>
          <p:nvSpPr>
            <p:cNvPr id="36" name="TextBox 114">
              <a:extLst>
                <a:ext uri="{FF2B5EF4-FFF2-40B4-BE49-F238E27FC236}">
                  <a16:creationId xmlns:a16="http://schemas.microsoft.com/office/drawing/2014/main" id="{1B7814DA-8CE4-E60F-392E-A60FDCAB369A}"/>
                </a:ext>
              </a:extLst>
            </p:cNvPr>
            <p:cNvSpPr txBox="1"/>
            <p:nvPr/>
          </p:nvSpPr>
          <p:spPr>
            <a:xfrm>
              <a:off x="7948784" y="2337950"/>
              <a:ext cx="727492" cy="741921"/>
            </a:xfrm>
            <a:prstGeom prst="rect">
              <a:avLst/>
            </a:prstGeom>
          </p:spPr>
          <p:txBody>
            <a:bodyPr vert="horz" wrap="none" lIns="121920" tIns="60960" rIns="121920" bIns="6096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+"/>
              </a:endParaRPr>
            </a:p>
          </p:txBody>
        </p:sp>
        <p:sp>
          <p:nvSpPr>
            <p:cNvPr id="37" name="TextBox 115">
              <a:extLst>
                <a:ext uri="{FF2B5EF4-FFF2-40B4-BE49-F238E27FC236}">
                  <a16:creationId xmlns:a16="http://schemas.microsoft.com/office/drawing/2014/main" id="{FAB21159-0224-D32D-1752-1095D8A2D2C8}"/>
                </a:ext>
              </a:extLst>
            </p:cNvPr>
            <p:cNvSpPr txBox="1"/>
            <p:nvPr/>
          </p:nvSpPr>
          <p:spPr>
            <a:xfrm>
              <a:off x="7510842" y="1944406"/>
              <a:ext cx="2298296" cy="3345267"/>
            </a:xfrm>
            <a:prstGeom prst="rect">
              <a:avLst/>
            </a:prstGeom>
          </p:spPr>
          <p:txBody>
            <a:bodyPr vert="horz" wrap="none" lIns="121920" tIns="60960" rIns="121920" bIns="6096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+"/>
              </a:endParaRPr>
            </a:p>
          </p:txBody>
        </p:sp>
        <p:sp>
          <p:nvSpPr>
            <p:cNvPr id="38" name="TextBox 116">
              <a:extLst>
                <a:ext uri="{FF2B5EF4-FFF2-40B4-BE49-F238E27FC236}">
                  <a16:creationId xmlns:a16="http://schemas.microsoft.com/office/drawing/2014/main" id="{9F92917C-EA43-9663-48EF-12956F90724B}"/>
                </a:ext>
              </a:extLst>
            </p:cNvPr>
            <p:cNvSpPr txBox="1"/>
            <p:nvPr/>
          </p:nvSpPr>
          <p:spPr>
            <a:xfrm>
              <a:off x="7510842" y="1944406"/>
              <a:ext cx="2298296" cy="3345267"/>
            </a:xfrm>
            <a:prstGeom prst="rect">
              <a:avLst/>
            </a:prstGeom>
          </p:spPr>
          <p:txBody>
            <a:bodyPr vert="horz" wrap="none" lIns="121920" tIns="60960" rIns="121920" bIns="6096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+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E76394E-B772-282B-A74B-C872428A7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6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3894" y="4178257"/>
              <a:ext cx="491466" cy="4459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6145F6C-B0C0-19D0-00BA-D4420226B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6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454108" y="2832209"/>
              <a:ext cx="593551" cy="53505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31A653B-047A-46BE-1D71-E89ECAB40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6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6990" y="2766438"/>
              <a:ext cx="772656" cy="77167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FD7E8C5-3A8F-6E05-0655-8A1712C63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6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78416" y="4067740"/>
              <a:ext cx="699251" cy="587162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4377B90-EAEB-BFAC-8FDC-26D002D82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6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09629" y="1615794"/>
              <a:ext cx="734598" cy="63372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677375BA-CE4B-0BF9-9CB9-0392C4241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6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75078" y="4544932"/>
              <a:ext cx="577270" cy="55327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41417AC-0C80-4871-1708-8B08D7637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6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737022" y="1703553"/>
              <a:ext cx="666289" cy="557136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6107685-2AA9-67D2-ED55-77B8BDD19E57}"/>
                </a:ext>
              </a:extLst>
            </p:cNvPr>
            <p:cNvSpPr/>
            <p:nvPr/>
          </p:nvSpPr>
          <p:spPr>
            <a:xfrm>
              <a:off x="8511129" y="2236130"/>
              <a:ext cx="447474" cy="413137"/>
            </a:xfrm>
            <a:prstGeom prst="rect">
              <a:avLst/>
            </a:prstGeom>
          </p:spPr>
          <p:txBody>
            <a:bodyPr wrap="square" lIns="90355" tIns="45177" rIns="90355" bIns="45177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-302244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GP</a:t>
              </a:r>
            </a:p>
            <a:p>
              <a:pPr marL="0" marR="0" lvl="0" indent="-302244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06B2DBD-2542-0856-349E-A14ACE223D86}"/>
                </a:ext>
              </a:extLst>
            </p:cNvPr>
            <p:cNvSpPr/>
            <p:nvPr/>
          </p:nvSpPr>
          <p:spPr>
            <a:xfrm>
              <a:off x="9567468" y="2235776"/>
              <a:ext cx="998145" cy="413137"/>
            </a:xfrm>
            <a:prstGeom prst="rect">
              <a:avLst/>
            </a:prstGeom>
          </p:spPr>
          <p:txBody>
            <a:bodyPr wrap="square" lIns="90355" tIns="45177" rIns="90355" bIns="45177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-302244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Ambulance</a:t>
              </a:r>
            </a:p>
            <a:p>
              <a:pPr marL="0" marR="0" lvl="0" indent="-302244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931EC37-EAB5-8886-DC47-9E74DCF247EA}"/>
                </a:ext>
              </a:extLst>
            </p:cNvPr>
            <p:cNvSpPr/>
            <p:nvPr/>
          </p:nvSpPr>
          <p:spPr>
            <a:xfrm>
              <a:off x="6066037" y="3416896"/>
              <a:ext cx="1152612" cy="413137"/>
            </a:xfrm>
            <a:prstGeom prst="rect">
              <a:avLst/>
            </a:prstGeom>
          </p:spPr>
          <p:txBody>
            <a:bodyPr wrap="square" lIns="90355" tIns="45177" rIns="90355" bIns="45177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-301625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Care home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</a:endParaRPr>
            </a:p>
            <a:p>
              <a:pPr marL="0" marR="0" lvl="0" indent="-301625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FA94AD3-A856-A3C7-D0B3-53E2378EFE6B}"/>
                </a:ext>
              </a:extLst>
            </p:cNvPr>
            <p:cNvSpPr/>
            <p:nvPr/>
          </p:nvSpPr>
          <p:spPr>
            <a:xfrm>
              <a:off x="6417596" y="4613943"/>
              <a:ext cx="998145" cy="413137"/>
            </a:xfrm>
            <a:prstGeom prst="rect">
              <a:avLst/>
            </a:prstGeom>
          </p:spPr>
          <p:txBody>
            <a:bodyPr wrap="square" lIns="90355" tIns="45177" rIns="90355" bIns="45177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-302244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Hospital</a:t>
              </a:r>
            </a:p>
            <a:p>
              <a:pPr marL="0" marR="0" lvl="0" indent="-302244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3AC59CF-7EE4-A587-D60B-A1EC63CB8D4C}"/>
                </a:ext>
              </a:extLst>
            </p:cNvPr>
            <p:cNvSpPr/>
            <p:nvPr/>
          </p:nvSpPr>
          <p:spPr>
            <a:xfrm>
              <a:off x="10270087" y="3346586"/>
              <a:ext cx="1014853" cy="413137"/>
            </a:xfrm>
            <a:prstGeom prst="rect">
              <a:avLst/>
            </a:prstGeom>
          </p:spPr>
          <p:txBody>
            <a:bodyPr wrap="square" lIns="90355" tIns="45177" rIns="90355" bIns="45177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-302244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Communityy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-302244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38254D-9131-5207-1C77-6B14AE30D7DC}"/>
                </a:ext>
              </a:extLst>
            </p:cNvPr>
            <p:cNvSpPr/>
            <p:nvPr/>
          </p:nvSpPr>
          <p:spPr>
            <a:xfrm>
              <a:off x="9163836" y="5094324"/>
              <a:ext cx="998145" cy="413137"/>
            </a:xfrm>
            <a:prstGeom prst="rect">
              <a:avLst/>
            </a:prstGeom>
          </p:spPr>
          <p:txBody>
            <a:bodyPr wrap="square" lIns="90355" tIns="45177" rIns="90355" bIns="45177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-302244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111</a:t>
              </a:r>
            </a:p>
            <a:p>
              <a:pPr marL="0" marR="0" lvl="0" indent="-302244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CBF3F86-467F-91F6-B41E-3829A7F8D2B5}"/>
                </a:ext>
              </a:extLst>
            </p:cNvPr>
            <p:cNvSpPr/>
            <p:nvPr/>
          </p:nvSpPr>
          <p:spPr>
            <a:xfrm>
              <a:off x="10214442" y="4638079"/>
              <a:ext cx="998145" cy="413137"/>
            </a:xfrm>
            <a:prstGeom prst="rect">
              <a:avLst/>
            </a:prstGeom>
          </p:spPr>
          <p:txBody>
            <a:bodyPr wrap="square" lIns="90355" tIns="45177" rIns="90355" bIns="45177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-302244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Hospice</a:t>
              </a:r>
            </a:p>
            <a:p>
              <a:pPr marL="0" marR="0" lvl="0" indent="-302244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0C8F8335-27C4-1744-32C5-DB98F8F8A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6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75902" y="4511209"/>
              <a:ext cx="629269" cy="533732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78FE0B27-1BAF-1DEF-AC2F-2B40B355A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64124" y="1931492"/>
              <a:ext cx="601164" cy="512307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89209B9-BB12-9F48-24C3-7B72EA43E5A0}"/>
                </a:ext>
              </a:extLst>
            </p:cNvPr>
            <p:cNvSpPr/>
            <p:nvPr/>
          </p:nvSpPr>
          <p:spPr>
            <a:xfrm>
              <a:off x="6848325" y="2402277"/>
              <a:ext cx="998145" cy="413137"/>
            </a:xfrm>
            <a:prstGeom prst="rect">
              <a:avLst/>
            </a:prstGeom>
          </p:spPr>
          <p:txBody>
            <a:bodyPr wrap="square" lIns="90355" tIns="45177" rIns="90355" bIns="45177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-302244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Pharmacy</a:t>
              </a:r>
            </a:p>
            <a:p>
              <a:pPr marL="0" marR="0" lvl="0" indent="-302244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193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9A41744-C340-5DEE-8B36-0FB9BE6BC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609873" y="4269302"/>
              <a:ext cx="456919" cy="404651"/>
            </a:xfrm>
            <a:prstGeom prst="rect">
              <a:avLst/>
            </a:prstGeom>
          </p:spPr>
        </p:pic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48010C0-5355-199C-73D2-C7DC32787382}"/>
                </a:ext>
              </a:extLst>
            </p:cNvPr>
            <p:cNvCxnSpPr/>
            <p:nvPr/>
          </p:nvCxnSpPr>
          <p:spPr>
            <a:xfrm rot="16200000" flipH="1">
              <a:off x="7686237" y="2578551"/>
              <a:ext cx="430382" cy="572260"/>
            </a:xfrm>
            <a:prstGeom prst="straightConnector1">
              <a:avLst/>
            </a:prstGeom>
            <a:ln w="38100" cmpd="dbl">
              <a:solidFill>
                <a:schemeClr val="tx2">
                  <a:lumMod val="50000"/>
                </a:schemeClr>
              </a:solidFill>
              <a:prstDash val="sys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1899CC7-9FF2-4803-DC82-C6D2C0ADB490}"/>
                </a:ext>
              </a:extLst>
            </p:cNvPr>
            <p:cNvCxnSpPr/>
            <p:nvPr/>
          </p:nvCxnSpPr>
          <p:spPr>
            <a:xfrm>
              <a:off x="7228204" y="3358565"/>
              <a:ext cx="713698" cy="15575"/>
            </a:xfrm>
            <a:prstGeom prst="straightConnector1">
              <a:avLst/>
            </a:prstGeom>
            <a:ln w="38100" cmpd="dbl">
              <a:solidFill>
                <a:schemeClr val="tx2">
                  <a:lumMod val="50000"/>
                </a:schemeClr>
              </a:solidFill>
              <a:prstDash val="sys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197D4DE-089D-3360-DC92-217BCC49DA63}"/>
                </a:ext>
              </a:extLst>
            </p:cNvPr>
            <p:cNvCxnSpPr/>
            <p:nvPr/>
          </p:nvCxnSpPr>
          <p:spPr>
            <a:xfrm flipV="1">
              <a:off x="7276653" y="3810329"/>
              <a:ext cx="776099" cy="279899"/>
            </a:xfrm>
            <a:prstGeom prst="straightConnector1">
              <a:avLst/>
            </a:prstGeom>
            <a:ln w="38100" cmpd="dbl">
              <a:solidFill>
                <a:schemeClr val="tx2">
                  <a:lumMod val="50000"/>
                </a:schemeClr>
              </a:solidFill>
              <a:prstDash val="sys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6FBF49D-3F3A-FAFA-3F9C-F69A68E874F3}"/>
                </a:ext>
              </a:extLst>
            </p:cNvPr>
            <p:cNvCxnSpPr/>
            <p:nvPr/>
          </p:nvCxnSpPr>
          <p:spPr>
            <a:xfrm flipH="1">
              <a:off x="9187627" y="2675568"/>
              <a:ext cx="518735" cy="404300"/>
            </a:xfrm>
            <a:prstGeom prst="straightConnector1">
              <a:avLst/>
            </a:prstGeom>
            <a:ln w="38100" cmpd="dbl">
              <a:solidFill>
                <a:schemeClr val="tx2">
                  <a:lumMod val="50000"/>
                </a:schemeClr>
              </a:solidFill>
              <a:prstDash val="sys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DC6E21CF-BE5B-46B3-E271-A6BACDC76D87}"/>
                </a:ext>
              </a:extLst>
            </p:cNvPr>
            <p:cNvCxnSpPr/>
            <p:nvPr/>
          </p:nvCxnSpPr>
          <p:spPr>
            <a:xfrm flipH="1" flipV="1">
              <a:off x="9284236" y="3781753"/>
              <a:ext cx="741633" cy="328523"/>
            </a:xfrm>
            <a:prstGeom prst="straightConnector1">
              <a:avLst/>
            </a:prstGeom>
            <a:ln w="38100" cmpd="dbl">
              <a:solidFill>
                <a:schemeClr val="tx2">
                  <a:lumMod val="50000"/>
                </a:schemeClr>
              </a:solidFill>
              <a:prstDash val="sys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2162B5A8-A8A2-CA6E-45E1-ADE17411126A}"/>
                </a:ext>
              </a:extLst>
            </p:cNvPr>
            <p:cNvCxnSpPr/>
            <p:nvPr/>
          </p:nvCxnSpPr>
          <p:spPr>
            <a:xfrm rot="5400000">
              <a:off x="8518126" y="2747690"/>
              <a:ext cx="319885" cy="2"/>
            </a:xfrm>
            <a:prstGeom prst="straightConnector1">
              <a:avLst/>
            </a:prstGeom>
            <a:ln w="38100" cmpd="dbl">
              <a:solidFill>
                <a:schemeClr val="tx2">
                  <a:lumMod val="50000"/>
                </a:schemeClr>
              </a:solidFill>
              <a:prstDash val="sys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A65BF6BA-76E4-F9C3-FF82-640E5932251C}"/>
                </a:ext>
              </a:extLst>
            </p:cNvPr>
            <p:cNvCxnSpPr/>
            <p:nvPr/>
          </p:nvCxnSpPr>
          <p:spPr>
            <a:xfrm rot="16200000" flipV="1">
              <a:off x="8896522" y="4180079"/>
              <a:ext cx="359446" cy="193513"/>
            </a:xfrm>
            <a:prstGeom prst="straightConnector1">
              <a:avLst/>
            </a:prstGeom>
            <a:ln w="38100" cmpd="dbl">
              <a:solidFill>
                <a:schemeClr val="tx2">
                  <a:lumMod val="50000"/>
                </a:schemeClr>
              </a:solidFill>
              <a:prstDash val="sys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747341E-3EFC-574C-63DC-12DA56EF09B4}"/>
                </a:ext>
              </a:extLst>
            </p:cNvPr>
            <p:cNvCxnSpPr/>
            <p:nvPr/>
          </p:nvCxnSpPr>
          <p:spPr>
            <a:xfrm rot="5400000" flipH="1" flipV="1">
              <a:off x="8153185" y="4153874"/>
              <a:ext cx="361947" cy="206073"/>
            </a:xfrm>
            <a:prstGeom prst="straightConnector1">
              <a:avLst/>
            </a:prstGeom>
            <a:ln w="38100" cmpd="dbl">
              <a:solidFill>
                <a:schemeClr val="tx2">
                  <a:lumMod val="50000"/>
                </a:schemeClr>
              </a:solidFill>
              <a:prstDash val="sys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79" descr="pregnant woman | Lucina Health, Inc">
              <a:extLst>
                <a:ext uri="{FF2B5EF4-FFF2-40B4-BE49-F238E27FC236}">
                  <a16:creationId xmlns:a16="http://schemas.microsoft.com/office/drawing/2014/main" id="{589931EB-90B4-DC2B-7076-3A0201F828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836" y="2909357"/>
              <a:ext cx="1098513" cy="1108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A45BE34-80F5-C824-73A2-03642EC240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9903" y="3355089"/>
              <a:ext cx="737510" cy="3475"/>
            </a:xfrm>
            <a:prstGeom prst="straightConnector1">
              <a:avLst/>
            </a:prstGeom>
            <a:ln w="38100" cmpd="dbl">
              <a:solidFill>
                <a:schemeClr val="tx2">
                  <a:lumMod val="50000"/>
                </a:schemeClr>
              </a:solidFill>
              <a:prstDash val="sys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BA1E8DFC-B64D-3E2D-9FB7-0E0E3A031003}"/>
              </a:ext>
            </a:extLst>
          </p:cNvPr>
          <p:cNvSpPr/>
          <p:nvPr/>
        </p:nvSpPr>
        <p:spPr>
          <a:xfrm>
            <a:off x="7780490" y="4362525"/>
            <a:ext cx="892745" cy="506735"/>
          </a:xfrm>
          <a:prstGeom prst="rect">
            <a:avLst/>
          </a:prstGeom>
        </p:spPr>
        <p:txBody>
          <a:bodyPr wrap="square" lIns="90355" tIns="45177" rIns="90355" bIns="45177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02244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Mental Health</a:t>
            </a:r>
          </a:p>
          <a:p>
            <a:pPr marL="0" marR="0" lvl="0" indent="-302244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A79E38A4-B546-3E12-8A7F-ED16315479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00398" y="237098"/>
            <a:ext cx="1232323" cy="5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72118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F8EB85763C444AAC68312A5032961" ma:contentTypeVersion="15" ma:contentTypeDescription="Create a new document." ma:contentTypeScope="" ma:versionID="3617390bde7aeb30f5738a81a3ab6e59">
  <xsd:schema xmlns:xsd="http://www.w3.org/2001/XMLSchema" xmlns:xs="http://www.w3.org/2001/XMLSchema" xmlns:p="http://schemas.microsoft.com/office/2006/metadata/properties" xmlns:ns2="07aa35f8-4ca4-46ab-9e1b-a4e465f24b74" xmlns:ns3="42f0a427-9df2-45d7-aa81-e964de6ddee5" targetNamespace="http://schemas.microsoft.com/office/2006/metadata/properties" ma:root="true" ma:fieldsID="666cf530cefdfd4db7b812e1228f4c31" ns2:_="" ns3:_="">
    <xsd:import namespace="07aa35f8-4ca4-46ab-9e1b-a4e465f24b74"/>
    <xsd:import namespace="42f0a427-9df2-45d7-aa81-e964de6dd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JohnFaren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a35f8-4ca4-46ab-9e1b-a4e465f24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JohnFarenden" ma:index="21" nillable="true" ma:displayName="Workstream Host" ma:format="Dropdown" ma:list="UserInfo" ma:SharePointGroup="0" ma:internalName="JohnFarende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0a427-9df2-45d7-aa81-e964de6ddee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b543c0c-a518-46b0-9a12-4792eebd6a0a}" ma:internalName="TaxCatchAll" ma:showField="CatchAllData" ma:web="42f0a427-9df2-45d7-aa81-e964de6dd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a35f8-4ca4-46ab-9e1b-a4e465f24b74">
      <Terms xmlns="http://schemas.microsoft.com/office/infopath/2007/PartnerControls"/>
    </lcf76f155ced4ddcb4097134ff3c332f>
    <JohnFarenden xmlns="07aa35f8-4ca4-46ab-9e1b-a4e465f24b74">
      <UserInfo>
        <DisplayName/>
        <AccountId xsi:nil="true"/>
        <AccountType/>
      </UserInfo>
    </JohnFarenden>
    <TaxCatchAll xmlns="42f0a427-9df2-45d7-aa81-e964de6ddee5" xsi:nil="true"/>
  </documentManagement>
</p:properties>
</file>

<file path=customXml/itemProps1.xml><?xml version="1.0" encoding="utf-8"?>
<ds:datastoreItem xmlns:ds="http://schemas.openxmlformats.org/officeDocument/2006/customXml" ds:itemID="{2C5793D9-469E-42F0-843D-D5C0CF21AF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a35f8-4ca4-46ab-9e1b-a4e465f24b74"/>
    <ds:schemaRef ds:uri="42f0a427-9df2-45d7-aa81-e964de6dde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B5F6FB-0ACA-44C0-BA0A-9453667C30BB}">
  <ds:schemaRefs>
    <ds:schemaRef ds:uri="http://schemas.microsoft.com/office/infopath/2007/PartnerControls"/>
    <ds:schemaRef ds:uri="http://www.w3.org/XML/1998/namespace"/>
    <ds:schemaRef ds:uri="8b4ab2fc-b5f7-4d13-956b-0883a4ab9170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15706fd-6c67-43d5-8a20-e4c4f82d1a10"/>
    <ds:schemaRef ds:uri="http://purl.org/dc/terms/"/>
    <ds:schemaRef ds:uri="07aa35f8-4ca4-46ab-9e1b-a4e465f24b74"/>
    <ds:schemaRef ds:uri="42f0a427-9df2-45d7-aa81-e964de6ddee5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2226</Words>
  <Application>Microsoft Macintosh PowerPoint</Application>
  <PresentationFormat>Widescreen</PresentationFormat>
  <Paragraphs>279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Arial</vt:lpstr>
      <vt:lpstr>Arial</vt:lpstr>
      <vt:lpstr>Arial,Sans-Serif</vt:lpstr>
      <vt:lpstr>Calibri</vt:lpstr>
      <vt:lpstr>Calibri Light</vt:lpstr>
      <vt:lpstr>Courier New</vt:lpstr>
      <vt:lpstr>Gotham-Book</vt:lpstr>
      <vt:lpstr>Roboto</vt:lpstr>
      <vt:lpstr>Times New Roman</vt:lpstr>
      <vt:lpstr>Wingdings</vt:lpstr>
      <vt:lpstr>Office Theme</vt:lpstr>
      <vt:lpstr>A3.1 Standards and why we need to stick at it!  Lorraine Foley, CEO PRSB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John Farenden</cp:lastModifiedBy>
  <cp:revision>38</cp:revision>
  <dcterms:created xsi:type="dcterms:W3CDTF">2022-04-12T19:39:15Z</dcterms:created>
  <dcterms:modified xsi:type="dcterms:W3CDTF">2024-04-19T13:14:26Z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0x010100D49F8EB85763C444AAC68312A5032961</vt:lpwstr>
  </property>
</Properties>
</file>