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309" r:id="rId5"/>
    <p:sldId id="2147470782" r:id="rId6"/>
    <p:sldId id="318" r:id="rId7"/>
    <p:sldId id="311" r:id="rId8"/>
    <p:sldId id="310" r:id="rId9"/>
    <p:sldId id="321" r:id="rId10"/>
    <p:sldId id="312" r:id="rId11"/>
    <p:sldId id="313" r:id="rId12"/>
    <p:sldId id="314" r:id="rId13"/>
    <p:sldId id="315" r:id="rId14"/>
    <p:sldId id="317" r:id="rId15"/>
    <p:sldId id="322" r:id="rId16"/>
    <p:sldId id="21474707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63F"/>
    <a:srgbClr val="782283"/>
    <a:srgbClr val="833C9F"/>
    <a:srgbClr val="003853"/>
    <a:srgbClr val="D9458F"/>
    <a:srgbClr val="FFCE44"/>
    <a:srgbClr val="E94F35"/>
    <a:srgbClr val="3AADC7"/>
    <a:srgbClr val="477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18"/>
    <p:restoredTop sz="96327"/>
  </p:normalViewPr>
  <p:slideViewPr>
    <p:cSldViewPr snapToGrid="0" snapToObjects="1">
      <p:cViewPr varScale="1">
        <p:scale>
          <a:sx n="123" d="100"/>
          <a:sy n="123" d="100"/>
        </p:scale>
        <p:origin x="1072" y="19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F95E6-8ED5-4FEC-8796-7DFD18C602DB}" type="datetimeFigureOut">
              <a:rPr lang="en-GB" smtClean="0"/>
              <a:t>19/04/2024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CA0AB-A201-42EA-9E34-00D9AE00BDD5}" type="slidenum">
              <a:rPr lang="en-GB" smtClean="0"/>
              <a:t>‹#›</a:t>
            </a:fld>
            <a:endParaRPr lang="en-GB"/>
          </a:p>
        </p:txBody>
      </p:sp>
    </p:spTree>
    <p:extLst>
      <p:ext uri="{BB962C8B-B14F-4D97-AF65-F5344CB8AC3E}">
        <p14:creationId xmlns:p14="http://schemas.microsoft.com/office/powerpoint/2010/main" val="283300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Rosie</a:t>
            </a:r>
            <a:endParaRPr/>
          </a:p>
        </p:txBody>
      </p:sp>
      <p:sp>
        <p:nvSpPr>
          <p:cNvPr id="191" name="Google Shape;19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0" i="0" u="none" strike="noStrike" dirty="0">
                <a:solidFill>
                  <a:srgbClr val="5B646A"/>
                </a:solidFill>
                <a:effectLst/>
                <a:latin typeface="Calibri" panose="020F0502020204030204" pitchFamily="34" charset="0"/>
                <a:cs typeface="Calibri" panose="020F0502020204030204" pitchFamily="34" charset="0"/>
              </a:rPr>
              <a:t>OpenNotes is an international movement spreading, studying, and teaching about transparent communication among patients, families, and clinicians. When clinical notes are shared with patients, we call these ‘open notes.’ We are motivated by evidence indicating that when health professionals offer patients and families ready access to clinical notes, the quality and safety of care improves.</a:t>
            </a:r>
          </a:p>
          <a:p>
            <a:pPr algn="l"/>
            <a:endParaRPr lang="en-GB" sz="2800" b="0" i="0" u="none" strike="noStrike" dirty="0">
              <a:solidFill>
                <a:srgbClr val="5B646A"/>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u="none" strike="noStrike" dirty="0">
                <a:solidFill>
                  <a:srgbClr val="5B646A"/>
                </a:solidFill>
                <a:effectLst/>
                <a:latin typeface="Calibri" panose="020F0502020204030204" pitchFamily="34" charset="0"/>
                <a:cs typeface="Calibri" panose="020F0502020204030204" pitchFamily="34" charset="0"/>
              </a:rPr>
              <a:t>Based at Beth Israel Deaconess Medical </a:t>
            </a:r>
            <a:r>
              <a:rPr lang="en-GB" sz="2800" b="0" i="0" u="none" strike="noStrike" dirty="0" err="1">
                <a:solidFill>
                  <a:srgbClr val="5B646A"/>
                </a:solidFill>
                <a:effectLst/>
                <a:latin typeface="Calibri" panose="020F0502020204030204" pitchFamily="34" charset="0"/>
                <a:cs typeface="Calibri" panose="020F0502020204030204" pitchFamily="34" charset="0"/>
              </a:rPr>
              <a:t>Center</a:t>
            </a:r>
            <a:r>
              <a:rPr lang="en-GB" sz="2800" b="0" i="0" u="none" strike="noStrike" dirty="0">
                <a:solidFill>
                  <a:srgbClr val="5B646A"/>
                </a:solidFill>
                <a:effectLst/>
                <a:latin typeface="Calibri" panose="020F0502020204030204" pitchFamily="34" charset="0"/>
                <a:cs typeface="Calibri" panose="020F0502020204030204" pitchFamily="34" charset="0"/>
              </a:rPr>
              <a:t>, a major Harvard Medical School teaching hospital, OpenNotes is not-for-profit and is funded entirely by federal and philanthropic grants and gifts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u="none" strike="noStrike" dirty="0">
              <a:solidFill>
                <a:srgbClr val="5B646A"/>
              </a:solidFill>
              <a:effectLst/>
              <a:latin typeface="Calibri" panose="020F0502020204030204" pitchFamily="34" charset="0"/>
              <a:cs typeface="Calibri" panose="020F0502020204030204" pitchFamily="34" charset="0"/>
            </a:endParaRPr>
          </a:p>
          <a:p>
            <a:pPr algn="l"/>
            <a:r>
              <a:rPr lang="en-GB" sz="2800" b="0" i="0" u="none" strike="noStrike" dirty="0">
                <a:solidFill>
                  <a:srgbClr val="5B646A"/>
                </a:solidFill>
                <a:effectLst/>
                <a:latin typeface="Calibri" panose="020F0502020204030204" pitchFamily="34" charset="0"/>
                <a:cs typeface="Calibri" panose="020F0502020204030204" pitchFamily="34" charset="0"/>
              </a:rPr>
              <a:t>I think it’s important to state that OpenNotes does not develop software and is not a technology company. It is a movement. </a:t>
            </a:r>
          </a:p>
          <a:p>
            <a:pPr algn="l"/>
            <a:endParaRPr lang="en-GB" sz="2800" b="0" i="0" u="none" strike="noStrike" dirty="0">
              <a:solidFill>
                <a:srgbClr val="5B646A"/>
              </a:solidFill>
              <a:effectLst/>
              <a:latin typeface="Calibri" panose="020F0502020204030204" pitchFamily="34" charset="0"/>
              <a:cs typeface="Calibri" panose="020F0502020204030204" pitchFamily="34" charset="0"/>
            </a:endParaRPr>
          </a:p>
          <a:p>
            <a:pPr algn="l"/>
            <a:r>
              <a:rPr lang="en-GB" sz="2800" b="0" i="0" u="none" strike="noStrike" dirty="0">
                <a:solidFill>
                  <a:srgbClr val="5B646A"/>
                </a:solidFill>
                <a:effectLst/>
                <a:latin typeface="Calibri" panose="020F0502020204030204" pitchFamily="34" charset="0"/>
                <a:cs typeface="Calibri" panose="020F0502020204030204" pitchFamily="34" charset="0"/>
              </a:rPr>
              <a:t>The picture on the right is of Liz Salmi, the OpenNotes Communications and Patient Initiatives Director and the person who connected John and I together.</a:t>
            </a:r>
          </a:p>
          <a:p>
            <a:pPr algn="l"/>
            <a:endParaRPr lang="en-GB" sz="2800" b="0" i="0" u="none" strike="noStrike" dirty="0">
              <a:solidFill>
                <a:srgbClr val="5B646A"/>
              </a:solidFill>
              <a:effectLst/>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CD1B4-9E05-6F46-8155-A8508B06289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397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illustrates the number of people who have access to their ambulatory progress notes in the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the Open Notes movement has been underway for over a decade, it was the 21</a:t>
            </a:r>
            <a:r>
              <a:rPr lang="en-US" baseline="30000" dirty="0"/>
              <a:t>st</a:t>
            </a:r>
            <a:r>
              <a:rPr lang="en-US" dirty="0"/>
              <a:t> Century Cures Act that really exploded access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CD1B4-9E05-6F46-8155-A8508B06289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691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Notes has supported many published studies into the impact arising out of patients having ready access to their notes</a:t>
            </a:r>
          </a:p>
          <a:p>
            <a:endParaRPr lang="en-US" dirty="0"/>
          </a:p>
          <a:p>
            <a:r>
              <a:rPr lang="en-US" dirty="0"/>
              <a:t>You’ll see a reference on the slide to the British Medical Journal and it was an invitation to speak at their International Forum on Quality and Safety in Healthcare last week that brought me to the UK and why I am here today in person.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CD1B4-9E05-6F46-8155-A8508B06289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6359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A0B6-1121-5A4F-A9E5-C1109A67E9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10B07B-9C86-D94A-9A6D-C25DD2348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B0EBE2-8C89-3D46-9F39-E61224518296}"/>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B7532CEC-A2F2-8F40-B370-7DD1ED15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C006-20ED-2048-AD08-E1AA4E108258}"/>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056016568"/>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8D34-09BF-1147-A822-30A710EAFC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DB7C88-2041-0F4C-9CB2-033A350B1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AB9516-6057-E046-B3E0-59802BA340F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50682922-BD86-EF4B-A76C-3FDD665C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FCEB0-A74D-1742-9E98-90E52CCDB7C0}"/>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414114949"/>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3D1F6-81D6-1D4D-B59E-8BC3D366A2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8EA0BC-C8D2-C64A-A14D-268613844D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41D60-5381-934B-8E95-90938EEAE8DA}"/>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088AE05C-F4BA-0D47-AE92-E0CFB4AC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2A8B-B043-4E4F-8622-A44989BE499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085101681"/>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71" name="Google Shape;71;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 sz="1333" b="0" i="0" u="none" strike="noStrike" kern="1200" cap="none" spc="0" normalizeH="0" baseline="0" noProof="0">
                <a:ln>
                  <a:noFill/>
                </a:ln>
                <a:solidFill>
                  <a:srgbClr val="44546A"/>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a:t>
            </a:fld>
            <a:endParaRPr kumimoji="0" sz="1333" b="0" i="0" u="none" strike="noStrike" kern="1200" cap="none" spc="0" normalizeH="0" baseline="0" noProof="0">
              <a:ln>
                <a:noFill/>
              </a:ln>
              <a:solidFill>
                <a:srgbClr val="44546A"/>
              </a:solidFill>
              <a:effectLst/>
              <a:uLnTx/>
              <a:uFillTx/>
              <a:latin typeface="Arial"/>
              <a:cs typeface="Arial"/>
              <a:sym typeface="Arial"/>
            </a:endParaRPr>
          </a:p>
        </p:txBody>
      </p:sp>
    </p:spTree>
    <p:extLst>
      <p:ext uri="{BB962C8B-B14F-4D97-AF65-F5344CB8AC3E}">
        <p14:creationId xmlns:p14="http://schemas.microsoft.com/office/powerpoint/2010/main" val="381064770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483-299F-7844-AF90-31791D9F63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D2CA7C-55A6-794D-9D08-0474B89645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DAEF5-2048-5442-8EEC-B3E7CBCEFC8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48F46D2B-32F6-9043-B1C6-9B6351117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4A01-6E9C-424C-A13C-F04BD71BC987}"/>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14450291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23F-5167-BF49-B7A5-9A20B74E8F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ABF161-E384-894F-8CEF-F54371BBF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C480C3-D0D1-4E4D-9F78-98CFDDBAFE7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AA97826A-6DF5-CD4F-B5D0-85F601B7E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5BFAC-05F5-3347-9B34-5803B349BE9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60361429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C62B-3F37-8347-BD7A-155988B27B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F007E9-C26B-5440-A4A0-0CC5914A24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498BE2-A856-134D-B17A-5DAD97DDCF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8697B1-9116-6E49-8710-69F7246DCB74}"/>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476BA064-0D23-B447-A093-21CD4666C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4D95A-4286-214D-AFDC-DF88B65E6EC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69964415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45E3-9B78-FA4D-A6CB-2B8E112EF4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B1D343-4F3B-5A48-9CA0-9232B6362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D435E5-6C34-7648-96DB-BCCD01F4F0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81EA4C-8D79-8342-B5A8-F70547351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AE8DA1-3568-2848-B2B6-C41448FD39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06A5E2-7DED-BE4D-8E43-1A9975BFEEA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8" name="Footer Placeholder 7">
            <a:extLst>
              <a:ext uri="{FF2B5EF4-FFF2-40B4-BE49-F238E27FC236}">
                <a16:creationId xmlns:a16="http://schemas.microsoft.com/office/drawing/2014/main" id="{CD8456DC-ADB5-EE4E-8E3A-7C2E0C8C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7A1EB-8C3D-9840-8D2A-0599328E77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71442993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DA7-A946-B44D-912B-1CEB6805F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70918D-ECC7-B44F-BEBB-8C2AD21DB741}"/>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4" name="Footer Placeholder 3">
            <a:extLst>
              <a:ext uri="{FF2B5EF4-FFF2-40B4-BE49-F238E27FC236}">
                <a16:creationId xmlns:a16="http://schemas.microsoft.com/office/drawing/2014/main" id="{09126158-212F-0545-9FDE-F342B2CC9E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FDC3C-1E94-AB47-94D4-903D917AB5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19636389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21A4D-2954-3443-B696-92A89B25EDBD}"/>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3" name="Footer Placeholder 2">
            <a:extLst>
              <a:ext uri="{FF2B5EF4-FFF2-40B4-BE49-F238E27FC236}">
                <a16:creationId xmlns:a16="http://schemas.microsoft.com/office/drawing/2014/main" id="{FB0AB7E3-AC26-0749-8132-9C6935811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2BBEF-4970-E64F-B4ED-368373468182}"/>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40513682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CCDB-273A-D24C-A5E8-377C1C1C04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938ED9-2DD2-BD4F-ACC9-0FEB9E3FC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DB7286-9740-384F-824B-A5585CF7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5ECDA9-BEAE-754C-AA36-331D6A5606EF}"/>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23A4016B-325D-EB40-87E6-0327AC95E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AC85A-498B-E14A-9DBE-E6283B3E171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354205294"/>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69B3-4B53-8A4C-925E-1FF5718BC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2693FC1-C711-3940-B813-54594AB4A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43C81-7FA1-B04B-84FF-34BD63BD4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AF249D-E16F-424A-8110-93359B2BAFE0}"/>
              </a:ext>
            </a:extLst>
          </p:cNvPr>
          <p:cNvSpPr>
            <a:spLocks noGrp="1"/>
          </p:cNvSpPr>
          <p:nvPr>
            <p:ph type="dt" sz="half" idx="10"/>
          </p:nvPr>
        </p:nvSpPr>
        <p:spPr/>
        <p:txBody>
          <a:bodyPr/>
          <a:lstStyle/>
          <a:p>
            <a:fld id="{0C225E06-2D28-6044-A754-78574865E02E}" type="datetimeFigureOut">
              <a:rPr lang="en-US" smtClean="0"/>
              <a:t>4/19/24</a:t>
            </a:fld>
            <a:endParaRPr lang="en-US"/>
          </a:p>
        </p:txBody>
      </p:sp>
      <p:sp>
        <p:nvSpPr>
          <p:cNvPr id="6" name="Footer Placeholder 5">
            <a:extLst>
              <a:ext uri="{FF2B5EF4-FFF2-40B4-BE49-F238E27FC236}">
                <a16:creationId xmlns:a16="http://schemas.microsoft.com/office/drawing/2014/main" id="{D091CC0B-70EC-334E-A4AF-6615044BC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A21C5-750B-C945-B7CC-507A846A55C5}"/>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32191742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A3E70-C5D9-6644-9917-8047A1B30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6758AE-403E-014B-BA93-15C2B64DA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C73C38-9B26-E347-88EE-F24E3748C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5E06-2D28-6044-A754-78574865E02E}" type="datetimeFigureOut">
              <a:rPr lang="en-US" smtClean="0"/>
              <a:t>4/19/24</a:t>
            </a:fld>
            <a:endParaRPr lang="en-US"/>
          </a:p>
        </p:txBody>
      </p:sp>
      <p:sp>
        <p:nvSpPr>
          <p:cNvPr id="5" name="Footer Placeholder 4">
            <a:extLst>
              <a:ext uri="{FF2B5EF4-FFF2-40B4-BE49-F238E27FC236}">
                <a16:creationId xmlns:a16="http://schemas.microsoft.com/office/drawing/2014/main" id="{718235A2-2C56-3C4F-AA70-F43D28374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4A857-16EE-FF4D-B4FD-F9FE49038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F0A1-952F-D043-9020-DF8406D5167E}" type="slidenum">
              <a:rPr lang="en-US" smtClean="0"/>
              <a:t>‹#›</a:t>
            </a:fld>
            <a:endParaRPr lang="en-US"/>
          </a:p>
        </p:txBody>
      </p:sp>
    </p:spTree>
    <p:extLst>
      <p:ext uri="{BB962C8B-B14F-4D97-AF65-F5344CB8AC3E}">
        <p14:creationId xmlns:p14="http://schemas.microsoft.com/office/powerpoint/2010/main" val="15052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4" r:id="rId6"/>
    <p:sldLayoutId id="2147483655" r:id="rId7"/>
    <p:sldLayoutId id="2147483656" r:id="rId8"/>
    <p:sldLayoutId id="2147483657" r:id="rId9"/>
    <p:sldLayoutId id="2147483658" r:id="rId10"/>
    <p:sldLayoutId id="2147483659" r:id="rId11"/>
    <p:sldLayoutId id="2147483728" r:id="rId12"/>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mailto:bartel1949@gmail.com"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12BDDB-F2F6-D5C5-B510-408D1883FA26}"/>
              </a:ext>
            </a:extLst>
          </p:cNvPr>
          <p:cNvSpPr/>
          <p:nvPr/>
        </p:nvSpPr>
        <p:spPr>
          <a:xfrm>
            <a:off x="0" y="2330606"/>
            <a:ext cx="12192000" cy="4527394"/>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C7E068-7DDB-7340-B0EF-1785D5915A2F}"/>
              </a:ext>
            </a:extLst>
          </p:cNvPr>
          <p:cNvSpPr>
            <a:spLocks noGrp="1"/>
          </p:cNvSpPr>
          <p:nvPr>
            <p:ph type="ctrTitle"/>
          </p:nvPr>
        </p:nvSpPr>
        <p:spPr>
          <a:xfrm>
            <a:off x="1091514" y="2341863"/>
            <a:ext cx="8960623" cy="1504368"/>
          </a:xfrm>
        </p:spPr>
        <p:txBody>
          <a:bodyPr>
            <a:normAutofit/>
          </a:bodyPr>
          <a:lstStyle/>
          <a:p>
            <a:pPr algn="l"/>
            <a:r>
              <a:rPr lang="en-US" sz="4400" b="1" dirty="0">
                <a:solidFill>
                  <a:schemeClr val="bg1"/>
                </a:solidFill>
                <a:latin typeface="Arial" panose="020B0604020202020204" pitchFamily="34" charset="0"/>
                <a:cs typeface="Arial" panose="020B0604020202020204" pitchFamily="34" charset="0"/>
              </a:rPr>
              <a:t>The Open Notes movement</a:t>
            </a:r>
            <a:br>
              <a:rPr lang="en-US" sz="4400" b="1"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Rosie </a:t>
            </a:r>
            <a:r>
              <a:rPr lang="en-US" sz="4400" b="1" dirty="0" err="1">
                <a:solidFill>
                  <a:schemeClr val="bg1"/>
                </a:solidFill>
                <a:latin typeface="Arial" panose="020B0604020202020204" pitchFamily="34" charset="0"/>
                <a:cs typeface="Arial" panose="020B0604020202020204" pitchFamily="34" charset="0"/>
              </a:rPr>
              <a:t>Bartel</a:t>
            </a:r>
            <a:endParaRPr lang="en-US" sz="4400" b="1" dirty="0">
              <a:solidFill>
                <a:schemeClr val="bg1"/>
              </a:solidFill>
              <a:latin typeface="Arial" panose="020B0604020202020204" pitchFamily="34" charset="0"/>
              <a:cs typeface="Arial" panose="020B0604020202020204" pitchFamily="34" charset="0"/>
            </a:endParaRPr>
          </a:p>
        </p:txBody>
      </p:sp>
      <p:pic>
        <p:nvPicPr>
          <p:cNvPr id="11" name="Picture 10" descr="Graphical user interface&#10;&#10;Description automatically generated">
            <a:extLst>
              <a:ext uri="{FF2B5EF4-FFF2-40B4-BE49-F238E27FC236}">
                <a16:creationId xmlns:a16="http://schemas.microsoft.com/office/drawing/2014/main" id="{9D8E7B27-345A-1AD1-F0BD-21AB96DABD32}"/>
              </a:ext>
            </a:extLst>
          </p:cNvPr>
          <p:cNvPicPr>
            <a:picLocks noChangeAspect="1"/>
          </p:cNvPicPr>
          <p:nvPr/>
        </p:nvPicPr>
        <p:blipFill rotWithShape="1">
          <a:blip r:embed="rId2"/>
          <a:srcRect t="60718"/>
          <a:stretch/>
        </p:blipFill>
        <p:spPr>
          <a:xfrm>
            <a:off x="6041968" y="752647"/>
            <a:ext cx="4375422" cy="727652"/>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5726FAE8-5F22-BE59-7CC8-BB0FC1314B90}"/>
              </a:ext>
            </a:extLst>
          </p:cNvPr>
          <p:cNvPicPr>
            <a:picLocks noChangeAspect="1"/>
          </p:cNvPicPr>
          <p:nvPr/>
        </p:nvPicPr>
        <p:blipFill>
          <a:blip r:embed="rId3"/>
          <a:stretch>
            <a:fillRect/>
          </a:stretch>
        </p:blipFill>
        <p:spPr>
          <a:xfrm>
            <a:off x="743190" y="621328"/>
            <a:ext cx="4360475" cy="990291"/>
          </a:xfrm>
          <a:prstGeom prst="rect">
            <a:avLst/>
          </a:prstGeom>
        </p:spPr>
      </p:pic>
      <p:pic>
        <p:nvPicPr>
          <p:cNvPr id="5" name="Graphic 4">
            <a:extLst>
              <a:ext uri="{FF2B5EF4-FFF2-40B4-BE49-F238E27FC236}">
                <a16:creationId xmlns:a16="http://schemas.microsoft.com/office/drawing/2014/main" id="{28710BF2-F55A-19BE-FDA4-10298E2CE5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77398" y="820473"/>
            <a:ext cx="1738749" cy="592000"/>
          </a:xfrm>
          <a:prstGeom prst="rect">
            <a:avLst/>
          </a:prstGeom>
        </p:spPr>
      </p:pic>
      <p:pic>
        <p:nvPicPr>
          <p:cNvPr id="3074" name="Picture 2" descr="Oshkosh-Neenah, WI | Data USA">
            <a:extLst>
              <a:ext uri="{FF2B5EF4-FFF2-40B4-BE49-F238E27FC236}">
                <a16:creationId xmlns:a16="http://schemas.microsoft.com/office/drawing/2014/main" id="{9BB9F683-4D12-E243-296B-CB400302449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82" t="46627" r="882" b="19594"/>
          <a:stretch/>
        </p:blipFill>
        <p:spPr bwMode="auto">
          <a:xfrm>
            <a:off x="-54032" y="4114725"/>
            <a:ext cx="12246032" cy="275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15399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AFDA91-7127-D15C-DE6D-C30C28A66301}"/>
              </a:ext>
            </a:extLst>
          </p:cNvPr>
          <p:cNvSpPr/>
          <p:nvPr/>
        </p:nvSpPr>
        <p:spPr>
          <a:xfrm>
            <a:off x="735248" y="306540"/>
            <a:ext cx="11016485"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Arial" panose="020B0604020202020204" pitchFamily="34" charset="0"/>
              </a:rPr>
              <a:t>EHR Proxy (Shared) Access for Family Care Partners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a:t>
            </a: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2"/>
          <a:stretch>
            <a:fillRect/>
          </a:stretch>
        </p:blipFill>
        <p:spPr>
          <a:xfrm>
            <a:off x="10307927" y="6200384"/>
            <a:ext cx="1545867" cy="351076"/>
          </a:xfrm>
          <a:prstGeom prst="rect">
            <a:avLst/>
          </a:prstGeom>
        </p:spPr>
      </p:pic>
      <p:pic>
        <p:nvPicPr>
          <p:cNvPr id="5" name="Picture 4">
            <a:extLst>
              <a:ext uri="{FF2B5EF4-FFF2-40B4-BE49-F238E27FC236}">
                <a16:creationId xmlns:a16="http://schemas.microsoft.com/office/drawing/2014/main" id="{907B8AE6-1DE3-29E6-1ABA-C280D1165807}"/>
              </a:ext>
            </a:extLst>
          </p:cNvPr>
          <p:cNvPicPr>
            <a:picLocks noChangeAspect="1"/>
          </p:cNvPicPr>
          <p:nvPr/>
        </p:nvPicPr>
        <p:blipFill>
          <a:blip r:embed="rId3"/>
          <a:stretch>
            <a:fillRect/>
          </a:stretch>
        </p:blipFill>
        <p:spPr>
          <a:xfrm>
            <a:off x="229048" y="1074744"/>
            <a:ext cx="4777381" cy="443101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6" name="TextBox 5">
            <a:extLst>
              <a:ext uri="{FF2B5EF4-FFF2-40B4-BE49-F238E27FC236}">
                <a16:creationId xmlns:a16="http://schemas.microsoft.com/office/drawing/2014/main" id="{2AB3FE6A-7881-7D4A-A56F-64E05F0FE6CA}"/>
              </a:ext>
            </a:extLst>
          </p:cNvPr>
          <p:cNvSpPr txBox="1"/>
          <p:nvPr/>
        </p:nvSpPr>
        <p:spPr>
          <a:xfrm>
            <a:off x="5645942" y="1289832"/>
            <a:ext cx="6207851" cy="472399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Engaging family caregivers through shared access to the electronic health record</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1" i="0" u="none" strike="noStrike" kern="1200" cap="none" spc="0" normalizeH="0" baseline="0" noProof="0" dirty="0">
              <a:ln>
                <a:noFill/>
              </a:ln>
              <a:solidFill>
                <a:prstClr val="black"/>
              </a:solidFill>
              <a:effectLst/>
              <a:highlight>
                <a:srgbClr val="00C2B0"/>
              </a:highligh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4450070"/>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AFDA91-7127-D15C-DE6D-C30C28A66301}"/>
              </a:ext>
            </a:extLst>
          </p:cNvPr>
          <p:cNvSpPr/>
          <p:nvPr/>
        </p:nvSpPr>
        <p:spPr>
          <a:xfrm>
            <a:off x="735248" y="306540"/>
            <a:ext cx="11016485"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Arial" panose="020B0604020202020204" pitchFamily="34" charset="0"/>
              </a:rPr>
              <a:t>Open Notes – building the evidence base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a:t>
            </a:r>
          </a:p>
        </p:txBody>
      </p:sp>
      <p:pic>
        <p:nvPicPr>
          <p:cNvPr id="7" name="Picture 6">
            <a:extLst>
              <a:ext uri="{FF2B5EF4-FFF2-40B4-BE49-F238E27FC236}">
                <a16:creationId xmlns:a16="http://schemas.microsoft.com/office/drawing/2014/main" id="{DC8C9BB8-FD0F-634E-1ED7-EA6181D86D05}"/>
              </a:ext>
            </a:extLst>
          </p:cNvPr>
          <p:cNvPicPr>
            <a:picLocks noChangeAspect="1"/>
          </p:cNvPicPr>
          <p:nvPr/>
        </p:nvPicPr>
        <p:blipFill>
          <a:blip r:embed="rId3"/>
          <a:stretch>
            <a:fillRect/>
          </a:stretch>
        </p:blipFill>
        <p:spPr>
          <a:xfrm>
            <a:off x="0" y="983292"/>
            <a:ext cx="10436772" cy="5873091"/>
          </a:xfrm>
          <a:prstGeom prst="rect">
            <a:avLst/>
          </a:prstGeom>
        </p:spPr>
      </p:pic>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4"/>
          <a:stretch>
            <a:fillRect/>
          </a:stretch>
        </p:blipFill>
        <p:spPr>
          <a:xfrm>
            <a:off x="10307927" y="6200384"/>
            <a:ext cx="1545867" cy="351076"/>
          </a:xfrm>
          <a:prstGeom prst="rect">
            <a:avLst/>
          </a:prstGeom>
        </p:spPr>
      </p:pic>
      <p:pic>
        <p:nvPicPr>
          <p:cNvPr id="9" name="Picture 8">
            <a:extLst>
              <a:ext uri="{FF2B5EF4-FFF2-40B4-BE49-F238E27FC236}">
                <a16:creationId xmlns:a16="http://schemas.microsoft.com/office/drawing/2014/main" id="{014A07A2-82A5-2C8F-60A6-D04967A50F49}"/>
              </a:ext>
            </a:extLst>
          </p:cNvPr>
          <p:cNvPicPr>
            <a:picLocks noChangeAspect="1"/>
          </p:cNvPicPr>
          <p:nvPr/>
        </p:nvPicPr>
        <p:blipFill>
          <a:blip r:embed="rId5"/>
          <a:stretch>
            <a:fillRect/>
          </a:stretch>
        </p:blipFill>
        <p:spPr>
          <a:xfrm>
            <a:off x="117366" y="6200384"/>
            <a:ext cx="2540000" cy="584200"/>
          </a:xfrm>
          <a:prstGeom prst="rect">
            <a:avLst/>
          </a:prstGeom>
        </p:spPr>
      </p:pic>
    </p:spTree>
    <p:extLst>
      <p:ext uri="{BB962C8B-B14F-4D97-AF65-F5344CB8AC3E}">
        <p14:creationId xmlns:p14="http://schemas.microsoft.com/office/powerpoint/2010/main" val="150583784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B49E5-BAF5-EA0D-4485-8692E5E21059}"/>
              </a:ext>
            </a:extLst>
          </p:cNvPr>
          <p:cNvSpPr/>
          <p:nvPr/>
        </p:nvSpPr>
        <p:spPr>
          <a:xfrm>
            <a:off x="0" y="7439"/>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AFDA91-7127-D15C-DE6D-C30C28A66301}"/>
              </a:ext>
            </a:extLst>
          </p:cNvPr>
          <p:cNvSpPr/>
          <p:nvPr/>
        </p:nvSpPr>
        <p:spPr>
          <a:xfrm>
            <a:off x="735248" y="306540"/>
            <a:ext cx="1032523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Contact Information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7" name="Title 1">
            <a:extLst>
              <a:ext uri="{FF2B5EF4-FFF2-40B4-BE49-F238E27FC236}">
                <a16:creationId xmlns:a16="http://schemas.microsoft.com/office/drawing/2014/main" id="{3E25D11D-508A-0BCC-CCAC-615EB04130E1}"/>
              </a:ext>
            </a:extLst>
          </p:cNvPr>
          <p:cNvSpPr txBox="1">
            <a:spLocks/>
          </p:cNvSpPr>
          <p:nvPr/>
        </p:nvSpPr>
        <p:spPr>
          <a:xfrm>
            <a:off x="1916931" y="5555813"/>
            <a:ext cx="2917828" cy="983292"/>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4000" b="0" kern="1200">
                <a:solidFill>
                  <a:srgbClr val="009EC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j-ea"/>
                <a:cs typeface="Arial" pitchFamily="34" charset="0"/>
              </a:rPr>
              <a:t>Rosie Bartel</a:t>
            </a:r>
            <a:br>
              <a:rPr kumimoji="0" lang="en-US" sz="2200" b="1" i="0" u="none" strike="noStrike" kern="1200" cap="none" spc="0" normalizeH="0" baseline="0" noProof="0" dirty="0">
                <a:ln>
                  <a:noFill/>
                </a:ln>
                <a:solidFill>
                  <a:prstClr val="black"/>
                </a:solidFill>
                <a:effectLst/>
                <a:uLnTx/>
                <a:uFillTx/>
                <a:latin typeface="Calibri" panose="020F0502020204030204"/>
                <a:ea typeface="+mj-ea"/>
                <a:cs typeface="Arial" pitchFamily="34" charset="0"/>
              </a:rPr>
            </a:br>
            <a:br>
              <a:rPr kumimoji="0" lang="en-US" sz="2200" b="1" i="0" u="none" strike="noStrike" kern="1200" cap="none" spc="0" normalizeH="0" baseline="0" noProof="0" dirty="0">
                <a:ln>
                  <a:noFill/>
                </a:ln>
                <a:solidFill>
                  <a:prstClr val="black"/>
                </a:solidFill>
                <a:effectLst/>
                <a:uLnTx/>
                <a:uFillTx/>
                <a:latin typeface="Calibri" panose="020F0502020204030204"/>
                <a:ea typeface="+mj-ea"/>
                <a:cs typeface="Arial" pitchFamily="34" charset="0"/>
              </a:rPr>
            </a:br>
            <a:r>
              <a:rPr kumimoji="0" lang="en-US" sz="2200" b="1" i="0" u="none" strike="noStrike" kern="1200" cap="none" spc="0" normalizeH="0" baseline="0" noProof="0" dirty="0">
                <a:ln>
                  <a:noFill/>
                </a:ln>
                <a:solidFill>
                  <a:prstClr val="black"/>
                </a:solidFill>
                <a:effectLst/>
                <a:uLnTx/>
                <a:uFillTx/>
                <a:latin typeface="Calibri" panose="020F0502020204030204"/>
                <a:ea typeface="+mj-ea"/>
                <a:cs typeface="Arial" pitchFamily="34" charset="0"/>
                <a:hlinkClick r:id="rId3">
                  <a:extLst>
                    <a:ext uri="{A12FA001-AC4F-418D-AE19-62706E023703}">
                      <ahyp:hlinkClr xmlns:ahyp="http://schemas.microsoft.com/office/drawing/2018/hyperlinkcolor" val="tx"/>
                    </a:ext>
                  </a:extLst>
                </a:hlinkClick>
              </a:rPr>
              <a:t>bartel1949@gmail.com</a:t>
            </a:r>
            <a:r>
              <a:rPr kumimoji="0" lang="en-US" sz="2200" b="1" i="0" u="none" strike="noStrike" kern="1200" cap="none" spc="0" normalizeH="0" baseline="0" noProof="0" dirty="0">
                <a:ln>
                  <a:noFill/>
                </a:ln>
                <a:solidFill>
                  <a:prstClr val="black"/>
                </a:solidFill>
                <a:effectLst/>
                <a:uLnTx/>
                <a:uFillTx/>
                <a:latin typeface="Calibri" panose="020F0502020204030204"/>
                <a:ea typeface="+mj-ea"/>
                <a:cs typeface="Arial" pitchFamily="34" charset="0"/>
              </a:rPr>
              <a:t> </a:t>
            </a:r>
            <a:br>
              <a:rPr kumimoji="0" lang="en-US" sz="1400" b="1" i="0" u="none" strike="noStrike" kern="1200" cap="none" spc="0" normalizeH="0" baseline="0" noProof="0" dirty="0">
                <a:ln>
                  <a:noFill/>
                </a:ln>
                <a:solidFill>
                  <a:prstClr val="black"/>
                </a:solidFill>
                <a:effectLst/>
                <a:uLnTx/>
                <a:uFillTx/>
                <a:latin typeface="Calibri" panose="020F0502020204030204"/>
                <a:ea typeface="+mj-ea"/>
                <a:cs typeface="Arial" pitchFamily="34" charset="0"/>
              </a:rPr>
            </a:br>
            <a:endParaRPr kumimoji="0" lang="en-US" sz="1400" b="1" i="0" u="none" strike="noStrike" kern="1200" cap="none" spc="0" normalizeH="0" baseline="0" noProof="0" dirty="0">
              <a:ln>
                <a:noFill/>
              </a:ln>
              <a:solidFill>
                <a:prstClr val="black"/>
              </a:solidFill>
              <a:effectLst/>
              <a:uLnTx/>
              <a:uFillTx/>
              <a:latin typeface="Calibri" panose="020F0502020204030204"/>
              <a:ea typeface="+mj-ea"/>
              <a:cs typeface="Arial" pitchFamily="34" charset="0"/>
            </a:endParaRPr>
          </a:p>
        </p:txBody>
      </p:sp>
      <p:grpSp>
        <p:nvGrpSpPr>
          <p:cNvPr id="10" name="Group 9">
            <a:extLst>
              <a:ext uri="{FF2B5EF4-FFF2-40B4-BE49-F238E27FC236}">
                <a16:creationId xmlns:a16="http://schemas.microsoft.com/office/drawing/2014/main" id="{219EB754-09B8-A769-82EC-1EC106A6179C}"/>
              </a:ext>
            </a:extLst>
          </p:cNvPr>
          <p:cNvGrpSpPr/>
          <p:nvPr/>
        </p:nvGrpSpPr>
        <p:grpSpPr>
          <a:xfrm>
            <a:off x="1916930" y="1190416"/>
            <a:ext cx="2917828" cy="4313991"/>
            <a:chOff x="338206" y="1017803"/>
            <a:chExt cx="3845278" cy="5840197"/>
          </a:xfrm>
        </p:grpSpPr>
        <p:pic>
          <p:nvPicPr>
            <p:cNvPr id="8" name="Picture 7">
              <a:extLst>
                <a:ext uri="{FF2B5EF4-FFF2-40B4-BE49-F238E27FC236}">
                  <a16:creationId xmlns:a16="http://schemas.microsoft.com/office/drawing/2014/main" id="{22CF6C44-9669-248B-895A-8EB75FBFC096}"/>
                </a:ext>
              </a:extLst>
            </p:cNvPr>
            <p:cNvPicPr>
              <a:picLocks noChangeAspect="1"/>
            </p:cNvPicPr>
            <p:nvPr/>
          </p:nvPicPr>
          <p:blipFill>
            <a:blip r:embed="rId4"/>
            <a:stretch>
              <a:fillRect/>
            </a:stretch>
          </p:blipFill>
          <p:spPr>
            <a:xfrm>
              <a:off x="338206" y="1017803"/>
              <a:ext cx="3845278" cy="5840197"/>
            </a:xfrm>
            <a:prstGeom prst="rect">
              <a:avLst/>
            </a:prstGeom>
            <a:ln w="19050">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3971512F-C146-07F8-C62E-9A8300CDDA24}"/>
                </a:ext>
              </a:extLst>
            </p:cNvPr>
            <p:cNvPicPr>
              <a:picLocks noChangeAspect="1"/>
            </p:cNvPicPr>
            <p:nvPr/>
          </p:nvPicPr>
          <p:blipFill rotWithShape="1">
            <a:blip r:embed="rId4"/>
            <a:srcRect l="3105" b="36597"/>
            <a:stretch/>
          </p:blipFill>
          <p:spPr>
            <a:xfrm>
              <a:off x="338206" y="1017803"/>
              <a:ext cx="3845278" cy="3821504"/>
            </a:xfrm>
            <a:prstGeom prst="rect">
              <a:avLst/>
            </a:prstGeom>
          </p:spPr>
        </p:pic>
      </p:grpSp>
      <p:pic>
        <p:nvPicPr>
          <p:cNvPr id="5" name="Picture 4">
            <a:extLst>
              <a:ext uri="{FF2B5EF4-FFF2-40B4-BE49-F238E27FC236}">
                <a16:creationId xmlns:a16="http://schemas.microsoft.com/office/drawing/2014/main" id="{EF740CA7-21F4-FDDF-E7EE-34B228CC655C}"/>
              </a:ext>
            </a:extLst>
          </p:cNvPr>
          <p:cNvPicPr>
            <a:picLocks noChangeAspect="1"/>
          </p:cNvPicPr>
          <p:nvPr/>
        </p:nvPicPr>
        <p:blipFill>
          <a:blip r:embed="rId5"/>
          <a:stretch>
            <a:fillRect/>
          </a:stretch>
        </p:blipFill>
        <p:spPr>
          <a:xfrm>
            <a:off x="6153412" y="1262726"/>
            <a:ext cx="3542776" cy="1539075"/>
          </a:xfrm>
          <a:prstGeom prst="rect">
            <a:avLst/>
          </a:prstGeom>
        </p:spPr>
      </p:pic>
      <p:sp>
        <p:nvSpPr>
          <p:cNvPr id="6" name="TextBox 5">
            <a:extLst>
              <a:ext uri="{FF2B5EF4-FFF2-40B4-BE49-F238E27FC236}">
                <a16:creationId xmlns:a16="http://schemas.microsoft.com/office/drawing/2014/main" id="{871EA93D-78CB-9BC1-0228-0A2F78A34D85}"/>
              </a:ext>
            </a:extLst>
          </p:cNvPr>
          <p:cNvSpPr txBox="1"/>
          <p:nvPr/>
        </p:nvSpPr>
        <p:spPr>
          <a:xfrm>
            <a:off x="6877558" y="3107955"/>
            <a:ext cx="21385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www.opennotes.org</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51550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8228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C9AC02-E713-694C-B5FD-60358555068B}"/>
              </a:ext>
            </a:extLst>
          </p:cNvPr>
          <p:cNvSpPr txBox="1"/>
          <p:nvPr/>
        </p:nvSpPr>
        <p:spPr>
          <a:xfrm>
            <a:off x="1215024" y="4686926"/>
            <a:ext cx="500589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Rosie </a:t>
            </a:r>
            <a:r>
              <a:rPr kumimoji="0" lang="en-GB"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Bartel</a:t>
            </a: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Patient Advisor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University of Wisconsin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bartel1949@gmail.com</a:t>
            </a:r>
            <a:b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AE3D58BC-0D12-6178-CA02-A60B87E37219}"/>
              </a:ext>
            </a:extLst>
          </p:cNvPr>
          <p:cNvPicPr>
            <a:picLocks noChangeAspect="1"/>
          </p:cNvPicPr>
          <p:nvPr/>
        </p:nvPicPr>
        <p:blipFill>
          <a:blip r:embed="rId2"/>
          <a:stretch>
            <a:fillRect/>
          </a:stretch>
        </p:blipFill>
        <p:spPr>
          <a:xfrm>
            <a:off x="8020265" y="5061857"/>
            <a:ext cx="3420227" cy="789283"/>
          </a:xfrm>
          <a:prstGeom prst="rect">
            <a:avLst/>
          </a:prstGeom>
        </p:spPr>
      </p:pic>
      <p:sp>
        <p:nvSpPr>
          <p:cNvPr id="4" name="TextBox 3">
            <a:extLst>
              <a:ext uri="{FF2B5EF4-FFF2-40B4-BE49-F238E27FC236}">
                <a16:creationId xmlns:a16="http://schemas.microsoft.com/office/drawing/2014/main" id="{A30989EA-E5F2-AB4D-4B5A-BD4C36C409EA}"/>
              </a:ext>
            </a:extLst>
          </p:cNvPr>
          <p:cNvSpPr txBox="1"/>
          <p:nvPr/>
        </p:nvSpPr>
        <p:spPr>
          <a:xfrm>
            <a:off x="3048000" y="2598003"/>
            <a:ext cx="6096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endPar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969999"/>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5"/>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SzPts val="2800"/>
              <a:buNone/>
            </a:pPr>
            <a:endParaRPr/>
          </a:p>
        </p:txBody>
      </p:sp>
      <p:sp>
        <p:nvSpPr>
          <p:cNvPr id="194" name="Google Shape;194;p35"/>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304792" algn="l" rtl="0">
              <a:lnSpc>
                <a:spcPct val="115000"/>
              </a:lnSpc>
              <a:spcBef>
                <a:spcPts val="0"/>
              </a:spcBef>
              <a:spcAft>
                <a:spcPts val="0"/>
              </a:spcAft>
              <a:buSzPts val="1800"/>
              <a:buNone/>
            </a:pPr>
            <a:endParaRPr/>
          </a:p>
        </p:txBody>
      </p:sp>
      <p:pic>
        <p:nvPicPr>
          <p:cNvPr id="195" name="Google Shape;195;p35"/>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AFDA91-7127-D15C-DE6D-C30C28A66301}"/>
              </a:ext>
            </a:extLst>
          </p:cNvPr>
          <p:cNvSpPr/>
          <p:nvPr/>
        </p:nvSpPr>
        <p:spPr>
          <a:xfrm>
            <a:off x="735248" y="306540"/>
            <a:ext cx="1101648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Arial" panose="020B0604020202020204" pitchFamily="34" charset="0"/>
              </a:rPr>
              <a:t>Open Notes</a:t>
            </a: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3"/>
          <a:stretch>
            <a:fillRect/>
          </a:stretch>
        </p:blipFill>
        <p:spPr>
          <a:xfrm>
            <a:off x="10307927" y="6200384"/>
            <a:ext cx="1545867" cy="351076"/>
          </a:xfrm>
          <a:prstGeom prst="rect">
            <a:avLst/>
          </a:prstGeom>
        </p:spPr>
      </p:pic>
      <p:pic>
        <p:nvPicPr>
          <p:cNvPr id="7" name="Picture 6">
            <a:extLst>
              <a:ext uri="{FF2B5EF4-FFF2-40B4-BE49-F238E27FC236}">
                <a16:creationId xmlns:a16="http://schemas.microsoft.com/office/drawing/2014/main" id="{652E4985-2406-99C8-BD76-6D9281D06CFA}"/>
              </a:ext>
            </a:extLst>
          </p:cNvPr>
          <p:cNvPicPr>
            <a:picLocks noChangeAspect="1"/>
          </p:cNvPicPr>
          <p:nvPr/>
        </p:nvPicPr>
        <p:blipFill rotWithShape="1">
          <a:blip r:embed="rId4"/>
          <a:srcRect l="2068"/>
          <a:stretch/>
        </p:blipFill>
        <p:spPr>
          <a:xfrm>
            <a:off x="0" y="1733086"/>
            <a:ext cx="11552669" cy="3558298"/>
          </a:xfrm>
          <a:prstGeom prst="rect">
            <a:avLst/>
          </a:prstGeom>
        </p:spPr>
      </p:pic>
      <p:sp>
        <p:nvSpPr>
          <p:cNvPr id="8" name="Rectangle 7">
            <a:extLst>
              <a:ext uri="{FF2B5EF4-FFF2-40B4-BE49-F238E27FC236}">
                <a16:creationId xmlns:a16="http://schemas.microsoft.com/office/drawing/2014/main" id="{00725EBE-A4AC-3522-B518-CD2E9DF59579}"/>
              </a:ext>
            </a:extLst>
          </p:cNvPr>
          <p:cNvSpPr/>
          <p:nvPr/>
        </p:nvSpPr>
        <p:spPr>
          <a:xfrm>
            <a:off x="5561772" y="1881276"/>
            <a:ext cx="5990897" cy="5990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E9E9377-81A0-EA47-D07B-2F19329B3111}"/>
              </a:ext>
            </a:extLst>
          </p:cNvPr>
          <p:cNvSpPr txBox="1"/>
          <p:nvPr/>
        </p:nvSpPr>
        <p:spPr>
          <a:xfrm>
            <a:off x="4529959" y="5437205"/>
            <a:ext cx="27262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www.opennotes.org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074F4F7B-8FD0-A3B5-1444-2E488C3F60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149" r="12214"/>
          <a:stretch/>
        </p:blipFill>
        <p:spPr bwMode="auto">
          <a:xfrm>
            <a:off x="10348376" y="2605343"/>
            <a:ext cx="1843624" cy="2686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 HMS Identity Guide">
            <a:extLst>
              <a:ext uri="{FF2B5EF4-FFF2-40B4-BE49-F238E27FC236}">
                <a16:creationId xmlns:a16="http://schemas.microsoft.com/office/drawing/2014/main" id="{DB92DAA5-8EF0-89AB-128C-F3196447093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72" t="5063" r="1151" b="4754"/>
          <a:stretch/>
        </p:blipFill>
        <p:spPr bwMode="auto">
          <a:xfrm>
            <a:off x="6372224" y="6064250"/>
            <a:ext cx="2413001" cy="625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th Israel Deaconess Medical Center ...">
            <a:extLst>
              <a:ext uri="{FF2B5EF4-FFF2-40B4-BE49-F238E27FC236}">
                <a16:creationId xmlns:a16="http://schemas.microsoft.com/office/drawing/2014/main" id="{0EDDDF86-DE44-C64B-C7D6-BCFA1AADA1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0454" y="6029143"/>
            <a:ext cx="2864069" cy="690894"/>
          </a:xfrm>
          <a:prstGeom prst="rect">
            <a:avLst/>
          </a:prstGeom>
          <a:noFill/>
          <a:extLst>
            <a:ext uri="{909E8E84-426E-40DD-AFC4-6F175D3DCCD1}">
              <a14:hiddenFill xmlns:a14="http://schemas.microsoft.com/office/drawing/2010/main">
                <a:solidFill>
                  <a:srgbClr val="FFFFFF"/>
                </a:solidFill>
              </a14:hiddenFill>
            </a:ext>
          </a:extLst>
        </p:spPr>
      </p:pic>
      <p:sp>
        <p:nvSpPr>
          <p:cNvPr id="10" name="5-point Star 9">
            <a:extLst>
              <a:ext uri="{FF2B5EF4-FFF2-40B4-BE49-F238E27FC236}">
                <a16:creationId xmlns:a16="http://schemas.microsoft.com/office/drawing/2014/main" id="{03CEEC3C-777F-692D-8C98-9C2724D82CAB}"/>
              </a:ext>
            </a:extLst>
          </p:cNvPr>
          <p:cNvSpPr/>
          <p:nvPr/>
        </p:nvSpPr>
        <p:spPr>
          <a:xfrm>
            <a:off x="11270188" y="118007"/>
            <a:ext cx="809297" cy="74728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835890"/>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AFDA91-7127-D15C-DE6D-C30C28A66301}"/>
              </a:ext>
            </a:extLst>
          </p:cNvPr>
          <p:cNvSpPr/>
          <p:nvPr/>
        </p:nvSpPr>
        <p:spPr>
          <a:xfrm>
            <a:off x="735248" y="306540"/>
            <a:ext cx="1032523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Good Communication </a:t>
            </a: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5" name="Text Placeholder 5">
            <a:extLst>
              <a:ext uri="{FF2B5EF4-FFF2-40B4-BE49-F238E27FC236}">
                <a16:creationId xmlns:a16="http://schemas.microsoft.com/office/drawing/2014/main" id="{776F9C78-F2A3-1A01-19C0-06FDDB003E0F}"/>
              </a:ext>
            </a:extLst>
          </p:cNvPr>
          <p:cNvSpPr txBox="1">
            <a:spLocks/>
          </p:cNvSpPr>
          <p:nvPr/>
        </p:nvSpPr>
        <p:spPr>
          <a:xfrm>
            <a:off x="6102825" y="3175969"/>
            <a:ext cx="5999537" cy="1478034"/>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800"/>
              </a:spcAft>
              <a:buClrTx/>
              <a:buSzTx/>
              <a:buFont typeface="Arial" panose="020B0604020202020204" pitchFamily="34" charset="0"/>
              <a:buNone/>
              <a:tabLst/>
              <a:defRPr/>
            </a:pP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“Ability to communicate to any health care professional connected to patient (Physician Assistant, nurses, therapists including physical, mental, and spiritual).”</a:t>
            </a:r>
          </a:p>
        </p:txBody>
      </p:sp>
      <p:pic>
        <p:nvPicPr>
          <p:cNvPr id="6" name="Picture 5" descr="Desk with stethoscope and computer keyboard">
            <a:extLst>
              <a:ext uri="{FF2B5EF4-FFF2-40B4-BE49-F238E27FC236}">
                <a16:creationId xmlns:a16="http://schemas.microsoft.com/office/drawing/2014/main" id="{43B54713-997C-E602-CFB5-D9A920EA409A}"/>
              </a:ext>
            </a:extLst>
          </p:cNvPr>
          <p:cNvPicPr>
            <a:picLocks noChangeAspect="1"/>
          </p:cNvPicPr>
          <p:nvPr/>
        </p:nvPicPr>
        <p:blipFill rotWithShape="1">
          <a:blip r:embed="rId3"/>
          <a:srcRect l="45358" r="-2" b="-2"/>
          <a:stretch/>
        </p:blipFill>
        <p:spPr>
          <a:xfrm>
            <a:off x="-4" y="983293"/>
            <a:ext cx="6094867" cy="5874706"/>
          </a:xfrm>
          <a:prstGeom prst="rect">
            <a:avLst/>
          </a:prstGeom>
        </p:spPr>
      </p:pic>
      <p:sp>
        <p:nvSpPr>
          <p:cNvPr id="7" name="TextBox 6">
            <a:extLst>
              <a:ext uri="{FF2B5EF4-FFF2-40B4-BE49-F238E27FC236}">
                <a16:creationId xmlns:a16="http://schemas.microsoft.com/office/drawing/2014/main" id="{321A723F-48CF-47DB-9E35-625B2D751F0D}"/>
              </a:ext>
            </a:extLst>
          </p:cNvPr>
          <p:cNvSpPr txBox="1"/>
          <p:nvPr/>
        </p:nvSpPr>
        <p:spPr>
          <a:xfrm>
            <a:off x="6102825" y="5286443"/>
            <a:ext cx="5999538" cy="83785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2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“Emailing/communicating with my provider.”</a:t>
            </a:r>
            <a:endParaRPr kumimoji="0" lang="en-US" sz="2200" b="1" i="1" u="none" strike="noStrike" kern="1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5C4106C-993C-8683-BA49-16D64A6D3F56}"/>
              </a:ext>
            </a:extLst>
          </p:cNvPr>
          <p:cNvSpPr txBox="1"/>
          <p:nvPr/>
        </p:nvSpPr>
        <p:spPr>
          <a:xfrm>
            <a:off x="6102825" y="4757146"/>
            <a:ext cx="5999536" cy="44852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2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“Ability to see providers notes.”</a:t>
            </a:r>
            <a:endParaRPr kumimoji="0" lang="en-US" sz="2200" b="1" i="1" u="none" strike="noStrike" kern="1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313F362-6C54-B70B-7171-9C94B0ECA9C5}"/>
              </a:ext>
            </a:extLst>
          </p:cNvPr>
          <p:cNvSpPr txBox="1"/>
          <p:nvPr/>
        </p:nvSpPr>
        <p:spPr>
          <a:xfrm>
            <a:off x="6102825" y="1074744"/>
            <a:ext cx="5999537" cy="200587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2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 live 75 miles away from these providers so the ability to ask questions and send pictures makes me feel very secure. Also questions are answered and followed up on in a timely way.”</a:t>
            </a:r>
            <a:endParaRPr kumimoji="0" lang="en-US" sz="2200" b="1" i="1" u="none" strike="noStrike" kern="1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08893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AFDA91-7127-D15C-DE6D-C30C28A66301}"/>
              </a:ext>
            </a:extLst>
          </p:cNvPr>
          <p:cNvSpPr/>
          <p:nvPr/>
        </p:nvSpPr>
        <p:spPr>
          <a:xfrm>
            <a:off x="735248" y="306540"/>
            <a:ext cx="1032523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Arial" panose="020B0604020202020204" pitchFamily="34" charset="0"/>
              </a:rPr>
              <a:t>U.S. Federal Rule Mandates Open Notes</a:t>
            </a: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6" name="TextBox 5">
            <a:extLst>
              <a:ext uri="{FF2B5EF4-FFF2-40B4-BE49-F238E27FC236}">
                <a16:creationId xmlns:a16="http://schemas.microsoft.com/office/drawing/2014/main" id="{C4D9FD2B-6DAF-644B-5440-CC0C737F7497}"/>
              </a:ext>
            </a:extLst>
          </p:cNvPr>
          <p:cNvSpPr txBox="1"/>
          <p:nvPr/>
        </p:nvSpPr>
        <p:spPr>
          <a:xfrm>
            <a:off x="3305304" y="1378978"/>
            <a:ext cx="8371114"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alpha val="80000"/>
                  </a:srgbClr>
                </a:solidFill>
                <a:effectLst/>
                <a:uLnTx/>
                <a:uFillTx/>
                <a:latin typeface="Calibri" panose="020F0502020204030204"/>
                <a:ea typeface="Times New Roman" panose="02020603050405020304" pitchFamily="18" charset="0"/>
                <a:cs typeface="Arial" panose="020B0604020202020204" pitchFamily="34" charset="0"/>
              </a:rPr>
              <a:t>The federal rule on interoperability and information blocking mandates that healthcare providers offer patients access to all the health information in their medical records “without delay” and without charge.</a:t>
            </a:r>
            <a:endParaRPr kumimoji="0" lang="en-US" sz="4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83D3FF02-B57F-630D-8F12-F18C3182A83D}"/>
              </a:ext>
            </a:extLst>
          </p:cNvPr>
          <p:cNvPicPr>
            <a:picLocks noChangeAspect="1"/>
          </p:cNvPicPr>
          <p:nvPr/>
        </p:nvPicPr>
        <p:blipFill>
          <a:blip r:embed="rId3"/>
          <a:stretch>
            <a:fillRect/>
          </a:stretch>
        </p:blipFill>
        <p:spPr>
          <a:xfrm>
            <a:off x="-82013" y="1685836"/>
            <a:ext cx="3091752" cy="3976532"/>
          </a:xfrm>
          <a:prstGeom prst="rect">
            <a:avLst/>
          </a:prstGeom>
        </p:spPr>
      </p:pic>
      <p:sp>
        <p:nvSpPr>
          <p:cNvPr id="8" name="TextBox 7">
            <a:extLst>
              <a:ext uri="{FF2B5EF4-FFF2-40B4-BE49-F238E27FC236}">
                <a16:creationId xmlns:a16="http://schemas.microsoft.com/office/drawing/2014/main" id="{560DC631-FAFE-110D-CE3A-785AC665AA79}"/>
              </a:ext>
            </a:extLst>
          </p:cNvPr>
          <p:cNvSpPr txBox="1"/>
          <p:nvPr/>
        </p:nvSpPr>
        <p:spPr>
          <a:xfrm>
            <a:off x="7011684" y="5400758"/>
            <a:ext cx="45540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21</a:t>
            </a:r>
            <a:r>
              <a:rPr kumimoji="0" lang="en-US" sz="2800" b="1" i="0" u="none" strike="noStrike" kern="1200" cap="none" spc="0" normalizeH="0" baseline="30000" noProof="0" dirty="0">
                <a:ln>
                  <a:noFill/>
                </a:ln>
                <a:solidFill>
                  <a:srgbClr val="FF0000"/>
                </a:solidFill>
                <a:effectLst/>
                <a:uLnTx/>
                <a:uFillTx/>
                <a:latin typeface="Calibri" panose="020F0502020204030204"/>
                <a:ea typeface="+mn-ea"/>
                <a:cs typeface="+mn-cs"/>
              </a:rPr>
              <a:t>st</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Century Cures Act S.4004</a:t>
            </a:r>
          </a:p>
        </p:txBody>
      </p:sp>
    </p:spTree>
    <p:extLst>
      <p:ext uri="{BB962C8B-B14F-4D97-AF65-F5344CB8AC3E}">
        <p14:creationId xmlns:p14="http://schemas.microsoft.com/office/powerpoint/2010/main" val="212132740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9DA288-3AA2-D57B-98D6-0C0C81250E13}"/>
              </a:ext>
            </a:extLst>
          </p:cNvPr>
          <p:cNvPicPr>
            <a:picLocks noChangeAspect="1"/>
          </p:cNvPicPr>
          <p:nvPr/>
        </p:nvPicPr>
        <p:blipFill>
          <a:blip r:embed="rId3"/>
          <a:stretch>
            <a:fillRect/>
          </a:stretch>
        </p:blipFill>
        <p:spPr>
          <a:xfrm>
            <a:off x="-1" y="983293"/>
            <a:ext cx="10447283" cy="5879006"/>
          </a:xfrm>
          <a:prstGeom prst="rect">
            <a:avLst/>
          </a:prstGeom>
        </p:spPr>
      </p:pic>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AFDA91-7127-D15C-DE6D-C30C28A66301}"/>
              </a:ext>
            </a:extLst>
          </p:cNvPr>
          <p:cNvSpPr/>
          <p:nvPr/>
        </p:nvSpPr>
        <p:spPr>
          <a:xfrm>
            <a:off x="735248" y="306540"/>
            <a:ext cx="1101648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Arial" panose="020B0604020202020204" pitchFamily="34" charset="0"/>
              </a:rPr>
              <a:t>Impact of the 21</a:t>
            </a:r>
            <a:r>
              <a:rPr kumimoji="0" lang="en-US" sz="3200" b="1" i="0" u="none" strike="noStrike" kern="1200" cap="none" spc="0" normalizeH="0" baseline="30000" noProof="0" dirty="0">
                <a:ln>
                  <a:noFill/>
                </a:ln>
                <a:solidFill>
                  <a:prstClr val="white"/>
                </a:solidFill>
                <a:effectLst/>
                <a:uLnTx/>
                <a:uFillTx/>
                <a:latin typeface="Calibri" panose="020F0502020204030204"/>
                <a:ea typeface="Times New Roman" panose="02020603050405020304" pitchFamily="18" charset="0"/>
                <a:cs typeface="Arial" panose="020B0604020202020204" pitchFamily="34" charset="0"/>
              </a:rPr>
              <a:t>st</a:t>
            </a:r>
            <a:r>
              <a:rPr kumimoji="0" lang="en-US" sz="3200" b="1"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Arial" panose="020B0604020202020204" pitchFamily="34" charset="0"/>
              </a:rPr>
              <a:t> Century Cures Act </a:t>
            </a: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4"/>
          <a:stretch>
            <a:fillRect/>
          </a:stretch>
        </p:blipFill>
        <p:spPr>
          <a:xfrm>
            <a:off x="10307927" y="6200384"/>
            <a:ext cx="1545867" cy="351076"/>
          </a:xfrm>
          <a:prstGeom prst="rect">
            <a:avLst/>
          </a:prstGeom>
        </p:spPr>
      </p:pic>
      <p:sp>
        <p:nvSpPr>
          <p:cNvPr id="6" name="Rectangle 5">
            <a:extLst>
              <a:ext uri="{FF2B5EF4-FFF2-40B4-BE49-F238E27FC236}">
                <a16:creationId xmlns:a16="http://schemas.microsoft.com/office/drawing/2014/main" id="{D4064384-8567-5E53-292C-7F64BA6FD0EF}"/>
              </a:ext>
            </a:extLst>
          </p:cNvPr>
          <p:cNvSpPr/>
          <p:nvPr/>
        </p:nvSpPr>
        <p:spPr>
          <a:xfrm>
            <a:off x="231228" y="6530440"/>
            <a:ext cx="1923393" cy="2066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863663"/>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AFDA91-7127-D15C-DE6D-C30C28A66301}"/>
              </a:ext>
            </a:extLst>
          </p:cNvPr>
          <p:cNvSpPr/>
          <p:nvPr/>
        </p:nvSpPr>
        <p:spPr>
          <a:xfrm>
            <a:off x="735248" y="306540"/>
            <a:ext cx="1032523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Most Likely to Benefit from OpenNotes</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5" name="Text Placeholder 4">
            <a:extLst>
              <a:ext uri="{FF2B5EF4-FFF2-40B4-BE49-F238E27FC236}">
                <a16:creationId xmlns:a16="http://schemas.microsoft.com/office/drawing/2014/main" id="{E128966F-617F-AB46-0A68-4F0D5FFD75A3}"/>
              </a:ext>
            </a:extLst>
          </p:cNvPr>
          <p:cNvSpPr txBox="1">
            <a:spLocks/>
          </p:cNvSpPr>
          <p:nvPr/>
        </p:nvSpPr>
        <p:spPr>
          <a:xfrm>
            <a:off x="5897864" y="1289832"/>
            <a:ext cx="5786136" cy="4569101"/>
          </a:xfrm>
          <a:prstGeom prst="rect">
            <a:avLst/>
          </a:prstGeom>
        </p:spPr>
        <p:txBody>
          <a:bodyPr vert="horz" lIns="91440" tIns="45720" rIns="91440" bIns="45720" rtlCol="0">
            <a:norm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9pPr>
          </a:lstStyle>
          <a:p>
            <a:pPr marL="228600" marR="0" lvl="0" indent="-228600" algn="l" defTabSz="914400" rtl="0" eaLnBrk="1" fontAlgn="auto" latinLnBrk="0" hangingPunct="1">
              <a:lnSpc>
                <a:spcPct val="100000"/>
              </a:lnSpc>
              <a:spcBef>
                <a:spcPts val="0"/>
              </a:spcBef>
              <a:spcAft>
                <a:spcPts val="1200"/>
              </a:spcAft>
              <a:buClr>
                <a:srgbClr val="000000"/>
              </a:buClr>
              <a:buSzTx/>
              <a:buFont typeface="Arial"/>
              <a:buChar char="•"/>
              <a:tabLst/>
              <a:defRPr/>
            </a:pPr>
            <a:r>
              <a:rPr kumimoji="0" lang="en-US" sz="3200" b="0" i="0" u="none" strike="noStrike" kern="1200" cap="none" spc="0" normalizeH="0" baseline="0" noProof="0" dirty="0">
                <a:ln>
                  <a:noFill/>
                </a:ln>
                <a:solidFill>
                  <a:srgbClr val="000000"/>
                </a:solidFill>
                <a:effectLst/>
                <a:uLnTx/>
                <a:uFillTx/>
                <a:latin typeface="Calibri" panose="020F0502020204030204"/>
                <a:cs typeface="Arial"/>
                <a:sym typeface="Arial"/>
              </a:rPr>
              <a:t>Less educated</a:t>
            </a:r>
          </a:p>
          <a:p>
            <a:pPr marL="228600" marR="0" lvl="0" indent="-228600" algn="l" defTabSz="914400" rtl="0" eaLnBrk="1" fontAlgn="auto" latinLnBrk="0" hangingPunct="1">
              <a:lnSpc>
                <a:spcPct val="100000"/>
              </a:lnSpc>
              <a:spcBef>
                <a:spcPts val="0"/>
              </a:spcBef>
              <a:spcAft>
                <a:spcPts val="1200"/>
              </a:spcAft>
              <a:buClr>
                <a:srgbClr val="000000"/>
              </a:buClr>
              <a:buSzTx/>
              <a:buFont typeface="Arial"/>
              <a:buChar char="•"/>
              <a:tabLst/>
              <a:defRPr/>
            </a:pPr>
            <a:r>
              <a:rPr kumimoji="0" lang="en-US" sz="3200" b="0" i="0" u="none" strike="noStrike" kern="1200" cap="none" spc="0" normalizeH="0" baseline="0" noProof="0" dirty="0">
                <a:ln>
                  <a:noFill/>
                </a:ln>
                <a:solidFill>
                  <a:srgbClr val="000000"/>
                </a:solidFill>
                <a:effectLst/>
                <a:uLnTx/>
                <a:uFillTx/>
                <a:latin typeface="Calibri" panose="020F0502020204030204"/>
                <a:cs typeface="Arial"/>
                <a:sym typeface="Arial"/>
              </a:rPr>
              <a:t>Nonwhite</a:t>
            </a:r>
          </a:p>
          <a:p>
            <a:pPr marL="228600" marR="0" lvl="0" indent="-228600" algn="l" defTabSz="914400" rtl="0" eaLnBrk="1" fontAlgn="auto" latinLnBrk="0" hangingPunct="1">
              <a:lnSpc>
                <a:spcPct val="100000"/>
              </a:lnSpc>
              <a:spcBef>
                <a:spcPts val="0"/>
              </a:spcBef>
              <a:spcAft>
                <a:spcPts val="1200"/>
              </a:spcAft>
              <a:buClr>
                <a:srgbClr val="000000"/>
              </a:buClr>
              <a:buSzTx/>
              <a:buFont typeface="Arial"/>
              <a:buChar char="•"/>
              <a:tabLst/>
              <a:defRPr/>
            </a:pPr>
            <a:r>
              <a:rPr kumimoji="0" lang="en-US" sz="3200" b="0" i="0" u="none" strike="noStrike" kern="1200" cap="none" spc="0" normalizeH="0" baseline="0" noProof="0" dirty="0">
                <a:ln>
                  <a:noFill/>
                </a:ln>
                <a:solidFill>
                  <a:srgbClr val="000000"/>
                </a:solidFill>
                <a:effectLst/>
                <a:uLnTx/>
                <a:uFillTx/>
                <a:latin typeface="Calibri" panose="020F0502020204030204"/>
                <a:cs typeface="Arial"/>
                <a:sym typeface="Arial"/>
              </a:rPr>
              <a:t>Older Adults</a:t>
            </a:r>
          </a:p>
          <a:p>
            <a:pPr marL="228600" marR="0" lvl="0" indent="-228600" algn="l" defTabSz="914400" rtl="0" eaLnBrk="1" fontAlgn="auto" latinLnBrk="0" hangingPunct="1">
              <a:lnSpc>
                <a:spcPct val="100000"/>
              </a:lnSpc>
              <a:spcBef>
                <a:spcPts val="0"/>
              </a:spcBef>
              <a:spcAft>
                <a:spcPts val="1200"/>
              </a:spcAft>
              <a:buClr>
                <a:srgbClr val="000000"/>
              </a:buClr>
              <a:buSzTx/>
              <a:buFont typeface="Arial"/>
              <a:buChar char="•"/>
              <a:tabLst/>
              <a:defRPr/>
            </a:pPr>
            <a:r>
              <a:rPr kumimoji="0" lang="en-US" sz="3200" b="0" i="0" u="none" strike="noStrike" kern="1200" cap="none" spc="0" normalizeH="0" baseline="0" noProof="0" dirty="0">
                <a:ln>
                  <a:noFill/>
                </a:ln>
                <a:solidFill>
                  <a:srgbClr val="000000"/>
                </a:solidFill>
                <a:effectLst/>
                <a:uLnTx/>
                <a:uFillTx/>
                <a:latin typeface="Calibri" panose="020F0502020204030204"/>
                <a:cs typeface="Arial"/>
                <a:sym typeface="Arial"/>
              </a:rPr>
              <a:t>Unlikely to speak English</a:t>
            </a:r>
          </a:p>
          <a:p>
            <a:pPr marL="228600" marR="0" lvl="0" indent="-228600" algn="l" defTabSz="914400" rtl="0" eaLnBrk="1" fontAlgn="auto" latinLnBrk="0" hangingPunct="1">
              <a:lnSpc>
                <a:spcPct val="100000"/>
              </a:lnSpc>
              <a:spcBef>
                <a:spcPts val="0"/>
              </a:spcBef>
              <a:spcAft>
                <a:spcPts val="1200"/>
              </a:spcAft>
              <a:buClr>
                <a:srgbClr val="000000"/>
              </a:buClr>
              <a:buSzTx/>
              <a:buFont typeface="Arial"/>
              <a:buChar char="•"/>
              <a:tabLst/>
              <a:defRPr/>
            </a:pPr>
            <a:endParaRPr kumimoji="0" lang="en-US" sz="3200" b="0" i="0" u="none" strike="noStrike" kern="1200" cap="none" spc="0" normalizeH="0" baseline="0" noProof="0" dirty="0">
              <a:ln>
                <a:noFill/>
              </a:ln>
              <a:solidFill>
                <a:srgbClr val="000000"/>
              </a:solidFill>
              <a:effectLst/>
              <a:uLnTx/>
              <a:uFillTx/>
              <a:latin typeface="Calibri" panose="020F0502020204030204"/>
              <a:cs typeface="Arial"/>
              <a:sym typeface="Arial"/>
            </a:endParaRPr>
          </a:p>
        </p:txBody>
      </p:sp>
      <p:pic>
        <p:nvPicPr>
          <p:cNvPr id="6" name="Picture 5" descr="Computer clipart. Free download transparent .PNG | Creazilla">
            <a:extLst>
              <a:ext uri="{FF2B5EF4-FFF2-40B4-BE49-F238E27FC236}">
                <a16:creationId xmlns:a16="http://schemas.microsoft.com/office/drawing/2014/main" id="{A82EA2B4-03DD-B350-83F1-4D7C28C1DE69}"/>
              </a:ext>
            </a:extLst>
          </p:cNvPr>
          <p:cNvPicPr>
            <a:picLocks noChangeAspect="1"/>
          </p:cNvPicPr>
          <p:nvPr/>
        </p:nvPicPr>
        <p:blipFill>
          <a:blip r:embed="rId3"/>
          <a:stretch>
            <a:fillRect/>
          </a:stretch>
        </p:blipFill>
        <p:spPr>
          <a:xfrm>
            <a:off x="415600" y="1308682"/>
            <a:ext cx="4873245" cy="3874229"/>
          </a:xfrm>
          <a:prstGeom prst="rect">
            <a:avLst/>
          </a:prstGeom>
        </p:spPr>
      </p:pic>
    </p:spTree>
    <p:extLst>
      <p:ext uri="{BB962C8B-B14F-4D97-AF65-F5344CB8AC3E}">
        <p14:creationId xmlns:p14="http://schemas.microsoft.com/office/powerpoint/2010/main" val="286903142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AFDA91-7127-D15C-DE6D-C30C28A66301}"/>
              </a:ext>
            </a:extLst>
          </p:cNvPr>
          <p:cNvSpPr/>
          <p:nvPr/>
        </p:nvSpPr>
        <p:spPr>
          <a:xfrm>
            <a:off x="735248" y="306540"/>
            <a:ext cx="1032523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Patients &amp; Care Partners Benefits</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2"/>
          <a:stretch>
            <a:fillRect/>
          </a:stretch>
        </p:blipFill>
        <p:spPr>
          <a:xfrm>
            <a:off x="10307927" y="6200384"/>
            <a:ext cx="1545867" cy="351076"/>
          </a:xfrm>
          <a:prstGeom prst="rect">
            <a:avLst/>
          </a:prstGeom>
        </p:spPr>
      </p:pic>
      <p:pic>
        <p:nvPicPr>
          <p:cNvPr id="5" name="Picture 4" descr="Plus PNG transparent image download, size: 600x800px">
            <a:extLst>
              <a:ext uri="{FF2B5EF4-FFF2-40B4-BE49-F238E27FC236}">
                <a16:creationId xmlns:a16="http://schemas.microsoft.com/office/drawing/2014/main" id="{002ED00C-4C4F-F551-F668-23A660324D3F}"/>
              </a:ext>
            </a:extLst>
          </p:cNvPr>
          <p:cNvPicPr>
            <a:picLocks noChangeAspect="1"/>
          </p:cNvPicPr>
          <p:nvPr/>
        </p:nvPicPr>
        <p:blipFill>
          <a:blip r:embed="rId3"/>
          <a:stretch>
            <a:fillRect/>
          </a:stretch>
        </p:blipFill>
        <p:spPr>
          <a:xfrm>
            <a:off x="254313" y="983293"/>
            <a:ext cx="2013388" cy="2684517"/>
          </a:xfrm>
          <a:prstGeom prst="rect">
            <a:avLst/>
          </a:prstGeom>
        </p:spPr>
      </p:pic>
      <p:sp>
        <p:nvSpPr>
          <p:cNvPr id="6" name="Google Shape;111;p10">
            <a:extLst>
              <a:ext uri="{FF2B5EF4-FFF2-40B4-BE49-F238E27FC236}">
                <a16:creationId xmlns:a16="http://schemas.microsoft.com/office/drawing/2014/main" id="{5213BF01-6161-C7C9-58A7-EF7B70C3B468}"/>
              </a:ext>
            </a:extLst>
          </p:cNvPr>
          <p:cNvSpPr txBox="1">
            <a:spLocks/>
          </p:cNvSpPr>
          <p:nvPr/>
        </p:nvSpPr>
        <p:spPr>
          <a:xfrm>
            <a:off x="2267700" y="1010770"/>
            <a:ext cx="9669987" cy="5314079"/>
          </a:xfrm>
          <a:prstGeom prst="rect">
            <a:avLst/>
          </a:prstGeom>
          <a:noFill/>
          <a:ln>
            <a:noFill/>
          </a:ln>
        </p:spPr>
        <p:txBody>
          <a:bodyPr spcFirstLastPara="1" vert="horz" wrap="square" lIns="121900" tIns="121900" rIns="121900" bIns="121900" rtlCol="0" anchor="t" anchorCtr="0">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867" b="0" i="0" u="none" strike="noStrike" kern="1200" cap="none">
                <a:solidFill>
                  <a:srgbClr val="000000"/>
                </a:solidFill>
                <a:latin typeface="Arial"/>
                <a:ea typeface="Arial"/>
                <a:cs typeface="Arial"/>
                <a:sym typeface="Arial"/>
              </a:defRPr>
            </a:lvl9pPr>
          </a:lstStyle>
          <a:p>
            <a:pPr marL="457189" marR="0" lvl="0" indent="-228600" algn="l" defTabSz="914400" rtl="0" eaLnBrk="1" fontAlgn="auto" latinLnBrk="0" hangingPunct="1">
              <a:lnSpc>
                <a:spcPct val="100000"/>
              </a:lnSpc>
              <a:spcBef>
                <a:spcPts val="0"/>
              </a:spcBef>
              <a:spcAft>
                <a:spcPts val="1600"/>
              </a:spcAft>
              <a:buClr>
                <a:srgbClr val="000000"/>
              </a:buClr>
              <a:buSzPts val="18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cs typeface="Arial"/>
                <a:sym typeface="Arial"/>
              </a:rPr>
              <a:t>Better understanding of their health condition (s)</a:t>
            </a:r>
          </a:p>
          <a:p>
            <a:pPr marL="457189" marR="0" lvl="0" indent="-228600" algn="l" defTabSz="914400" rtl="0" eaLnBrk="1" fontAlgn="auto" latinLnBrk="0" hangingPunct="1">
              <a:lnSpc>
                <a:spcPct val="100000"/>
              </a:lnSpc>
              <a:spcBef>
                <a:spcPts val="0"/>
              </a:spcBef>
              <a:spcAft>
                <a:spcPts val="1600"/>
              </a:spcAft>
              <a:buClr>
                <a:srgbClr val="000000"/>
              </a:buClr>
              <a:buSzPts val="18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cs typeface="Arial"/>
                <a:sym typeface="Arial"/>
              </a:rPr>
              <a:t>Feel more in control of their health</a:t>
            </a:r>
          </a:p>
          <a:p>
            <a:pPr marL="457189" marR="0" lvl="0" indent="-228600" algn="l" defTabSz="914400" rtl="0" eaLnBrk="1" fontAlgn="auto" latinLnBrk="0" hangingPunct="1">
              <a:lnSpc>
                <a:spcPct val="100000"/>
              </a:lnSpc>
              <a:spcBef>
                <a:spcPts val="0"/>
              </a:spcBef>
              <a:spcAft>
                <a:spcPts val="1600"/>
              </a:spcAft>
              <a:buClr>
                <a:srgbClr val="000000"/>
              </a:buClr>
              <a:buSzPts val="18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cs typeface="Arial"/>
                <a:sym typeface="Arial"/>
              </a:rPr>
              <a:t>Better recall of the content of visits </a:t>
            </a:r>
          </a:p>
          <a:p>
            <a:pPr marL="457189" marR="0" lvl="0" indent="-228600" algn="l" defTabSz="914400" rtl="0" eaLnBrk="1" fontAlgn="auto" latinLnBrk="0" hangingPunct="1">
              <a:lnSpc>
                <a:spcPct val="100000"/>
              </a:lnSpc>
              <a:spcBef>
                <a:spcPts val="0"/>
              </a:spcBef>
              <a:spcAft>
                <a:spcPts val="1600"/>
              </a:spcAft>
              <a:buClr>
                <a:srgbClr val="000000"/>
              </a:buClr>
              <a:buSzPts val="18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cs typeface="Arial"/>
                <a:sym typeface="Arial"/>
              </a:rPr>
              <a:t>Improved adherence to medications and care plans </a:t>
            </a:r>
          </a:p>
          <a:p>
            <a:pPr marL="457189" marR="0" lvl="0" indent="-228600" algn="l" defTabSz="914400" rtl="0" eaLnBrk="1" fontAlgn="auto" latinLnBrk="0" hangingPunct="1">
              <a:lnSpc>
                <a:spcPct val="100000"/>
              </a:lnSpc>
              <a:spcBef>
                <a:spcPts val="0"/>
              </a:spcBef>
              <a:spcAft>
                <a:spcPts val="1600"/>
              </a:spcAft>
              <a:buClr>
                <a:srgbClr val="000000"/>
              </a:buClr>
              <a:buSzPts val="18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cs typeface="Arial"/>
                <a:sym typeface="Arial"/>
              </a:rPr>
              <a:t>Improved communication with clinicians and care partners </a:t>
            </a:r>
          </a:p>
          <a:p>
            <a:pPr marL="457189" marR="0" lvl="0" indent="-228600" algn="l" defTabSz="914400" rtl="0" eaLnBrk="1" fontAlgn="auto" latinLnBrk="0" hangingPunct="1">
              <a:lnSpc>
                <a:spcPct val="100000"/>
              </a:lnSpc>
              <a:spcBef>
                <a:spcPts val="0"/>
              </a:spcBef>
              <a:spcAft>
                <a:spcPts val="1600"/>
              </a:spcAft>
              <a:buClr>
                <a:srgbClr val="000000"/>
              </a:buClr>
              <a:buSzPts val="18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cs typeface="Arial"/>
                <a:sym typeface="Arial"/>
              </a:rPr>
              <a:t>Increased trust of doctors</a:t>
            </a:r>
          </a:p>
          <a:p>
            <a:pPr marL="457189" marR="0" lvl="0" indent="-228600" algn="l" defTabSz="914400" rtl="0" eaLnBrk="1" fontAlgn="auto" latinLnBrk="0" hangingPunct="1">
              <a:lnSpc>
                <a:spcPct val="100000"/>
              </a:lnSpc>
              <a:spcBef>
                <a:spcPts val="0"/>
              </a:spcBef>
              <a:spcAft>
                <a:spcPts val="1600"/>
              </a:spcAft>
              <a:buClr>
                <a:srgbClr val="000000"/>
              </a:buClr>
              <a:buSzPts val="18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cs typeface="Arial"/>
                <a:sym typeface="Arial"/>
              </a:rPr>
              <a:t>Being reminded of next steps, such as diagnostic and screening tests</a:t>
            </a:r>
          </a:p>
          <a:p>
            <a:pPr marL="457189" marR="0" lvl="0" indent="-228600" algn="l" defTabSz="914400" rtl="0" eaLnBrk="1" fontAlgn="auto" latinLnBrk="0" hangingPunct="1">
              <a:lnSpc>
                <a:spcPct val="100000"/>
              </a:lnSpc>
              <a:spcBef>
                <a:spcPts val="0"/>
              </a:spcBef>
              <a:spcAft>
                <a:spcPts val="1600"/>
              </a:spcAft>
              <a:buClr>
                <a:srgbClr val="000000"/>
              </a:buClr>
              <a:buSzPts val="18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cs typeface="Arial"/>
                <a:sym typeface="Arial"/>
              </a:rPr>
              <a:t>Finding and reporting potential errors in the record</a:t>
            </a:r>
          </a:p>
        </p:txBody>
      </p:sp>
    </p:spTree>
    <p:extLst>
      <p:ext uri="{BB962C8B-B14F-4D97-AF65-F5344CB8AC3E}">
        <p14:creationId xmlns:p14="http://schemas.microsoft.com/office/powerpoint/2010/main" val="3608294473"/>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B49E5-BAF5-EA0D-4485-8692E5E21059}"/>
              </a:ext>
            </a:extLst>
          </p:cNvPr>
          <p:cNvSpPr/>
          <p:nvPr/>
        </p:nvSpPr>
        <p:spPr>
          <a:xfrm>
            <a:off x="0" y="0"/>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AFDA91-7127-D15C-DE6D-C30C28A66301}"/>
              </a:ext>
            </a:extLst>
          </p:cNvPr>
          <p:cNvSpPr/>
          <p:nvPr/>
        </p:nvSpPr>
        <p:spPr>
          <a:xfrm>
            <a:off x="735248" y="306540"/>
            <a:ext cx="1032523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David</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2"/>
          <a:stretch>
            <a:fillRect/>
          </a:stretch>
        </p:blipFill>
        <p:spPr>
          <a:xfrm>
            <a:off x="10307927" y="6200384"/>
            <a:ext cx="1545867" cy="351076"/>
          </a:xfrm>
          <a:prstGeom prst="rect">
            <a:avLst/>
          </a:prstGeom>
        </p:spPr>
      </p:pic>
      <p:pic>
        <p:nvPicPr>
          <p:cNvPr id="5" name="Picture 4">
            <a:extLst>
              <a:ext uri="{FF2B5EF4-FFF2-40B4-BE49-F238E27FC236}">
                <a16:creationId xmlns:a16="http://schemas.microsoft.com/office/drawing/2014/main" id="{1AA31A30-3F4C-1555-CE67-5BE0FE6AF44F}"/>
              </a:ext>
            </a:extLst>
          </p:cNvPr>
          <p:cNvPicPr>
            <a:picLocks noChangeAspect="1"/>
          </p:cNvPicPr>
          <p:nvPr/>
        </p:nvPicPr>
        <p:blipFill>
          <a:blip r:embed="rId3"/>
          <a:stretch>
            <a:fillRect/>
          </a:stretch>
        </p:blipFill>
        <p:spPr>
          <a:xfrm>
            <a:off x="570924" y="1074744"/>
            <a:ext cx="4514540" cy="5714608"/>
          </a:xfrm>
          <a:prstGeom prst="rect">
            <a:avLst/>
          </a:prstGeom>
        </p:spPr>
      </p:pic>
      <p:pic>
        <p:nvPicPr>
          <p:cNvPr id="6" name="Picture 5">
            <a:extLst>
              <a:ext uri="{FF2B5EF4-FFF2-40B4-BE49-F238E27FC236}">
                <a16:creationId xmlns:a16="http://schemas.microsoft.com/office/drawing/2014/main" id="{0C19A45A-3E99-D661-03FD-92EEB687EAB2}"/>
              </a:ext>
            </a:extLst>
          </p:cNvPr>
          <p:cNvPicPr>
            <a:picLocks noChangeAspect="1"/>
          </p:cNvPicPr>
          <p:nvPr/>
        </p:nvPicPr>
        <p:blipFill>
          <a:blip r:embed="rId4"/>
          <a:stretch>
            <a:fillRect/>
          </a:stretch>
        </p:blipFill>
        <p:spPr>
          <a:xfrm>
            <a:off x="6038872" y="1074744"/>
            <a:ext cx="4114518" cy="5714608"/>
          </a:xfrm>
          <a:prstGeom prst="rect">
            <a:avLst/>
          </a:prstGeom>
        </p:spPr>
      </p:pic>
    </p:spTree>
    <p:extLst>
      <p:ext uri="{BB962C8B-B14F-4D97-AF65-F5344CB8AC3E}">
        <p14:creationId xmlns:p14="http://schemas.microsoft.com/office/powerpoint/2010/main" val="3387506223"/>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7aa35f8-4ca4-46ab-9e1b-a4e465f24b74">
      <Terms xmlns="http://schemas.microsoft.com/office/infopath/2007/PartnerControls"/>
    </lcf76f155ced4ddcb4097134ff3c332f>
    <JohnFarenden xmlns="07aa35f8-4ca4-46ab-9e1b-a4e465f24b74">
      <UserInfo>
        <DisplayName/>
        <AccountId xsi:nil="true"/>
        <AccountType/>
      </UserInfo>
    </JohnFarenden>
    <TaxCatchAll xmlns="42f0a427-9df2-45d7-aa81-e964de6dde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9F8EB85763C444AAC68312A5032961" ma:contentTypeVersion="15" ma:contentTypeDescription="Create a new document." ma:contentTypeScope="" ma:versionID="3617390bde7aeb30f5738a81a3ab6e59">
  <xsd:schema xmlns:xsd="http://www.w3.org/2001/XMLSchema" xmlns:xs="http://www.w3.org/2001/XMLSchema" xmlns:p="http://schemas.microsoft.com/office/2006/metadata/properties" xmlns:ns2="07aa35f8-4ca4-46ab-9e1b-a4e465f24b74" xmlns:ns3="42f0a427-9df2-45d7-aa81-e964de6ddee5" targetNamespace="http://schemas.microsoft.com/office/2006/metadata/properties" ma:root="true" ma:fieldsID="666cf530cefdfd4db7b812e1228f4c31" ns2:_="" ns3:_="">
    <xsd:import namespace="07aa35f8-4ca4-46ab-9e1b-a4e465f24b74"/>
    <xsd:import namespace="42f0a427-9df2-45d7-aa81-e964de6ddee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bjectDetectorVersions" minOccurs="0"/>
                <xsd:element ref="ns2:JohnFarend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a35f8-4ca4-46ab-9e1b-a4e465f24b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JohnFarenden" ma:index="21" nillable="true" ma:displayName="Workstream Host" ma:format="Dropdown" ma:list="UserInfo" ma:SharePointGroup="0" ma:internalName="JohnFarende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f0a427-9df2-45d7-aa81-e964de6ddee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b543c0c-a518-46b0-9a12-4792eebd6a0a}" ma:internalName="TaxCatchAll" ma:showField="CatchAllData" ma:web="42f0a427-9df2-45d7-aa81-e964de6ddee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B5F6FB-0ACA-44C0-BA0A-9453667C30BB}">
  <ds:schemaRefs>
    <ds:schemaRef ds:uri="http://schemas.microsoft.com/office/infopath/2007/PartnerControls"/>
    <ds:schemaRef ds:uri="http://www.w3.org/XML/1998/namespace"/>
    <ds:schemaRef ds:uri="8b4ab2fc-b5f7-4d13-956b-0883a4ab9170"/>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715706fd-6c67-43d5-8a20-e4c4f82d1a10"/>
    <ds:schemaRef ds:uri="http://purl.org/dc/terms/"/>
    <ds:schemaRef ds:uri="07aa35f8-4ca4-46ab-9e1b-a4e465f24b74"/>
    <ds:schemaRef ds:uri="42f0a427-9df2-45d7-aa81-e964de6ddee5"/>
  </ds:schemaRefs>
</ds:datastoreItem>
</file>

<file path=customXml/itemProps2.xml><?xml version="1.0" encoding="utf-8"?>
<ds:datastoreItem xmlns:ds="http://schemas.openxmlformats.org/officeDocument/2006/customXml" ds:itemID="{2C5793D9-469E-42F0-843D-D5C0CF21AF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aa35f8-4ca4-46ab-9e1b-a4e465f24b74"/>
    <ds:schemaRef ds:uri="42f0a427-9df2-45d7-aa81-e964de6dde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81C31F-1BFF-4C61-9B62-30DF3BCE38E8}">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86</TotalTime>
  <Words>556</Words>
  <Application>Microsoft Macintosh PowerPoint</Application>
  <PresentationFormat>Widescreen</PresentationFormat>
  <Paragraphs>60</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Calibri</vt:lpstr>
      <vt:lpstr>Calibri Light</vt:lpstr>
      <vt:lpstr>Office Theme</vt:lpstr>
      <vt:lpstr>The Open Notes movement Rosie Bartel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 Text Text Text</dc:title>
  <dc:creator>Microsoft Office User</dc:creator>
  <cp:lastModifiedBy>John Farenden</cp:lastModifiedBy>
  <cp:revision>37</cp:revision>
  <dcterms:created xsi:type="dcterms:W3CDTF">2022-04-12T19:39:15Z</dcterms:created>
  <dcterms:modified xsi:type="dcterms:W3CDTF">2024-04-19T13:13:45Z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0x010100D49F8EB85763C444AAC68312A5032961</vt:lpwstr>
  </property>
</Properties>
</file>