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24" r:id="rId5"/>
    <p:sldId id="325" r:id="rId6"/>
    <p:sldId id="6349" r:id="rId7"/>
    <p:sldId id="6350" r:id="rId8"/>
    <p:sldId id="6379" r:id="rId9"/>
    <p:sldId id="6352" r:id="rId10"/>
    <p:sldId id="6353" r:id="rId11"/>
    <p:sldId id="6354" r:id="rId12"/>
    <p:sldId id="6355" r:id="rId13"/>
    <p:sldId id="6356" r:id="rId14"/>
    <p:sldId id="6357" r:id="rId15"/>
    <p:sldId id="6377" r:id="rId16"/>
    <p:sldId id="6378" r:id="rId17"/>
    <p:sldId id="6360" r:id="rId18"/>
    <p:sldId id="21474707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2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CD1B4-9E05-6F46-8155-A8508B062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2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0462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7" r:id="rId12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514" y="2341861"/>
            <a:ext cx="8960623" cy="150436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in the Maze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 and Ashley McKinnon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  <p:pic>
        <p:nvPicPr>
          <p:cNvPr id="1026" name="Picture 2" descr="Brisbane Travel Guide &amp; Holiday Information | Australian Traveller">
            <a:extLst>
              <a:ext uri="{FF2B5EF4-FFF2-40B4-BE49-F238E27FC236}">
                <a16:creationId xmlns:a16="http://schemas.microsoft.com/office/drawing/2014/main" id="{BD206B46-2CE4-05E6-E606-C6E9A247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3079"/>
            <a:ext cx="12192000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0131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B270C-5CEF-C0D5-9B4C-6DEB4E57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" y="983292"/>
            <a:ext cx="12169803" cy="59227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22205F-B64C-4CB3-08C2-347AAB61DE4D}"/>
              </a:ext>
            </a:extLst>
          </p:cNvPr>
          <p:cNvSpPr/>
          <p:nvPr/>
        </p:nvSpPr>
        <p:spPr>
          <a:xfrm>
            <a:off x="2184691" y="4719696"/>
            <a:ext cx="7872248" cy="1996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1EEDD-C8DF-41B9-2348-116166A7C8C6}"/>
              </a:ext>
            </a:extLst>
          </p:cNvPr>
          <p:cNvSpPr txBox="1"/>
          <p:nvPr/>
        </p:nvSpPr>
        <p:spPr>
          <a:xfrm>
            <a:off x="2743866" y="4730207"/>
            <a:ext cx="6753900" cy="16004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– the call came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Amazing care everywhere but ..</a:t>
            </a:r>
          </a:p>
        </p:txBody>
      </p:sp>
    </p:spTree>
    <p:extLst>
      <p:ext uri="{BB962C8B-B14F-4D97-AF65-F5344CB8AC3E}">
        <p14:creationId xmlns:p14="http://schemas.microsoft.com/office/powerpoint/2010/main" val="346321276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8ADAA1-BD1E-2FDE-CCBD-8202124A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537" y="1843922"/>
            <a:ext cx="4875257" cy="23009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“I” want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8E482D-A21F-A054-9267-5B0FD3B5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3293"/>
            <a:ext cx="6314503" cy="4556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F2AB3-279D-871E-116E-E5BDD553F403}"/>
              </a:ext>
            </a:extLst>
          </p:cNvPr>
          <p:cNvSpPr txBox="1"/>
          <p:nvPr/>
        </p:nvSpPr>
        <p:spPr>
          <a:xfrm>
            <a:off x="6314503" y="1101017"/>
            <a:ext cx="5877497" cy="42158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my clinical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in one place – 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that I and those caring for me can see it</a:t>
            </a:r>
          </a:p>
        </p:txBody>
      </p:sp>
    </p:spTree>
    <p:extLst>
      <p:ext uri="{BB962C8B-B14F-4D97-AF65-F5344CB8AC3E}">
        <p14:creationId xmlns:p14="http://schemas.microsoft.com/office/powerpoint/2010/main" val="140837884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potential of digital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2EBA5-3350-4307-52F4-2F55C4465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75" y="1342571"/>
            <a:ext cx="9840050" cy="4172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CC856-B7AD-37D3-50FF-8F164CE12E5E}"/>
              </a:ext>
            </a:extLst>
          </p:cNvPr>
          <p:cNvSpPr txBox="1"/>
          <p:nvPr/>
        </p:nvSpPr>
        <p:spPr>
          <a:xfrm>
            <a:off x="0" y="1342571"/>
            <a:ext cx="379537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make it easier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4157E-3351-EC8F-D144-CE7D421A5432}"/>
              </a:ext>
            </a:extLst>
          </p:cNvPr>
          <p:cNvSpPr txBox="1"/>
          <p:nvPr/>
        </p:nvSpPr>
        <p:spPr>
          <a:xfrm>
            <a:off x="3795374" y="1473502"/>
            <a:ext cx="8224111" cy="41703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clinical care / workflow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data once, use many times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healthcare systems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technology already out there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</a:t>
            </a:r>
          </a:p>
        </p:txBody>
      </p:sp>
    </p:spTree>
    <p:extLst>
      <p:ext uri="{BB962C8B-B14F-4D97-AF65-F5344CB8AC3E}">
        <p14:creationId xmlns:p14="http://schemas.microsoft.com/office/powerpoint/2010/main" val="395140866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Agreement – “Hearts and Minds”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2EBA5-3350-4307-52F4-2F55C4465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75" y="1342571"/>
            <a:ext cx="9840050" cy="4172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CC856-B7AD-37D3-50FF-8F164CE12E5E}"/>
              </a:ext>
            </a:extLst>
          </p:cNvPr>
          <p:cNvSpPr txBox="1"/>
          <p:nvPr/>
        </p:nvSpPr>
        <p:spPr>
          <a:xfrm>
            <a:off x="0" y="1016752"/>
            <a:ext cx="3795374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it can get complicated but…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doesn’t have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4157E-3351-EC8F-D144-CE7D421A5432}"/>
              </a:ext>
            </a:extLst>
          </p:cNvPr>
          <p:cNvSpPr txBox="1"/>
          <p:nvPr/>
        </p:nvSpPr>
        <p:spPr>
          <a:xfrm>
            <a:off x="3960010" y="1183626"/>
            <a:ext cx="7651838" cy="555536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friendly access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Consistent, standards-based data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the data and the care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and share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05744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years on : Personally, the future is bright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5A70C-E142-33A8-79DA-353C825F7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" t="4809" r="36144"/>
          <a:stretch/>
        </p:blipFill>
        <p:spPr>
          <a:xfrm>
            <a:off x="13093" y="995545"/>
            <a:ext cx="7922080" cy="48077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B6C4E-0C8D-6EE3-50C6-C318F6616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79" t="-14460" r="491" b="43830"/>
          <a:stretch/>
        </p:blipFill>
        <p:spPr>
          <a:xfrm>
            <a:off x="7790210" y="1289832"/>
            <a:ext cx="4343131" cy="34222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3A3A4F-5A06-9E7D-1D1D-21B9637010F7}"/>
              </a:ext>
            </a:extLst>
          </p:cNvPr>
          <p:cNvSpPr/>
          <p:nvPr/>
        </p:nvSpPr>
        <p:spPr>
          <a:xfrm>
            <a:off x="9443" y="5405017"/>
            <a:ext cx="4376416" cy="530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EFB04-6F1D-39C9-4476-32680C895341}"/>
              </a:ext>
            </a:extLst>
          </p:cNvPr>
          <p:cNvSpPr/>
          <p:nvPr/>
        </p:nvSpPr>
        <p:spPr>
          <a:xfrm>
            <a:off x="6843786" y="5628904"/>
            <a:ext cx="917096" cy="2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03F98-3BA1-73A2-8A13-A1B255CD9298}"/>
              </a:ext>
            </a:extLst>
          </p:cNvPr>
          <p:cNvSpPr/>
          <p:nvPr/>
        </p:nvSpPr>
        <p:spPr>
          <a:xfrm>
            <a:off x="4471417" y="5712600"/>
            <a:ext cx="2372369" cy="241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74D70-C215-169E-5014-FC6F3141D3A2}"/>
              </a:ext>
            </a:extLst>
          </p:cNvPr>
          <p:cNvSpPr/>
          <p:nvPr/>
        </p:nvSpPr>
        <p:spPr>
          <a:xfrm>
            <a:off x="7790210" y="2295828"/>
            <a:ext cx="461692" cy="447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ED40C-A8DB-9705-4717-28D36833A3D0}"/>
              </a:ext>
            </a:extLst>
          </p:cNvPr>
          <p:cNvSpPr/>
          <p:nvPr/>
        </p:nvSpPr>
        <p:spPr>
          <a:xfrm>
            <a:off x="3566834" y="5767054"/>
            <a:ext cx="4376416" cy="530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A19B8-F46D-EAB7-BE64-CF85A2C5A9F0}"/>
              </a:ext>
            </a:extLst>
          </p:cNvPr>
          <p:cNvSpPr txBox="1"/>
          <p:nvPr/>
        </p:nvSpPr>
        <p:spPr>
          <a:xfrm>
            <a:off x="7935173" y="2082728"/>
            <a:ext cx="4219653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the challenge to share and communicate continues – for all of us.</a:t>
            </a:r>
          </a:p>
        </p:txBody>
      </p:sp>
    </p:spTree>
    <p:extLst>
      <p:ext uri="{BB962C8B-B14F-4D97-AF65-F5344CB8AC3E}">
        <p14:creationId xmlns:p14="http://schemas.microsoft.com/office/powerpoint/2010/main" val="167371272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686926"/>
            <a:ext cx="5005894" cy="1754326"/>
          </a:xfrm>
          <a:prstGeom prst="rect">
            <a:avLst/>
          </a:prstGeom>
          <a:solidFill>
            <a:srgbClr val="78228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Sari and Ashley McKinnon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Health Advisor &amp; 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Sari@sarimckinnon.com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 +61 428 975 970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65" y="5061857"/>
            <a:ext cx="3420227" cy="789283"/>
          </a:xfrm>
          <a:prstGeom prst="rect">
            <a:avLst/>
          </a:prstGeom>
          <a:solidFill>
            <a:srgbClr val="782283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3048000" y="2598003"/>
            <a:ext cx="6096000" cy="1015663"/>
          </a:xfrm>
          <a:prstGeom prst="rect">
            <a:avLst/>
          </a:prstGeom>
          <a:solidFill>
            <a:srgbClr val="78228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01679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194-79C8-AB8A-ABCE-A2BE4F0A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198"/>
            <a:ext cx="12192000" cy="59976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158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16" y="171561"/>
            <a:ext cx="7978227" cy="10626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3rd December – Life Changed</a:t>
            </a:r>
          </a:p>
        </p:txBody>
      </p:sp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E6D7D1E8-A599-6E8D-8C87-51DB47B9FF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7155" b="27155"/>
          <a:stretch>
            <a:fillRect/>
          </a:stretch>
        </p:blipFill>
        <p:spPr>
          <a:xfrm>
            <a:off x="-15852" y="3708968"/>
            <a:ext cx="3054350" cy="2441575"/>
          </a:xfrm>
          <a:prstGeom prst="rect">
            <a:avLst/>
          </a:prstGeom>
        </p:spPr>
      </p:pic>
      <p:pic>
        <p:nvPicPr>
          <p:cNvPr id="8" name="Picture Placeholder 26">
            <a:extLst>
              <a:ext uri="{FF2B5EF4-FFF2-40B4-BE49-F238E27FC236}">
                <a16:creationId xmlns:a16="http://schemas.microsoft.com/office/drawing/2014/main" id="{A4B8A4A0-7EF3-0AAE-1FEF-6A5FACD651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4557" b="14557"/>
          <a:stretch>
            <a:fillRect/>
          </a:stretch>
        </p:blipFill>
        <p:spPr>
          <a:xfrm>
            <a:off x="3038498" y="1234163"/>
            <a:ext cx="3054350" cy="244157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558" y="2182988"/>
            <a:ext cx="2517605" cy="1702032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Blood tests, scans, x-rays, continuous monitoring +++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5932" y="2167538"/>
            <a:ext cx="2517605" cy="133010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Admitted to Intensive Care Unit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997EE2-4A7E-42BA-A9A4-CA8914C6C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3073" y="4732605"/>
            <a:ext cx="2517605" cy="484146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>
                <a:latin typeface="Arial Nova Light" panose="020B0304020202020204" pitchFamily="34" charset="0"/>
              </a:rPr>
              <a:t>&amp;E Physician, Nephrologist, Cardiologist, Endocrinologist, Intensivist, Nurses, Pharmacist +++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1130C1-E2E7-4700-A220-231BB58349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96429" y="4617995"/>
            <a:ext cx="2517605" cy="1974228"/>
          </a:xfrm>
        </p:spPr>
        <p:txBody>
          <a:bodyPr/>
          <a:lstStyle/>
          <a:p>
            <a:r>
              <a:rPr lang="en-US" sz="2400" dirty="0">
                <a:latin typeface="Arial Nova Light" panose="020B0304020202020204" pitchFamily="34" charset="0"/>
              </a:rPr>
              <a:t>Acute Renal Failure =&gt; </a:t>
            </a:r>
          </a:p>
          <a:p>
            <a:r>
              <a:rPr lang="en-US" sz="2400" b="1" i="1" dirty="0">
                <a:latin typeface="Arial Nova Light" panose="020B0304020202020204" pitchFamily="34" charset="0"/>
              </a:rPr>
              <a:t>Pancreas and Kidney Organ Transplant </a:t>
            </a:r>
          </a:p>
          <a:p>
            <a:endParaRPr lang="en-US" dirty="0"/>
          </a:p>
        </p:txBody>
      </p:sp>
      <p:pic>
        <p:nvPicPr>
          <p:cNvPr id="40" name="Picture Placeholder 3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DE87F34A-CD7B-1010-EF94-45656AE3A7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9591" r="19591"/>
          <a:stretch>
            <a:fillRect/>
          </a:stretch>
        </p:blipFill>
        <p:spPr>
          <a:xfrm>
            <a:off x="6076996" y="3709095"/>
            <a:ext cx="3054096" cy="244144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C0CDD-3FFA-8436-FC26-7D7CF058D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1092" y="1256281"/>
            <a:ext cx="3045056" cy="24528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58D397-9A75-A584-58D6-6902925CDCE7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December 2019 - Life Changed</a:t>
            </a:r>
          </a:p>
        </p:txBody>
      </p:sp>
    </p:spTree>
    <p:extLst>
      <p:ext uri="{BB962C8B-B14F-4D97-AF65-F5344CB8AC3E}">
        <p14:creationId xmlns:p14="http://schemas.microsoft.com/office/powerpoint/2010/main" val="240723378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it started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E37DF4-776A-92FE-8E64-DE1749DA38DC}"/>
              </a:ext>
            </a:extLst>
          </p:cNvPr>
          <p:cNvSpPr/>
          <p:nvPr/>
        </p:nvSpPr>
        <p:spPr>
          <a:xfrm>
            <a:off x="88135" y="1156771"/>
            <a:ext cx="3283026" cy="118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EA3A8E-1C6E-BC9C-AE04-DC9664806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6" b="13709"/>
          <a:stretch/>
        </p:blipFill>
        <p:spPr>
          <a:xfrm>
            <a:off x="5816906" y="1289831"/>
            <a:ext cx="6286959" cy="4244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ABED29-0AFF-B49D-0832-A5F6E4E63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59" r="54237" b="3780"/>
          <a:stretch/>
        </p:blipFill>
        <p:spPr>
          <a:xfrm>
            <a:off x="0" y="983293"/>
            <a:ext cx="5735213" cy="3265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020CE-46E8-F86F-1606-5D8FFC82C23A}"/>
              </a:ext>
            </a:extLst>
          </p:cNvPr>
          <p:cNvSpPr txBox="1"/>
          <p:nvPr/>
        </p:nvSpPr>
        <p:spPr>
          <a:xfrm>
            <a:off x="5731991" y="1015311"/>
            <a:ext cx="6456787" cy="4793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after test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Waiting for results constantly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Rounds of assessments, consultations, investigations, procedures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list of medications with different instructions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care team – specialists, nurses, pharmacists, dieticians, dialysis team, transplant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co-ordinators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62D02-27A8-B8B3-EB4F-B741CF714064}"/>
              </a:ext>
            </a:extLst>
          </p:cNvPr>
          <p:cNvSpPr txBox="1"/>
          <p:nvPr/>
        </p:nvSpPr>
        <p:spPr>
          <a:xfrm>
            <a:off x="5731991" y="5725914"/>
            <a:ext cx="4366351" cy="555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Increasingly complex care</a:t>
            </a:r>
          </a:p>
        </p:txBody>
      </p:sp>
    </p:spTree>
    <p:extLst>
      <p:ext uri="{BB962C8B-B14F-4D97-AF65-F5344CB8AC3E}">
        <p14:creationId xmlns:p14="http://schemas.microsoft.com/office/powerpoint/2010/main" val="188691715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collected at every turn – but where is it 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B590D0-6A95-D92A-78EE-E1C91170A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294"/>
          <a:stretch/>
        </p:blipFill>
        <p:spPr>
          <a:xfrm>
            <a:off x="8692738" y="1289832"/>
            <a:ext cx="3117513" cy="1785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5F5DE-1B65-0AE9-881D-310AA9C61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99"/>
          <a:stretch/>
        </p:blipFill>
        <p:spPr>
          <a:xfrm>
            <a:off x="8692737" y="3147670"/>
            <a:ext cx="3117513" cy="2837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C9509-F9FE-D587-7550-36C667524D69}"/>
              </a:ext>
            </a:extLst>
          </p:cNvPr>
          <p:cNvSpPr txBox="1"/>
          <p:nvPr/>
        </p:nvSpPr>
        <p:spPr>
          <a:xfrm>
            <a:off x="158725" y="1332155"/>
            <a:ext cx="7907421" cy="2520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Devices and monitoring at every 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 information systems, staff entering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 records everywhere, at bedside, at handover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based care - dialysis every second 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A1088-41C2-B392-5E3C-22CB6D1730A2}"/>
              </a:ext>
            </a:extLst>
          </p:cNvPr>
          <p:cNvSpPr txBox="1"/>
          <p:nvPr/>
        </p:nvSpPr>
        <p:spPr>
          <a:xfrm>
            <a:off x="158725" y="3958660"/>
            <a:ext cx="7335726" cy="3011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 I have to repeat myself over and over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can’t they share what they have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it so hard to communicate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11098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C3F9AE-F74B-D18C-BDC5-5B20013E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0"/>
          <a:stretch/>
        </p:blipFill>
        <p:spPr>
          <a:xfrm>
            <a:off x="1" y="983292"/>
            <a:ext cx="12192000" cy="5874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41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615B59-6135-DCB2-C726-6070FBD2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418"/>
            <a:ext cx="12195263" cy="5874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4A88F1-9A8A-ADCF-BB3D-A73FE853C86D}"/>
              </a:ext>
            </a:extLst>
          </p:cNvPr>
          <p:cNvSpPr/>
          <p:nvPr/>
        </p:nvSpPr>
        <p:spPr>
          <a:xfrm>
            <a:off x="0" y="6293922"/>
            <a:ext cx="2731325" cy="56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0668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99DB9D-C30E-3B70-F252-C59ACC16B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6"/>
          <a:stretch/>
        </p:blipFill>
        <p:spPr>
          <a:xfrm>
            <a:off x="100700" y="983293"/>
            <a:ext cx="12091300" cy="5898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82F8CA-1A93-14B9-D999-03F6EE7B205F}"/>
              </a:ext>
            </a:extLst>
          </p:cNvPr>
          <p:cNvSpPr/>
          <p:nvPr/>
        </p:nvSpPr>
        <p:spPr>
          <a:xfrm>
            <a:off x="0" y="6283509"/>
            <a:ext cx="2481943" cy="52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064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93247-636C-0952-68D9-254C9E2D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3292"/>
            <a:ext cx="12223778" cy="5132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6E50C-7E8C-F9D7-EC29-86381BDB36EC}"/>
              </a:ext>
            </a:extLst>
          </p:cNvPr>
          <p:cNvSpPr txBox="1"/>
          <p:nvPr/>
        </p:nvSpPr>
        <p:spPr>
          <a:xfrm>
            <a:off x="7966841" y="5076496"/>
            <a:ext cx="4067504" cy="983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it goes on … and on … and on …</a:t>
            </a:r>
          </a:p>
        </p:txBody>
      </p:sp>
    </p:spTree>
    <p:extLst>
      <p:ext uri="{BB962C8B-B14F-4D97-AF65-F5344CB8AC3E}">
        <p14:creationId xmlns:p14="http://schemas.microsoft.com/office/powerpoint/2010/main" val="383066195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customXml/itemProps2.xml><?xml version="1.0" encoding="utf-8"?>
<ds:datastoreItem xmlns:ds="http://schemas.openxmlformats.org/officeDocument/2006/customXml" ds:itemID="{2C5793D9-469E-42F0-843D-D5C0CF21A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343</Words>
  <Application>Microsoft Macintosh PowerPoint</Application>
  <PresentationFormat>Widescreen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 Nova Light</vt:lpstr>
      <vt:lpstr>Calibri</vt:lpstr>
      <vt:lpstr>Calibri Light</vt:lpstr>
      <vt:lpstr>Wingdings</vt:lpstr>
      <vt:lpstr>Office Theme</vt:lpstr>
      <vt:lpstr>Life in the Maze Sari and Ashley McKinnon</vt:lpstr>
      <vt:lpstr>PowerPoint Presentation</vt:lpstr>
      <vt:lpstr>3rd December – Life Changed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38</cp:revision>
  <dcterms:created xsi:type="dcterms:W3CDTF">2022-04-12T19:39:15Z</dcterms:created>
  <dcterms:modified xsi:type="dcterms:W3CDTF">2024-04-19T13:12:23Z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