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69" r:id="rId6"/>
    <p:sldId id="266" r:id="rId7"/>
    <p:sldId id="267" r:id="rId8"/>
    <p:sldId id="271" r:id="rId9"/>
    <p:sldId id="272" r:id="rId10"/>
    <p:sldId id="268" r:id="rId11"/>
    <p:sldId id="270" r:id="rId12"/>
    <p:sldId id="265" r:id="rId13"/>
    <p:sldId id="264" r:id="rId14"/>
    <p:sldId id="258" r:id="rId15"/>
    <p:sldId id="257" r:id="rId16"/>
    <p:sldId id="262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063F"/>
    <a:srgbClr val="782283"/>
    <a:srgbClr val="833C9F"/>
    <a:srgbClr val="003853"/>
    <a:srgbClr val="D9458F"/>
    <a:srgbClr val="FFCE44"/>
    <a:srgbClr val="E94F35"/>
    <a:srgbClr val="3AADC7"/>
    <a:srgbClr val="4771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718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1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F95E6-8ED5-4FEC-8796-7DFD18C602DB}" type="datetimeFigureOut">
              <a:rPr lang="en-GB" smtClean="0"/>
              <a:t>19/04/2024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CA0AB-A201-42EA-9E34-00D9AE00B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000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A0B6-1121-5A4F-A9E5-C1109A67E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0B07B-9C86-D94A-9A6D-C25DD2348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0EBE2-8C89-3D46-9F39-E61224518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32CEC-A2F2-8F40-B370-7DD1ED15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1C006-20ED-2048-AD08-E1AA4E10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16568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8D34-09BF-1147-A822-30A710EA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DB7C88-2041-0F4C-9CB2-033A350B1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B9516-6057-E046-B3E0-59802BA34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82922-BD86-EF4B-A76C-3FDD665C2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FCEB0-A74D-1742-9E98-90E52CCDB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14949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3D1F6-81D6-1D4D-B59E-8BC3D366A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EA0BC-C8D2-C64A-A14D-268613844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41D60-5381-934B-8E95-90938EEAE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AE05C-F4BA-0D47-AE92-E0CFB4AC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A2A8B-B043-4E4F-8622-A44989BE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01681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D9483-299F-7844-AF90-31791D9F6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2CA7C-55A6-794D-9D08-0474B8964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DAEF5-2048-5442-8EEC-B3E7CBCE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46D2B-32F6-9043-B1C6-9B635111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E4A01-6E9C-424C-A13C-F04BD71B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02913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9223F-5167-BF49-B7A5-9A20B74E8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BF161-E384-894F-8CEF-F54371BBF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480C3-D0D1-4E4D-9F78-98CFDDBAF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7826A-6DF5-CD4F-B5D0-85F601B7E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5BFAC-05F5-3347-9B34-5803B349B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14292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4C62B-3F37-8347-BD7A-155988B27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007E9-C26B-5440-A4A0-0CC5914A2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498BE2-A856-134D-B17A-5DAD97DDC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8697B1-9116-6E49-8710-69F7246DC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BA064-0D23-B447-A093-21CD4666C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4D95A-4286-214D-AFDC-DF88B65E6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44159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945E3-9B78-FA4D-A6CB-2B8E112EF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1D343-4F3B-5A48-9CA0-9232B6362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435E5-6C34-7648-96DB-BCCD01F4F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1EA4C-8D79-8342-B5A8-F70547351A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E8DA1-3568-2848-B2B6-C41448FD3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6A5E2-7DED-BE4D-8E43-1A9975BFE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8456DC-ADB5-EE4E-8E3A-7C2E0C8C7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C7A1EB-8C3D-9840-8D2A-0599328E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29938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79DA7-A946-B44D-912B-1CEB6805F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70918D-ECC7-B44F-BEBB-8C2AD21DB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126158-212F-0545-9FDE-F342B2CC9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DC3C-1E94-AB47-94D4-903D917A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63895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821A4D-2954-3443-B696-92A89B25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0AB7E3-AC26-0749-8132-9C6935811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2BBEF-4970-E64F-B4ED-36837346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36826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ACCDB-273A-D24C-A5E8-377C1C1C0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38ED9-2DD2-BD4F-ACC9-0FEB9E3FC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B7286-9740-384F-824B-A5585CF7C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ECDA9-BEAE-754C-AA36-331D6A56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4016B-325D-EB40-87E6-0327AC95E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AC85A-498B-E14A-9DBE-E6283B3E1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5294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469B3-4B53-8A4C-925E-1FF5718BC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93FC1-C711-3940-B813-54594AB4A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43C81-7FA1-B04B-84FF-34BD63BD4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AF249D-E16F-424A-8110-93359B2BA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1CC0B-70EC-334E-A4AF-6615044B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A21C5-750B-C945-B7CC-507A846A5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17429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5A3E70-C5D9-6644-9917-8047A1B30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758AE-403E-014B-BA93-15C2B64DA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73C38-9B26-E347-88EE-F24E3748C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25E06-2D28-6044-A754-78574865E02E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235A2-2C56-3C4F-AA70-F43D28374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4A857-16EE-FF4D-B4FD-F9FE49038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8F0A1-952F-D043-9020-DF8406D51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4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4BTSsdJ-T0" TargetMode="External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12BDDB-F2F6-D5C5-B510-408D1883FA26}"/>
              </a:ext>
            </a:extLst>
          </p:cNvPr>
          <p:cNvSpPr/>
          <p:nvPr/>
        </p:nvSpPr>
        <p:spPr>
          <a:xfrm>
            <a:off x="0" y="2330606"/>
            <a:ext cx="12192000" cy="4527394"/>
          </a:xfrm>
          <a:prstGeom prst="rect">
            <a:avLst/>
          </a:prstGeom>
          <a:solidFill>
            <a:srgbClr val="833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7E068-7DDB-7340-B0EF-1785D5915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514" y="2836718"/>
            <a:ext cx="10490886" cy="3017544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  <a:b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 Beet</a:t>
            </a:r>
            <a:b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3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irector of Digital 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GB" sz="3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ervices/Chief 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  <a:r>
              <a:rPr lang="en-GB" sz="3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nformation 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en-GB" sz="3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fficer</a:t>
            </a:r>
            <a:br>
              <a:rPr lang="en-GB" sz="3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br>
              <a:rPr lang="en-GB" sz="3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GB" sz="3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Birmingham Community Healthcare and Birmingham and Solihull Mental Health Trust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9D8E7B27-345A-1AD1-F0BD-21AB96DAB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18"/>
          <a:stretch/>
        </p:blipFill>
        <p:spPr>
          <a:xfrm>
            <a:off x="6041968" y="752647"/>
            <a:ext cx="4375422" cy="727652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5726FAE8-5F22-BE59-7CC8-BB0FC1314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90" y="621328"/>
            <a:ext cx="4360475" cy="99029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8710BF2-F55A-19BE-FDA4-10298E2CE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7398" y="820473"/>
            <a:ext cx="1738749" cy="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78879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78F8BE-E89B-BD40-A6C9-71374E28B5D0}"/>
              </a:ext>
            </a:extLst>
          </p:cNvPr>
          <p:cNvSpPr/>
          <p:nvPr/>
        </p:nvSpPr>
        <p:spPr>
          <a:xfrm>
            <a:off x="0" y="1"/>
            <a:ext cx="12192000" cy="983292"/>
          </a:xfrm>
          <a:prstGeom prst="rect">
            <a:avLst/>
          </a:prstGeom>
          <a:solidFill>
            <a:srgbClr val="833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6C1D3-72F3-304D-8C0B-70059322FA2E}"/>
              </a:ext>
            </a:extLst>
          </p:cNvPr>
          <p:cNvSpPr/>
          <p:nvPr/>
        </p:nvSpPr>
        <p:spPr>
          <a:xfrm>
            <a:off x="467516" y="306540"/>
            <a:ext cx="10592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About Me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5D809C4-C048-AE28-5736-7C4D1C014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927" y="6200384"/>
            <a:ext cx="1545867" cy="3510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5E7CB6-086D-DDEC-613E-2A2F42C2E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15" y="1244111"/>
            <a:ext cx="5075156" cy="41920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16DA8C-632E-BCB8-B402-EBCCDB155838}"/>
              </a:ext>
            </a:extLst>
          </p:cNvPr>
          <p:cNvSpPr txBox="1"/>
          <p:nvPr/>
        </p:nvSpPr>
        <p:spPr>
          <a:xfrm>
            <a:off x="5697415" y="2228671"/>
            <a:ext cx="62987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about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Person rather than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Organisation </a:t>
            </a:r>
          </a:p>
        </p:txBody>
      </p:sp>
    </p:spTree>
    <p:extLst>
      <p:ext uri="{BB962C8B-B14F-4D97-AF65-F5344CB8AC3E}">
        <p14:creationId xmlns:p14="http://schemas.microsoft.com/office/powerpoint/2010/main" val="3372078036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5731EE-051E-F04A-A50B-C47874508211}"/>
              </a:ext>
            </a:extLst>
          </p:cNvPr>
          <p:cNvSpPr txBox="1">
            <a:spLocks/>
          </p:cNvSpPr>
          <p:nvPr/>
        </p:nvSpPr>
        <p:spPr>
          <a:xfrm>
            <a:off x="4284931" y="80032"/>
            <a:ext cx="3508621" cy="1149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Shane's Story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2114127-F574-FF99-7081-33B10A16C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50" y="5793058"/>
            <a:ext cx="1878517" cy="4335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602A8A-31FA-E141-068B-34B7D51EA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45" y="1195753"/>
            <a:ext cx="3669741" cy="4702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2E29CF-DB9B-8724-B0DD-67B4789E4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510" y="1258902"/>
            <a:ext cx="4534156" cy="4534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7F5FBD-60CF-10C8-734E-BF3C660EF8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7261" y="1427871"/>
            <a:ext cx="3001694" cy="400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02140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CB49E5-BAF5-EA0D-4485-8692E5E21059}"/>
              </a:ext>
            </a:extLst>
          </p:cNvPr>
          <p:cNvSpPr/>
          <p:nvPr/>
        </p:nvSpPr>
        <p:spPr>
          <a:xfrm>
            <a:off x="0" y="1"/>
            <a:ext cx="12192000" cy="983292"/>
          </a:xfrm>
          <a:prstGeom prst="rect">
            <a:avLst/>
          </a:prstGeom>
          <a:solidFill>
            <a:srgbClr val="833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AFDA91-7127-D15C-DE6D-C30C28A66301}"/>
              </a:ext>
            </a:extLst>
          </p:cNvPr>
          <p:cNvSpPr/>
          <p:nvPr/>
        </p:nvSpPr>
        <p:spPr>
          <a:xfrm>
            <a:off x="735248" y="306540"/>
            <a:ext cx="10325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Reasonable adjustments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3C43DDB-4D09-713A-829B-B5ABBBD0F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927" y="6200384"/>
            <a:ext cx="1545867" cy="351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E315B3-2A4D-1501-B5D6-C0A375A2F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48" y="2035895"/>
            <a:ext cx="3133616" cy="3883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6D44C8-62E5-E473-E466-2DE7ECDB983E}"/>
              </a:ext>
            </a:extLst>
          </p:cNvPr>
          <p:cNvSpPr txBox="1"/>
          <p:nvPr/>
        </p:nvSpPr>
        <p:spPr>
          <a:xfrm>
            <a:off x="819692" y="1592708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Pre-operative assessment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DE5160-D338-9BD0-F767-6DFF3F600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901" y="2035895"/>
            <a:ext cx="3133615" cy="43112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009264-1A4B-C222-AEC9-B1F43B97F675}"/>
              </a:ext>
            </a:extLst>
          </p:cNvPr>
          <p:cNvSpPr txBox="1"/>
          <p:nvPr/>
        </p:nvSpPr>
        <p:spPr>
          <a:xfrm>
            <a:off x="6172162" y="1666563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Post-operative success</a:t>
            </a:r>
          </a:p>
        </p:txBody>
      </p:sp>
    </p:spTree>
    <p:extLst>
      <p:ext uri="{BB962C8B-B14F-4D97-AF65-F5344CB8AC3E}">
        <p14:creationId xmlns:p14="http://schemas.microsoft.com/office/powerpoint/2010/main" val="2701870095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A168B6-4DF8-7040-271C-B9C2090176E8}"/>
              </a:ext>
            </a:extLst>
          </p:cNvPr>
          <p:cNvSpPr/>
          <p:nvPr/>
        </p:nvSpPr>
        <p:spPr>
          <a:xfrm>
            <a:off x="0" y="1"/>
            <a:ext cx="12192000" cy="983292"/>
          </a:xfrm>
          <a:prstGeom prst="rect">
            <a:avLst/>
          </a:prstGeom>
          <a:solidFill>
            <a:srgbClr val="833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AA3F24-5A75-36F7-CEA9-744CD2A8DB1B}"/>
              </a:ext>
            </a:extLst>
          </p:cNvPr>
          <p:cNvSpPr/>
          <p:nvPr/>
        </p:nvSpPr>
        <p:spPr>
          <a:xfrm>
            <a:off x="735248" y="306540"/>
            <a:ext cx="10325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important for the future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CEAF4F5-F8C5-D5BB-B3A9-86B220BD8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7927" y="6200384"/>
            <a:ext cx="1545867" cy="351076"/>
          </a:xfrm>
          <a:prstGeom prst="rect">
            <a:avLst/>
          </a:prstGeom>
        </p:spPr>
      </p:pic>
      <p:pic>
        <p:nvPicPr>
          <p:cNvPr id="8" name="Important in the future">
            <a:hlinkClick r:id="" action="ppaction://media"/>
            <a:extLst>
              <a:ext uri="{FF2B5EF4-FFF2-40B4-BE49-F238E27FC236}">
                <a16:creationId xmlns:a16="http://schemas.microsoft.com/office/drawing/2014/main" id="{9B9D13E0-629C-10DA-0502-122F7FC27B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752" y="1305838"/>
            <a:ext cx="6096000" cy="457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2AD4D4-C3A1-FC3C-7F2E-E93E0D787F9C}"/>
              </a:ext>
            </a:extLst>
          </p:cNvPr>
          <p:cNvSpPr txBox="1"/>
          <p:nvPr/>
        </p:nvSpPr>
        <p:spPr>
          <a:xfrm>
            <a:off x="6397381" y="2021955"/>
            <a:ext cx="52788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“It’s just what I want to do only Shane needs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everyone’s help for this to happen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Daniel, aged 11</a:t>
            </a:r>
          </a:p>
        </p:txBody>
      </p:sp>
    </p:spTree>
    <p:extLst>
      <p:ext uri="{BB962C8B-B14F-4D97-AF65-F5344CB8AC3E}">
        <p14:creationId xmlns:p14="http://schemas.microsoft.com/office/powerpoint/2010/main" val="13288394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0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C9AC02-E713-694C-B5FD-60358555068B}"/>
              </a:ext>
            </a:extLst>
          </p:cNvPr>
          <p:cNvSpPr txBox="1"/>
          <p:nvPr/>
        </p:nvSpPr>
        <p:spPr>
          <a:xfrm>
            <a:off x="1215024" y="5007971"/>
            <a:ext cx="50058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 Bergin Goncalves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Parent carer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AE3D58BC-0D12-6178-CA02-A60B87E37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265" y="5061857"/>
            <a:ext cx="3420227" cy="789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0989EA-E5F2-AB4D-4B5A-BD4C36C409EA}"/>
              </a:ext>
            </a:extLst>
          </p:cNvPr>
          <p:cNvSpPr txBox="1"/>
          <p:nvPr/>
        </p:nvSpPr>
        <p:spPr>
          <a:xfrm>
            <a:off x="3048000" y="2598003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89857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78F8BE-E89B-BD40-A6C9-71374E28B5D0}"/>
              </a:ext>
            </a:extLst>
          </p:cNvPr>
          <p:cNvSpPr/>
          <p:nvPr/>
        </p:nvSpPr>
        <p:spPr>
          <a:xfrm>
            <a:off x="0" y="1"/>
            <a:ext cx="12192000" cy="983292"/>
          </a:xfrm>
          <a:prstGeom prst="rect">
            <a:avLst/>
          </a:prstGeom>
          <a:solidFill>
            <a:srgbClr val="833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6C1D3-72F3-304D-8C0B-70059322FA2E}"/>
              </a:ext>
            </a:extLst>
          </p:cNvPr>
          <p:cNvSpPr/>
          <p:nvPr/>
        </p:nvSpPr>
        <p:spPr>
          <a:xfrm>
            <a:off x="467516" y="306540"/>
            <a:ext cx="10592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pay attention at the back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5D809C4-C048-AE28-5736-7C4D1C014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927" y="6200384"/>
            <a:ext cx="1545867" cy="35107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842FB5-A8F8-CFB0-8990-226F229D8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31372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Things you need to know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dirty="0"/>
              <a:t>Fire alarms</a:t>
            </a:r>
          </a:p>
          <a:p>
            <a:r>
              <a:rPr lang="en-US" dirty="0"/>
              <a:t>Toilets</a:t>
            </a:r>
          </a:p>
          <a:p>
            <a:r>
              <a:rPr lang="en-US" dirty="0"/>
              <a:t>Help and assistance</a:t>
            </a:r>
          </a:p>
          <a:p>
            <a:r>
              <a:rPr lang="en-US" dirty="0"/>
              <a:t>Food and drink</a:t>
            </a:r>
          </a:p>
          <a:p>
            <a:r>
              <a:rPr lang="en-US" dirty="0"/>
              <a:t>Recording and </a:t>
            </a:r>
            <a:r>
              <a:rPr lang="en-US" dirty="0" err="1"/>
              <a:t>Voxpops</a:t>
            </a:r>
            <a:endParaRPr lang="en-US" dirty="0"/>
          </a:p>
          <a:p>
            <a:r>
              <a:rPr lang="en-US" dirty="0"/>
              <a:t>Keeping to time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DB43C70F-626C-EA81-23A4-68C2B3BA0511}"/>
              </a:ext>
            </a:extLst>
          </p:cNvPr>
          <p:cNvSpPr txBox="1">
            <a:spLocks/>
          </p:cNvSpPr>
          <p:nvPr/>
        </p:nvSpPr>
        <p:spPr>
          <a:xfrm>
            <a:off x="6860628" y="1825625"/>
            <a:ext cx="533137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I need to thank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committee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Lou Sinclair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Mandy Fletcher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Speakers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Sponsors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the support staff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of you</a:t>
            </a:r>
          </a:p>
        </p:txBody>
      </p:sp>
    </p:spTree>
    <p:extLst>
      <p:ext uri="{BB962C8B-B14F-4D97-AF65-F5344CB8AC3E}">
        <p14:creationId xmlns:p14="http://schemas.microsoft.com/office/powerpoint/2010/main" val="1778842843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78F8BE-E89B-BD40-A6C9-71374E28B5D0}"/>
              </a:ext>
            </a:extLst>
          </p:cNvPr>
          <p:cNvSpPr/>
          <p:nvPr/>
        </p:nvSpPr>
        <p:spPr>
          <a:xfrm>
            <a:off x="0" y="1"/>
            <a:ext cx="12192000" cy="983292"/>
          </a:xfrm>
          <a:prstGeom prst="rect">
            <a:avLst/>
          </a:prstGeom>
          <a:solidFill>
            <a:srgbClr val="833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6C1D3-72F3-304D-8C0B-70059322FA2E}"/>
              </a:ext>
            </a:extLst>
          </p:cNvPr>
          <p:cNvSpPr/>
          <p:nvPr/>
        </p:nvSpPr>
        <p:spPr>
          <a:xfrm>
            <a:off x="467516" y="306540"/>
            <a:ext cx="10592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was then – Leeds, March 2023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5D809C4-C048-AE28-5736-7C4D1C014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927" y="6200384"/>
            <a:ext cx="1545867" cy="351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5DF6EC-7B56-A836-A352-FFA203F04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83293"/>
            <a:ext cx="7772400" cy="582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2167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53D278-B826-EE8C-9252-40E41BB66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9338"/>
            <a:ext cx="4673461" cy="33586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78F8BE-E89B-BD40-A6C9-71374E28B5D0}"/>
              </a:ext>
            </a:extLst>
          </p:cNvPr>
          <p:cNvSpPr/>
          <p:nvPr/>
        </p:nvSpPr>
        <p:spPr>
          <a:xfrm>
            <a:off x="-1" y="639"/>
            <a:ext cx="12192000" cy="983292"/>
          </a:xfrm>
          <a:prstGeom prst="rect">
            <a:avLst/>
          </a:prstGeom>
          <a:solidFill>
            <a:srgbClr val="833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6C1D3-72F3-304D-8C0B-70059322FA2E}"/>
              </a:ext>
            </a:extLst>
          </p:cNvPr>
          <p:cNvSpPr/>
          <p:nvPr/>
        </p:nvSpPr>
        <p:spPr>
          <a:xfrm>
            <a:off x="467516" y="306540"/>
            <a:ext cx="10592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now – Welcome to Birmingham, April 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5D809C4-C048-AE28-5736-7C4D1C014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7927" y="6200384"/>
            <a:ext cx="1545867" cy="351076"/>
          </a:xfrm>
          <a:prstGeom prst="rect">
            <a:avLst/>
          </a:prstGeom>
        </p:spPr>
      </p:pic>
      <p:pic>
        <p:nvPicPr>
          <p:cNvPr id="1026" name="Picture 2" descr="Aerial view of Birmingham city center skyline.">
            <a:extLst>
              <a:ext uri="{FF2B5EF4-FFF2-40B4-BE49-F238E27FC236}">
                <a16:creationId xmlns:a16="http://schemas.microsoft.com/office/drawing/2014/main" id="{40877CFA-CFC9-340D-F670-C74D4AA13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90" y="983931"/>
            <a:ext cx="7995709" cy="421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0A23F6-4BA3-F581-C29A-1091FB799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83931"/>
            <a:ext cx="4196290" cy="26772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7E5DF6-5E8D-13AF-2124-E3E88D2DE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1834" y="5196254"/>
            <a:ext cx="2529847" cy="1661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964A78-2EB1-4782-E5D8-2047EB176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6290" y="4455617"/>
            <a:ext cx="3646579" cy="240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31544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9E408-5AC4-B89C-F4EB-A6D1D8DB4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4CB7ED-C49A-B59C-508A-D2CAE11534C1}"/>
              </a:ext>
            </a:extLst>
          </p:cNvPr>
          <p:cNvSpPr/>
          <p:nvPr/>
        </p:nvSpPr>
        <p:spPr>
          <a:xfrm>
            <a:off x="-1" y="639"/>
            <a:ext cx="12192000" cy="983292"/>
          </a:xfrm>
          <a:prstGeom prst="rect">
            <a:avLst/>
          </a:prstGeom>
          <a:solidFill>
            <a:srgbClr val="833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AD9BFA-9537-9959-2BB9-4F5723DC10E9}"/>
              </a:ext>
            </a:extLst>
          </p:cNvPr>
          <p:cNvSpPr/>
          <p:nvPr/>
        </p:nvSpPr>
        <p:spPr>
          <a:xfrm>
            <a:off x="467516" y="306540"/>
            <a:ext cx="10592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Birmingham, April 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70706F-4AD9-BD18-201E-76A8D1D90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522" y="4097323"/>
            <a:ext cx="3429365" cy="2760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4A8094-1B3C-6894-479A-D092ED1B4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570" y="983931"/>
            <a:ext cx="2098430" cy="21164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E70879-0F9D-61FC-408B-C9D1AF91C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438" y="3079467"/>
            <a:ext cx="2364962" cy="2305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9EA832-D6C8-44FA-F3B5-00186C40D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32" y="3840682"/>
            <a:ext cx="4355840" cy="30192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16D4ED-B17A-49BF-24C2-578B5DC9D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9205" y="5389401"/>
            <a:ext cx="2374363" cy="1521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CD6782-A583-3D18-6C11-941D609F3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83932"/>
            <a:ext cx="4365072" cy="28862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996630-D9B7-01DE-F693-71A0D84563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9522" y="983931"/>
            <a:ext cx="3517408" cy="20955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983F1D-2459-D1EE-17E9-A3185B947D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8607" y="983931"/>
            <a:ext cx="2364962" cy="2095536"/>
          </a:xfrm>
          <a:prstGeom prst="rect">
            <a:avLst/>
          </a:prstGeom>
        </p:spPr>
      </p:pic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E626D959-3F26-13E8-4B86-0975DABA86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2129" y="3284536"/>
            <a:ext cx="2448837" cy="5561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6EF556-646D-AB9F-6491-423940BB7B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3400" y="5175003"/>
            <a:ext cx="2098600" cy="17556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DC0387-4F1C-98B1-D5FC-A8B0508C67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3570" y="3100372"/>
            <a:ext cx="2089198" cy="22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71801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6EA39-85DF-DA6D-E8A7-130843C09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2C8D51-AFB4-294B-0148-CEBE144BBD19}"/>
              </a:ext>
            </a:extLst>
          </p:cNvPr>
          <p:cNvSpPr/>
          <p:nvPr/>
        </p:nvSpPr>
        <p:spPr>
          <a:xfrm>
            <a:off x="-1" y="639"/>
            <a:ext cx="12192000" cy="983292"/>
          </a:xfrm>
          <a:prstGeom prst="rect">
            <a:avLst/>
          </a:prstGeom>
          <a:solidFill>
            <a:srgbClr val="833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70F1B2-7815-2F94-E65C-0C0EF15F0A5A}"/>
              </a:ext>
            </a:extLst>
          </p:cNvPr>
          <p:cNvSpPr/>
          <p:nvPr/>
        </p:nvSpPr>
        <p:spPr>
          <a:xfrm>
            <a:off x="467516" y="306540"/>
            <a:ext cx="10592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Birmingham, April 2024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Aide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Memoire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2AD78BD-256B-27AC-941C-BBE7C3B0B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927" y="6200384"/>
            <a:ext cx="1545867" cy="351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8A2C8E-D1CB-2FCC-0B39-23B3F52BFD17}"/>
              </a:ext>
            </a:extLst>
          </p:cNvPr>
          <p:cNvSpPr txBox="1"/>
          <p:nvPr/>
        </p:nvSpPr>
        <p:spPr>
          <a:xfrm>
            <a:off x="597876" y="1288481"/>
            <a:ext cx="107002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Aer Kid/ Our Kid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 – A family member or friend, usually younger.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Bab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– Nice and simple,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bab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is a word similar to ‘love’, or ‘dear’. It’s a term of endearment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Bost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 – Broken.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Bostin’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 – Great, super etc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Bost-up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 – A fight.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The cut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 – The canal. We have more canals than Venice, you know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Gizzit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-ere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 – Give it to 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Oss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 – A horse.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Shrapnel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 – Loose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Tara-a-bit – ‘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see you later’, often shortened to ‘tara’.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Wag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 – To skip school or bunk off, deliberately.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Yampy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 – Someone who is a bit daft.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Yowm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/ Yow-am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– You are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43283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78F8BE-E89B-BD40-A6C9-71374E28B5D0}"/>
              </a:ext>
            </a:extLst>
          </p:cNvPr>
          <p:cNvSpPr/>
          <p:nvPr/>
        </p:nvSpPr>
        <p:spPr>
          <a:xfrm>
            <a:off x="-1" y="639"/>
            <a:ext cx="12192000" cy="983292"/>
          </a:xfrm>
          <a:prstGeom prst="rect">
            <a:avLst/>
          </a:prstGeom>
          <a:solidFill>
            <a:srgbClr val="833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6C1D3-72F3-304D-8C0B-70059322FA2E}"/>
              </a:ext>
            </a:extLst>
          </p:cNvPr>
          <p:cNvSpPr/>
          <p:nvPr/>
        </p:nvSpPr>
        <p:spPr>
          <a:xfrm>
            <a:off x="467516" y="306540"/>
            <a:ext cx="10592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agenda – Day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5D809C4-C048-AE28-5736-7C4D1C014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927" y="6200384"/>
            <a:ext cx="1545867" cy="35107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7298EB7-F1B7-47CB-C19E-A3D7F9E4ADBD}"/>
              </a:ext>
            </a:extLst>
          </p:cNvPr>
          <p:cNvSpPr/>
          <p:nvPr/>
        </p:nvSpPr>
        <p:spPr>
          <a:xfrm>
            <a:off x="4840005" y="1070213"/>
            <a:ext cx="2932387" cy="40990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 1 Opening and keynote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642FEE3-7903-B167-29C8-34FB0095B88F}"/>
              </a:ext>
            </a:extLst>
          </p:cNvPr>
          <p:cNvSpPr/>
          <p:nvPr/>
        </p:nvSpPr>
        <p:spPr>
          <a:xfrm>
            <a:off x="8229407" y="1830621"/>
            <a:ext cx="3699644" cy="40990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C1 Help call an ambulance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8C3A5A8-32FE-4846-1CED-3E75D7E404E7}"/>
              </a:ext>
            </a:extLst>
          </p:cNvPr>
          <p:cNvSpPr/>
          <p:nvPr/>
        </p:nvSpPr>
        <p:spPr>
          <a:xfrm>
            <a:off x="4456377" y="1830621"/>
            <a:ext cx="3699644" cy="4099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B1 Transforming Services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9458F9-71A1-6AF4-CCA3-E9FD6B63F16A}"/>
              </a:ext>
            </a:extLst>
          </p:cNvPr>
          <p:cNvSpPr/>
          <p:nvPr/>
        </p:nvSpPr>
        <p:spPr>
          <a:xfrm>
            <a:off x="662329" y="1830621"/>
            <a:ext cx="3699644" cy="40990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A1 – Onwards and Upwards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8094AED-E528-1B32-6867-D7DCF988693A}"/>
              </a:ext>
            </a:extLst>
          </p:cNvPr>
          <p:cNvSpPr/>
          <p:nvPr/>
        </p:nvSpPr>
        <p:spPr>
          <a:xfrm>
            <a:off x="662329" y="3178360"/>
            <a:ext cx="3699644" cy="40990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A2 – Around the world in 90 minutes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B58FE08-8B4F-B5B3-AF35-774928D38323}"/>
              </a:ext>
            </a:extLst>
          </p:cNvPr>
          <p:cNvSpPr/>
          <p:nvPr/>
        </p:nvSpPr>
        <p:spPr>
          <a:xfrm>
            <a:off x="661754" y="4536478"/>
            <a:ext cx="3699644" cy="40990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A3 – The thing about standards ..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4A7F55F-6DC9-96E2-B4B2-0D475D9750AF}"/>
              </a:ext>
            </a:extLst>
          </p:cNvPr>
          <p:cNvSpPr/>
          <p:nvPr/>
        </p:nvSpPr>
        <p:spPr>
          <a:xfrm>
            <a:off x="4513991" y="3178360"/>
            <a:ext cx="3699644" cy="4099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B2 Social Care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5911C25-6097-12B6-D9BA-AAEA70012E72}"/>
              </a:ext>
            </a:extLst>
          </p:cNvPr>
          <p:cNvSpPr/>
          <p:nvPr/>
        </p:nvSpPr>
        <p:spPr>
          <a:xfrm>
            <a:off x="4534821" y="4536478"/>
            <a:ext cx="3699644" cy="4099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B3 Spreading Involvement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9C9E009-62F6-88D6-837A-0E6C212975D1}"/>
              </a:ext>
            </a:extLst>
          </p:cNvPr>
          <p:cNvSpPr/>
          <p:nvPr/>
        </p:nvSpPr>
        <p:spPr>
          <a:xfrm>
            <a:off x="8281957" y="3178360"/>
            <a:ext cx="3699644" cy="40990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C2  Accelerating Implementation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46F5139-CF6F-DCE2-7BBA-B1FA753907B3}"/>
              </a:ext>
            </a:extLst>
          </p:cNvPr>
          <p:cNvSpPr/>
          <p:nvPr/>
        </p:nvSpPr>
        <p:spPr>
          <a:xfrm>
            <a:off x="8281957" y="4536478"/>
            <a:ext cx="3699644" cy="40990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C3 Professional Engagement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7CE34FE-3CF7-D829-5A3B-D91CCDDA8F36}"/>
              </a:ext>
            </a:extLst>
          </p:cNvPr>
          <p:cNvSpPr/>
          <p:nvPr/>
        </p:nvSpPr>
        <p:spPr>
          <a:xfrm>
            <a:off x="4918449" y="5250480"/>
            <a:ext cx="2932387" cy="40990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 1 Close and keynote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4E7F120-DBCD-9A12-388E-D497E134C062}"/>
              </a:ext>
            </a:extLst>
          </p:cNvPr>
          <p:cNvSpPr/>
          <p:nvPr/>
        </p:nvSpPr>
        <p:spPr>
          <a:xfrm>
            <a:off x="653868" y="3859211"/>
            <a:ext cx="11338055" cy="40990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Grab a coffee, network and move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1AC055A-5B33-F3E5-B033-5975E40B6B24}"/>
              </a:ext>
            </a:extLst>
          </p:cNvPr>
          <p:cNvSpPr/>
          <p:nvPr/>
        </p:nvSpPr>
        <p:spPr>
          <a:xfrm>
            <a:off x="654443" y="2506390"/>
            <a:ext cx="11338055" cy="40990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Lunch and network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1A0229-3E31-B89B-A2E3-DCC539DE5A01}"/>
              </a:ext>
            </a:extLst>
          </p:cNvPr>
          <p:cNvSpPr txBox="1"/>
          <p:nvPr/>
        </p:nvSpPr>
        <p:spPr>
          <a:xfrm>
            <a:off x="2243" y="1070213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10:00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BFB485-3BCB-E6AA-4721-448DF154E4AD}"/>
              </a:ext>
            </a:extLst>
          </p:cNvPr>
          <p:cNvSpPr txBox="1"/>
          <p:nvPr/>
        </p:nvSpPr>
        <p:spPr>
          <a:xfrm>
            <a:off x="2243" y="1864684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10:45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D26D23-5332-CBE5-D07B-8170BB57C1B8}"/>
              </a:ext>
            </a:extLst>
          </p:cNvPr>
          <p:cNvSpPr txBox="1"/>
          <p:nvPr/>
        </p:nvSpPr>
        <p:spPr>
          <a:xfrm>
            <a:off x="2243" y="3203086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13:00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528679-89E7-AE99-B687-6642A2623273}"/>
              </a:ext>
            </a:extLst>
          </p:cNvPr>
          <p:cNvSpPr txBox="1"/>
          <p:nvPr/>
        </p:nvSpPr>
        <p:spPr>
          <a:xfrm>
            <a:off x="2243" y="4556763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14:45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22CA0B-A1D7-C181-5085-D9EDD69D52CC}"/>
              </a:ext>
            </a:extLst>
          </p:cNvPr>
          <p:cNvSpPr txBox="1"/>
          <p:nvPr/>
        </p:nvSpPr>
        <p:spPr>
          <a:xfrm>
            <a:off x="2243" y="5270766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16:20</a:t>
            </a:r>
          </a:p>
        </p:txBody>
      </p:sp>
    </p:spTree>
    <p:extLst>
      <p:ext uri="{BB962C8B-B14F-4D97-AF65-F5344CB8AC3E}">
        <p14:creationId xmlns:p14="http://schemas.microsoft.com/office/powerpoint/2010/main" val="3272022378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78F8BE-E89B-BD40-A6C9-71374E28B5D0}"/>
              </a:ext>
            </a:extLst>
          </p:cNvPr>
          <p:cNvSpPr/>
          <p:nvPr/>
        </p:nvSpPr>
        <p:spPr>
          <a:xfrm>
            <a:off x="-1" y="639"/>
            <a:ext cx="12192000" cy="983292"/>
          </a:xfrm>
          <a:prstGeom prst="rect">
            <a:avLst/>
          </a:prstGeom>
          <a:solidFill>
            <a:srgbClr val="833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6C1D3-72F3-304D-8C0B-70059322FA2E}"/>
              </a:ext>
            </a:extLst>
          </p:cNvPr>
          <p:cNvSpPr/>
          <p:nvPr/>
        </p:nvSpPr>
        <p:spPr>
          <a:xfrm>
            <a:off x="467516" y="306540"/>
            <a:ext cx="10592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agenda – Day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5D809C4-C048-AE28-5736-7C4D1C014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927" y="6200384"/>
            <a:ext cx="1545867" cy="35107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7298EB7-F1B7-47CB-C19E-A3D7F9E4ADBD}"/>
              </a:ext>
            </a:extLst>
          </p:cNvPr>
          <p:cNvSpPr/>
          <p:nvPr/>
        </p:nvSpPr>
        <p:spPr>
          <a:xfrm>
            <a:off x="4629804" y="1084880"/>
            <a:ext cx="2932387" cy="40990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 2 Opening and keynote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642FEE3-7903-B167-29C8-34FB0095B88F}"/>
              </a:ext>
            </a:extLst>
          </p:cNvPr>
          <p:cNvSpPr/>
          <p:nvPr/>
        </p:nvSpPr>
        <p:spPr>
          <a:xfrm>
            <a:off x="8229407" y="1812273"/>
            <a:ext cx="3699644" cy="40990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C4 Public Engagement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8C3A5A8-32FE-4846-1CED-3E75D7E404E7}"/>
              </a:ext>
            </a:extLst>
          </p:cNvPr>
          <p:cNvSpPr/>
          <p:nvPr/>
        </p:nvSpPr>
        <p:spPr>
          <a:xfrm>
            <a:off x="4461441" y="1812273"/>
            <a:ext cx="3699644" cy="4099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B4 Benefits and Sustainability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9458F9-71A1-6AF4-CCA3-E9FD6B63F16A}"/>
              </a:ext>
            </a:extLst>
          </p:cNvPr>
          <p:cNvSpPr/>
          <p:nvPr/>
        </p:nvSpPr>
        <p:spPr>
          <a:xfrm>
            <a:off x="683355" y="1812273"/>
            <a:ext cx="3699644" cy="40990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A4 Emerging Opportunities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8094AED-E528-1B32-6867-D7DCF988693A}"/>
              </a:ext>
            </a:extLst>
          </p:cNvPr>
          <p:cNvSpPr/>
          <p:nvPr/>
        </p:nvSpPr>
        <p:spPr>
          <a:xfrm>
            <a:off x="683355" y="3178360"/>
            <a:ext cx="3699644" cy="40990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A5 Changing platforms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4A7F55F-6DC9-96E2-B4B2-0D475D9750AF}"/>
              </a:ext>
            </a:extLst>
          </p:cNvPr>
          <p:cNvSpPr/>
          <p:nvPr/>
        </p:nvSpPr>
        <p:spPr>
          <a:xfrm>
            <a:off x="4461441" y="3178360"/>
            <a:ext cx="3699644" cy="4099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B5 Care Planning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9C9E009-62F6-88D6-837A-0E6C212975D1}"/>
              </a:ext>
            </a:extLst>
          </p:cNvPr>
          <p:cNvSpPr/>
          <p:nvPr/>
        </p:nvSpPr>
        <p:spPr>
          <a:xfrm>
            <a:off x="8229407" y="3178360"/>
            <a:ext cx="3699644" cy="40990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C5  Secondary uses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7CE34FE-3CF7-D829-5A3B-D91CCDDA8F36}"/>
              </a:ext>
            </a:extLst>
          </p:cNvPr>
          <p:cNvSpPr/>
          <p:nvPr/>
        </p:nvSpPr>
        <p:spPr>
          <a:xfrm>
            <a:off x="4845069" y="3864384"/>
            <a:ext cx="2932387" cy="40990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 2 Close and Panel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1AC055A-5B33-F3E5-B033-5975E40B6B24}"/>
              </a:ext>
            </a:extLst>
          </p:cNvPr>
          <p:cNvSpPr/>
          <p:nvPr/>
        </p:nvSpPr>
        <p:spPr>
          <a:xfrm>
            <a:off x="683355" y="2506390"/>
            <a:ext cx="11309143" cy="40990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to move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FEAC243-B330-634F-D50C-B9F23C3F68C4}"/>
              </a:ext>
            </a:extLst>
          </p:cNvPr>
          <p:cNvSpPr/>
          <p:nvPr/>
        </p:nvSpPr>
        <p:spPr>
          <a:xfrm>
            <a:off x="4529950" y="4864579"/>
            <a:ext cx="3562623" cy="10422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Coffee and pastries to go….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38D261-C066-EAA8-BFBF-DCCBF1C5BAB2}"/>
              </a:ext>
            </a:extLst>
          </p:cNvPr>
          <p:cNvSpPr txBox="1"/>
          <p:nvPr/>
        </p:nvSpPr>
        <p:spPr>
          <a:xfrm>
            <a:off x="-375" y="317836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11:30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EA7CE-B068-37CE-3CF4-1C0487708755}"/>
              </a:ext>
            </a:extLst>
          </p:cNvPr>
          <p:cNvSpPr txBox="1"/>
          <p:nvPr/>
        </p:nvSpPr>
        <p:spPr>
          <a:xfrm>
            <a:off x="-375" y="4864579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13:00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7D3DC6-C1EE-E64B-8037-AFDE4F806BF0}"/>
              </a:ext>
            </a:extLst>
          </p:cNvPr>
          <p:cNvSpPr txBox="1"/>
          <p:nvPr/>
        </p:nvSpPr>
        <p:spPr>
          <a:xfrm>
            <a:off x="-375" y="385033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12:35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9366A5-3EC7-4F2C-3E70-2D21CEDAE23A}"/>
              </a:ext>
            </a:extLst>
          </p:cNvPr>
          <p:cNvSpPr txBox="1"/>
          <p:nvPr/>
        </p:nvSpPr>
        <p:spPr>
          <a:xfrm>
            <a:off x="-375" y="1812273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10:25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E9624D-7508-B564-A009-BE9394C5BAE9}"/>
              </a:ext>
            </a:extLst>
          </p:cNvPr>
          <p:cNvSpPr txBox="1"/>
          <p:nvPr/>
        </p:nvSpPr>
        <p:spPr>
          <a:xfrm>
            <a:off x="-375" y="1073616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10:00</a:t>
            </a:r>
          </a:p>
        </p:txBody>
      </p:sp>
    </p:spTree>
    <p:extLst>
      <p:ext uri="{BB962C8B-B14F-4D97-AF65-F5344CB8AC3E}">
        <p14:creationId xmlns:p14="http://schemas.microsoft.com/office/powerpoint/2010/main" val="2429473371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12BDDB-F2F6-D5C5-B510-408D1883FA26}"/>
              </a:ext>
            </a:extLst>
          </p:cNvPr>
          <p:cNvSpPr/>
          <p:nvPr/>
        </p:nvSpPr>
        <p:spPr>
          <a:xfrm>
            <a:off x="0" y="2330606"/>
            <a:ext cx="12192000" cy="4527394"/>
          </a:xfrm>
          <a:prstGeom prst="rect">
            <a:avLst/>
          </a:prstGeom>
          <a:solidFill>
            <a:srgbClr val="833C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7E068-7DDB-7340-B0EF-1785D5915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514" y="2836718"/>
            <a:ext cx="8960623" cy="1504368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Patient Perspective</a:t>
            </a:r>
            <a:b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 Bergin Goncalves, parent carer</a:t>
            </a: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9D8E7B27-345A-1AD1-F0BD-21AB96DAB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18"/>
          <a:stretch/>
        </p:blipFill>
        <p:spPr>
          <a:xfrm>
            <a:off x="6041968" y="752647"/>
            <a:ext cx="4375422" cy="727652"/>
          </a:xfrm>
          <a:prstGeom prst="rect">
            <a:avLst/>
          </a:prstGeom>
        </p:spPr>
      </p:pic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5726FAE8-5F22-BE59-7CC8-BB0FC1314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90" y="621328"/>
            <a:ext cx="4360475" cy="99029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8710BF2-F55A-19BE-FDA4-10298E2CE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7398" y="820473"/>
            <a:ext cx="1738749" cy="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2653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aa35f8-4ca4-46ab-9e1b-a4e465f24b74">
      <Terms xmlns="http://schemas.microsoft.com/office/infopath/2007/PartnerControls"/>
    </lcf76f155ced4ddcb4097134ff3c332f>
    <JohnFarenden xmlns="07aa35f8-4ca4-46ab-9e1b-a4e465f24b74">
      <UserInfo>
        <DisplayName/>
        <AccountId xsi:nil="true"/>
        <AccountType/>
      </UserInfo>
    </JohnFarenden>
    <TaxCatchAll xmlns="42f0a427-9df2-45d7-aa81-e964de6ddee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9F8EB85763C444AAC68312A5032961" ma:contentTypeVersion="15" ma:contentTypeDescription="Create a new document." ma:contentTypeScope="" ma:versionID="3617390bde7aeb30f5738a81a3ab6e59">
  <xsd:schema xmlns:xsd="http://www.w3.org/2001/XMLSchema" xmlns:xs="http://www.w3.org/2001/XMLSchema" xmlns:p="http://schemas.microsoft.com/office/2006/metadata/properties" xmlns:ns2="07aa35f8-4ca4-46ab-9e1b-a4e465f24b74" xmlns:ns3="42f0a427-9df2-45d7-aa81-e964de6ddee5" targetNamespace="http://schemas.microsoft.com/office/2006/metadata/properties" ma:root="true" ma:fieldsID="666cf530cefdfd4db7b812e1228f4c31" ns2:_="" ns3:_="">
    <xsd:import namespace="07aa35f8-4ca4-46ab-9e1b-a4e465f24b74"/>
    <xsd:import namespace="42f0a427-9df2-45d7-aa81-e964de6dde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JohnFarend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aa35f8-4ca4-46ab-9e1b-a4e465f24b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JohnFarenden" ma:index="21" nillable="true" ma:displayName="Workstream Host" ma:format="Dropdown" ma:list="UserInfo" ma:SharePointGroup="0" ma:internalName="JohnFarende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0a427-9df2-45d7-aa81-e964de6ddee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b543c0c-a518-46b0-9a12-4792eebd6a0a}" ma:internalName="TaxCatchAll" ma:showField="CatchAllData" ma:web="42f0a427-9df2-45d7-aa81-e964de6dde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B5F6FB-0ACA-44C0-BA0A-9453667C30BB}">
  <ds:schemaRefs>
    <ds:schemaRef ds:uri="http://schemas.microsoft.com/office/infopath/2007/PartnerControls"/>
    <ds:schemaRef ds:uri="http://www.w3.org/XML/1998/namespace"/>
    <ds:schemaRef ds:uri="8b4ab2fc-b5f7-4d13-956b-0883a4ab9170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715706fd-6c67-43d5-8a20-e4c4f82d1a10"/>
    <ds:schemaRef ds:uri="http://purl.org/dc/terms/"/>
    <ds:schemaRef ds:uri="07aa35f8-4ca4-46ab-9e1b-a4e465f24b74"/>
    <ds:schemaRef ds:uri="42f0a427-9df2-45d7-aa81-e964de6ddee5"/>
  </ds:schemaRefs>
</ds:datastoreItem>
</file>

<file path=customXml/itemProps2.xml><?xml version="1.0" encoding="utf-8"?>
<ds:datastoreItem xmlns:ds="http://schemas.openxmlformats.org/officeDocument/2006/customXml" ds:itemID="{6E81C31F-1BFF-4C61-9B62-30DF3BCE38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5793D9-469E-42F0-843D-D5C0CF21AF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aa35f8-4ca4-46ab-9e1b-a4e465f24b74"/>
    <ds:schemaRef ds:uri="42f0a427-9df2-45d7-aa81-e964de6dde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416</Words>
  <Application>Microsoft Macintosh PowerPoint</Application>
  <PresentationFormat>Widescreen</PresentationFormat>
  <Paragraphs>88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Roboto</vt:lpstr>
      <vt:lpstr>Office Theme</vt:lpstr>
      <vt:lpstr>Welcome   Carl Beet  Director of Digital Services/Chief Information Officer  Birmingham Community Healthcare and Birmingham and Solihull Mental Health Trust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Patient Perspective  Sam Bergin Goncalves, parent carer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Presentation Title Here Text Text Text</dc:title>
  <dc:creator>Microsoft Office User</dc:creator>
  <cp:lastModifiedBy>John Farenden</cp:lastModifiedBy>
  <cp:revision>37</cp:revision>
  <dcterms:created xsi:type="dcterms:W3CDTF">2022-04-12T19:39:15Z</dcterms:created>
  <dcterms:modified xsi:type="dcterms:W3CDTF">2024-04-19T13:07:26Z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0x010100D49F8EB85763C444AAC68312A5032961</vt:lpwstr>
  </property>
</Properties>
</file>