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E_DFC90EA2.xml" ContentType="application/vnd.ms-powerpoint.comments+xml"/>
  <Override PartName="/ppt/media/image36.jpg" ContentType="image/jpe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82" r:id="rId6"/>
    <p:sldId id="281" r:id="rId7"/>
    <p:sldId id="280" r:id="rId8"/>
    <p:sldId id="279" r:id="rId9"/>
    <p:sldId id="278" r:id="rId10"/>
    <p:sldId id="277" r:id="rId11"/>
    <p:sldId id="276" r:id="rId12"/>
    <p:sldId id="275" r:id="rId13"/>
    <p:sldId id="283" r:id="rId14"/>
    <p:sldId id="265" r:id="rId15"/>
    <p:sldId id="269" r:id="rId16"/>
    <p:sldId id="285" r:id="rId17"/>
    <p:sldId id="272" r:id="rId18"/>
    <p:sldId id="286" r:id="rId19"/>
    <p:sldId id="270" r:id="rId20"/>
    <p:sldId id="271" r:id="rId21"/>
    <p:sldId id="284" r:id="rId22"/>
    <p:sldId id="262" r:id="rId23"/>
    <p:sldId id="258" r:id="rId24"/>
    <p:sldId id="257" r:id="rId25"/>
    <p:sldId id="2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294627-5426-BABE-1DFD-EDC9553489EA}" name="LOWDON, Michael (THE NEWCASTLE UPON TYNE HOSPITALS NHS FOUNDATION TRUST)" initials="LT" userId="S::michael.lowdon@nhs.net::26f8fd86-2413-4567-8d4b-2c9f3c3a2b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283"/>
    <a:srgbClr val="3C063F"/>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371B5-A871-468D-BBA7-823B9B7D7CC7}" v="4" dt="2023-03-21T10:02:57.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62" d="100"/>
          <a:sy n="62" d="100"/>
        </p:scale>
        <p:origin x="8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omments/modernComment_10E_DFC90EA2.xml><?xml version="1.0" encoding="utf-8"?>
<p188:cmLst xmlns:a="http://schemas.openxmlformats.org/drawingml/2006/main" xmlns:r="http://schemas.openxmlformats.org/officeDocument/2006/relationships" xmlns:p188="http://schemas.microsoft.com/office/powerpoint/2018/8/main">
  <p188:cm id="{12C40C8D-BC83-4FC3-8723-9C04487E3161}" authorId="{E8294627-5426-BABE-1DFD-EDC9553489EA}" status="resolved" created="2023-03-14T16:33:23.771" complete="100000">
    <pc:sldMkLst xmlns:pc="http://schemas.microsoft.com/office/powerpoint/2013/main/command">
      <pc:docMk/>
      <pc:sldMk cId="3754495650" sldId="270"/>
    </pc:sldMkLst>
    <p188:txBody>
      <a:bodyPr/>
      <a:lstStyle/>
      <a:p>
        <a:r>
          <a:rPr lang="en-GB"/>
          <a:t>[@WATSON, Jill (THE NEWCASTLE UPON TYNE HOSPITALS NHS FOUNDATION TRUST)] I've lifted these from a old slide set on the saved drive. Not sure which are still classed as priorities, but thought it might be something to work off of</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95C5E-2B32-4221-A86E-CF6D590B7176}" type="datetimeFigureOut">
              <a:t>3/21/2023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DA005-7659-40F4-BAC8-BF330971D071}" type="slidenum">
              <a:t>‹#›</a:t>
            </a:fld>
            <a:endParaRPr lang="en-GB"/>
          </a:p>
        </p:txBody>
      </p:sp>
    </p:spTree>
    <p:extLst>
      <p:ext uri="{BB962C8B-B14F-4D97-AF65-F5344CB8AC3E}">
        <p14:creationId xmlns:p14="http://schemas.microsoft.com/office/powerpoint/2010/main" val="740854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464B99-4AE6-48C7-A78F-39BE16677BE0}" type="slidenum">
              <a:rPr lang="en-GB" smtClean="0"/>
              <a:t>6</a:t>
            </a:fld>
            <a:endParaRPr lang="en-GB"/>
          </a:p>
        </p:txBody>
      </p:sp>
    </p:spTree>
    <p:extLst>
      <p:ext uri="{BB962C8B-B14F-4D97-AF65-F5344CB8AC3E}">
        <p14:creationId xmlns:p14="http://schemas.microsoft.com/office/powerpoint/2010/main" val="4000116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464B99-4AE6-48C7-A78F-39BE16677BE0}" type="slidenum">
              <a:rPr lang="en-GB" smtClean="0"/>
              <a:t>7</a:t>
            </a:fld>
            <a:endParaRPr lang="en-GB"/>
          </a:p>
        </p:txBody>
      </p:sp>
    </p:spTree>
    <p:extLst>
      <p:ext uri="{BB962C8B-B14F-4D97-AF65-F5344CB8AC3E}">
        <p14:creationId xmlns:p14="http://schemas.microsoft.com/office/powerpoint/2010/main" val="149449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464B99-4AE6-48C7-A78F-39BE16677BE0}" type="slidenum">
              <a:rPr lang="en-GB" smtClean="0"/>
              <a:t>8</a:t>
            </a:fld>
            <a:endParaRPr lang="en-GB"/>
          </a:p>
        </p:txBody>
      </p:sp>
    </p:spTree>
    <p:extLst>
      <p:ext uri="{BB962C8B-B14F-4D97-AF65-F5344CB8AC3E}">
        <p14:creationId xmlns:p14="http://schemas.microsoft.com/office/powerpoint/2010/main" val="99841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Connects patient information from GPs, local hospitals, the North East Ambulance Service, social care, community, out of hours and mental health teams together</a:t>
            </a:r>
            <a:endParaRPr lang="en-US"/>
          </a:p>
          <a:p>
            <a:endParaRPr lang="en-GB" b="1"/>
          </a:p>
          <a:p>
            <a:r>
              <a:rPr lang="en-GB" b="1"/>
              <a:t>Alerts</a:t>
            </a:r>
            <a:endParaRPr lang="en-US" b="1">
              <a:cs typeface="Calibri"/>
            </a:endParaRPr>
          </a:p>
          <a:p>
            <a:r>
              <a:rPr lang="en-GB" b="1"/>
              <a:t>Appointments</a:t>
            </a:r>
            <a:endParaRPr lang="en-US" b="1"/>
          </a:p>
          <a:p>
            <a:r>
              <a:rPr lang="en-GB" b="1"/>
              <a:t>Allergies</a:t>
            </a:r>
            <a:endParaRPr lang="en-US" b="1"/>
          </a:p>
          <a:p>
            <a:r>
              <a:rPr lang="en-GB" b="1"/>
              <a:t>Cellular pathology</a:t>
            </a:r>
            <a:endParaRPr lang="en-US" b="1"/>
          </a:p>
          <a:p>
            <a:r>
              <a:rPr lang="en-GB" b="1"/>
              <a:t>Clinical correspondence</a:t>
            </a:r>
            <a:endParaRPr lang="en-US" b="1"/>
          </a:p>
          <a:p>
            <a:r>
              <a:rPr lang="en-GB" b="1"/>
              <a:t>Diagnosis</a:t>
            </a:r>
            <a:endParaRPr lang="en-US" b="1"/>
          </a:p>
          <a:p>
            <a:r>
              <a:rPr lang="en-GB" b="1"/>
              <a:t>Family history</a:t>
            </a:r>
            <a:endParaRPr lang="en-US" b="1"/>
          </a:p>
          <a:p>
            <a:r>
              <a:rPr lang="en-GB" b="1"/>
              <a:t>Immunisations</a:t>
            </a:r>
            <a:endParaRPr lang="en-US"/>
          </a:p>
          <a:p>
            <a:r>
              <a:rPr lang="en-GB" b="1"/>
              <a:t>Lab results</a:t>
            </a:r>
            <a:endParaRPr lang="en-US"/>
          </a:p>
          <a:p>
            <a:r>
              <a:rPr lang="en-GB" b="1"/>
              <a:t>Maternity reports</a:t>
            </a:r>
            <a:endParaRPr lang="en-US"/>
          </a:p>
          <a:p>
            <a:r>
              <a:rPr lang="en-GB" b="1"/>
              <a:t>Medications</a:t>
            </a:r>
            <a:endParaRPr lang="en-US"/>
          </a:p>
          <a:p>
            <a:r>
              <a:rPr lang="en-GB" b="1"/>
              <a:t>Microbiology</a:t>
            </a:r>
            <a:endParaRPr lang="en-US"/>
          </a:p>
          <a:p>
            <a:r>
              <a:rPr lang="en-GB" b="1"/>
              <a:t>Physical exams</a:t>
            </a:r>
            <a:endParaRPr lang="en-US"/>
          </a:p>
          <a:p>
            <a:r>
              <a:rPr lang="en-GB" b="1"/>
              <a:t>Problems</a:t>
            </a:r>
            <a:endParaRPr lang="en-US"/>
          </a:p>
          <a:p>
            <a:r>
              <a:rPr lang="en-GB" b="1"/>
              <a:t>Procedures</a:t>
            </a:r>
            <a:endParaRPr lang="en-US"/>
          </a:p>
          <a:p>
            <a:r>
              <a:rPr lang="en-GB" b="1"/>
              <a:t>Radiology / scans</a:t>
            </a:r>
            <a:endParaRPr lang="en-US"/>
          </a:p>
          <a:p>
            <a:r>
              <a:rPr lang="en-GB" b="1"/>
              <a:t>Referrals</a:t>
            </a:r>
            <a:endParaRPr lang="en-US"/>
          </a:p>
          <a:p>
            <a:r>
              <a:rPr lang="en-GB" b="1"/>
              <a:t>Social history</a:t>
            </a:r>
            <a:endParaRPr lang="en-US"/>
          </a:p>
          <a:p>
            <a:r>
              <a:rPr lang="en-GB" b="1"/>
              <a:t>Test results</a:t>
            </a:r>
            <a:endParaRPr lang="en-US"/>
          </a:p>
          <a:p>
            <a:r>
              <a:rPr lang="en-GB" b="1"/>
              <a:t>Visits</a:t>
            </a:r>
            <a:endParaRPr lang="en-US"/>
          </a:p>
          <a:p>
            <a:r>
              <a:rPr lang="en-GB" b="1"/>
              <a:t>Vital signs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F3DA005-7659-40F4-BAC8-BF330971D071}" type="slidenum">
              <a:rPr lang="en-GB"/>
              <a:t>11</a:t>
            </a:fld>
            <a:endParaRPr lang="en-GB"/>
          </a:p>
        </p:txBody>
      </p:sp>
    </p:spTree>
    <p:extLst>
      <p:ext uri="{BB962C8B-B14F-4D97-AF65-F5344CB8AC3E}">
        <p14:creationId xmlns:p14="http://schemas.microsoft.com/office/powerpoint/2010/main" val="62880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r>
              <a:rPr lang="en-GB" b="1"/>
              <a:t>Benefits</a:t>
            </a:r>
            <a:endParaRPr lang="en-GB"/>
          </a:p>
          <a:p>
            <a:pPr marL="285750" indent="-285750">
              <a:buFont typeface="Calibri,Sans-Serif"/>
              <a:buChar char="-"/>
            </a:pPr>
            <a:r>
              <a:rPr lang="en-GB" b="1"/>
              <a:t>GNCR Ambassador programme</a:t>
            </a:r>
            <a:endParaRPr lang="en-GB"/>
          </a:p>
        </p:txBody>
      </p:sp>
      <p:sp>
        <p:nvSpPr>
          <p:cNvPr id="4" name="Slide Number Placeholder 3"/>
          <p:cNvSpPr>
            <a:spLocks noGrp="1"/>
          </p:cNvSpPr>
          <p:nvPr>
            <p:ph type="sldNum" sz="quarter" idx="5"/>
          </p:nvPr>
        </p:nvSpPr>
        <p:spPr/>
        <p:txBody>
          <a:bodyPr/>
          <a:lstStyle/>
          <a:p>
            <a:fld id="{0F3DA005-7659-40F4-BAC8-BF330971D071}" type="slidenum">
              <a:rPr lang="en-GB"/>
              <a:t>12</a:t>
            </a:fld>
            <a:endParaRPr lang="en-GB"/>
          </a:p>
        </p:txBody>
      </p:sp>
    </p:spTree>
    <p:extLst>
      <p:ext uri="{BB962C8B-B14F-4D97-AF65-F5344CB8AC3E}">
        <p14:creationId xmlns:p14="http://schemas.microsoft.com/office/powerpoint/2010/main" val="55744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Sans-Serif"/>
              <a:buChar char="•"/>
            </a:pPr>
            <a:r>
              <a:rPr lang="en-GB" dirty="0"/>
              <a:t> 100% of GP primary care data is being shared. All GP practices are able to see data from Community Services, Acute Trusts, Mental Health Trusts, Ambulance Service and Council data</a:t>
            </a:r>
            <a:endParaRPr lang="en-US" dirty="0"/>
          </a:p>
          <a:p>
            <a:pPr marL="285750" indent="-285750">
              <a:lnSpc>
                <a:spcPct val="150000"/>
              </a:lnSpc>
              <a:buFont typeface="Arial,Sans-Serif"/>
              <a:buChar char="•"/>
            </a:pPr>
            <a:r>
              <a:rPr lang="en-GB" dirty="0"/>
              <a:t> 93% of Trust data is being shared. All Trusts are able to see data from Community Services, Acute Trusts, Mental Health Trusts, Ambulance Service and Council data</a:t>
            </a:r>
            <a:endParaRPr lang="en-GB" dirty="0">
              <a:cs typeface="Calibri"/>
            </a:endParaRPr>
          </a:p>
          <a:p>
            <a:pPr marL="285750" indent="-285750">
              <a:lnSpc>
                <a:spcPct val="150000"/>
              </a:lnSpc>
              <a:buFont typeface="Arial,Sans-Serif"/>
              <a:buChar char="•"/>
            </a:pPr>
            <a:r>
              <a:rPr lang="en-GB" dirty="0"/>
              <a:t> Out-of-hours providers also have access to the GNCR</a:t>
            </a:r>
            <a:endParaRPr lang="en-GB" dirty="0">
              <a:cs typeface="Calibri"/>
            </a:endParaRPr>
          </a:p>
          <a:p>
            <a:pPr marL="285750" indent="-285750">
              <a:lnSpc>
                <a:spcPct val="150000"/>
              </a:lnSpc>
              <a:buFont typeface="Arial,Sans-Serif"/>
              <a:buChar char="•"/>
            </a:pPr>
            <a:r>
              <a:rPr lang="en-GB" dirty="0"/>
              <a:t> Both Mental Health Trusts view and 1 (CNTW) share data</a:t>
            </a:r>
            <a:endParaRPr lang="en-GB" dirty="0">
              <a:cs typeface="Calibri"/>
            </a:endParaRPr>
          </a:p>
          <a:p>
            <a:pPr marL="285750" indent="-285750">
              <a:lnSpc>
                <a:spcPct val="150000"/>
              </a:lnSpc>
              <a:buFont typeface="Arial,Sans-Serif"/>
              <a:buChar char="•"/>
            </a:pPr>
            <a:r>
              <a:rPr lang="en-GB" dirty="0"/>
              <a:t> Over 250 Community Units are both viewing and sharing data</a:t>
            </a:r>
            <a:endParaRPr lang="en-GB" dirty="0">
              <a:cs typeface="Calibri"/>
            </a:endParaRPr>
          </a:p>
          <a:p>
            <a:pPr marL="285750" indent="-285750">
              <a:lnSpc>
                <a:spcPct val="150000"/>
              </a:lnSpc>
              <a:buFont typeface="Arial,Sans-Serif"/>
              <a:buChar char="•"/>
            </a:pPr>
            <a:r>
              <a:rPr lang="en-GB" dirty="0"/>
              <a:t> The North East Ambulance Service view (crews and service centre) and crew reports shared into GNCR</a:t>
            </a:r>
            <a:endParaRPr lang="en-GB" dirty="0">
              <a:cs typeface="Calibri"/>
            </a:endParaRPr>
          </a:p>
          <a:p>
            <a:pPr marL="285750" indent="-285750">
              <a:lnSpc>
                <a:spcPct val="150000"/>
              </a:lnSpc>
              <a:buFont typeface="Arial,Sans-Serif"/>
              <a:buChar char="•"/>
            </a:pPr>
            <a:r>
              <a:rPr lang="en-GB" dirty="0"/>
              <a:t> 6 Local Authorities view the GNCR with 3 also sharing information</a:t>
            </a:r>
            <a:endParaRPr lang="en-GB" dirty="0">
              <a:cs typeface="Calibri"/>
            </a:endParaRPr>
          </a:p>
        </p:txBody>
      </p:sp>
      <p:sp>
        <p:nvSpPr>
          <p:cNvPr id="4" name="Slide Number Placeholder 3"/>
          <p:cNvSpPr>
            <a:spLocks noGrp="1"/>
          </p:cNvSpPr>
          <p:nvPr>
            <p:ph type="sldNum" sz="quarter" idx="5"/>
          </p:nvPr>
        </p:nvSpPr>
        <p:spPr/>
        <p:txBody>
          <a:bodyPr/>
          <a:lstStyle/>
          <a:p>
            <a:fld id="{0F3DA005-7659-40F4-BAC8-BF330971D071}" type="slidenum">
              <a:rPr lang="en-GB"/>
              <a:t>14</a:t>
            </a:fld>
            <a:endParaRPr lang="en-GB"/>
          </a:p>
        </p:txBody>
      </p:sp>
    </p:spTree>
    <p:extLst>
      <p:ext uri="{BB962C8B-B14F-4D97-AF65-F5344CB8AC3E}">
        <p14:creationId xmlns:p14="http://schemas.microsoft.com/office/powerpoint/2010/main" val="231819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Sans-Serif"/>
              <a:buChar char="•"/>
            </a:pPr>
            <a:r>
              <a:rPr lang="en-GB" dirty="0"/>
              <a:t> 100% of GP primary care data is being shared. All GP practices are able to see data from Community Services, Acute Trusts, Mental Health Trusts, Ambulance Service and Council data</a:t>
            </a:r>
            <a:endParaRPr lang="en-US" dirty="0"/>
          </a:p>
          <a:p>
            <a:pPr marL="285750" indent="-285750">
              <a:lnSpc>
                <a:spcPct val="150000"/>
              </a:lnSpc>
              <a:buFont typeface="Arial,Sans-Serif"/>
              <a:buChar char="•"/>
            </a:pPr>
            <a:r>
              <a:rPr lang="en-GB" dirty="0"/>
              <a:t> 93% of Trust data is being shared. All Trusts are able to see data from Community Services, Acute Trusts, Mental Health Trusts, Ambulance Service and Council data</a:t>
            </a:r>
            <a:endParaRPr lang="en-GB" dirty="0">
              <a:cs typeface="Calibri"/>
            </a:endParaRPr>
          </a:p>
          <a:p>
            <a:pPr marL="285750" indent="-285750">
              <a:lnSpc>
                <a:spcPct val="150000"/>
              </a:lnSpc>
              <a:buFont typeface="Arial,Sans-Serif"/>
              <a:buChar char="•"/>
            </a:pPr>
            <a:r>
              <a:rPr lang="en-GB" dirty="0"/>
              <a:t> Out-of-hours providers also have access to the GNCR</a:t>
            </a:r>
            <a:endParaRPr lang="en-GB" dirty="0">
              <a:cs typeface="Calibri"/>
            </a:endParaRPr>
          </a:p>
          <a:p>
            <a:pPr marL="285750" indent="-285750">
              <a:lnSpc>
                <a:spcPct val="150000"/>
              </a:lnSpc>
              <a:buFont typeface="Arial,Sans-Serif"/>
              <a:buChar char="•"/>
            </a:pPr>
            <a:r>
              <a:rPr lang="en-GB" dirty="0"/>
              <a:t> Both Mental Health Trusts view and 1 (CNTW) share data</a:t>
            </a:r>
            <a:endParaRPr lang="en-GB" dirty="0">
              <a:cs typeface="Calibri"/>
            </a:endParaRPr>
          </a:p>
          <a:p>
            <a:pPr marL="285750" indent="-285750">
              <a:lnSpc>
                <a:spcPct val="150000"/>
              </a:lnSpc>
              <a:buFont typeface="Arial,Sans-Serif"/>
              <a:buChar char="•"/>
            </a:pPr>
            <a:r>
              <a:rPr lang="en-GB" dirty="0"/>
              <a:t> Over 250 Community Units are both viewing and sharing data</a:t>
            </a:r>
            <a:endParaRPr lang="en-GB" dirty="0">
              <a:cs typeface="Calibri"/>
            </a:endParaRPr>
          </a:p>
          <a:p>
            <a:pPr marL="285750" indent="-285750">
              <a:lnSpc>
                <a:spcPct val="150000"/>
              </a:lnSpc>
              <a:buFont typeface="Arial,Sans-Serif"/>
              <a:buChar char="•"/>
            </a:pPr>
            <a:r>
              <a:rPr lang="en-GB" dirty="0"/>
              <a:t> The North East Ambulance Service view (crews and service centre) and crew reports shared into GNCR</a:t>
            </a:r>
            <a:endParaRPr lang="en-GB" dirty="0">
              <a:cs typeface="Calibri"/>
            </a:endParaRPr>
          </a:p>
          <a:p>
            <a:pPr marL="285750" indent="-285750">
              <a:lnSpc>
                <a:spcPct val="150000"/>
              </a:lnSpc>
              <a:buFont typeface="Arial,Sans-Serif"/>
              <a:buChar char="•"/>
            </a:pPr>
            <a:r>
              <a:rPr lang="en-GB" dirty="0"/>
              <a:t> 6 Local Authorities view the GNCR with 3 also sharing information</a:t>
            </a:r>
            <a:endParaRPr lang="en-GB" dirty="0">
              <a:cs typeface="Calibri"/>
            </a:endParaRPr>
          </a:p>
        </p:txBody>
      </p:sp>
      <p:sp>
        <p:nvSpPr>
          <p:cNvPr id="4" name="Slide Number Placeholder 3"/>
          <p:cNvSpPr>
            <a:spLocks noGrp="1"/>
          </p:cNvSpPr>
          <p:nvPr>
            <p:ph type="sldNum" sz="quarter" idx="5"/>
          </p:nvPr>
        </p:nvSpPr>
        <p:spPr/>
        <p:txBody>
          <a:bodyPr/>
          <a:lstStyle/>
          <a:p>
            <a:fld id="{0F3DA005-7659-40F4-BAC8-BF330971D071}" type="slidenum">
              <a:rPr lang="en-GB"/>
              <a:t>15</a:t>
            </a:fld>
            <a:endParaRPr lang="en-GB"/>
          </a:p>
        </p:txBody>
      </p:sp>
    </p:spTree>
    <p:extLst>
      <p:ext uri="{BB962C8B-B14F-4D97-AF65-F5344CB8AC3E}">
        <p14:creationId xmlns:p14="http://schemas.microsoft.com/office/powerpoint/2010/main" val="2914101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•Secondary Care Medications (ON HOLD)</a:t>
            </a:r>
            <a:endParaRPr lang="en-US" dirty="0"/>
          </a:p>
          <a:p>
            <a:r>
              <a:rPr lang="en-GB" dirty="0"/>
              <a:t>•Prison Services - On HOLD UNTIL May 2024</a:t>
            </a:r>
            <a:endParaRPr lang="en-GB" dirty="0">
              <a:cs typeface="Calibri"/>
            </a:endParaRPr>
          </a:p>
          <a:p>
            <a:r>
              <a:rPr lang="en-GB" dirty="0"/>
              <a:t>•HealthCall App Integration within NE Care Homes (Initiation Stage)</a:t>
            </a:r>
            <a:endParaRPr lang="en-GB" dirty="0">
              <a:cs typeface="Calibri"/>
            </a:endParaRPr>
          </a:p>
          <a:p>
            <a:r>
              <a:rPr lang="en-GB" dirty="0"/>
              <a:t>•Acute Dentistry (OOH) (Initiation)</a:t>
            </a:r>
            <a:endParaRPr lang="en-GB" dirty="0">
              <a:cs typeface="Calibri"/>
            </a:endParaRPr>
          </a:p>
          <a:p>
            <a:r>
              <a:rPr lang="en-GB" dirty="0"/>
              <a:t>•Community Dentistry (Initiation Stage)</a:t>
            </a:r>
            <a:endParaRPr lang="en-GB" dirty="0">
              <a:cs typeface="Calibri"/>
            </a:endParaRPr>
          </a:p>
          <a:p>
            <a:r>
              <a:rPr lang="en-GB" dirty="0"/>
              <a:t>•Community Pharmacy (Initiation Stage)</a:t>
            </a:r>
            <a:endParaRPr lang="en-GB" dirty="0">
              <a:cs typeface="Calibri"/>
            </a:endParaRPr>
          </a:p>
          <a:p>
            <a:r>
              <a:rPr lang="en-GB" dirty="0"/>
              <a:t>•HIE Forms (Multi Author Documents in GNCR) (Initiation Stage)</a:t>
            </a:r>
            <a:endParaRPr lang="en-GB" dirty="0">
              <a:cs typeface="Calibri"/>
            </a:endParaRPr>
          </a:p>
          <a:p>
            <a:r>
              <a:rPr lang="en-GB" dirty="0"/>
              <a:t>•</a:t>
            </a:r>
            <a:r>
              <a:rPr lang="en-GB" dirty="0" err="1"/>
              <a:t>IAPTus</a:t>
            </a:r>
            <a:r>
              <a:rPr lang="en-GB" dirty="0"/>
              <a:t> Integration (Concept)</a:t>
            </a:r>
            <a:endParaRPr lang="en-GB" dirty="0">
              <a:cs typeface="Calibri"/>
            </a:endParaRPr>
          </a:p>
          <a:p>
            <a:r>
              <a:rPr lang="en-GB" dirty="0"/>
              <a:t>•Seamless Exchange with Cerner Millennium (Concept)</a:t>
            </a:r>
            <a:endParaRPr lang="en-GB" dirty="0">
              <a:cs typeface="Calibri"/>
            </a:endParaRPr>
          </a:p>
          <a:p>
            <a:r>
              <a:rPr lang="en-GB" dirty="0"/>
              <a:t>•PRISM (Pan-Regional Information Sharing Mechanism) NWAS (Concept)</a:t>
            </a:r>
          </a:p>
          <a:p>
            <a:r>
              <a:rPr lang="en-GB" dirty="0"/>
              <a:t>•Two Factor Authentication (Concept)</a:t>
            </a:r>
          </a:p>
          <a:p>
            <a:r>
              <a:rPr lang="en-GB" dirty="0"/>
              <a:t>•Mobile Application Version of GNCR (Initiation)</a:t>
            </a:r>
          </a:p>
          <a:p>
            <a:r>
              <a:rPr lang="en-GB" dirty="0"/>
              <a:t>•Information Sharing with Scotland Shared Care Record (Concept)</a:t>
            </a:r>
          </a:p>
          <a:p>
            <a:r>
              <a:rPr lang="en-GB" dirty="0"/>
              <a:t>•Information Sharing with Yorkshire &amp; Humber Shared Care Record (Concept)</a:t>
            </a:r>
          </a:p>
        </p:txBody>
      </p:sp>
      <p:sp>
        <p:nvSpPr>
          <p:cNvPr id="4" name="Slide Number Placeholder 3"/>
          <p:cNvSpPr>
            <a:spLocks noGrp="1"/>
          </p:cNvSpPr>
          <p:nvPr>
            <p:ph type="sldNum" sz="quarter" idx="5"/>
          </p:nvPr>
        </p:nvSpPr>
        <p:spPr/>
        <p:txBody>
          <a:bodyPr/>
          <a:lstStyle/>
          <a:p>
            <a:fld id="{0F3DA005-7659-40F4-BAC8-BF330971D071}" type="slidenum">
              <a:rPr lang="en-GB"/>
              <a:t>16</a:t>
            </a:fld>
            <a:endParaRPr lang="en-GB"/>
          </a:p>
        </p:txBody>
      </p:sp>
    </p:spTree>
    <p:extLst>
      <p:ext uri="{BB962C8B-B14F-4D97-AF65-F5344CB8AC3E}">
        <p14:creationId xmlns:p14="http://schemas.microsoft.com/office/powerpoint/2010/main" val="65194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3/21/2023</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3/21/2023</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2.jpe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microsoft.com/office/2018/10/relationships/comments" Target="../comments/modernComment_10E_DFC90EA2.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12.jpeg"/><Relationship Id="rId10" Type="http://schemas.openxmlformats.org/officeDocument/2006/relationships/image" Target="../media/image32.jpeg"/><Relationship Id="rId4" Type="http://schemas.openxmlformats.org/officeDocument/2006/relationships/image" Target="../media/image2.pn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nelondon.onlin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www.onelondon.online/"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906188" y="3692836"/>
            <a:ext cx="10384036" cy="481684"/>
          </a:xfrm>
        </p:spPr>
        <p:txBody>
          <a:bodyPr vert="horz" lIns="91440" tIns="45720" rIns="91440" bIns="45720" rtlCol="0" anchor="t">
            <a:noAutofit/>
          </a:bodyPr>
          <a:lstStyle/>
          <a:p>
            <a:pPr algn="l"/>
            <a:r>
              <a:rPr lang="en-US" sz="3200" b="1">
                <a:solidFill>
                  <a:schemeClr val="bg1"/>
                </a:solidFill>
                <a:latin typeface="Arial"/>
                <a:ea typeface="+mj-lt"/>
                <a:cs typeface="+mj-lt"/>
              </a:rPr>
              <a:t>JOINING UP INFORMATION ACROSS BOUNDARIES </a:t>
            </a:r>
            <a:endParaRPr lang="en-US" sz="3200" b="1">
              <a:solidFill>
                <a:schemeClr val="bg1"/>
              </a:solidFill>
              <a:latin typeface="Arial"/>
              <a:cs typeface="Arial"/>
            </a:endParaRPr>
          </a:p>
        </p:txBody>
      </p:sp>
      <p:sp>
        <p:nvSpPr>
          <p:cNvPr id="3" name="Subtitle 2">
            <a:extLst>
              <a:ext uri="{FF2B5EF4-FFF2-40B4-BE49-F238E27FC236}">
                <a16:creationId xmlns:a16="http://schemas.microsoft.com/office/drawing/2014/main" id="{EB73A3E1-990D-C047-9DF5-E3F22A2CDFD7}"/>
              </a:ext>
            </a:extLst>
          </p:cNvPr>
          <p:cNvSpPr>
            <a:spLocks noGrp="1"/>
          </p:cNvSpPr>
          <p:nvPr>
            <p:ph type="subTitle" idx="1"/>
          </p:nvPr>
        </p:nvSpPr>
        <p:spPr>
          <a:xfrm>
            <a:off x="1091514" y="5561853"/>
            <a:ext cx="2681795" cy="1655762"/>
          </a:xfrm>
        </p:spPr>
        <p:txBody>
          <a:bodyPr vert="horz" lIns="91440" tIns="45720" rIns="91440" bIns="45720" rtlCol="0" anchor="t">
            <a:normAutofit/>
          </a:bodyPr>
          <a:lstStyle/>
          <a:p>
            <a:pPr algn="l">
              <a:lnSpc>
                <a:spcPct val="100000"/>
              </a:lnSpc>
            </a:pPr>
            <a:r>
              <a:rPr lang="en-GB" sz="1200" b="1">
                <a:solidFill>
                  <a:schemeClr val="bg1"/>
                </a:solidFill>
                <a:latin typeface="Arial"/>
                <a:cs typeface="Arial"/>
              </a:rPr>
              <a:t>Lisa Sewell</a:t>
            </a:r>
            <a:endParaRPr lang="en-GB">
              <a:solidFill>
                <a:schemeClr val="bg1"/>
              </a:solidFill>
              <a:latin typeface="Calibri" panose="020F0502020204030204"/>
              <a:cs typeface="Calibri"/>
            </a:endParaRPr>
          </a:p>
          <a:p>
            <a:pPr algn="l">
              <a:lnSpc>
                <a:spcPct val="100000"/>
              </a:lnSpc>
            </a:pPr>
            <a:br>
              <a:rPr lang="en-GB" sz="1200" b="1">
                <a:latin typeface="Arial" panose="020B0604020202020204" pitchFamily="34" charset="0"/>
                <a:cs typeface="Arial" panose="020B0604020202020204" pitchFamily="34" charset="0"/>
              </a:rPr>
            </a:br>
            <a:r>
              <a:rPr lang="en-GB" sz="1200" b="1">
                <a:solidFill>
                  <a:schemeClr val="bg1"/>
                </a:solidFill>
                <a:latin typeface="Arial"/>
                <a:ea typeface="+mn-lt"/>
                <a:cs typeface="Arial"/>
              </a:rPr>
              <a:t>lisa.sewell3@nhs.net</a:t>
            </a:r>
            <a:br>
              <a:rPr lang="en-GB" sz="1200" b="1">
                <a:latin typeface="Arial" panose="020B0604020202020204" pitchFamily="34" charset="0"/>
                <a:cs typeface="Arial" panose="020B0604020202020204" pitchFamily="34" charset="0"/>
              </a:rPr>
            </a:br>
            <a:r>
              <a:rPr lang="en-GB" sz="1200" b="1">
                <a:solidFill>
                  <a:schemeClr val="bg1"/>
                </a:solidFill>
                <a:latin typeface="Arial"/>
                <a:ea typeface="+mn-lt"/>
                <a:cs typeface="Arial"/>
              </a:rPr>
              <a:t>www.greatnorthcarerecord.org.uk</a:t>
            </a:r>
            <a:endParaRPr lang="en-GB">
              <a:solidFill>
                <a:schemeClr val="bg1"/>
              </a:solidFill>
              <a:cs typeface="Calibri"/>
            </a:endParaRPr>
          </a:p>
          <a:p>
            <a:pPr algn="l">
              <a:lnSpc>
                <a:spcPct val="100000"/>
              </a:lnSpc>
            </a:pPr>
            <a:endParaRPr lang="en-US" sz="1200" b="1">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9406094" y="5591932"/>
            <a:ext cx="3072712"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panose="020B0604020202020204" pitchFamily="34" charset="0"/>
                <a:cs typeface="Arial" panose="020B0604020202020204" pitchFamily="34" charset="0"/>
              </a:rPr>
              <a:t>Shared Care Record Summit</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20</a:t>
            </a:r>
            <a:r>
              <a:rPr lang="en-GB" sz="1200" b="1" baseline="30000">
                <a:solidFill>
                  <a:schemeClr val="bg1"/>
                </a:solidFill>
                <a:latin typeface="Arial" panose="020B0604020202020204" pitchFamily="34" charset="0"/>
                <a:cs typeface="Arial" panose="020B0604020202020204" pitchFamily="34" charset="0"/>
              </a:rPr>
              <a:t>th</a:t>
            </a:r>
            <a:r>
              <a:rPr lang="en-GB" sz="1200" b="1">
                <a:solidFill>
                  <a:schemeClr val="bg1"/>
                </a:solidFill>
                <a:latin typeface="Arial" panose="020B0604020202020204" pitchFamily="34" charset="0"/>
                <a:cs typeface="Arial" panose="020B0604020202020204" pitchFamily="34" charset="0"/>
              </a:rPr>
              <a:t> – 21</a:t>
            </a:r>
            <a:r>
              <a:rPr lang="en-GB" sz="1200" b="1" baseline="30000">
                <a:solidFill>
                  <a:schemeClr val="bg1"/>
                </a:solidFill>
                <a:latin typeface="Arial" panose="020B0604020202020204" pitchFamily="34" charset="0"/>
                <a:cs typeface="Arial" panose="020B0604020202020204" pitchFamily="34" charset="0"/>
              </a:rPr>
              <a:t>st</a:t>
            </a:r>
            <a:r>
              <a:rPr lang="en-GB" sz="1200" b="1">
                <a:solidFill>
                  <a:schemeClr val="bg1"/>
                </a:solidFill>
                <a:latin typeface="Arial" panose="020B0604020202020204" pitchFamily="34" charset="0"/>
                <a:cs typeface="Arial" panose="020B0604020202020204" pitchFamily="34" charset="0"/>
              </a:rPr>
              <a:t> March 2023</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1228957" y="699118"/>
            <a:ext cx="4360475" cy="990291"/>
          </a:xfrm>
          <a:prstGeom prst="rect">
            <a:avLst/>
          </a:prstGeom>
        </p:spPr>
      </p:pic>
      <p:sp>
        <p:nvSpPr>
          <p:cNvPr id="6" name="Subtitle 2">
            <a:extLst>
              <a:ext uri="{FF2B5EF4-FFF2-40B4-BE49-F238E27FC236}">
                <a16:creationId xmlns:a16="http://schemas.microsoft.com/office/drawing/2014/main" id="{5F9F964E-E00E-5836-D3FA-9A82F22AE44F}"/>
              </a:ext>
            </a:extLst>
          </p:cNvPr>
          <p:cNvSpPr txBox="1">
            <a:spLocks/>
          </p:cNvSpPr>
          <p:nvPr/>
        </p:nvSpPr>
        <p:spPr>
          <a:xfrm>
            <a:off x="3991124" y="5563858"/>
            <a:ext cx="2010032"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a:cs typeface="Arial"/>
              </a:rPr>
              <a:t>Joss Palmer</a:t>
            </a:r>
            <a:endParaRPr lang="en-GB" sz="1200" b="1">
              <a:solidFill>
                <a:schemeClr val="bg1"/>
              </a:solidFill>
              <a:latin typeface="Arial" panose="020B0604020202020204" pitchFamily="34" charset="0"/>
              <a:cs typeface="Arial" panose="020B0604020202020204" pitchFamily="34" charset="0"/>
            </a:endParaRPr>
          </a:p>
          <a:p>
            <a:pPr algn="l">
              <a:lnSpc>
                <a:spcPct val="100000"/>
              </a:lnSpc>
            </a:pPr>
            <a:br>
              <a:rPr lang="en-GB" sz="1200" b="1">
                <a:latin typeface="Arial" panose="020B0604020202020204" pitchFamily="34" charset="0"/>
                <a:cs typeface="Arial" panose="020B0604020202020204" pitchFamily="34" charset="0"/>
              </a:rPr>
            </a:br>
            <a:r>
              <a:rPr lang="en-GB" sz="1200" b="1">
                <a:solidFill>
                  <a:schemeClr val="bg1"/>
                </a:solidFill>
                <a:latin typeface="Arial"/>
                <a:cs typeface="Arial"/>
              </a:rPr>
              <a:t>jocelynpalmer@nhs.net</a:t>
            </a:r>
            <a:br>
              <a:rPr lang="en-GB" sz="1200" b="1">
                <a:latin typeface="Arial" panose="020B0604020202020204" pitchFamily="34" charset="0"/>
                <a:cs typeface="Arial" panose="020B0604020202020204" pitchFamily="34" charset="0"/>
              </a:rPr>
            </a:br>
            <a:r>
              <a:rPr lang="en-GB" sz="1200" b="1">
                <a:solidFill>
                  <a:schemeClr val="bg1"/>
                </a:solidFill>
                <a:latin typeface="Arial"/>
                <a:cs typeface="Arial"/>
              </a:rPr>
              <a:t>www.onelondon.online</a:t>
            </a:r>
            <a:endParaRPr lang="en-GB"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278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2836718"/>
            <a:ext cx="8960623" cy="1504368"/>
          </a:xfrm>
        </p:spPr>
        <p:txBody>
          <a:bodyPr>
            <a:normAutofit/>
          </a:bodyPr>
          <a:lstStyle/>
          <a:p>
            <a:pPr algn="l"/>
            <a:r>
              <a:rPr lang="en-US" sz="4400" b="1">
                <a:solidFill>
                  <a:schemeClr val="bg1"/>
                </a:solidFill>
                <a:latin typeface="Arial"/>
                <a:cs typeface="Arial"/>
              </a:rPr>
              <a:t>Great North Care Record</a:t>
            </a:r>
            <a:br>
              <a:rPr lang="en-US" sz="4400" b="1">
                <a:latin typeface="Arial" panose="020B0604020202020204" pitchFamily="34" charset="0"/>
                <a:cs typeface="Arial" panose="020B0604020202020204" pitchFamily="34" charset="0"/>
              </a:rPr>
            </a:br>
            <a:r>
              <a:rPr lang="en-US" sz="4400">
                <a:solidFill>
                  <a:schemeClr val="bg1"/>
                </a:solidFill>
                <a:latin typeface="Arial"/>
                <a:cs typeface="Arial"/>
              </a:rPr>
              <a:t>Lisa Sewell</a:t>
            </a:r>
            <a:endParaRPr lang="en-US" sz="4400" b="1">
              <a:solidFill>
                <a:schemeClr val="bg1"/>
              </a:solidFill>
              <a:latin typeface="Arial"/>
              <a:cs typeface="Arial"/>
            </a:endParaRP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3711147" y="5561853"/>
            <a:ext cx="3072712"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panose="020B0604020202020204" pitchFamily="34" charset="0"/>
                <a:cs typeface="Arial" panose="020B0604020202020204" pitchFamily="34" charset="0"/>
              </a:rPr>
              <a:t>Shared Care Record Summit</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20</a:t>
            </a:r>
            <a:r>
              <a:rPr lang="en-GB" sz="1200" b="1" baseline="30000">
                <a:solidFill>
                  <a:schemeClr val="bg1"/>
                </a:solidFill>
                <a:latin typeface="Arial" panose="020B0604020202020204" pitchFamily="34" charset="0"/>
                <a:cs typeface="Arial" panose="020B0604020202020204" pitchFamily="34" charset="0"/>
              </a:rPr>
              <a:t>th</a:t>
            </a:r>
            <a:r>
              <a:rPr lang="en-GB" sz="1200" b="1">
                <a:solidFill>
                  <a:schemeClr val="bg1"/>
                </a:solidFill>
                <a:latin typeface="Arial" panose="020B0604020202020204" pitchFamily="34" charset="0"/>
                <a:cs typeface="Arial" panose="020B0604020202020204" pitchFamily="34" charset="0"/>
              </a:rPr>
              <a:t> – 21</a:t>
            </a:r>
            <a:r>
              <a:rPr lang="en-GB" sz="1200" b="1" baseline="30000">
                <a:solidFill>
                  <a:schemeClr val="bg1"/>
                </a:solidFill>
                <a:latin typeface="Arial" panose="020B0604020202020204" pitchFamily="34" charset="0"/>
                <a:cs typeface="Arial" panose="020B0604020202020204" pitchFamily="34" charset="0"/>
              </a:rPr>
              <a:t>st</a:t>
            </a:r>
            <a:r>
              <a:rPr lang="en-GB" sz="1200" b="1">
                <a:solidFill>
                  <a:schemeClr val="bg1"/>
                </a:solidFill>
                <a:latin typeface="Arial" panose="020B0604020202020204" pitchFamily="34" charset="0"/>
                <a:cs typeface="Arial" panose="020B0604020202020204" pitchFamily="34" charset="0"/>
              </a:rPr>
              <a:t> March 2023</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1228957" y="699118"/>
            <a:ext cx="4360475" cy="990291"/>
          </a:xfrm>
          <a:prstGeom prst="rect">
            <a:avLst/>
          </a:prstGeom>
        </p:spPr>
      </p:pic>
      <p:sp>
        <p:nvSpPr>
          <p:cNvPr id="6" name="Subtitle 2">
            <a:extLst>
              <a:ext uri="{FF2B5EF4-FFF2-40B4-BE49-F238E27FC236}">
                <a16:creationId xmlns:a16="http://schemas.microsoft.com/office/drawing/2014/main" id="{BD04E81B-08EB-CEB7-D6AF-674EAAC50B9E}"/>
              </a:ext>
            </a:extLst>
          </p:cNvPr>
          <p:cNvSpPr txBox="1">
            <a:spLocks/>
          </p:cNvSpPr>
          <p:nvPr/>
        </p:nvSpPr>
        <p:spPr>
          <a:xfrm>
            <a:off x="1030062" y="5463530"/>
            <a:ext cx="2681795"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a:cs typeface="Arial"/>
              </a:rPr>
              <a:t>Lisa Sewell</a:t>
            </a:r>
            <a:br>
              <a:rPr lang="en-GB" sz="1200" b="1">
                <a:latin typeface="Arial" panose="020B0604020202020204" pitchFamily="34" charset="0"/>
                <a:cs typeface="Arial" panose="020B0604020202020204" pitchFamily="34" charset="0"/>
              </a:rPr>
            </a:br>
            <a:br>
              <a:rPr lang="en-GB" sz="1200" b="1">
                <a:latin typeface="Arial" panose="020B0604020202020204" pitchFamily="34" charset="0"/>
                <a:cs typeface="Arial" panose="020B0604020202020204" pitchFamily="34" charset="0"/>
              </a:rPr>
            </a:br>
            <a:r>
              <a:rPr lang="en-GB" sz="1200" b="1">
                <a:solidFill>
                  <a:schemeClr val="bg1"/>
                </a:solidFill>
                <a:latin typeface="Arial"/>
                <a:ea typeface="+mn-lt"/>
                <a:cs typeface="Arial"/>
              </a:rPr>
              <a:t>greatnorthcarerecord.org.uk</a:t>
            </a:r>
            <a:br>
              <a:rPr lang="en-GB" sz="1200" b="1">
                <a:solidFill>
                  <a:schemeClr val="bg1"/>
                </a:solidFill>
                <a:latin typeface="Arial"/>
                <a:ea typeface="+mn-lt"/>
                <a:cs typeface="Arial"/>
              </a:rPr>
            </a:br>
            <a:r>
              <a:rPr lang="en-GB" sz="1200" b="1">
                <a:solidFill>
                  <a:schemeClr val="bg1"/>
                </a:solidFill>
                <a:latin typeface="Arial"/>
                <a:cs typeface="Arial"/>
              </a:rPr>
              <a:t>@GreatNorthCare</a:t>
            </a:r>
          </a:p>
          <a:p>
            <a:pPr algn="l">
              <a:lnSpc>
                <a:spcPct val="100000"/>
              </a:lnSpc>
            </a:pPr>
            <a:endParaRPr lang="en-US"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38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nature&#10;&#10;Description automatically generated">
            <a:extLst>
              <a:ext uri="{FF2B5EF4-FFF2-40B4-BE49-F238E27FC236}">
                <a16:creationId xmlns:a16="http://schemas.microsoft.com/office/drawing/2014/main" id="{D02DC988-2FBC-49B4-1EAB-E2F4A1F71654}"/>
              </a:ext>
            </a:extLst>
          </p:cNvPr>
          <p:cNvPicPr>
            <a:picLocks noChangeAspect="1"/>
          </p:cNvPicPr>
          <p:nvPr/>
        </p:nvPicPr>
        <p:blipFill>
          <a:blip r:embed="rId3"/>
          <a:stretch>
            <a:fillRect/>
          </a:stretch>
        </p:blipFill>
        <p:spPr>
          <a:xfrm>
            <a:off x="537527" y="1572666"/>
            <a:ext cx="5996460" cy="5144220"/>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dirty="0">
                <a:solidFill>
                  <a:schemeClr val="bg1"/>
                </a:solidFill>
                <a:latin typeface="Arial"/>
                <a:cs typeface="Arial"/>
              </a:rPr>
              <a:t>Introduction – Great North Care Record</a:t>
            </a:r>
            <a:endParaRPr lang="en-US" dirty="0"/>
          </a:p>
        </p:txBody>
      </p:sp>
      <p:sp>
        <p:nvSpPr>
          <p:cNvPr id="6" name="Rectangle 5">
            <a:extLst>
              <a:ext uri="{FF2B5EF4-FFF2-40B4-BE49-F238E27FC236}">
                <a16:creationId xmlns:a16="http://schemas.microsoft.com/office/drawing/2014/main" id="{54613CD9-576F-5144-880F-69CE88A9A033}"/>
              </a:ext>
            </a:extLst>
          </p:cNvPr>
          <p:cNvSpPr/>
          <p:nvPr/>
        </p:nvSpPr>
        <p:spPr>
          <a:xfrm>
            <a:off x="735248" y="2466777"/>
            <a:ext cx="7235851" cy="646331"/>
          </a:xfrm>
          <a:prstGeom prst="rect">
            <a:avLst/>
          </a:prstGeom>
        </p:spPr>
        <p:txBody>
          <a:bodyPr wrap="square" lIns="91440" tIns="45720" rIns="91440" bIns="45720" anchor="t">
            <a:spAutoFit/>
          </a:bodyPr>
          <a:lstStyle/>
          <a:p>
            <a:pPr marL="285750" indent="-285750">
              <a:buFont typeface="Calibri"/>
              <a:buChar char="-"/>
            </a:pPr>
            <a:endParaRPr lang="en-GB" b="1">
              <a:solidFill>
                <a:srgbClr val="3C063F"/>
              </a:solidFill>
              <a:latin typeface="Arial"/>
              <a:cs typeface="Arial"/>
            </a:endParaRPr>
          </a:p>
          <a:p>
            <a:pPr marL="285750" indent="-285750">
              <a:buFont typeface="Calibri"/>
              <a:buChar char="-"/>
            </a:pPr>
            <a:endParaRPr lang="en-GB" b="1">
              <a:solidFill>
                <a:srgbClr val="3C063F"/>
              </a:solidFill>
              <a:latin typeface="Arial"/>
              <a:cs typeface="Arial"/>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4"/>
          <a:stretch>
            <a:fillRect/>
          </a:stretch>
        </p:blipFill>
        <p:spPr>
          <a:xfrm>
            <a:off x="10307927" y="6200384"/>
            <a:ext cx="1545867" cy="351076"/>
          </a:xfrm>
          <a:prstGeom prst="rect">
            <a:avLst/>
          </a:prstGeom>
        </p:spPr>
      </p:pic>
      <p:pic>
        <p:nvPicPr>
          <p:cNvPr id="8" name="Picture 8">
            <a:extLst>
              <a:ext uri="{FF2B5EF4-FFF2-40B4-BE49-F238E27FC236}">
                <a16:creationId xmlns:a16="http://schemas.microsoft.com/office/drawing/2014/main" id="{8FA8C5D3-1735-ED5F-A7FC-D0F2A9C78810}"/>
              </a:ext>
            </a:extLst>
          </p:cNvPr>
          <p:cNvPicPr>
            <a:picLocks noChangeAspect="1"/>
          </p:cNvPicPr>
          <p:nvPr/>
        </p:nvPicPr>
        <p:blipFill>
          <a:blip r:embed="rId5"/>
          <a:stretch>
            <a:fillRect/>
          </a:stretch>
        </p:blipFill>
        <p:spPr>
          <a:xfrm>
            <a:off x="75406" y="1093659"/>
            <a:ext cx="2743200" cy="885825"/>
          </a:xfrm>
          <a:prstGeom prst="rect">
            <a:avLst/>
          </a:prstGeom>
        </p:spPr>
      </p:pic>
      <p:sp>
        <p:nvSpPr>
          <p:cNvPr id="7" name="Rounded Rectangle 1">
            <a:extLst>
              <a:ext uri="{FF2B5EF4-FFF2-40B4-BE49-F238E27FC236}">
                <a16:creationId xmlns:a16="http://schemas.microsoft.com/office/drawing/2014/main" id="{4BFB9E57-2F96-884A-BCE9-98AA61D4A271}"/>
              </a:ext>
            </a:extLst>
          </p:cNvPr>
          <p:cNvSpPr/>
          <p:nvPr/>
        </p:nvSpPr>
        <p:spPr>
          <a:xfrm>
            <a:off x="6487118" y="1983345"/>
            <a:ext cx="5412571" cy="3393280"/>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Calibri,Sans-Serif" panose="020B0604020202020204" pitchFamily="34" charset="0"/>
              <a:buChar char="-"/>
            </a:pPr>
            <a:r>
              <a:rPr lang="en-GB" sz="2000" b="1" dirty="0">
                <a:solidFill>
                  <a:schemeClr val="bg1"/>
                </a:solidFill>
                <a:latin typeface="Arial"/>
                <a:cs typeface="Arial"/>
              </a:rPr>
              <a:t>Covers a population of 3.2 million</a:t>
            </a:r>
          </a:p>
          <a:p>
            <a:pPr marL="285750" indent="-285750">
              <a:buFont typeface="Calibri,Sans-Serif" panose="020B0604020202020204" pitchFamily="34" charset="0"/>
              <a:buChar char="-"/>
            </a:pPr>
            <a:r>
              <a:rPr lang="en-GB" sz="2000" b="1" dirty="0">
                <a:solidFill>
                  <a:schemeClr val="bg1"/>
                </a:solidFill>
                <a:latin typeface="Arial"/>
                <a:cs typeface="Arial"/>
              </a:rPr>
              <a:t>Over 10,000 active users</a:t>
            </a:r>
            <a:endParaRPr lang="en-GB" sz="2000" b="1" dirty="0">
              <a:solidFill>
                <a:schemeClr val="bg1"/>
              </a:solidFill>
              <a:latin typeface="Arial"/>
              <a:ea typeface="+mn-lt"/>
              <a:cs typeface="Arial"/>
            </a:endParaRPr>
          </a:p>
          <a:p>
            <a:pPr marL="285750" indent="-285750">
              <a:buFont typeface="Calibri,Sans-Serif" panose="020B0604020202020204" pitchFamily="34" charset="0"/>
              <a:buChar char="-"/>
            </a:pPr>
            <a:r>
              <a:rPr lang="en-GB" sz="2000" b="1" dirty="0">
                <a:solidFill>
                  <a:schemeClr val="bg1"/>
                </a:solidFill>
                <a:latin typeface="Arial"/>
                <a:cs typeface="Arial"/>
              </a:rPr>
              <a:t>10 million views since launch in 2020</a:t>
            </a:r>
            <a:endParaRPr lang="en-GB" sz="2000" dirty="0">
              <a:solidFill>
                <a:schemeClr val="bg1"/>
              </a:solidFill>
              <a:latin typeface="Calibri" panose="020F0502020204030204"/>
              <a:cs typeface="Calibri" panose="020F0502020204030204"/>
            </a:endParaRPr>
          </a:p>
          <a:p>
            <a:pPr marL="285750" indent="-285750">
              <a:buFont typeface="Calibri,Sans-Serif" panose="020B0604020202020204" pitchFamily="34" charset="0"/>
              <a:buChar char="-"/>
            </a:pPr>
            <a:r>
              <a:rPr lang="en-GB" sz="2000" b="1" dirty="0">
                <a:solidFill>
                  <a:schemeClr val="bg1"/>
                </a:solidFill>
                <a:latin typeface="Arial"/>
                <a:cs typeface="Arial"/>
              </a:rPr>
              <a:t>Recently marked its 3rd year live</a:t>
            </a:r>
            <a:endParaRPr lang="en-GB" sz="2000" dirty="0">
              <a:solidFill>
                <a:schemeClr val="bg1"/>
              </a:solidFill>
              <a:ea typeface="+mn-lt"/>
              <a:cs typeface="+mn-lt"/>
            </a:endParaRPr>
          </a:p>
          <a:p>
            <a:pPr marL="285750" indent="-285750">
              <a:buFont typeface="Calibri,Sans-Serif" panose="020B0604020202020204" pitchFamily="34" charset="0"/>
              <a:buChar char="-"/>
            </a:pPr>
            <a:r>
              <a:rPr lang="en-GB" sz="2000" b="1" dirty="0">
                <a:solidFill>
                  <a:schemeClr val="bg1"/>
                </a:solidFill>
                <a:latin typeface="Arial"/>
                <a:cs typeface="Arial"/>
              </a:rPr>
              <a:t>The largest ICB geographically</a:t>
            </a:r>
          </a:p>
          <a:p>
            <a:pPr marL="285750" indent="-285750">
              <a:buFont typeface="Calibri,Sans-Serif" panose="020B0604020202020204" pitchFamily="34" charset="0"/>
              <a:buChar char="-"/>
            </a:pPr>
            <a:r>
              <a:rPr lang="en-GB" sz="2000" b="1" dirty="0">
                <a:solidFill>
                  <a:schemeClr val="bg1"/>
                </a:solidFill>
                <a:latin typeface="Arial"/>
                <a:cs typeface="Arial"/>
              </a:rPr>
              <a:t>Nationally – highest usage </a:t>
            </a:r>
          </a:p>
          <a:p>
            <a:pPr marL="285750" indent="-285750">
              <a:buFont typeface="Calibri,Sans-Serif" panose="020B0604020202020204" pitchFamily="34" charset="0"/>
              <a:buChar char="-"/>
            </a:pPr>
            <a:r>
              <a:rPr lang="en-GB" sz="2000" b="1" dirty="0">
                <a:solidFill>
                  <a:schemeClr val="bg1"/>
                </a:solidFill>
                <a:latin typeface="Arial"/>
                <a:cs typeface="Arial"/>
              </a:rPr>
              <a:t>Connects patient information across 13 Trusts, 430 GPs and 14 local authorities, 8 OOH and our ambulance service</a:t>
            </a:r>
          </a:p>
        </p:txBody>
      </p:sp>
    </p:spTree>
    <p:extLst>
      <p:ext uri="{BB962C8B-B14F-4D97-AF65-F5344CB8AC3E}">
        <p14:creationId xmlns:p14="http://schemas.microsoft.com/office/powerpoint/2010/main" val="266322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dirty="0">
                <a:solidFill>
                  <a:schemeClr val="bg1"/>
                </a:solidFill>
                <a:latin typeface="Arial"/>
                <a:cs typeface="Arial"/>
              </a:rPr>
              <a:t>Great North Care Record </a:t>
            </a:r>
            <a:r>
              <a:rPr lang="en-US" sz="2400" b="1" dirty="0">
                <a:solidFill>
                  <a:schemeClr val="bg1"/>
                </a:solidFill>
                <a:latin typeface="Arial" panose="020B0604020202020204" pitchFamily="34" charset="0"/>
                <a:cs typeface="Arial" panose="020B0604020202020204" pitchFamily="34" charset="0"/>
              </a:rPr>
              <a:t>the positives &amp; our progress</a:t>
            </a:r>
            <a:endParaRPr lang="en-US" dirty="0"/>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Picture 6">
            <a:extLst>
              <a:ext uri="{FF2B5EF4-FFF2-40B4-BE49-F238E27FC236}">
                <a16:creationId xmlns:a16="http://schemas.microsoft.com/office/drawing/2014/main" id="{74FCF954-6A31-C183-105B-048CBC24201B}"/>
              </a:ext>
            </a:extLst>
          </p:cNvPr>
          <p:cNvPicPr>
            <a:picLocks noChangeAspect="1"/>
          </p:cNvPicPr>
          <p:nvPr/>
        </p:nvPicPr>
        <p:blipFill>
          <a:blip r:embed="rId4"/>
          <a:stretch>
            <a:fillRect/>
          </a:stretch>
        </p:blipFill>
        <p:spPr>
          <a:xfrm>
            <a:off x="148503" y="4791787"/>
            <a:ext cx="3795072" cy="1891390"/>
          </a:xfrm>
          <a:prstGeom prst="rect">
            <a:avLst/>
          </a:prstGeom>
        </p:spPr>
      </p:pic>
      <p:pic>
        <p:nvPicPr>
          <p:cNvPr id="7" name="Picture 8">
            <a:extLst>
              <a:ext uri="{FF2B5EF4-FFF2-40B4-BE49-F238E27FC236}">
                <a16:creationId xmlns:a16="http://schemas.microsoft.com/office/drawing/2014/main" id="{425E1E8D-514C-43BB-173C-F113B028A3F9}"/>
              </a:ext>
            </a:extLst>
          </p:cNvPr>
          <p:cNvPicPr>
            <a:picLocks noChangeAspect="1"/>
          </p:cNvPicPr>
          <p:nvPr/>
        </p:nvPicPr>
        <p:blipFill>
          <a:blip r:embed="rId5"/>
          <a:stretch>
            <a:fillRect/>
          </a:stretch>
        </p:blipFill>
        <p:spPr>
          <a:xfrm>
            <a:off x="4048132" y="4791786"/>
            <a:ext cx="3794772" cy="1891390"/>
          </a:xfrm>
          <a:prstGeom prst="rect">
            <a:avLst/>
          </a:prstGeom>
        </p:spPr>
      </p:pic>
      <p:sp>
        <p:nvSpPr>
          <p:cNvPr id="16" name="Rounded Rectangle 1">
            <a:extLst>
              <a:ext uri="{FF2B5EF4-FFF2-40B4-BE49-F238E27FC236}">
                <a16:creationId xmlns:a16="http://schemas.microsoft.com/office/drawing/2014/main" id="{B01F4F56-B69D-E3AA-1E12-ACDEBDFEFF61}"/>
              </a:ext>
            </a:extLst>
          </p:cNvPr>
          <p:cNvSpPr/>
          <p:nvPr/>
        </p:nvSpPr>
        <p:spPr>
          <a:xfrm>
            <a:off x="5271697" y="1329859"/>
            <a:ext cx="6883833" cy="3059927"/>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a:solidFill>
                  <a:schemeClr val="bg1"/>
                </a:solidFill>
                <a:latin typeface="Arial"/>
                <a:cs typeface="Arial"/>
              </a:rPr>
              <a:t>            </a:t>
            </a:r>
          </a:p>
        </p:txBody>
      </p:sp>
      <p:sp>
        <p:nvSpPr>
          <p:cNvPr id="17" name="TextBox 2">
            <a:extLst>
              <a:ext uri="{FF2B5EF4-FFF2-40B4-BE49-F238E27FC236}">
                <a16:creationId xmlns:a16="http://schemas.microsoft.com/office/drawing/2014/main" id="{4A0C20E7-7CE9-3DD5-299E-D580F2912685}"/>
              </a:ext>
            </a:extLst>
          </p:cNvPr>
          <p:cNvSpPr txBox="1"/>
          <p:nvPr/>
        </p:nvSpPr>
        <p:spPr>
          <a:xfrm>
            <a:off x="5567107" y="1404784"/>
            <a:ext cx="6478638" cy="33239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schemeClr val="bg1"/>
                </a:solidFill>
                <a:latin typeface="Arial"/>
                <a:cs typeface="Calibri"/>
              </a:rPr>
              <a:t>"</a:t>
            </a:r>
            <a:r>
              <a:rPr lang="en-GB" sz="2400">
                <a:solidFill>
                  <a:schemeClr val="bg1"/>
                </a:solidFill>
                <a:latin typeface="Arial"/>
                <a:ea typeface="+mn-lt"/>
                <a:cs typeface="+mn-lt"/>
              </a:rPr>
              <a:t>I was able to see documentation from mental health services. Access to the assessments significantly improved my understanding of the patient's background and trauma. This meant we were able to tailor how we supported the individual with their physical health needs in a way we wouldn't have been able to otherwise."</a:t>
            </a:r>
            <a:endParaRPr lang="en-GB" sz="2400" b="1">
              <a:solidFill>
                <a:schemeClr val="bg1"/>
              </a:solidFill>
              <a:latin typeface="Arial"/>
              <a:cs typeface="Calibri"/>
            </a:endParaRPr>
          </a:p>
          <a:p>
            <a:pPr algn="l"/>
            <a:endParaRPr lang="en-GB" b="1">
              <a:solidFill>
                <a:schemeClr val="bg1"/>
              </a:solidFill>
              <a:latin typeface="Arial"/>
              <a:cs typeface="Calibri"/>
            </a:endParaRPr>
          </a:p>
        </p:txBody>
      </p:sp>
      <p:pic>
        <p:nvPicPr>
          <p:cNvPr id="9" name="Picture 9">
            <a:extLst>
              <a:ext uri="{FF2B5EF4-FFF2-40B4-BE49-F238E27FC236}">
                <a16:creationId xmlns:a16="http://schemas.microsoft.com/office/drawing/2014/main" id="{C08F1815-1CA7-EB18-C5EE-961CDD9C725A}"/>
              </a:ext>
            </a:extLst>
          </p:cNvPr>
          <p:cNvPicPr>
            <a:picLocks noChangeAspect="1"/>
          </p:cNvPicPr>
          <p:nvPr/>
        </p:nvPicPr>
        <p:blipFill>
          <a:blip r:embed="rId6"/>
          <a:stretch>
            <a:fillRect/>
          </a:stretch>
        </p:blipFill>
        <p:spPr>
          <a:xfrm>
            <a:off x="8116229" y="4787590"/>
            <a:ext cx="3783980" cy="1882697"/>
          </a:xfrm>
          <a:prstGeom prst="rect">
            <a:avLst/>
          </a:prstGeom>
        </p:spPr>
      </p:pic>
      <p:sp>
        <p:nvSpPr>
          <p:cNvPr id="10" name="Rounded Rectangle 1">
            <a:extLst>
              <a:ext uri="{FF2B5EF4-FFF2-40B4-BE49-F238E27FC236}">
                <a16:creationId xmlns:a16="http://schemas.microsoft.com/office/drawing/2014/main" id="{9169CAED-3438-E209-9A8D-0E6BABE6FC81}"/>
              </a:ext>
            </a:extLst>
          </p:cNvPr>
          <p:cNvSpPr/>
          <p:nvPr/>
        </p:nvSpPr>
        <p:spPr>
          <a:xfrm>
            <a:off x="148230" y="1328938"/>
            <a:ext cx="4661333" cy="3059518"/>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a:solidFill>
                  <a:schemeClr val="bg1"/>
                </a:solidFill>
                <a:latin typeface="Arial"/>
                <a:cs typeface="Arial"/>
              </a:rPr>
              <a:t>            </a:t>
            </a:r>
          </a:p>
        </p:txBody>
      </p:sp>
      <p:sp>
        <p:nvSpPr>
          <p:cNvPr id="11" name="TextBox 1">
            <a:extLst>
              <a:ext uri="{FF2B5EF4-FFF2-40B4-BE49-F238E27FC236}">
                <a16:creationId xmlns:a16="http://schemas.microsoft.com/office/drawing/2014/main" id="{4EA7BC45-5FE6-7716-7E61-1789E6CB78E6}"/>
              </a:ext>
            </a:extLst>
          </p:cNvPr>
          <p:cNvSpPr txBox="1"/>
          <p:nvPr/>
        </p:nvSpPr>
        <p:spPr>
          <a:xfrm>
            <a:off x="293698" y="1772981"/>
            <a:ext cx="452283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chemeClr val="bg1"/>
                </a:solidFill>
                <a:latin typeface="Arial"/>
                <a:cs typeface="Calibri"/>
              </a:rPr>
              <a:t>"</a:t>
            </a:r>
            <a:r>
              <a:rPr lang="en-GB" sz="2400" dirty="0">
                <a:solidFill>
                  <a:schemeClr val="bg1"/>
                </a:solidFill>
                <a:latin typeface="Arial"/>
                <a:ea typeface="+mn-lt"/>
                <a:cs typeface="Arial"/>
              </a:rPr>
              <a:t>GNCR saves lots of valuable time during emergencies. </a:t>
            </a:r>
            <a:r>
              <a:rPr lang="en-GB" sz="2400" dirty="0">
                <a:solidFill>
                  <a:schemeClr val="bg1"/>
                </a:solidFill>
                <a:latin typeface="Arial"/>
                <a:ea typeface="+mn-lt"/>
                <a:cs typeface="+mn-lt"/>
              </a:rPr>
              <a:t>It's became easy to provide care to elderly patients, patients with background of Dementia and care home patients."</a:t>
            </a:r>
            <a:endParaRPr lang="en-GB" sz="2400" b="1" dirty="0">
              <a:solidFill>
                <a:schemeClr val="bg1"/>
              </a:solidFill>
              <a:latin typeface="Arial"/>
              <a:cs typeface="Calibri"/>
            </a:endParaRPr>
          </a:p>
        </p:txBody>
      </p:sp>
    </p:spTree>
    <p:extLst>
      <p:ext uri="{BB962C8B-B14F-4D97-AF65-F5344CB8AC3E}">
        <p14:creationId xmlns:p14="http://schemas.microsoft.com/office/powerpoint/2010/main" val="126654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
            <a:extLst>
              <a:ext uri="{FF2B5EF4-FFF2-40B4-BE49-F238E27FC236}">
                <a16:creationId xmlns:a16="http://schemas.microsoft.com/office/drawing/2014/main" id="{DC985780-9FA7-3E79-D759-00D72E79872F}"/>
              </a:ext>
            </a:extLst>
          </p:cNvPr>
          <p:cNvSpPr/>
          <p:nvPr/>
        </p:nvSpPr>
        <p:spPr>
          <a:xfrm>
            <a:off x="218936" y="5112304"/>
            <a:ext cx="2750292" cy="974886"/>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Calibri,Sans-Serif" panose="020B0604020202020204" pitchFamily="34" charset="0"/>
              <a:buChar char="-"/>
            </a:pPr>
            <a:endParaRPr lang="en-GB" sz="2000" b="1" dirty="0">
              <a:solidFill>
                <a:schemeClr val="bg1"/>
              </a:solidFill>
              <a:latin typeface="Arial"/>
              <a:cs typeface="Arial"/>
            </a:endParaRPr>
          </a:p>
        </p:txBody>
      </p:sp>
      <p:sp>
        <p:nvSpPr>
          <p:cNvPr id="9" name="Rounded Rectangle 1">
            <a:extLst>
              <a:ext uri="{FF2B5EF4-FFF2-40B4-BE49-F238E27FC236}">
                <a16:creationId xmlns:a16="http://schemas.microsoft.com/office/drawing/2014/main" id="{4B21AE6F-D9CB-BABA-2681-70FC164833B4}"/>
              </a:ext>
            </a:extLst>
          </p:cNvPr>
          <p:cNvSpPr/>
          <p:nvPr/>
        </p:nvSpPr>
        <p:spPr>
          <a:xfrm>
            <a:off x="218937" y="3506511"/>
            <a:ext cx="2750294" cy="1376737"/>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Calibri,Sans-Serif" panose="020B0604020202020204" pitchFamily="34" charset="0"/>
              <a:buChar char="-"/>
            </a:pPr>
            <a:endParaRPr lang="en-GB" sz="2000" b="1" dirty="0">
              <a:solidFill>
                <a:schemeClr val="bg1"/>
              </a:solidFill>
              <a:latin typeface="Arial"/>
              <a:cs typeface="Arial"/>
            </a:endParaRPr>
          </a:p>
        </p:txBody>
      </p:sp>
      <p:sp>
        <p:nvSpPr>
          <p:cNvPr id="7" name="Rounded Rectangle 1">
            <a:extLst>
              <a:ext uri="{FF2B5EF4-FFF2-40B4-BE49-F238E27FC236}">
                <a16:creationId xmlns:a16="http://schemas.microsoft.com/office/drawing/2014/main" id="{0756CDC1-16CA-1D28-3764-1635814C7C9C}"/>
              </a:ext>
            </a:extLst>
          </p:cNvPr>
          <p:cNvSpPr/>
          <p:nvPr/>
        </p:nvSpPr>
        <p:spPr>
          <a:xfrm>
            <a:off x="218936" y="1900718"/>
            <a:ext cx="2750293" cy="1376737"/>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Calibri,Sans-Serif" panose="020B0604020202020204" pitchFamily="34" charset="0"/>
              <a:buChar char="-"/>
            </a:pPr>
            <a:endParaRPr lang="en-GB" sz="2000" b="1" dirty="0">
              <a:solidFill>
                <a:schemeClr val="bg1"/>
              </a:solidFill>
              <a:latin typeface="Arial"/>
              <a:cs typeface="Arial"/>
            </a:endParaRPr>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738664"/>
          </a:xfrm>
          <a:prstGeom prst="rect">
            <a:avLst/>
          </a:prstGeom>
        </p:spPr>
        <p:txBody>
          <a:bodyPr wrap="square" lIns="91440" tIns="45720" rIns="91440" bIns="45720" anchor="t">
            <a:spAutoFit/>
          </a:bodyPr>
          <a:lstStyle/>
          <a:p>
            <a:r>
              <a:rPr lang="en-US" sz="2400" b="1" dirty="0">
                <a:solidFill>
                  <a:schemeClr val="bg1"/>
                </a:solidFill>
                <a:latin typeface="Arial"/>
                <a:cs typeface="Arial"/>
              </a:rPr>
              <a:t>Great North Care Record </a:t>
            </a:r>
            <a:r>
              <a:rPr lang="en-US" sz="2400" b="1" dirty="0">
                <a:solidFill>
                  <a:schemeClr val="bg1"/>
                </a:solidFill>
                <a:latin typeface="Arial" panose="020B0604020202020204" pitchFamily="34" charset="0"/>
                <a:cs typeface="Arial" panose="020B0604020202020204" pitchFamily="34" charset="0"/>
              </a:rPr>
              <a:t>the positives &amp; our progress</a:t>
            </a:r>
            <a:endParaRPr lang="en-US" sz="2400" dirty="0"/>
          </a:p>
          <a:p>
            <a:endParaRPr lang="en-US" dirty="0"/>
          </a:p>
        </p:txBody>
      </p:sp>
      <p:sp>
        <p:nvSpPr>
          <p:cNvPr id="6" name="Rectangle 5">
            <a:extLst>
              <a:ext uri="{FF2B5EF4-FFF2-40B4-BE49-F238E27FC236}">
                <a16:creationId xmlns:a16="http://schemas.microsoft.com/office/drawing/2014/main" id="{54613CD9-576F-5144-880F-69CE88A9A033}"/>
              </a:ext>
            </a:extLst>
          </p:cNvPr>
          <p:cNvSpPr/>
          <p:nvPr/>
        </p:nvSpPr>
        <p:spPr>
          <a:xfrm>
            <a:off x="337176" y="1351743"/>
            <a:ext cx="5994529" cy="646331"/>
          </a:xfrm>
          <a:prstGeom prst="rect">
            <a:avLst/>
          </a:prstGeom>
        </p:spPr>
        <p:txBody>
          <a:bodyPr wrap="square" lIns="91440" tIns="45720" rIns="91440" bIns="45720" anchor="t">
            <a:spAutoFit/>
          </a:bodyPr>
          <a:lstStyle/>
          <a:p>
            <a:endParaRPr lang="en-GB" b="1" dirty="0">
              <a:solidFill>
                <a:srgbClr val="3C063F"/>
              </a:solidFill>
              <a:latin typeface="Arial"/>
              <a:cs typeface="Arial"/>
            </a:endParaRPr>
          </a:p>
          <a:p>
            <a:pPr marL="285750" indent="-285750">
              <a:buFont typeface="Calibri"/>
              <a:buChar char="-"/>
            </a:pPr>
            <a:endParaRPr lang="en-GB" b="1" dirty="0">
              <a:solidFill>
                <a:srgbClr val="3C063F"/>
              </a:solidFill>
              <a:latin typeface="Arial"/>
              <a:cs typeface="Arial"/>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8" name="Picture 11">
            <a:extLst>
              <a:ext uri="{FF2B5EF4-FFF2-40B4-BE49-F238E27FC236}">
                <a16:creationId xmlns:a16="http://schemas.microsoft.com/office/drawing/2014/main" id="{3200325C-228C-1AE7-B5DE-C1086EDB1A18}"/>
              </a:ext>
            </a:extLst>
          </p:cNvPr>
          <p:cNvPicPr>
            <a:picLocks noChangeAspect="1"/>
          </p:cNvPicPr>
          <p:nvPr/>
        </p:nvPicPr>
        <p:blipFill rotWithShape="1">
          <a:blip r:embed="rId3"/>
          <a:srcRect l="10466" t="31719" r="-176" b="313"/>
          <a:stretch/>
        </p:blipFill>
        <p:spPr>
          <a:xfrm>
            <a:off x="3052998" y="1992357"/>
            <a:ext cx="8801826" cy="3740195"/>
          </a:xfrm>
          <a:prstGeom prst="rect">
            <a:avLst/>
          </a:prstGeom>
        </p:spPr>
      </p:pic>
      <p:sp>
        <p:nvSpPr>
          <p:cNvPr id="2" name="Rectangle 1">
            <a:extLst>
              <a:ext uri="{FF2B5EF4-FFF2-40B4-BE49-F238E27FC236}">
                <a16:creationId xmlns:a16="http://schemas.microsoft.com/office/drawing/2014/main" id="{97B69FC2-7551-9418-BD2F-56D57E301D60}"/>
              </a:ext>
            </a:extLst>
          </p:cNvPr>
          <p:cNvSpPr/>
          <p:nvPr/>
        </p:nvSpPr>
        <p:spPr>
          <a:xfrm>
            <a:off x="218937" y="1985996"/>
            <a:ext cx="2928136" cy="4247317"/>
          </a:xfrm>
          <a:prstGeom prst="rect">
            <a:avLst/>
          </a:prstGeom>
        </p:spPr>
        <p:txBody>
          <a:bodyPr wrap="square" lIns="91440" tIns="45720" rIns="91440" bIns="45720" anchor="t">
            <a:spAutoFit/>
          </a:bodyPr>
          <a:lstStyle/>
          <a:p>
            <a:pPr marL="285750" indent="-285750">
              <a:buFont typeface="Calibri"/>
              <a:buChar char="-"/>
            </a:pPr>
            <a:r>
              <a:rPr lang="en-GB" b="1" dirty="0">
                <a:solidFill>
                  <a:schemeClr val="bg1"/>
                </a:solidFill>
                <a:latin typeface="Arial"/>
                <a:cs typeface="Arial"/>
              </a:rPr>
              <a:t>Positive IG engagement</a:t>
            </a:r>
          </a:p>
          <a:p>
            <a:pPr marL="285750" indent="-285750">
              <a:buFont typeface="Calibri"/>
              <a:buChar char="-"/>
            </a:pPr>
            <a:r>
              <a:rPr lang="en-GB" b="1" dirty="0">
                <a:solidFill>
                  <a:schemeClr val="bg1"/>
                </a:solidFill>
                <a:latin typeface="Arial"/>
                <a:cs typeface="Arial"/>
              </a:rPr>
              <a:t>Single Vision</a:t>
            </a:r>
          </a:p>
          <a:p>
            <a:pPr marL="285750" indent="-285750">
              <a:buFont typeface="Calibri"/>
              <a:buChar char="-"/>
            </a:pPr>
            <a:r>
              <a:rPr lang="en-GB" b="1" dirty="0">
                <a:solidFill>
                  <a:schemeClr val="bg1"/>
                </a:solidFill>
                <a:latin typeface="Arial"/>
                <a:cs typeface="Arial"/>
              </a:rPr>
              <a:t>2016 foundations</a:t>
            </a:r>
          </a:p>
          <a:p>
            <a:pPr marL="285750" indent="-285750">
              <a:buFont typeface="Calibri"/>
              <a:buChar char="-"/>
            </a:pPr>
            <a:endParaRPr lang="en-GB" b="1" dirty="0">
              <a:solidFill>
                <a:srgbClr val="3C063F"/>
              </a:solidFill>
              <a:latin typeface="Arial"/>
              <a:cs typeface="Arial"/>
            </a:endParaRPr>
          </a:p>
          <a:p>
            <a:pPr marL="285750" indent="-285750">
              <a:buFont typeface="Calibri"/>
              <a:buChar char="-"/>
            </a:pPr>
            <a:endParaRPr lang="en-GB" b="1" dirty="0">
              <a:solidFill>
                <a:srgbClr val="3C063F"/>
              </a:solidFill>
              <a:latin typeface="Arial"/>
              <a:cs typeface="Arial"/>
            </a:endParaRPr>
          </a:p>
          <a:p>
            <a:pPr marL="285750" indent="-285750">
              <a:buFont typeface="Calibri"/>
              <a:buChar char="-"/>
            </a:pPr>
            <a:r>
              <a:rPr lang="en-GB" b="1" dirty="0">
                <a:solidFill>
                  <a:schemeClr val="bg1"/>
                </a:solidFill>
                <a:latin typeface="Arial"/>
                <a:cs typeface="Arial"/>
              </a:rPr>
              <a:t>One Pitch – Dec 2018</a:t>
            </a:r>
          </a:p>
          <a:p>
            <a:pPr marL="285750" indent="-285750">
              <a:buFont typeface="Calibri"/>
              <a:buChar char="-"/>
            </a:pPr>
            <a:r>
              <a:rPr lang="en-GB" b="1" dirty="0">
                <a:solidFill>
                  <a:schemeClr val="bg1"/>
                </a:solidFill>
                <a:latin typeface="Arial"/>
                <a:cs typeface="Arial"/>
              </a:rPr>
              <a:t>March 2020 Live</a:t>
            </a:r>
          </a:p>
          <a:p>
            <a:pPr marL="285750" indent="-285750">
              <a:buFont typeface="Calibri"/>
              <a:buChar char="-"/>
            </a:pPr>
            <a:r>
              <a:rPr lang="en-GB" b="1" dirty="0">
                <a:solidFill>
                  <a:schemeClr val="bg1"/>
                </a:solidFill>
                <a:latin typeface="Arial"/>
                <a:cs typeface="Arial"/>
              </a:rPr>
              <a:t>Subscription Model</a:t>
            </a:r>
          </a:p>
          <a:p>
            <a:pPr marL="285750" indent="-285750">
              <a:buFont typeface="Calibri"/>
              <a:buChar char="-"/>
            </a:pPr>
            <a:r>
              <a:rPr lang="en-GB" b="1" dirty="0">
                <a:solidFill>
                  <a:schemeClr val="bg1"/>
                </a:solidFill>
                <a:latin typeface="Arial"/>
                <a:cs typeface="Arial"/>
              </a:rPr>
              <a:t>GNCR Team</a:t>
            </a:r>
          </a:p>
          <a:p>
            <a:pPr marL="285750" indent="-285750">
              <a:buFont typeface="Arial"/>
              <a:buChar char="•"/>
            </a:pPr>
            <a:endParaRPr lang="en-GB" b="1" dirty="0">
              <a:solidFill>
                <a:srgbClr val="3C063F"/>
              </a:solidFill>
              <a:latin typeface="Arial"/>
              <a:cs typeface="Arial"/>
            </a:endParaRPr>
          </a:p>
          <a:p>
            <a:pPr marL="285750" indent="-285750">
              <a:buFont typeface="Arial"/>
              <a:buChar char="•"/>
            </a:pPr>
            <a:endParaRPr lang="en-GB" b="1" dirty="0">
              <a:solidFill>
                <a:srgbClr val="3C063F"/>
              </a:solidFill>
              <a:latin typeface="Arial"/>
              <a:cs typeface="Arial"/>
            </a:endParaRPr>
          </a:p>
          <a:p>
            <a:pPr marL="285750" indent="-285750">
              <a:buFontTx/>
              <a:buChar char="-"/>
            </a:pPr>
            <a:r>
              <a:rPr lang="en-GB" b="1" dirty="0">
                <a:solidFill>
                  <a:schemeClr val="bg1"/>
                </a:solidFill>
                <a:latin typeface="Arial"/>
                <a:cs typeface="Arial"/>
              </a:rPr>
              <a:t>Bite Size Training</a:t>
            </a:r>
          </a:p>
          <a:p>
            <a:pPr marL="285750" indent="-285750">
              <a:buFontTx/>
              <a:buChar char="-"/>
            </a:pPr>
            <a:r>
              <a:rPr lang="en-GB" b="1" dirty="0">
                <a:solidFill>
                  <a:schemeClr val="bg1"/>
                </a:solidFill>
                <a:latin typeface="Arial"/>
                <a:cs typeface="Arial"/>
              </a:rPr>
              <a:t>Adoption</a:t>
            </a:r>
          </a:p>
          <a:p>
            <a:pPr marL="285750" indent="-285750">
              <a:buFont typeface="Calibri"/>
              <a:buChar char="-"/>
            </a:pPr>
            <a:endParaRPr lang="en-GB" b="1" dirty="0">
              <a:solidFill>
                <a:srgbClr val="3C063F"/>
              </a:solidFill>
              <a:latin typeface="Arial"/>
              <a:cs typeface="Arial"/>
            </a:endParaRPr>
          </a:p>
        </p:txBody>
      </p:sp>
      <p:cxnSp>
        <p:nvCxnSpPr>
          <p:cNvPr id="12" name="Straight Arrow Connector 11">
            <a:extLst>
              <a:ext uri="{FF2B5EF4-FFF2-40B4-BE49-F238E27FC236}">
                <a16:creationId xmlns:a16="http://schemas.microsoft.com/office/drawing/2014/main" id="{42DFDA15-B8B2-961D-0C17-FDF4AA0C520A}"/>
              </a:ext>
            </a:extLst>
          </p:cNvPr>
          <p:cNvCxnSpPr/>
          <p:nvPr/>
        </p:nvCxnSpPr>
        <p:spPr>
          <a:xfrm>
            <a:off x="1594082" y="3277455"/>
            <a:ext cx="0" cy="31850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4850E06-12B5-77E1-48D4-61F19B33F2B2}"/>
              </a:ext>
            </a:extLst>
          </p:cNvPr>
          <p:cNvCxnSpPr/>
          <p:nvPr/>
        </p:nvCxnSpPr>
        <p:spPr>
          <a:xfrm>
            <a:off x="1594082" y="4883248"/>
            <a:ext cx="0" cy="31850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4420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738664"/>
          </a:xfrm>
          <a:prstGeom prst="rect">
            <a:avLst/>
          </a:prstGeom>
        </p:spPr>
        <p:txBody>
          <a:bodyPr wrap="square" lIns="91440" tIns="45720" rIns="91440" bIns="45720" anchor="t">
            <a:spAutoFit/>
          </a:bodyPr>
          <a:lstStyle/>
          <a:p>
            <a:r>
              <a:rPr lang="en-US" sz="2400" b="1" dirty="0">
                <a:solidFill>
                  <a:schemeClr val="bg1"/>
                </a:solidFill>
                <a:latin typeface="Arial"/>
                <a:cs typeface="Arial"/>
              </a:rPr>
              <a:t>Great North Care Record </a:t>
            </a:r>
            <a:r>
              <a:rPr lang="en-US" sz="2400" b="1" dirty="0">
                <a:solidFill>
                  <a:schemeClr val="bg1"/>
                </a:solidFill>
                <a:latin typeface="Arial" panose="020B0604020202020204" pitchFamily="34" charset="0"/>
                <a:cs typeface="Arial" panose="020B0604020202020204" pitchFamily="34" charset="0"/>
              </a:rPr>
              <a:t>the positives &amp; our progress</a:t>
            </a:r>
            <a:endParaRPr lang="en-US" sz="2400" dirty="0"/>
          </a:p>
          <a:p>
            <a:endParaRPr lang="en-US" dirty="0"/>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8" name="Picture 8">
            <a:extLst>
              <a:ext uri="{FF2B5EF4-FFF2-40B4-BE49-F238E27FC236}">
                <a16:creationId xmlns:a16="http://schemas.microsoft.com/office/drawing/2014/main" id="{8FA8C5D3-1735-ED5F-A7FC-D0F2A9C78810}"/>
              </a:ext>
            </a:extLst>
          </p:cNvPr>
          <p:cNvPicPr>
            <a:picLocks noChangeAspect="1"/>
          </p:cNvPicPr>
          <p:nvPr/>
        </p:nvPicPr>
        <p:blipFill>
          <a:blip r:embed="rId4"/>
          <a:stretch>
            <a:fillRect/>
          </a:stretch>
        </p:blipFill>
        <p:spPr>
          <a:xfrm>
            <a:off x="735806" y="1129386"/>
            <a:ext cx="2743200" cy="885825"/>
          </a:xfrm>
          <a:prstGeom prst="rect">
            <a:avLst/>
          </a:prstGeom>
        </p:spPr>
      </p:pic>
      <p:pic>
        <p:nvPicPr>
          <p:cNvPr id="9" name="Picture 9">
            <a:extLst>
              <a:ext uri="{FF2B5EF4-FFF2-40B4-BE49-F238E27FC236}">
                <a16:creationId xmlns:a16="http://schemas.microsoft.com/office/drawing/2014/main" id="{9C332DEF-88FD-74DD-7149-63056E2DA828}"/>
              </a:ext>
            </a:extLst>
          </p:cNvPr>
          <p:cNvPicPr>
            <a:picLocks noChangeAspect="1"/>
          </p:cNvPicPr>
          <p:nvPr/>
        </p:nvPicPr>
        <p:blipFill rotWithShape="1">
          <a:blip r:embed="rId5"/>
          <a:srcRect t="547" b="16754"/>
          <a:stretch/>
        </p:blipFill>
        <p:spPr>
          <a:xfrm>
            <a:off x="5712734" y="1570642"/>
            <a:ext cx="1938069" cy="1535348"/>
          </a:xfrm>
          <a:prstGeom prst="rect">
            <a:avLst/>
          </a:prstGeom>
        </p:spPr>
      </p:pic>
      <p:pic>
        <p:nvPicPr>
          <p:cNvPr id="10" name="Picture 10">
            <a:extLst>
              <a:ext uri="{FF2B5EF4-FFF2-40B4-BE49-F238E27FC236}">
                <a16:creationId xmlns:a16="http://schemas.microsoft.com/office/drawing/2014/main" id="{54CBD9B8-EE90-E4D8-279B-65645679B0E0}"/>
              </a:ext>
            </a:extLst>
          </p:cNvPr>
          <p:cNvPicPr>
            <a:picLocks noChangeAspect="1"/>
          </p:cNvPicPr>
          <p:nvPr/>
        </p:nvPicPr>
        <p:blipFill rotWithShape="1">
          <a:blip r:embed="rId6"/>
          <a:srcRect t="123" b="16126"/>
          <a:stretch/>
        </p:blipFill>
        <p:spPr>
          <a:xfrm>
            <a:off x="3425530" y="1887448"/>
            <a:ext cx="1938069" cy="1607343"/>
          </a:xfrm>
          <a:prstGeom prst="rect">
            <a:avLst/>
          </a:prstGeom>
        </p:spPr>
      </p:pic>
      <p:pic>
        <p:nvPicPr>
          <p:cNvPr id="11" name="Picture 11">
            <a:extLst>
              <a:ext uri="{FF2B5EF4-FFF2-40B4-BE49-F238E27FC236}">
                <a16:creationId xmlns:a16="http://schemas.microsoft.com/office/drawing/2014/main" id="{A4634E29-35F1-40C1-41D8-6D44112AE0F6}"/>
              </a:ext>
            </a:extLst>
          </p:cNvPr>
          <p:cNvPicPr>
            <a:picLocks noChangeAspect="1"/>
          </p:cNvPicPr>
          <p:nvPr/>
        </p:nvPicPr>
        <p:blipFill rotWithShape="1">
          <a:blip r:embed="rId7"/>
          <a:srcRect l="28796" r="27225" b="17277"/>
          <a:stretch/>
        </p:blipFill>
        <p:spPr>
          <a:xfrm>
            <a:off x="5487928" y="4584865"/>
            <a:ext cx="1206435" cy="2269247"/>
          </a:xfrm>
          <a:prstGeom prst="rect">
            <a:avLst/>
          </a:prstGeom>
        </p:spPr>
      </p:pic>
      <p:pic>
        <p:nvPicPr>
          <p:cNvPr id="18" name="Picture 18">
            <a:extLst>
              <a:ext uri="{FF2B5EF4-FFF2-40B4-BE49-F238E27FC236}">
                <a16:creationId xmlns:a16="http://schemas.microsoft.com/office/drawing/2014/main" id="{0D1C6351-FDEF-0B39-2FB2-3DAEACC48BDD}"/>
              </a:ext>
            </a:extLst>
          </p:cNvPr>
          <p:cNvPicPr>
            <a:picLocks noChangeAspect="1"/>
          </p:cNvPicPr>
          <p:nvPr/>
        </p:nvPicPr>
        <p:blipFill rotWithShape="1">
          <a:blip r:embed="rId8"/>
          <a:srcRect l="17277" r="15183" b="15191"/>
          <a:stretch/>
        </p:blipFill>
        <p:spPr>
          <a:xfrm>
            <a:off x="182831" y="4518803"/>
            <a:ext cx="1363913" cy="1665116"/>
          </a:xfrm>
          <a:prstGeom prst="rect">
            <a:avLst/>
          </a:prstGeom>
        </p:spPr>
      </p:pic>
      <p:pic>
        <p:nvPicPr>
          <p:cNvPr id="22" name="Picture 22">
            <a:extLst>
              <a:ext uri="{FF2B5EF4-FFF2-40B4-BE49-F238E27FC236}">
                <a16:creationId xmlns:a16="http://schemas.microsoft.com/office/drawing/2014/main" id="{31CCB769-CF2C-6866-3305-F73F38C3343E}"/>
              </a:ext>
            </a:extLst>
          </p:cNvPr>
          <p:cNvPicPr>
            <a:picLocks noChangeAspect="1"/>
          </p:cNvPicPr>
          <p:nvPr/>
        </p:nvPicPr>
        <p:blipFill rotWithShape="1">
          <a:blip r:embed="rId9"/>
          <a:srcRect l="8421" r="6842" b="20635"/>
          <a:stretch/>
        </p:blipFill>
        <p:spPr>
          <a:xfrm>
            <a:off x="1351952" y="2430014"/>
            <a:ext cx="1950693" cy="1832088"/>
          </a:xfrm>
          <a:prstGeom prst="rect">
            <a:avLst/>
          </a:prstGeom>
        </p:spPr>
      </p:pic>
      <p:cxnSp>
        <p:nvCxnSpPr>
          <p:cNvPr id="2" name="Straight Arrow Connector 1">
            <a:extLst>
              <a:ext uri="{FF2B5EF4-FFF2-40B4-BE49-F238E27FC236}">
                <a16:creationId xmlns:a16="http://schemas.microsoft.com/office/drawing/2014/main" id="{F90E90EB-9D31-5A37-CFBD-7383A3618519}"/>
              </a:ext>
            </a:extLst>
          </p:cNvPr>
          <p:cNvCxnSpPr/>
          <p:nvPr/>
        </p:nvCxnSpPr>
        <p:spPr>
          <a:xfrm>
            <a:off x="2030083" y="5890404"/>
            <a:ext cx="3329796" cy="368060"/>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F13BAAFE-BE32-2058-C6BB-7879A3850032}"/>
              </a:ext>
            </a:extLst>
          </p:cNvPr>
          <p:cNvCxnSpPr>
            <a:cxnSpLocks/>
          </p:cNvCxnSpPr>
          <p:nvPr/>
        </p:nvCxnSpPr>
        <p:spPr>
          <a:xfrm>
            <a:off x="2863723" y="4645771"/>
            <a:ext cx="2483763" cy="704687"/>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CF9C5A4-EB81-79C4-D3E0-90624FC81498}"/>
              </a:ext>
            </a:extLst>
          </p:cNvPr>
          <p:cNvCxnSpPr>
            <a:cxnSpLocks/>
          </p:cNvCxnSpPr>
          <p:nvPr/>
        </p:nvCxnSpPr>
        <p:spPr>
          <a:xfrm flipH="1">
            <a:off x="6534858" y="3993832"/>
            <a:ext cx="170595" cy="973395"/>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4E66F22F-54FA-32F9-ED08-BE2712C9D0E4}"/>
              </a:ext>
            </a:extLst>
          </p:cNvPr>
          <p:cNvCxnSpPr>
            <a:cxnSpLocks/>
          </p:cNvCxnSpPr>
          <p:nvPr/>
        </p:nvCxnSpPr>
        <p:spPr>
          <a:xfrm flipV="1">
            <a:off x="6774612" y="6067591"/>
            <a:ext cx="2725452" cy="236286"/>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15638073-32D6-D030-A043-DDC4894716CC}"/>
              </a:ext>
            </a:extLst>
          </p:cNvPr>
          <p:cNvCxnSpPr>
            <a:cxnSpLocks/>
          </p:cNvCxnSpPr>
          <p:nvPr/>
        </p:nvCxnSpPr>
        <p:spPr>
          <a:xfrm>
            <a:off x="5020079" y="4012423"/>
            <a:ext cx="699731" cy="898037"/>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DBE1E1C3-451C-A165-27B0-FDBE250BA653}"/>
              </a:ext>
            </a:extLst>
          </p:cNvPr>
          <p:cNvSpPr txBox="1"/>
          <p:nvPr/>
        </p:nvSpPr>
        <p:spPr>
          <a:xfrm>
            <a:off x="112416" y="6095380"/>
            <a:ext cx="19115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100% of GP primary care data</a:t>
            </a:r>
            <a:endParaRPr lang="en-GB" dirty="0"/>
          </a:p>
        </p:txBody>
      </p:sp>
      <p:sp>
        <p:nvSpPr>
          <p:cNvPr id="25" name="TextBox 24">
            <a:extLst>
              <a:ext uri="{FF2B5EF4-FFF2-40B4-BE49-F238E27FC236}">
                <a16:creationId xmlns:a16="http://schemas.microsoft.com/office/drawing/2014/main" id="{9A361F74-5E73-3BE5-2BB4-06BF52567D87}"/>
              </a:ext>
            </a:extLst>
          </p:cNvPr>
          <p:cNvSpPr txBox="1"/>
          <p:nvPr/>
        </p:nvSpPr>
        <p:spPr>
          <a:xfrm>
            <a:off x="1411832" y="4163113"/>
            <a:ext cx="18984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93% of Trust data</a:t>
            </a:r>
            <a:endParaRPr lang="en-GB" dirty="0"/>
          </a:p>
        </p:txBody>
      </p:sp>
      <p:sp>
        <p:nvSpPr>
          <p:cNvPr id="26" name="TextBox 25">
            <a:extLst>
              <a:ext uri="{FF2B5EF4-FFF2-40B4-BE49-F238E27FC236}">
                <a16:creationId xmlns:a16="http://schemas.microsoft.com/office/drawing/2014/main" id="{B825C09D-C167-F5DA-9C3E-B1C6F05F7CDB}"/>
              </a:ext>
            </a:extLst>
          </p:cNvPr>
          <p:cNvSpPr txBox="1"/>
          <p:nvPr/>
        </p:nvSpPr>
        <p:spPr>
          <a:xfrm>
            <a:off x="3820040" y="3345091"/>
            <a:ext cx="15556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Out-of-hours</a:t>
            </a:r>
            <a:endParaRPr lang="en-US" dirty="0"/>
          </a:p>
          <a:p>
            <a:r>
              <a:rPr lang="en-GB" dirty="0">
                <a:cs typeface="Calibri"/>
              </a:rPr>
              <a:t>providers</a:t>
            </a:r>
            <a:endParaRPr lang="en-GB" dirty="0"/>
          </a:p>
        </p:txBody>
      </p:sp>
      <p:sp>
        <p:nvSpPr>
          <p:cNvPr id="27" name="TextBox 26">
            <a:extLst>
              <a:ext uri="{FF2B5EF4-FFF2-40B4-BE49-F238E27FC236}">
                <a16:creationId xmlns:a16="http://schemas.microsoft.com/office/drawing/2014/main" id="{9436DBFE-A96D-EE8F-AA12-099C1348557A}"/>
              </a:ext>
            </a:extLst>
          </p:cNvPr>
          <p:cNvSpPr txBox="1"/>
          <p:nvPr/>
        </p:nvSpPr>
        <p:spPr>
          <a:xfrm>
            <a:off x="6101082" y="3169090"/>
            <a:ext cx="15508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Both mental</a:t>
            </a:r>
            <a:endParaRPr lang="en-US" dirty="0">
              <a:cs typeface="Calibri"/>
            </a:endParaRPr>
          </a:p>
          <a:p>
            <a:r>
              <a:rPr lang="en-GB" dirty="0">
                <a:cs typeface="Calibri"/>
              </a:rPr>
              <a:t> health Trusts</a:t>
            </a:r>
            <a:endParaRPr lang="en-US">
              <a:cs typeface="Calibri"/>
            </a:endParaRPr>
          </a:p>
        </p:txBody>
      </p:sp>
      <p:pic>
        <p:nvPicPr>
          <p:cNvPr id="12" name="Picture 28">
            <a:extLst>
              <a:ext uri="{FF2B5EF4-FFF2-40B4-BE49-F238E27FC236}">
                <a16:creationId xmlns:a16="http://schemas.microsoft.com/office/drawing/2014/main" id="{9E55FB7F-268D-5121-A62D-5F0E8556B01F}"/>
              </a:ext>
            </a:extLst>
          </p:cNvPr>
          <p:cNvPicPr>
            <a:picLocks noChangeAspect="1"/>
          </p:cNvPicPr>
          <p:nvPr/>
        </p:nvPicPr>
        <p:blipFill rotWithShape="1">
          <a:blip r:embed="rId10"/>
          <a:srcRect t="-3338" r="631" b="10889"/>
          <a:stretch/>
        </p:blipFill>
        <p:spPr>
          <a:xfrm>
            <a:off x="8200370" y="1711222"/>
            <a:ext cx="1848878" cy="1716552"/>
          </a:xfrm>
          <a:prstGeom prst="rect">
            <a:avLst/>
          </a:prstGeom>
        </p:spPr>
      </p:pic>
      <p:pic>
        <p:nvPicPr>
          <p:cNvPr id="29" name="Picture 29">
            <a:extLst>
              <a:ext uri="{FF2B5EF4-FFF2-40B4-BE49-F238E27FC236}">
                <a16:creationId xmlns:a16="http://schemas.microsoft.com/office/drawing/2014/main" id="{DE8D043C-3F75-C59C-3A3C-3A02E3B04CDE}"/>
              </a:ext>
            </a:extLst>
          </p:cNvPr>
          <p:cNvPicPr>
            <a:picLocks noChangeAspect="1"/>
          </p:cNvPicPr>
          <p:nvPr/>
        </p:nvPicPr>
        <p:blipFill rotWithShape="1">
          <a:blip r:embed="rId11"/>
          <a:srcRect r="523" b="15263"/>
          <a:stretch/>
        </p:blipFill>
        <p:spPr>
          <a:xfrm>
            <a:off x="9867165" y="3229076"/>
            <a:ext cx="1779935" cy="1519371"/>
          </a:xfrm>
          <a:prstGeom prst="rect">
            <a:avLst/>
          </a:prstGeom>
        </p:spPr>
      </p:pic>
      <p:sp>
        <p:nvSpPr>
          <p:cNvPr id="30" name="Rectangle 29">
            <a:extLst>
              <a:ext uri="{FF2B5EF4-FFF2-40B4-BE49-F238E27FC236}">
                <a16:creationId xmlns:a16="http://schemas.microsoft.com/office/drawing/2014/main" id="{141719FB-2502-9999-2BB6-353F2D0DA98E}"/>
              </a:ext>
            </a:extLst>
          </p:cNvPr>
          <p:cNvSpPr/>
          <p:nvPr/>
        </p:nvSpPr>
        <p:spPr>
          <a:xfrm>
            <a:off x="10092905" y="5909094"/>
            <a:ext cx="2458528" cy="992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C4AD54D-8087-2B50-27CC-5B711BE8FD11}"/>
              </a:ext>
            </a:extLst>
          </p:cNvPr>
          <p:cNvSpPr txBox="1"/>
          <p:nvPr/>
        </p:nvSpPr>
        <p:spPr>
          <a:xfrm>
            <a:off x="9150569" y="6316740"/>
            <a:ext cx="3041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North East Ambulance Service</a:t>
            </a:r>
            <a:endParaRPr lang="en-US" dirty="0"/>
          </a:p>
        </p:txBody>
      </p:sp>
      <p:pic>
        <p:nvPicPr>
          <p:cNvPr id="15" name="Picture 15">
            <a:extLst>
              <a:ext uri="{FF2B5EF4-FFF2-40B4-BE49-F238E27FC236}">
                <a16:creationId xmlns:a16="http://schemas.microsoft.com/office/drawing/2014/main" id="{D7EB87A2-F8B4-FF52-9300-9A9DC1262F8C}"/>
              </a:ext>
            </a:extLst>
          </p:cNvPr>
          <p:cNvPicPr>
            <a:picLocks noChangeAspect="1"/>
          </p:cNvPicPr>
          <p:nvPr/>
        </p:nvPicPr>
        <p:blipFill rotWithShape="1">
          <a:blip r:embed="rId12"/>
          <a:srcRect b="21604"/>
          <a:stretch/>
        </p:blipFill>
        <p:spPr>
          <a:xfrm>
            <a:off x="9748096" y="5095136"/>
            <a:ext cx="1688450" cy="1329063"/>
          </a:xfrm>
          <a:prstGeom prst="rect">
            <a:avLst/>
          </a:prstGeom>
        </p:spPr>
      </p:pic>
      <p:cxnSp>
        <p:nvCxnSpPr>
          <p:cNvPr id="6" name="Straight Arrow Connector 5">
            <a:extLst>
              <a:ext uri="{FF2B5EF4-FFF2-40B4-BE49-F238E27FC236}">
                <a16:creationId xmlns:a16="http://schemas.microsoft.com/office/drawing/2014/main" id="{C04303AD-1F53-E941-D2D7-0736F597981C}"/>
              </a:ext>
            </a:extLst>
          </p:cNvPr>
          <p:cNvCxnSpPr>
            <a:cxnSpLocks/>
          </p:cNvCxnSpPr>
          <p:nvPr/>
        </p:nvCxnSpPr>
        <p:spPr>
          <a:xfrm flipV="1">
            <a:off x="6787288" y="3745106"/>
            <a:ext cx="1988034" cy="1285060"/>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4506D1E-96FB-3A96-955A-B6F12898F949}"/>
              </a:ext>
            </a:extLst>
          </p:cNvPr>
          <p:cNvCxnSpPr>
            <a:cxnSpLocks/>
          </p:cNvCxnSpPr>
          <p:nvPr/>
        </p:nvCxnSpPr>
        <p:spPr>
          <a:xfrm flipV="1">
            <a:off x="6785545" y="4756179"/>
            <a:ext cx="3241644" cy="924543"/>
          </a:xfrm>
          <a:prstGeom prst="straightConnector1">
            <a:avLst/>
          </a:prstGeom>
          <a:ln>
            <a:solidFill>
              <a:srgbClr val="782283"/>
            </a:solidFill>
            <a:headEnd type="triangle"/>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5E9D5E04-B1E9-4764-B038-427819D75DF2}"/>
              </a:ext>
            </a:extLst>
          </p:cNvPr>
          <p:cNvSpPr txBox="1"/>
          <p:nvPr/>
        </p:nvSpPr>
        <p:spPr>
          <a:xfrm>
            <a:off x="8575971" y="3345090"/>
            <a:ext cx="1187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Social care</a:t>
            </a:r>
            <a:endParaRPr lang="en-GB" dirty="0"/>
          </a:p>
        </p:txBody>
      </p:sp>
      <p:sp>
        <p:nvSpPr>
          <p:cNvPr id="17" name="TextBox 16">
            <a:extLst>
              <a:ext uri="{FF2B5EF4-FFF2-40B4-BE49-F238E27FC236}">
                <a16:creationId xmlns:a16="http://schemas.microsoft.com/office/drawing/2014/main" id="{9A1028FB-A8BF-836E-8556-23E82092F23D}"/>
              </a:ext>
            </a:extLst>
          </p:cNvPr>
          <p:cNvSpPr txBox="1"/>
          <p:nvPr/>
        </p:nvSpPr>
        <p:spPr>
          <a:xfrm>
            <a:off x="10165660" y="4632607"/>
            <a:ext cx="1187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Hospices</a:t>
            </a:r>
            <a:endParaRPr lang="en-US" dirty="0"/>
          </a:p>
        </p:txBody>
      </p:sp>
    </p:spTree>
    <p:extLst>
      <p:ext uri="{BB962C8B-B14F-4D97-AF65-F5344CB8AC3E}">
        <p14:creationId xmlns:p14="http://schemas.microsoft.com/office/powerpoint/2010/main" val="322865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738664"/>
          </a:xfrm>
          <a:prstGeom prst="rect">
            <a:avLst/>
          </a:prstGeom>
        </p:spPr>
        <p:txBody>
          <a:bodyPr wrap="square" lIns="91440" tIns="45720" rIns="91440" bIns="45720" anchor="t">
            <a:spAutoFit/>
          </a:bodyPr>
          <a:lstStyle/>
          <a:p>
            <a:r>
              <a:rPr lang="en-US" sz="2400" b="1" dirty="0">
                <a:solidFill>
                  <a:schemeClr val="bg1"/>
                </a:solidFill>
                <a:latin typeface="Arial"/>
                <a:cs typeface="Arial"/>
              </a:rPr>
              <a:t>Great North Care Record </a:t>
            </a:r>
            <a:r>
              <a:rPr lang="en-US" sz="2400" b="1" dirty="0">
                <a:solidFill>
                  <a:schemeClr val="bg1"/>
                </a:solidFill>
                <a:latin typeface="Arial" panose="020B0604020202020204" pitchFamily="34" charset="0"/>
                <a:cs typeface="Arial" panose="020B0604020202020204" pitchFamily="34" charset="0"/>
              </a:rPr>
              <a:t>the positives &amp; our progress</a:t>
            </a:r>
            <a:endParaRPr lang="en-US" sz="2400" dirty="0"/>
          </a:p>
          <a:p>
            <a:endParaRPr lang="en-US" dirty="0"/>
          </a:p>
        </p:txBody>
      </p:sp>
      <p:pic>
        <p:nvPicPr>
          <p:cNvPr id="8" name="Picture 8">
            <a:extLst>
              <a:ext uri="{FF2B5EF4-FFF2-40B4-BE49-F238E27FC236}">
                <a16:creationId xmlns:a16="http://schemas.microsoft.com/office/drawing/2014/main" id="{8FA8C5D3-1735-ED5F-A7FC-D0F2A9C78810}"/>
              </a:ext>
            </a:extLst>
          </p:cNvPr>
          <p:cNvPicPr>
            <a:picLocks noChangeAspect="1"/>
          </p:cNvPicPr>
          <p:nvPr/>
        </p:nvPicPr>
        <p:blipFill>
          <a:blip r:embed="rId3"/>
          <a:stretch>
            <a:fillRect/>
          </a:stretch>
        </p:blipFill>
        <p:spPr>
          <a:xfrm>
            <a:off x="735806" y="1129386"/>
            <a:ext cx="2743200" cy="885825"/>
          </a:xfrm>
          <a:prstGeom prst="rect">
            <a:avLst/>
          </a:prstGeom>
        </p:spPr>
      </p:pic>
      <p:pic>
        <p:nvPicPr>
          <p:cNvPr id="20" name="Picture 19">
            <a:extLst>
              <a:ext uri="{FF2B5EF4-FFF2-40B4-BE49-F238E27FC236}">
                <a16:creationId xmlns:a16="http://schemas.microsoft.com/office/drawing/2014/main" id="{D21C152D-BAD0-931B-A1CA-B6609144B7ED}"/>
              </a:ext>
            </a:extLst>
          </p:cNvPr>
          <p:cNvPicPr>
            <a:picLocks noChangeAspect="1"/>
          </p:cNvPicPr>
          <p:nvPr/>
        </p:nvPicPr>
        <p:blipFill rotWithShape="1">
          <a:blip r:embed="rId4"/>
          <a:srcRect l="4831" t="4981" r="15053" b="5479"/>
          <a:stretch/>
        </p:blipFill>
        <p:spPr>
          <a:xfrm>
            <a:off x="9026654" y="2172984"/>
            <a:ext cx="2744105" cy="4089114"/>
          </a:xfrm>
          <a:prstGeom prst="rect">
            <a:avLst/>
          </a:prstGeom>
        </p:spPr>
      </p:pic>
      <p:sp>
        <p:nvSpPr>
          <p:cNvPr id="33" name="Rounded Rectangle 1">
            <a:extLst>
              <a:ext uri="{FF2B5EF4-FFF2-40B4-BE49-F238E27FC236}">
                <a16:creationId xmlns:a16="http://schemas.microsoft.com/office/drawing/2014/main" id="{95D165FC-1F8B-1FDE-5722-ABC66D9C6E48}"/>
              </a:ext>
            </a:extLst>
          </p:cNvPr>
          <p:cNvSpPr/>
          <p:nvPr/>
        </p:nvSpPr>
        <p:spPr>
          <a:xfrm>
            <a:off x="610288" y="2476071"/>
            <a:ext cx="4547339" cy="1417835"/>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Calibri,Sans-Serif" panose="020B0604020202020204" pitchFamily="34" charset="0"/>
              <a:buChar char="-"/>
            </a:pPr>
            <a:endParaRPr lang="en-GB" sz="2000" b="1" dirty="0">
              <a:solidFill>
                <a:schemeClr val="bg1"/>
              </a:solidFill>
              <a:latin typeface="Arial"/>
              <a:cs typeface="Arial"/>
            </a:endParaRPr>
          </a:p>
        </p:txBody>
      </p:sp>
      <p:sp>
        <p:nvSpPr>
          <p:cNvPr id="34" name="TextBox 33">
            <a:extLst>
              <a:ext uri="{FF2B5EF4-FFF2-40B4-BE49-F238E27FC236}">
                <a16:creationId xmlns:a16="http://schemas.microsoft.com/office/drawing/2014/main" id="{D65C46E6-8DBC-99A9-1BDE-8B2624F68D94}"/>
              </a:ext>
            </a:extLst>
          </p:cNvPr>
          <p:cNvSpPr txBox="1"/>
          <p:nvPr/>
        </p:nvSpPr>
        <p:spPr>
          <a:xfrm>
            <a:off x="965771" y="2650733"/>
            <a:ext cx="3308278" cy="923330"/>
          </a:xfrm>
          <a:prstGeom prst="rect">
            <a:avLst/>
          </a:prstGeom>
          <a:noFill/>
        </p:spPr>
        <p:txBody>
          <a:bodyPr wrap="square" rtlCol="0">
            <a:spAutoFit/>
          </a:bodyPr>
          <a:lstStyle/>
          <a:p>
            <a:pPr marL="285750" indent="-285750">
              <a:buFontTx/>
              <a:buChar char="-"/>
            </a:pPr>
            <a:r>
              <a:rPr lang="en-GB" dirty="0">
                <a:solidFill>
                  <a:schemeClr val="bg1"/>
                </a:solidFill>
                <a:latin typeface="Arial" panose="020B0604020202020204" pitchFamily="34" charset="0"/>
                <a:cs typeface="Arial" panose="020B0604020202020204" pitchFamily="34" charset="0"/>
              </a:rPr>
              <a:t>Maternity implementation</a:t>
            </a:r>
          </a:p>
          <a:p>
            <a:pPr marL="285750" indent="-285750">
              <a:buFontTx/>
              <a:buChar char="-"/>
            </a:pPr>
            <a:r>
              <a:rPr lang="en-GB" dirty="0">
                <a:solidFill>
                  <a:schemeClr val="bg1"/>
                </a:solidFill>
                <a:latin typeface="Arial" panose="020B0604020202020204" pitchFamily="34" charset="0"/>
                <a:cs typeface="Arial" panose="020B0604020202020204" pitchFamily="34" charset="0"/>
              </a:rPr>
              <a:t>Regional digital solution</a:t>
            </a:r>
          </a:p>
          <a:p>
            <a:pPr marL="285750" indent="-285750">
              <a:buFontTx/>
              <a:buChar char="-"/>
            </a:pPr>
            <a:r>
              <a:rPr lang="en-GB" dirty="0">
                <a:solidFill>
                  <a:schemeClr val="bg1"/>
                </a:solidFill>
                <a:latin typeface="Arial" panose="020B0604020202020204" pitchFamily="34" charset="0"/>
                <a:cs typeface="Arial" panose="020B0604020202020204" pitchFamily="34" charset="0"/>
              </a:rPr>
              <a:t>Supported by the LMNS</a:t>
            </a:r>
          </a:p>
        </p:txBody>
      </p:sp>
      <p:pic>
        <p:nvPicPr>
          <p:cNvPr id="36" name="Picture 35">
            <a:extLst>
              <a:ext uri="{FF2B5EF4-FFF2-40B4-BE49-F238E27FC236}">
                <a16:creationId xmlns:a16="http://schemas.microsoft.com/office/drawing/2014/main" id="{46EBDBAF-F887-210D-55A8-105C0D870A98}"/>
              </a:ext>
            </a:extLst>
          </p:cNvPr>
          <p:cNvPicPr>
            <a:picLocks noChangeAspect="1"/>
          </p:cNvPicPr>
          <p:nvPr/>
        </p:nvPicPr>
        <p:blipFill rotWithShape="1">
          <a:blip r:embed="rId5"/>
          <a:srcRect l="19371" t="14338" r="5523" b="1722"/>
          <a:stretch/>
        </p:blipFill>
        <p:spPr>
          <a:xfrm>
            <a:off x="5720088" y="2172984"/>
            <a:ext cx="2744104" cy="4089114"/>
          </a:xfrm>
          <a:prstGeom prst="rect">
            <a:avLst/>
          </a:prstGeom>
        </p:spPr>
      </p:pic>
      <p:pic>
        <p:nvPicPr>
          <p:cNvPr id="38" name="Picture 37">
            <a:extLst>
              <a:ext uri="{FF2B5EF4-FFF2-40B4-BE49-F238E27FC236}">
                <a16:creationId xmlns:a16="http://schemas.microsoft.com/office/drawing/2014/main" id="{0AEDF44A-4EE4-E416-D8E7-17FA90250BC1}"/>
              </a:ext>
            </a:extLst>
          </p:cNvPr>
          <p:cNvPicPr>
            <a:picLocks noChangeAspect="1"/>
          </p:cNvPicPr>
          <p:nvPr/>
        </p:nvPicPr>
        <p:blipFill rotWithShape="1">
          <a:blip r:embed="rId6"/>
          <a:srcRect l="5181" t="23970" r="24995" b="26442"/>
          <a:stretch/>
        </p:blipFill>
        <p:spPr>
          <a:xfrm>
            <a:off x="642975" y="4179692"/>
            <a:ext cx="4514367" cy="2413984"/>
          </a:xfrm>
          <a:prstGeom prst="rect">
            <a:avLst/>
          </a:prstGeom>
        </p:spPr>
      </p:pic>
    </p:spTree>
    <p:extLst>
      <p:ext uri="{BB962C8B-B14F-4D97-AF65-F5344CB8AC3E}">
        <p14:creationId xmlns:p14="http://schemas.microsoft.com/office/powerpoint/2010/main" val="215807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dirty="0" err="1">
                <a:solidFill>
                  <a:schemeClr val="bg1"/>
                </a:solidFill>
                <a:latin typeface="Arial"/>
                <a:cs typeface="Arial"/>
              </a:rPr>
              <a:t>Prioritisation</a:t>
            </a:r>
            <a:endParaRPr lang="en-US" sz="2400" b="1" dirty="0">
              <a:solidFill>
                <a:schemeClr val="bg1"/>
              </a:solidFill>
              <a:latin typeface="Arial"/>
              <a:cs typeface="Arial"/>
            </a:endParaRPr>
          </a:p>
        </p:txBody>
      </p:sp>
      <p:sp>
        <p:nvSpPr>
          <p:cNvPr id="6" name="Rectangle 5">
            <a:extLst>
              <a:ext uri="{FF2B5EF4-FFF2-40B4-BE49-F238E27FC236}">
                <a16:creationId xmlns:a16="http://schemas.microsoft.com/office/drawing/2014/main" id="{54613CD9-576F-5144-880F-69CE88A9A033}"/>
              </a:ext>
            </a:extLst>
          </p:cNvPr>
          <p:cNvSpPr/>
          <p:nvPr/>
        </p:nvSpPr>
        <p:spPr>
          <a:xfrm>
            <a:off x="9893865" y="1708727"/>
            <a:ext cx="8452593" cy="369332"/>
          </a:xfrm>
          <a:prstGeom prst="rect">
            <a:avLst/>
          </a:prstGeom>
        </p:spPr>
        <p:txBody>
          <a:bodyPr wrap="square" lIns="91440" tIns="45720" rIns="91440" bIns="45720" anchor="t">
            <a:spAutoFit/>
          </a:bodyPr>
          <a:lstStyle/>
          <a:p>
            <a:endParaRPr lang="en-GB" dirty="0">
              <a:solidFill>
                <a:srgbClr val="3C063F"/>
              </a:solidFill>
              <a:latin typeface="Arial"/>
              <a:cs typeface="Calibri"/>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4"/>
          <a:stretch>
            <a:fillRect/>
          </a:stretch>
        </p:blipFill>
        <p:spPr>
          <a:xfrm>
            <a:off x="10307927" y="6200384"/>
            <a:ext cx="1545867" cy="351076"/>
          </a:xfrm>
          <a:prstGeom prst="rect">
            <a:avLst/>
          </a:prstGeom>
        </p:spPr>
      </p:pic>
      <p:pic>
        <p:nvPicPr>
          <p:cNvPr id="8" name="Picture 8">
            <a:extLst>
              <a:ext uri="{FF2B5EF4-FFF2-40B4-BE49-F238E27FC236}">
                <a16:creationId xmlns:a16="http://schemas.microsoft.com/office/drawing/2014/main" id="{8FA8C5D3-1735-ED5F-A7FC-D0F2A9C78810}"/>
              </a:ext>
            </a:extLst>
          </p:cNvPr>
          <p:cNvPicPr>
            <a:picLocks noChangeAspect="1"/>
          </p:cNvPicPr>
          <p:nvPr/>
        </p:nvPicPr>
        <p:blipFill>
          <a:blip r:embed="rId5"/>
          <a:stretch>
            <a:fillRect/>
          </a:stretch>
        </p:blipFill>
        <p:spPr>
          <a:xfrm>
            <a:off x="630703" y="1192349"/>
            <a:ext cx="2743200" cy="885825"/>
          </a:xfrm>
          <a:prstGeom prst="rect">
            <a:avLst/>
          </a:prstGeom>
        </p:spPr>
      </p:pic>
      <p:pic>
        <p:nvPicPr>
          <p:cNvPr id="2" name="Picture 6">
            <a:extLst>
              <a:ext uri="{FF2B5EF4-FFF2-40B4-BE49-F238E27FC236}">
                <a16:creationId xmlns:a16="http://schemas.microsoft.com/office/drawing/2014/main" id="{3F059D6C-797B-1BA0-8F97-9C8EAF04B8F0}"/>
              </a:ext>
            </a:extLst>
          </p:cNvPr>
          <p:cNvPicPr>
            <a:picLocks noChangeAspect="1"/>
          </p:cNvPicPr>
          <p:nvPr/>
        </p:nvPicPr>
        <p:blipFill rotWithShape="1">
          <a:blip r:embed="rId6"/>
          <a:srcRect l="12805" t="150" r="10976" b="20347"/>
          <a:stretch/>
        </p:blipFill>
        <p:spPr>
          <a:xfrm>
            <a:off x="10430768" y="1236814"/>
            <a:ext cx="1641693" cy="1683167"/>
          </a:xfrm>
          <a:prstGeom prst="rect">
            <a:avLst/>
          </a:prstGeom>
        </p:spPr>
      </p:pic>
      <p:pic>
        <p:nvPicPr>
          <p:cNvPr id="7" name="Picture 8">
            <a:extLst>
              <a:ext uri="{FF2B5EF4-FFF2-40B4-BE49-F238E27FC236}">
                <a16:creationId xmlns:a16="http://schemas.microsoft.com/office/drawing/2014/main" id="{AAB434F4-588D-C98A-3CF7-8B3C30865C10}"/>
              </a:ext>
            </a:extLst>
          </p:cNvPr>
          <p:cNvPicPr>
            <a:picLocks noChangeAspect="1"/>
          </p:cNvPicPr>
          <p:nvPr/>
        </p:nvPicPr>
        <p:blipFill rotWithShape="1">
          <a:blip r:embed="rId7"/>
          <a:srcRect r="433" b="14719"/>
          <a:stretch/>
        </p:blipFill>
        <p:spPr>
          <a:xfrm>
            <a:off x="6422733" y="1382917"/>
            <a:ext cx="1593254" cy="1384888"/>
          </a:xfrm>
          <a:prstGeom prst="rect">
            <a:avLst/>
          </a:prstGeom>
        </p:spPr>
      </p:pic>
      <p:pic>
        <p:nvPicPr>
          <p:cNvPr id="9" name="Picture 9">
            <a:extLst>
              <a:ext uri="{FF2B5EF4-FFF2-40B4-BE49-F238E27FC236}">
                <a16:creationId xmlns:a16="http://schemas.microsoft.com/office/drawing/2014/main" id="{DFCE4095-04D0-BB01-E8E8-880E573295CF}"/>
              </a:ext>
            </a:extLst>
          </p:cNvPr>
          <p:cNvPicPr>
            <a:picLocks noChangeAspect="1"/>
          </p:cNvPicPr>
          <p:nvPr/>
        </p:nvPicPr>
        <p:blipFill rotWithShape="1">
          <a:blip r:embed="rId8"/>
          <a:srcRect l="23204" t="15896" r="19337" b="34629"/>
          <a:stretch/>
        </p:blipFill>
        <p:spPr>
          <a:xfrm>
            <a:off x="8634755" y="1379623"/>
            <a:ext cx="1588182" cy="1396299"/>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EDF32989-AF23-7CF9-FCEB-105EEC40CD30}"/>
              </a:ext>
            </a:extLst>
          </p:cNvPr>
          <p:cNvPicPr>
            <a:picLocks noChangeAspect="1"/>
          </p:cNvPicPr>
          <p:nvPr/>
        </p:nvPicPr>
        <p:blipFill>
          <a:blip r:embed="rId9"/>
          <a:stretch>
            <a:fillRect/>
          </a:stretch>
        </p:blipFill>
        <p:spPr>
          <a:xfrm>
            <a:off x="6417194" y="5624324"/>
            <a:ext cx="3079984" cy="643901"/>
          </a:xfrm>
          <a:prstGeom prst="rect">
            <a:avLst/>
          </a:prstGeom>
        </p:spPr>
      </p:pic>
      <p:sp>
        <p:nvSpPr>
          <p:cNvPr id="13" name="TextBox 12">
            <a:extLst>
              <a:ext uri="{FF2B5EF4-FFF2-40B4-BE49-F238E27FC236}">
                <a16:creationId xmlns:a16="http://schemas.microsoft.com/office/drawing/2014/main" id="{EE272A67-EBD9-E13B-3D51-6256657219B0}"/>
              </a:ext>
            </a:extLst>
          </p:cNvPr>
          <p:cNvSpPr txBox="1"/>
          <p:nvPr/>
        </p:nvSpPr>
        <p:spPr>
          <a:xfrm>
            <a:off x="8795845" y="2962604"/>
            <a:ext cx="1280948" cy="9364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Acute + community</a:t>
            </a:r>
            <a:endParaRPr lang="en-US" dirty="0">
              <a:cs typeface="Calibri"/>
            </a:endParaRPr>
          </a:p>
          <a:p>
            <a:r>
              <a:rPr lang="en-GB" dirty="0">
                <a:cs typeface="Calibri"/>
              </a:rPr>
              <a:t>dentistry</a:t>
            </a:r>
            <a:endParaRPr lang="en-US" dirty="0">
              <a:cs typeface="Calibri"/>
            </a:endParaRPr>
          </a:p>
        </p:txBody>
      </p:sp>
      <p:sp>
        <p:nvSpPr>
          <p:cNvPr id="14" name="TextBox 13">
            <a:extLst>
              <a:ext uri="{FF2B5EF4-FFF2-40B4-BE49-F238E27FC236}">
                <a16:creationId xmlns:a16="http://schemas.microsoft.com/office/drawing/2014/main" id="{CA93652A-1EF5-78EA-19A7-7ED4C6D0F027}"/>
              </a:ext>
            </a:extLst>
          </p:cNvPr>
          <p:cNvSpPr txBox="1"/>
          <p:nvPr/>
        </p:nvSpPr>
        <p:spPr>
          <a:xfrm>
            <a:off x="10490637" y="3238503"/>
            <a:ext cx="1714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Prison services</a:t>
            </a:r>
            <a:endParaRPr lang="en-US" dirty="0"/>
          </a:p>
        </p:txBody>
      </p:sp>
      <p:sp>
        <p:nvSpPr>
          <p:cNvPr id="15" name="TextBox 14">
            <a:extLst>
              <a:ext uri="{FF2B5EF4-FFF2-40B4-BE49-F238E27FC236}">
                <a16:creationId xmlns:a16="http://schemas.microsoft.com/office/drawing/2014/main" id="{BF874B59-6BBC-71B8-8459-D936F412AA83}"/>
              </a:ext>
            </a:extLst>
          </p:cNvPr>
          <p:cNvSpPr txBox="1"/>
          <p:nvPr/>
        </p:nvSpPr>
        <p:spPr>
          <a:xfrm>
            <a:off x="6470431" y="2923190"/>
            <a:ext cx="19772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Secondary care </a:t>
            </a:r>
            <a:endParaRPr lang="en-US" dirty="0" err="1">
              <a:cs typeface="Calibri"/>
            </a:endParaRPr>
          </a:p>
          <a:p>
            <a:r>
              <a:rPr lang="en-GB" dirty="0">
                <a:cs typeface="Calibri"/>
              </a:rPr>
              <a:t>Medications Community Pharmacy</a:t>
            </a:r>
            <a:endParaRPr lang="en-US">
              <a:cs typeface="Calibri"/>
            </a:endParaRPr>
          </a:p>
        </p:txBody>
      </p:sp>
      <p:pic>
        <p:nvPicPr>
          <p:cNvPr id="12" name="Picture 15" descr="Logo, company name&#10;&#10;Description automatically generated">
            <a:extLst>
              <a:ext uri="{FF2B5EF4-FFF2-40B4-BE49-F238E27FC236}">
                <a16:creationId xmlns:a16="http://schemas.microsoft.com/office/drawing/2014/main" id="{E4437931-A438-A2D1-E2E7-E2C96E4CCFC0}"/>
              </a:ext>
            </a:extLst>
          </p:cNvPr>
          <p:cNvPicPr>
            <a:picLocks noChangeAspect="1"/>
          </p:cNvPicPr>
          <p:nvPr/>
        </p:nvPicPr>
        <p:blipFill>
          <a:blip r:embed="rId10"/>
          <a:stretch>
            <a:fillRect/>
          </a:stretch>
        </p:blipFill>
        <p:spPr>
          <a:xfrm>
            <a:off x="10076794" y="4837642"/>
            <a:ext cx="2059006" cy="2056806"/>
          </a:xfrm>
          <a:prstGeom prst="rect">
            <a:avLst/>
          </a:prstGeom>
        </p:spPr>
      </p:pic>
      <p:pic>
        <p:nvPicPr>
          <p:cNvPr id="16" name="Picture 16">
            <a:extLst>
              <a:ext uri="{FF2B5EF4-FFF2-40B4-BE49-F238E27FC236}">
                <a16:creationId xmlns:a16="http://schemas.microsoft.com/office/drawing/2014/main" id="{DF22EF36-53A0-0645-13BB-65D36D8E9ABA}"/>
              </a:ext>
            </a:extLst>
          </p:cNvPr>
          <p:cNvPicPr>
            <a:picLocks noChangeAspect="1"/>
          </p:cNvPicPr>
          <p:nvPr/>
        </p:nvPicPr>
        <p:blipFill>
          <a:blip r:embed="rId11"/>
          <a:stretch>
            <a:fillRect/>
          </a:stretch>
        </p:blipFill>
        <p:spPr>
          <a:xfrm>
            <a:off x="218090" y="2353732"/>
            <a:ext cx="5778062" cy="4252606"/>
          </a:xfrm>
          <a:prstGeom prst="rect">
            <a:avLst/>
          </a:prstGeom>
        </p:spPr>
      </p:pic>
      <p:pic>
        <p:nvPicPr>
          <p:cNvPr id="11" name="Graphic 11">
            <a:extLst>
              <a:ext uri="{FF2B5EF4-FFF2-40B4-BE49-F238E27FC236}">
                <a16:creationId xmlns:a16="http://schemas.microsoft.com/office/drawing/2014/main" id="{AEE9848E-8F6E-17FD-E9ED-317F5882E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05965" y="4264383"/>
            <a:ext cx="3574099" cy="994457"/>
          </a:xfrm>
          <a:prstGeom prst="rect">
            <a:avLst/>
          </a:prstGeom>
        </p:spPr>
      </p:pic>
    </p:spTree>
    <p:extLst>
      <p:ext uri="{BB962C8B-B14F-4D97-AF65-F5344CB8AC3E}">
        <p14:creationId xmlns:p14="http://schemas.microsoft.com/office/powerpoint/2010/main" val="375449565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a:solidFill>
                  <a:schemeClr val="bg1"/>
                </a:solidFill>
                <a:latin typeface="Arial"/>
                <a:cs typeface="Arial"/>
              </a:rPr>
              <a:t>Challenges &amp; Solutions</a:t>
            </a:r>
            <a:endParaRPr lang="en-US"/>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8" name="Picture 8">
            <a:extLst>
              <a:ext uri="{FF2B5EF4-FFF2-40B4-BE49-F238E27FC236}">
                <a16:creationId xmlns:a16="http://schemas.microsoft.com/office/drawing/2014/main" id="{8FA8C5D3-1735-ED5F-A7FC-D0F2A9C78810}"/>
              </a:ext>
            </a:extLst>
          </p:cNvPr>
          <p:cNvPicPr>
            <a:picLocks noChangeAspect="1"/>
          </p:cNvPicPr>
          <p:nvPr/>
        </p:nvPicPr>
        <p:blipFill>
          <a:blip r:embed="rId3"/>
          <a:stretch>
            <a:fillRect/>
          </a:stretch>
        </p:blipFill>
        <p:spPr>
          <a:xfrm>
            <a:off x="735806" y="1402556"/>
            <a:ext cx="2743200" cy="885825"/>
          </a:xfrm>
          <a:prstGeom prst="rect">
            <a:avLst/>
          </a:prstGeom>
        </p:spPr>
      </p:pic>
      <p:sp>
        <p:nvSpPr>
          <p:cNvPr id="6" name="Rectangle 5">
            <a:extLst>
              <a:ext uri="{FF2B5EF4-FFF2-40B4-BE49-F238E27FC236}">
                <a16:creationId xmlns:a16="http://schemas.microsoft.com/office/drawing/2014/main" id="{689F8F2B-2774-8000-1045-E01BA586E754}"/>
              </a:ext>
            </a:extLst>
          </p:cNvPr>
          <p:cNvSpPr/>
          <p:nvPr/>
        </p:nvSpPr>
        <p:spPr>
          <a:xfrm>
            <a:off x="697148" y="2715861"/>
            <a:ext cx="9740110" cy="646331"/>
          </a:xfrm>
          <a:prstGeom prst="rect">
            <a:avLst/>
          </a:prstGeom>
        </p:spPr>
        <p:txBody>
          <a:bodyPr wrap="square" lIns="91440" tIns="45720" rIns="91440" bIns="45720" anchor="t">
            <a:spAutoFit/>
          </a:bodyPr>
          <a:lstStyle/>
          <a:p>
            <a:r>
              <a:rPr lang="en-GB" sz="3600" dirty="0">
                <a:solidFill>
                  <a:srgbClr val="3C063F"/>
                </a:solidFill>
                <a:latin typeface="Arial"/>
                <a:ea typeface="+mn-lt"/>
                <a:cs typeface="+mn-lt"/>
              </a:rPr>
              <a:t>• Managing expectations</a:t>
            </a:r>
            <a:endParaRPr lang="en-US" sz="3600" dirty="0"/>
          </a:p>
        </p:txBody>
      </p:sp>
      <p:sp>
        <p:nvSpPr>
          <p:cNvPr id="7" name="Rectangle 6">
            <a:extLst>
              <a:ext uri="{FF2B5EF4-FFF2-40B4-BE49-F238E27FC236}">
                <a16:creationId xmlns:a16="http://schemas.microsoft.com/office/drawing/2014/main" id="{1865FD46-CAF0-9751-8DDE-FC03039FA7CA}"/>
              </a:ext>
            </a:extLst>
          </p:cNvPr>
          <p:cNvSpPr/>
          <p:nvPr/>
        </p:nvSpPr>
        <p:spPr>
          <a:xfrm>
            <a:off x="735247" y="3691132"/>
            <a:ext cx="9740110" cy="646331"/>
          </a:xfrm>
          <a:prstGeom prst="rect">
            <a:avLst/>
          </a:prstGeom>
        </p:spPr>
        <p:txBody>
          <a:bodyPr wrap="square" lIns="91440" tIns="45720" rIns="91440" bIns="45720" anchor="t">
            <a:spAutoFit/>
          </a:bodyPr>
          <a:lstStyle/>
          <a:p>
            <a:r>
              <a:rPr lang="en-GB" sz="3600" dirty="0">
                <a:solidFill>
                  <a:srgbClr val="3C063F"/>
                </a:solidFill>
                <a:latin typeface="Arial"/>
                <a:ea typeface="+mn-lt"/>
                <a:cs typeface="+mn-lt"/>
              </a:rPr>
              <a:t>• Sustainable Financial and Support Model</a:t>
            </a:r>
            <a:endParaRPr lang="en-US" sz="3600" dirty="0"/>
          </a:p>
        </p:txBody>
      </p:sp>
      <p:sp>
        <p:nvSpPr>
          <p:cNvPr id="9" name="Rectangle 8">
            <a:extLst>
              <a:ext uri="{FF2B5EF4-FFF2-40B4-BE49-F238E27FC236}">
                <a16:creationId xmlns:a16="http://schemas.microsoft.com/office/drawing/2014/main" id="{C6BC66C7-2811-F46A-57A4-626BDDF21A28}"/>
              </a:ext>
            </a:extLst>
          </p:cNvPr>
          <p:cNvSpPr/>
          <p:nvPr/>
        </p:nvSpPr>
        <p:spPr>
          <a:xfrm>
            <a:off x="735246" y="4662901"/>
            <a:ext cx="9740110" cy="1200329"/>
          </a:xfrm>
          <a:prstGeom prst="rect">
            <a:avLst/>
          </a:prstGeom>
        </p:spPr>
        <p:txBody>
          <a:bodyPr wrap="square" lIns="91440" tIns="45720" rIns="91440" bIns="45720" anchor="t">
            <a:spAutoFit/>
          </a:bodyPr>
          <a:lstStyle/>
          <a:p>
            <a:r>
              <a:rPr lang="en-GB" sz="3600" dirty="0">
                <a:solidFill>
                  <a:srgbClr val="3C063F"/>
                </a:solidFill>
                <a:latin typeface="Arial"/>
                <a:ea typeface="+mn-lt"/>
                <a:cs typeface="+mn-lt"/>
              </a:rPr>
              <a:t>• Insight into ACTION</a:t>
            </a:r>
          </a:p>
          <a:p>
            <a:endParaRPr lang="en-US" sz="3600" dirty="0"/>
          </a:p>
        </p:txBody>
      </p:sp>
    </p:spTree>
    <p:extLst>
      <p:ext uri="{BB962C8B-B14F-4D97-AF65-F5344CB8AC3E}">
        <p14:creationId xmlns:p14="http://schemas.microsoft.com/office/powerpoint/2010/main" val="3399394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17772" y="1134420"/>
            <a:ext cx="8960623" cy="4189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chemeClr val="bg1"/>
                </a:solidFill>
                <a:latin typeface="Arial"/>
                <a:cs typeface="Arial"/>
              </a:rPr>
              <a:t>Thank you</a:t>
            </a:r>
            <a:endParaRPr lang="en-US" sz="4800">
              <a:solidFill>
                <a:schemeClr val="bg1"/>
              </a:solidFill>
              <a:latin typeface="Calibri Light" panose="020F0302020204030204"/>
              <a:cs typeface="Calibri Light" panose="020F0302020204030204"/>
            </a:endParaRPr>
          </a:p>
          <a:p>
            <a:r>
              <a:rPr lang="en-US" sz="4800" b="1">
                <a:solidFill>
                  <a:schemeClr val="bg1"/>
                </a:solidFill>
                <a:latin typeface="Arial"/>
                <a:cs typeface="Arial"/>
              </a:rPr>
              <a:t>Great North Care Record</a:t>
            </a:r>
            <a:endParaRPr lang="en-US" sz="4800">
              <a:solidFill>
                <a:schemeClr val="bg1"/>
              </a:solidFill>
              <a:ea typeface="+mj-lt"/>
              <a:cs typeface="+mj-lt"/>
            </a:endParaRPr>
          </a:p>
          <a:p>
            <a:r>
              <a:rPr lang="en-US" sz="4800" b="1">
                <a:solidFill>
                  <a:schemeClr val="bg1"/>
                </a:solidFill>
                <a:latin typeface="Arial"/>
                <a:cs typeface="Arial"/>
              </a:rPr>
              <a:t>greatnorthcarerecord.org.uk</a:t>
            </a:r>
            <a:endParaRPr lang="en-US" sz="4800">
              <a:solidFill>
                <a:schemeClr val="bg1"/>
              </a:solidFill>
            </a:endParaRPr>
          </a:p>
          <a:p>
            <a:endParaRPr lang="en-US" sz="4800" b="1">
              <a:solidFill>
                <a:schemeClr val="bg1"/>
              </a:solidFill>
              <a:latin typeface="Arial" panose="020B0604020202020204" pitchFamily="34" charset="0"/>
              <a:cs typeface="Arial" panose="020B0604020202020204" pitchFamily="34" charset="0"/>
            </a:endParaRPr>
          </a:p>
          <a:p>
            <a:r>
              <a:rPr lang="en-US" sz="4800" b="1">
                <a:solidFill>
                  <a:schemeClr val="bg1"/>
                </a:solidFill>
                <a:latin typeface="Arial"/>
                <a:cs typeface="Arial"/>
              </a:rPr>
              <a:t>@GreatNorthCare</a:t>
            </a:r>
            <a:endParaRPr lang="en-US" sz="4800" b="1">
              <a:solidFill>
                <a:schemeClr val="bg1"/>
              </a:solidFill>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18363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1C89B5-90E2-CFA0-3552-E45A06411C48}"/>
              </a:ext>
            </a:extLst>
          </p:cNvPr>
          <p:cNvPicPr>
            <a:picLocks noChangeAspect="1"/>
          </p:cNvPicPr>
          <p:nvPr/>
        </p:nvPicPr>
        <p:blipFill rotWithShape="1">
          <a:blip r:embed="rId2"/>
          <a:srcRect r="5131" b="8187"/>
          <a:stretch/>
        </p:blipFill>
        <p:spPr>
          <a:xfrm>
            <a:off x="3035298" y="2060381"/>
            <a:ext cx="5714750" cy="4147974"/>
          </a:xfrm>
          <a:prstGeom prst="rect">
            <a:avLst/>
          </a:prstGeom>
        </p:spPr>
      </p:pic>
      <p:sp>
        <p:nvSpPr>
          <p:cNvPr id="2" name="Rounded Rectangle 1">
            <a:extLst>
              <a:ext uri="{FF2B5EF4-FFF2-40B4-BE49-F238E27FC236}">
                <a16:creationId xmlns:a16="http://schemas.microsoft.com/office/drawing/2014/main" id="{ECAC0046-14CB-EC4A-90EE-985C243EC3EA}"/>
              </a:ext>
            </a:extLst>
          </p:cNvPr>
          <p:cNvSpPr/>
          <p:nvPr/>
        </p:nvSpPr>
        <p:spPr>
          <a:xfrm>
            <a:off x="397764" y="5652365"/>
            <a:ext cx="4022237" cy="983682"/>
          </a:xfrm>
          <a:prstGeom prst="round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a:solidFill>
                  <a:schemeClr val="bg1"/>
                </a:solidFill>
                <a:latin typeface="Arial"/>
                <a:cs typeface="Arial"/>
              </a:rPr>
              <a:t>            </a:t>
            </a:r>
          </a:p>
        </p:txBody>
      </p:sp>
      <p:sp>
        <p:nvSpPr>
          <p:cNvPr id="3" name="Rectangle 2">
            <a:extLst>
              <a:ext uri="{FF2B5EF4-FFF2-40B4-BE49-F238E27FC236}">
                <a16:creationId xmlns:a16="http://schemas.microsoft.com/office/drawing/2014/main" id="{9DA168B6-4DF8-7040-271C-B9C2090176E8}"/>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AA3F24-5A75-36F7-CEA9-744CD2A8DB1B}"/>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a:solidFill>
                  <a:schemeClr val="bg1"/>
                </a:solidFill>
                <a:latin typeface="Arial"/>
                <a:cs typeface="Arial"/>
              </a:rPr>
              <a:t>Summary</a:t>
            </a:r>
            <a:endParaRPr lang="en-US">
              <a:solidFill>
                <a:schemeClr val="bg1"/>
              </a:solidFill>
            </a:endParaRPr>
          </a:p>
        </p:txBody>
      </p:sp>
      <p:pic>
        <p:nvPicPr>
          <p:cNvPr id="4" name="Picture 3" descr="A picture containing shape&#10;&#10;Description automatically generated">
            <a:extLst>
              <a:ext uri="{FF2B5EF4-FFF2-40B4-BE49-F238E27FC236}">
                <a16:creationId xmlns:a16="http://schemas.microsoft.com/office/drawing/2014/main" id="{9CEAF4F5-F8C5-D5BB-B3A9-86B220BD8054}"/>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5" name="Picture 7" descr="Logo, icon&#10;&#10;Description automatically generated">
            <a:extLst>
              <a:ext uri="{FF2B5EF4-FFF2-40B4-BE49-F238E27FC236}">
                <a16:creationId xmlns:a16="http://schemas.microsoft.com/office/drawing/2014/main" id="{1385568A-C9B9-E953-61A2-060C81632310}"/>
              </a:ext>
            </a:extLst>
          </p:cNvPr>
          <p:cNvPicPr>
            <a:picLocks noChangeAspect="1"/>
          </p:cNvPicPr>
          <p:nvPr/>
        </p:nvPicPr>
        <p:blipFill>
          <a:blip r:embed="rId4"/>
          <a:stretch>
            <a:fillRect/>
          </a:stretch>
        </p:blipFill>
        <p:spPr>
          <a:xfrm>
            <a:off x="1418303" y="5793658"/>
            <a:ext cx="604684" cy="641554"/>
          </a:xfrm>
          <a:prstGeom prst="rect">
            <a:avLst/>
          </a:prstGeom>
        </p:spPr>
      </p:pic>
      <p:pic>
        <p:nvPicPr>
          <p:cNvPr id="8" name="Picture 8" descr="Logo, icon&#10;&#10;Description automatically generated">
            <a:extLst>
              <a:ext uri="{FF2B5EF4-FFF2-40B4-BE49-F238E27FC236}">
                <a16:creationId xmlns:a16="http://schemas.microsoft.com/office/drawing/2014/main" id="{B086ABC7-696D-87D2-2A04-4F295B11A48C}"/>
              </a:ext>
            </a:extLst>
          </p:cNvPr>
          <p:cNvPicPr>
            <a:picLocks noChangeAspect="1"/>
          </p:cNvPicPr>
          <p:nvPr/>
        </p:nvPicPr>
        <p:blipFill>
          <a:blip r:embed="rId5"/>
          <a:stretch>
            <a:fillRect/>
          </a:stretch>
        </p:blipFill>
        <p:spPr>
          <a:xfrm>
            <a:off x="594851" y="5781367"/>
            <a:ext cx="616976" cy="641556"/>
          </a:xfrm>
          <a:prstGeom prst="rect">
            <a:avLst/>
          </a:prstGeom>
        </p:spPr>
      </p:pic>
      <p:sp>
        <p:nvSpPr>
          <p:cNvPr id="9" name="TextBox 8">
            <a:extLst>
              <a:ext uri="{FF2B5EF4-FFF2-40B4-BE49-F238E27FC236}">
                <a16:creationId xmlns:a16="http://schemas.microsoft.com/office/drawing/2014/main" id="{2B6BAEC2-1B7A-4594-6845-084C95D3811A}"/>
              </a:ext>
            </a:extLst>
          </p:cNvPr>
          <p:cNvSpPr txBox="1"/>
          <p:nvPr/>
        </p:nvSpPr>
        <p:spPr>
          <a:xfrm>
            <a:off x="2150806" y="5788742"/>
            <a:ext cx="2199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chemeClr val="bg1"/>
                </a:solidFill>
                <a:latin typeface="Arial"/>
                <a:cs typeface="Calibri"/>
              </a:rPr>
              <a:t>@GreatNorthCare</a:t>
            </a:r>
            <a:endParaRPr lang="en-GB" b="1">
              <a:solidFill>
                <a:schemeClr val="bg1"/>
              </a:solidFill>
              <a:latin typeface="Arial"/>
              <a:cs typeface="Arial"/>
            </a:endParaRPr>
          </a:p>
        </p:txBody>
      </p:sp>
      <p:sp>
        <p:nvSpPr>
          <p:cNvPr id="11" name="TextBox 10">
            <a:extLst>
              <a:ext uri="{FF2B5EF4-FFF2-40B4-BE49-F238E27FC236}">
                <a16:creationId xmlns:a16="http://schemas.microsoft.com/office/drawing/2014/main" id="{586F3618-6908-EA33-52EF-B06D3C4CA2D9}"/>
              </a:ext>
            </a:extLst>
          </p:cNvPr>
          <p:cNvSpPr txBox="1"/>
          <p:nvPr/>
        </p:nvSpPr>
        <p:spPr>
          <a:xfrm>
            <a:off x="2150805" y="6157451"/>
            <a:ext cx="1905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chemeClr val="bg1"/>
                </a:solidFill>
                <a:latin typeface="Arial"/>
                <a:cs typeface="Calibri"/>
              </a:rPr>
              <a:t>@OneLondon4</a:t>
            </a:r>
            <a:endParaRPr lang="en-GB" b="1">
              <a:solidFill>
                <a:schemeClr val="bg1"/>
              </a:solidFill>
              <a:latin typeface="Arial"/>
              <a:cs typeface="Arial"/>
            </a:endParaRPr>
          </a:p>
        </p:txBody>
      </p:sp>
      <p:pic>
        <p:nvPicPr>
          <p:cNvPr id="14" name="Picture 7" descr="Logo&#10;&#10;Description automatically generated">
            <a:extLst>
              <a:ext uri="{FF2B5EF4-FFF2-40B4-BE49-F238E27FC236}">
                <a16:creationId xmlns:a16="http://schemas.microsoft.com/office/drawing/2014/main" id="{F6BBEE20-6F1C-AF4F-D4E5-141208E5719A}"/>
              </a:ext>
            </a:extLst>
          </p:cNvPr>
          <p:cNvPicPr>
            <a:picLocks noChangeAspect="1"/>
          </p:cNvPicPr>
          <p:nvPr/>
        </p:nvPicPr>
        <p:blipFill>
          <a:blip r:embed="rId6"/>
          <a:stretch>
            <a:fillRect/>
          </a:stretch>
        </p:blipFill>
        <p:spPr>
          <a:xfrm>
            <a:off x="8493013" y="1289832"/>
            <a:ext cx="2989006" cy="881461"/>
          </a:xfrm>
          <a:prstGeom prst="rect">
            <a:avLst/>
          </a:prstGeom>
        </p:spPr>
      </p:pic>
      <p:pic>
        <p:nvPicPr>
          <p:cNvPr id="16" name="Picture 8" descr="Text&#10;&#10;Description automatically generated">
            <a:extLst>
              <a:ext uri="{FF2B5EF4-FFF2-40B4-BE49-F238E27FC236}">
                <a16:creationId xmlns:a16="http://schemas.microsoft.com/office/drawing/2014/main" id="{EBAE03F4-5D0D-5D7A-EDC1-9E18C4B168F0}"/>
              </a:ext>
            </a:extLst>
          </p:cNvPr>
          <p:cNvPicPr>
            <a:picLocks noChangeAspect="1"/>
          </p:cNvPicPr>
          <p:nvPr/>
        </p:nvPicPr>
        <p:blipFill>
          <a:blip r:embed="rId7"/>
          <a:stretch>
            <a:fillRect/>
          </a:stretch>
        </p:blipFill>
        <p:spPr>
          <a:xfrm>
            <a:off x="305645" y="1218201"/>
            <a:ext cx="2743200" cy="885825"/>
          </a:xfrm>
          <a:prstGeom prst="rect">
            <a:avLst/>
          </a:prstGeom>
        </p:spPr>
      </p:pic>
    </p:spTree>
    <p:extLst>
      <p:ext uri="{BB962C8B-B14F-4D97-AF65-F5344CB8AC3E}">
        <p14:creationId xmlns:p14="http://schemas.microsoft.com/office/powerpoint/2010/main" val="132883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2836718"/>
            <a:ext cx="8960623" cy="1504368"/>
          </a:xfrm>
        </p:spPr>
        <p:txBody>
          <a:bodyPr>
            <a:normAutofit fontScale="90000"/>
          </a:bodyPr>
          <a:lstStyle/>
          <a:p>
            <a:pPr algn="l"/>
            <a:r>
              <a:rPr lang="en-US" sz="4400" b="1">
                <a:solidFill>
                  <a:schemeClr val="bg1"/>
                </a:solidFill>
                <a:latin typeface="Arial" panose="020B0604020202020204" pitchFamily="34" charset="0"/>
                <a:cs typeface="Arial" panose="020B0604020202020204" pitchFamily="34" charset="0"/>
              </a:rPr>
              <a:t>OneLondon – London Care Record</a:t>
            </a:r>
            <a:br>
              <a:rPr lang="en-US" sz="4400" b="1">
                <a:solidFill>
                  <a:schemeClr val="bg1"/>
                </a:solidFill>
                <a:latin typeface="Arial" panose="020B0604020202020204" pitchFamily="34" charset="0"/>
                <a:cs typeface="Arial" panose="020B0604020202020204" pitchFamily="34" charset="0"/>
              </a:rPr>
            </a:br>
            <a:r>
              <a:rPr lang="en-US" sz="4400">
                <a:solidFill>
                  <a:schemeClr val="bg1"/>
                </a:solidFill>
                <a:latin typeface="Arial" panose="020B0604020202020204" pitchFamily="34" charset="0"/>
                <a:cs typeface="Arial" panose="020B0604020202020204" pitchFamily="34" charset="0"/>
              </a:rPr>
              <a:t>Joss Palmer</a:t>
            </a:r>
            <a:endParaRPr lang="en-US" sz="4400" b="1">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B73A3E1-990D-C047-9DF5-E3F22A2CDFD7}"/>
              </a:ext>
            </a:extLst>
          </p:cNvPr>
          <p:cNvSpPr>
            <a:spLocks noGrp="1"/>
          </p:cNvSpPr>
          <p:nvPr>
            <p:ph type="subTitle" idx="1"/>
          </p:nvPr>
        </p:nvSpPr>
        <p:spPr>
          <a:xfrm>
            <a:off x="1091514" y="5561853"/>
            <a:ext cx="2010032" cy="1655762"/>
          </a:xfrm>
        </p:spPr>
        <p:txBody>
          <a:bodyPr vert="horz" lIns="91440" tIns="45720" rIns="91440" bIns="45720" rtlCol="0" anchor="t">
            <a:normAutofit/>
          </a:bodyPr>
          <a:lstStyle/>
          <a:p>
            <a:pPr algn="l">
              <a:lnSpc>
                <a:spcPct val="100000"/>
              </a:lnSpc>
            </a:pPr>
            <a:r>
              <a:rPr lang="en-GB" sz="1200" b="1">
                <a:solidFill>
                  <a:schemeClr val="bg1"/>
                </a:solidFill>
                <a:latin typeface="Arial"/>
                <a:cs typeface="Arial"/>
              </a:rPr>
              <a:t>jocelynpalmer@nhs.net</a:t>
            </a:r>
            <a:br>
              <a:rPr lang="en-GB" sz="1200" b="1">
                <a:latin typeface="Arial" panose="020B0604020202020204" pitchFamily="34" charset="0"/>
                <a:cs typeface="Arial" panose="020B0604020202020204" pitchFamily="34" charset="0"/>
              </a:rPr>
            </a:br>
            <a:r>
              <a:rPr lang="en-GB" sz="1200" b="1">
                <a:solidFill>
                  <a:schemeClr val="bg1"/>
                </a:solidFill>
                <a:latin typeface="Arial"/>
                <a:cs typeface="Arial"/>
                <a:hlinkClick r:id="rId2">
                  <a:extLst>
                    <a:ext uri="{A12FA001-AC4F-418D-AE19-62706E023703}">
                      <ahyp:hlinkClr xmlns:ahyp="http://schemas.microsoft.com/office/drawing/2018/hyperlinkcolor" val="tx"/>
                    </a:ext>
                  </a:extLst>
                </a:hlinkClick>
              </a:rPr>
              <a:t>www.onelondon.online</a:t>
            </a:r>
          </a:p>
          <a:p>
            <a:pPr algn="l">
              <a:lnSpc>
                <a:spcPct val="100000"/>
              </a:lnSpc>
            </a:pPr>
            <a:r>
              <a:rPr lang="en-GB" sz="1200" b="1">
                <a:solidFill>
                  <a:schemeClr val="bg1"/>
                </a:solidFill>
                <a:latin typeface="Arial" panose="020B0604020202020204" pitchFamily="34" charset="0"/>
                <a:cs typeface="Arial" panose="020B0604020202020204" pitchFamily="34" charset="0"/>
              </a:rPr>
              <a:t>@OneLondon4 </a:t>
            </a:r>
          </a:p>
          <a:p>
            <a:pPr algn="l">
              <a:lnSpc>
                <a:spcPct val="100000"/>
              </a:lnSpc>
            </a:pPr>
            <a:endParaRPr lang="en-US" sz="1200" b="1">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3711147" y="5561853"/>
            <a:ext cx="3072712"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a:solidFill>
                  <a:schemeClr val="bg1"/>
                </a:solidFill>
                <a:latin typeface="Arial" panose="020B0604020202020204" pitchFamily="34" charset="0"/>
                <a:cs typeface="Arial" panose="020B0604020202020204" pitchFamily="34" charset="0"/>
              </a:rPr>
              <a:t>Shared Care Record Summit</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20</a:t>
            </a:r>
            <a:r>
              <a:rPr lang="en-GB" sz="1200" b="1" baseline="30000">
                <a:solidFill>
                  <a:schemeClr val="bg1"/>
                </a:solidFill>
                <a:latin typeface="Arial" panose="020B0604020202020204" pitchFamily="34" charset="0"/>
                <a:cs typeface="Arial" panose="020B0604020202020204" pitchFamily="34" charset="0"/>
              </a:rPr>
              <a:t>th</a:t>
            </a:r>
            <a:r>
              <a:rPr lang="en-GB" sz="1200" b="1">
                <a:solidFill>
                  <a:schemeClr val="bg1"/>
                </a:solidFill>
                <a:latin typeface="Arial" panose="020B0604020202020204" pitchFamily="34" charset="0"/>
                <a:cs typeface="Arial" panose="020B0604020202020204" pitchFamily="34" charset="0"/>
              </a:rPr>
              <a:t> – 21</a:t>
            </a:r>
            <a:r>
              <a:rPr lang="en-GB" sz="1200" b="1" baseline="30000">
                <a:solidFill>
                  <a:schemeClr val="bg1"/>
                </a:solidFill>
                <a:latin typeface="Arial" panose="020B0604020202020204" pitchFamily="34" charset="0"/>
                <a:cs typeface="Arial" panose="020B0604020202020204" pitchFamily="34" charset="0"/>
              </a:rPr>
              <a:t>st</a:t>
            </a:r>
            <a:r>
              <a:rPr lang="en-GB" sz="1200" b="1">
                <a:solidFill>
                  <a:schemeClr val="bg1"/>
                </a:solidFill>
                <a:latin typeface="Arial" panose="020B0604020202020204" pitchFamily="34" charset="0"/>
                <a:cs typeface="Arial" panose="020B0604020202020204" pitchFamily="34" charset="0"/>
              </a:rPr>
              <a:t> March 2023</a:t>
            </a:r>
            <a:br>
              <a:rPr lang="en-GB" sz="1200" b="1">
                <a:solidFill>
                  <a:schemeClr val="bg1"/>
                </a:solidFill>
                <a:latin typeface="Arial" panose="020B0604020202020204" pitchFamily="34" charset="0"/>
                <a:cs typeface="Arial" panose="020B0604020202020204" pitchFamily="34" charset="0"/>
              </a:rPr>
            </a:br>
            <a:r>
              <a:rPr lang="en-GB" sz="1200" b="1">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3"/>
          <a:srcRect t="60718"/>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4"/>
          <a:stretch>
            <a:fillRect/>
          </a:stretch>
        </p:blipFill>
        <p:spPr>
          <a:xfrm>
            <a:off x="1228957" y="699118"/>
            <a:ext cx="4360475" cy="990291"/>
          </a:xfrm>
          <a:prstGeom prst="rect">
            <a:avLst/>
          </a:prstGeom>
        </p:spPr>
      </p:pic>
    </p:spTree>
    <p:extLst>
      <p:ext uri="{BB962C8B-B14F-4D97-AF65-F5344CB8AC3E}">
        <p14:creationId xmlns:p14="http://schemas.microsoft.com/office/powerpoint/2010/main" val="332005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Arial"/>
                <a:cs typeface="Arial"/>
              </a:rPr>
              <a:t>Challenges + Solutions:</a:t>
            </a:r>
            <a:br>
              <a:rPr lang="en-US" sz="4000" b="1">
                <a:solidFill>
                  <a:schemeClr val="bg1"/>
                </a:solidFill>
                <a:latin typeface="Arial"/>
                <a:cs typeface="Arial"/>
              </a:rPr>
            </a:br>
            <a:r>
              <a:rPr lang="en-US" sz="4000" b="1">
                <a:solidFill>
                  <a:schemeClr val="bg1"/>
                </a:solidFill>
                <a:latin typeface="Arial"/>
                <a:cs typeface="Arial"/>
              </a:rPr>
              <a:t>Group discussion</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970002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B49E5-BAF5-EA0D-4485-8692E5E21059}"/>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AFDA91-7127-D15C-DE6D-C30C28A66301}"/>
              </a:ext>
            </a:extLst>
          </p:cNvPr>
          <p:cNvSpPr/>
          <p:nvPr/>
        </p:nvSpPr>
        <p:spPr>
          <a:xfrm>
            <a:off x="735248" y="306540"/>
            <a:ext cx="10325233" cy="461665"/>
          </a:xfrm>
          <a:prstGeom prst="rect">
            <a:avLst/>
          </a:prstGeom>
        </p:spPr>
        <p:txBody>
          <a:bodyPr wrap="square" lIns="91440" tIns="45720" rIns="91440" bIns="45720" anchor="t">
            <a:spAutoFit/>
          </a:bodyPr>
          <a:lstStyle/>
          <a:p>
            <a:r>
              <a:rPr lang="en-US" sz="2400" b="1">
                <a:solidFill>
                  <a:schemeClr val="bg1"/>
                </a:solidFill>
                <a:latin typeface="Arial"/>
                <a:ea typeface="+mn-lt"/>
                <a:cs typeface="Calibri"/>
              </a:rPr>
              <a:t>Challenges</a:t>
            </a:r>
            <a:r>
              <a:rPr lang="en-US" sz="2400" b="1">
                <a:solidFill>
                  <a:schemeClr val="bg1"/>
                </a:solidFill>
                <a:latin typeface="Arial"/>
                <a:ea typeface="+mn-lt"/>
                <a:cs typeface="+mn-lt"/>
              </a:rPr>
              <a:t> + Solutions: Group discussions</a:t>
            </a:r>
            <a:endParaRPr lang="en-US" b="1">
              <a:solidFill>
                <a:schemeClr val="bg1"/>
              </a:solidFill>
              <a:latin typeface="Arial"/>
              <a:cs typeface="Arial"/>
            </a:endParaRPr>
          </a:p>
        </p:txBody>
      </p:sp>
      <p:sp>
        <p:nvSpPr>
          <p:cNvPr id="7" name="Rectangle 6">
            <a:extLst>
              <a:ext uri="{FF2B5EF4-FFF2-40B4-BE49-F238E27FC236}">
                <a16:creationId xmlns:a16="http://schemas.microsoft.com/office/drawing/2014/main" id="{39666581-2990-4D41-A91B-CD05F5648A92}"/>
              </a:ext>
            </a:extLst>
          </p:cNvPr>
          <p:cNvSpPr/>
          <p:nvPr/>
        </p:nvSpPr>
        <p:spPr>
          <a:xfrm>
            <a:off x="200408" y="1550851"/>
            <a:ext cx="8452593" cy="463075"/>
          </a:xfrm>
          <a:prstGeom prst="rect">
            <a:avLst/>
          </a:prstGeom>
          <a:solidFill>
            <a:schemeClr val="bg1">
              <a:lumMod val="85000"/>
            </a:schemeClr>
          </a:solidFill>
        </p:spPr>
        <p:txBody>
          <a:bodyPr wrap="square" lIns="91440" tIns="45720" rIns="91440" bIns="45720" anchor="t">
            <a:spAutoFit/>
          </a:bodyPr>
          <a:lstStyle/>
          <a:p>
            <a:pPr>
              <a:lnSpc>
                <a:spcPct val="150000"/>
              </a:lnSpc>
            </a:pPr>
            <a:r>
              <a:rPr lang="en-GB" b="1">
                <a:solidFill>
                  <a:srgbClr val="3C063F"/>
                </a:solidFill>
                <a:latin typeface="Arial"/>
                <a:cs typeface="Arial"/>
              </a:rPr>
              <a:t>What are the biggest barriers and challenges you face at a regional level?</a:t>
            </a:r>
            <a:endParaRPr lang="en-US"/>
          </a:p>
        </p:txBody>
      </p:sp>
      <p:pic>
        <p:nvPicPr>
          <p:cNvPr id="4" name="Picture 3" descr="A picture containing shape&#10;&#10;Description automatically generated">
            <a:extLst>
              <a:ext uri="{FF2B5EF4-FFF2-40B4-BE49-F238E27FC236}">
                <a16:creationId xmlns:a16="http://schemas.microsoft.com/office/drawing/2014/main" id="{93C43DDB-4D09-713A-829B-B5ABBBD0F0D7}"/>
              </a:ext>
            </a:extLst>
          </p:cNvPr>
          <p:cNvPicPr>
            <a:picLocks noChangeAspect="1"/>
          </p:cNvPicPr>
          <p:nvPr/>
        </p:nvPicPr>
        <p:blipFill>
          <a:blip r:embed="rId2"/>
          <a:stretch>
            <a:fillRect/>
          </a:stretch>
        </p:blipFill>
        <p:spPr>
          <a:xfrm>
            <a:off x="10307927" y="6200384"/>
            <a:ext cx="1545867" cy="351076"/>
          </a:xfrm>
          <a:prstGeom prst="rect">
            <a:avLst/>
          </a:prstGeom>
        </p:spPr>
      </p:pic>
      <p:sp>
        <p:nvSpPr>
          <p:cNvPr id="5" name="Rectangle 4">
            <a:extLst>
              <a:ext uri="{FF2B5EF4-FFF2-40B4-BE49-F238E27FC236}">
                <a16:creationId xmlns:a16="http://schemas.microsoft.com/office/drawing/2014/main" id="{689F3925-4B7F-F615-3BF5-D264E24FCF34}"/>
              </a:ext>
            </a:extLst>
          </p:cNvPr>
          <p:cNvSpPr/>
          <p:nvPr/>
        </p:nvSpPr>
        <p:spPr>
          <a:xfrm>
            <a:off x="200408" y="2962276"/>
            <a:ext cx="9804528" cy="463075"/>
          </a:xfrm>
          <a:prstGeom prst="rect">
            <a:avLst/>
          </a:prstGeom>
          <a:solidFill>
            <a:schemeClr val="bg1">
              <a:lumMod val="85000"/>
            </a:schemeClr>
          </a:solidFill>
        </p:spPr>
        <p:txBody>
          <a:bodyPr wrap="square" lIns="91440" tIns="45720" rIns="91440" bIns="45720" anchor="t">
            <a:spAutoFit/>
          </a:bodyPr>
          <a:lstStyle/>
          <a:p>
            <a:pPr>
              <a:lnSpc>
                <a:spcPct val="150000"/>
              </a:lnSpc>
            </a:pPr>
            <a:r>
              <a:rPr lang="en-GB" b="1">
                <a:solidFill>
                  <a:srgbClr val="3C063F"/>
                </a:solidFill>
                <a:latin typeface="Arial"/>
                <a:cs typeface="Arial"/>
              </a:rPr>
              <a:t>What potential solutions have you learned of during the Shared Care Record Summit?</a:t>
            </a:r>
            <a:endParaRPr lang="en-US"/>
          </a:p>
        </p:txBody>
      </p:sp>
      <p:sp>
        <p:nvSpPr>
          <p:cNvPr id="6" name="Rectangle 5">
            <a:extLst>
              <a:ext uri="{FF2B5EF4-FFF2-40B4-BE49-F238E27FC236}">
                <a16:creationId xmlns:a16="http://schemas.microsoft.com/office/drawing/2014/main" id="{4BF33473-21E8-F221-ECE6-7E69A716520B}"/>
              </a:ext>
            </a:extLst>
          </p:cNvPr>
          <p:cNvSpPr/>
          <p:nvPr/>
        </p:nvSpPr>
        <p:spPr>
          <a:xfrm>
            <a:off x="200408" y="4568485"/>
            <a:ext cx="9220994" cy="2000548"/>
          </a:xfrm>
          <a:prstGeom prst="rect">
            <a:avLst/>
          </a:prstGeom>
        </p:spPr>
        <p:txBody>
          <a:bodyPr wrap="square" lIns="91440" tIns="45720" rIns="91440" bIns="45720" anchor="t">
            <a:spAutoFit/>
          </a:bodyPr>
          <a:lstStyle/>
          <a:p>
            <a:r>
              <a:rPr lang="en-GB" sz="2000" b="1" dirty="0">
                <a:solidFill>
                  <a:srgbClr val="3C063F"/>
                </a:solidFill>
                <a:latin typeface="Arial"/>
                <a:cs typeface="Arial"/>
              </a:rPr>
              <a:t>*Spend 10 minutes on each point, discussing with peers on your table</a:t>
            </a:r>
            <a:br>
              <a:rPr lang="en-GB" sz="2000" b="1" dirty="0">
                <a:latin typeface="Arial"/>
                <a:cs typeface="Arial"/>
              </a:rPr>
            </a:br>
            <a:br>
              <a:rPr lang="en-GB" sz="2000" b="1" dirty="0">
                <a:latin typeface="Arial"/>
                <a:cs typeface="Arial"/>
              </a:rPr>
            </a:br>
            <a:r>
              <a:rPr lang="en-GB" sz="2000" b="1" dirty="0">
                <a:solidFill>
                  <a:srgbClr val="3C063F"/>
                </a:solidFill>
                <a:latin typeface="Arial"/>
                <a:cs typeface="Arial"/>
              </a:rPr>
              <a:t>*Prepare to feedback one challenge and 1 solution per table (60 seconds)  </a:t>
            </a:r>
          </a:p>
          <a:p>
            <a:endParaRPr lang="en-GB" sz="2000" b="1" dirty="0">
              <a:solidFill>
                <a:srgbClr val="3C063F"/>
              </a:solidFill>
              <a:latin typeface="Arial"/>
              <a:cs typeface="Arial"/>
            </a:endParaRPr>
          </a:p>
          <a:p>
            <a:r>
              <a:rPr lang="en-GB" sz="2000" b="1" dirty="0">
                <a:solidFill>
                  <a:srgbClr val="3C063F"/>
                </a:solidFill>
                <a:latin typeface="Arial"/>
                <a:cs typeface="Arial"/>
              </a:rPr>
              <a:t>*</a:t>
            </a:r>
            <a:r>
              <a:rPr lang="en-GB" sz="4400" b="1" dirty="0">
                <a:latin typeface="Arial"/>
                <a:cs typeface="Arial"/>
              </a:rPr>
              <a:t>Menti </a:t>
            </a:r>
            <a:r>
              <a:rPr lang="en-GB" sz="4400" b="1" dirty="0">
                <a:ea typeface="+mn-lt"/>
                <a:cs typeface="+mn-lt"/>
              </a:rPr>
              <a:t>6803 1149</a:t>
            </a:r>
            <a:endParaRPr lang="en-GB" sz="2000" b="1" dirty="0">
              <a:latin typeface="Arial"/>
              <a:cs typeface="Arial"/>
            </a:endParaRPr>
          </a:p>
        </p:txBody>
      </p:sp>
      <p:pic>
        <p:nvPicPr>
          <p:cNvPr id="8" name="Picture 8" descr="Qr code&#10;&#10;Description automatically generated">
            <a:extLst>
              <a:ext uri="{FF2B5EF4-FFF2-40B4-BE49-F238E27FC236}">
                <a16:creationId xmlns:a16="http://schemas.microsoft.com/office/drawing/2014/main" id="{2DB2B83F-6785-B704-DBDA-C1105B828B96}"/>
              </a:ext>
            </a:extLst>
          </p:cNvPr>
          <p:cNvPicPr>
            <a:picLocks noChangeAspect="1"/>
          </p:cNvPicPr>
          <p:nvPr/>
        </p:nvPicPr>
        <p:blipFill>
          <a:blip r:embed="rId3"/>
          <a:stretch>
            <a:fillRect/>
          </a:stretch>
        </p:blipFill>
        <p:spPr>
          <a:xfrm>
            <a:off x="9322676" y="3936124"/>
            <a:ext cx="2743200" cy="2743200"/>
          </a:xfrm>
          <a:prstGeom prst="rect">
            <a:avLst/>
          </a:prstGeom>
        </p:spPr>
      </p:pic>
    </p:spTree>
    <p:extLst>
      <p:ext uri="{BB962C8B-B14F-4D97-AF65-F5344CB8AC3E}">
        <p14:creationId xmlns:p14="http://schemas.microsoft.com/office/powerpoint/2010/main" val="270187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1215023" y="3289611"/>
            <a:ext cx="2844955" cy="656528"/>
          </a:xfrm>
          <a:prstGeom prst="rect">
            <a:avLst/>
          </a:prstGeom>
        </p:spPr>
      </p:pic>
      <p:sp>
        <p:nvSpPr>
          <p:cNvPr id="4" name="Subtitle 2">
            <a:extLst>
              <a:ext uri="{FF2B5EF4-FFF2-40B4-BE49-F238E27FC236}">
                <a16:creationId xmlns:a16="http://schemas.microsoft.com/office/drawing/2014/main" id="{25CC72B8-F65A-0518-6E7B-AA17DA22DC1E}"/>
              </a:ext>
            </a:extLst>
          </p:cNvPr>
          <p:cNvSpPr txBox="1">
            <a:spLocks/>
          </p:cNvSpPr>
          <p:nvPr/>
        </p:nvSpPr>
        <p:spPr>
          <a:xfrm>
            <a:off x="1162952" y="4406947"/>
            <a:ext cx="4062919"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600" b="1">
                <a:solidFill>
                  <a:schemeClr val="bg1"/>
                </a:solidFill>
                <a:latin typeface="Arial"/>
                <a:cs typeface="Arial"/>
              </a:rPr>
              <a:t>Lisa Sewell</a:t>
            </a:r>
            <a:endParaRPr lang="en-GB" sz="1600" b="1">
              <a:solidFill>
                <a:schemeClr val="bg1"/>
              </a:solidFill>
              <a:latin typeface="Arial" panose="020B0604020202020204" pitchFamily="34" charset="0"/>
              <a:cs typeface="Arial" panose="020B0604020202020204" pitchFamily="34" charset="0"/>
            </a:endParaRPr>
          </a:p>
          <a:p>
            <a:pPr marL="0" indent="0">
              <a:lnSpc>
                <a:spcPct val="100000"/>
              </a:lnSpc>
              <a:buNone/>
            </a:pPr>
            <a:r>
              <a:rPr lang="en-GB" sz="1600" b="1">
                <a:solidFill>
                  <a:schemeClr val="bg1"/>
                </a:solidFill>
                <a:latin typeface="Arial"/>
                <a:ea typeface="+mn-lt"/>
                <a:cs typeface="Arial"/>
              </a:rPr>
              <a:t>lisa.sewell3@nhs.net</a:t>
            </a:r>
            <a:br>
              <a:rPr lang="en-GB" sz="1600" b="1">
                <a:latin typeface="Arial" panose="020B0604020202020204" pitchFamily="34" charset="0"/>
                <a:cs typeface="Arial" panose="020B0604020202020204" pitchFamily="34" charset="0"/>
              </a:rPr>
            </a:br>
            <a:r>
              <a:rPr lang="en-GB" sz="1600" b="1">
                <a:solidFill>
                  <a:schemeClr val="bg1"/>
                </a:solidFill>
                <a:latin typeface="Arial"/>
                <a:ea typeface="+mn-lt"/>
                <a:cs typeface="Arial"/>
              </a:rPr>
              <a:t>www.greatnorthcarerecord.org.uk</a:t>
            </a:r>
            <a:endParaRPr lang="en-GB">
              <a:solidFill>
                <a:schemeClr val="bg1"/>
              </a:solidFill>
              <a:cs typeface="Calibri" panose="020F0502020204030204"/>
            </a:endParaRPr>
          </a:p>
          <a:p>
            <a:pPr>
              <a:lnSpc>
                <a:spcPct val="100000"/>
              </a:lnSpc>
            </a:pPr>
            <a:endParaRPr lang="en-US" sz="1200" b="1">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684B19AC-15E4-383C-AFF7-6C6EA1AEBF4C}"/>
              </a:ext>
            </a:extLst>
          </p:cNvPr>
          <p:cNvSpPr txBox="1">
            <a:spLocks/>
          </p:cNvSpPr>
          <p:nvPr/>
        </p:nvSpPr>
        <p:spPr>
          <a:xfrm>
            <a:off x="5943748" y="4408952"/>
            <a:ext cx="5200906" cy="1655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600" b="1">
                <a:solidFill>
                  <a:schemeClr val="bg1"/>
                </a:solidFill>
                <a:latin typeface="Arial"/>
                <a:cs typeface="Arial"/>
              </a:rPr>
              <a:t>Joss Palmer</a:t>
            </a:r>
            <a:endParaRPr lang="en-GB" sz="1600" b="1">
              <a:solidFill>
                <a:schemeClr val="bg1"/>
              </a:solidFill>
              <a:latin typeface="Arial" panose="020B0604020202020204" pitchFamily="34" charset="0"/>
              <a:cs typeface="Arial" panose="020B0604020202020204" pitchFamily="34" charset="0"/>
            </a:endParaRPr>
          </a:p>
          <a:p>
            <a:pPr algn="l">
              <a:lnSpc>
                <a:spcPct val="100000"/>
              </a:lnSpc>
            </a:pPr>
            <a:r>
              <a:rPr lang="en-GB" sz="1600" b="1">
                <a:solidFill>
                  <a:schemeClr val="bg1"/>
                </a:solidFill>
                <a:latin typeface="Arial"/>
                <a:cs typeface="Arial"/>
              </a:rPr>
              <a:t>jocelynpalmer@nhs.net</a:t>
            </a:r>
            <a:br>
              <a:rPr lang="en-GB" sz="1600" b="1">
                <a:latin typeface="Arial" panose="020B0604020202020204" pitchFamily="34" charset="0"/>
                <a:cs typeface="Arial" panose="020B0604020202020204" pitchFamily="34" charset="0"/>
              </a:rPr>
            </a:br>
            <a:r>
              <a:rPr lang="en-GB" sz="1600" b="1">
                <a:solidFill>
                  <a:schemeClr val="bg1"/>
                </a:solidFill>
                <a:latin typeface="Arial"/>
                <a:cs typeface="Arial"/>
              </a:rPr>
              <a:t>www.onelondon.online</a:t>
            </a:r>
            <a:endParaRPr lang="en-GB" sz="1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8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Introductions </a:t>
            </a:r>
            <a:endParaRPr lang="en-US" sz="24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9A2BC215-AFBC-4EDE-B27E-451B6A20839F}"/>
              </a:ext>
            </a:extLst>
          </p:cNvPr>
          <p:cNvPicPr preferRelativeResize="0">
            <a:picLocks noChangeAspect="1"/>
          </p:cNvPicPr>
          <p:nvPr/>
        </p:nvPicPr>
        <p:blipFill rotWithShape="1">
          <a:blip r:embed="rId3"/>
          <a:srcRect t="6683"/>
          <a:stretch/>
        </p:blipFill>
        <p:spPr>
          <a:xfrm>
            <a:off x="0" y="983293"/>
            <a:ext cx="8280000" cy="5902412"/>
          </a:xfrm>
          <a:prstGeom prst="rect">
            <a:avLst/>
          </a:prstGeom>
        </p:spPr>
      </p:pic>
      <p:sp>
        <p:nvSpPr>
          <p:cNvPr id="6" name="Rounded Rectangle 1">
            <a:extLst>
              <a:ext uri="{FF2B5EF4-FFF2-40B4-BE49-F238E27FC236}">
                <a16:creationId xmlns:a16="http://schemas.microsoft.com/office/drawing/2014/main" id="{B7D11287-DF3A-4322-B6E4-BCDFED4CF1CE}"/>
              </a:ext>
            </a:extLst>
          </p:cNvPr>
          <p:cNvSpPr/>
          <p:nvPr/>
        </p:nvSpPr>
        <p:spPr>
          <a:xfrm>
            <a:off x="8662219" y="1617406"/>
            <a:ext cx="3191575" cy="2974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GB" sz="2400" b="1">
                <a:solidFill>
                  <a:srgbClr val="833C9F"/>
                </a:solidFill>
                <a:latin typeface="Arial" panose="020B0604020202020204" pitchFamily="34" charset="0"/>
                <a:cs typeface="Arial" panose="020B0604020202020204" pitchFamily="34" charset="0"/>
              </a:rPr>
              <a:t>Who we are</a:t>
            </a:r>
          </a:p>
          <a:p>
            <a:pPr marL="285750" indent="-285750">
              <a:spcBef>
                <a:spcPts val="600"/>
              </a:spcBef>
              <a:spcAft>
                <a:spcPts val="600"/>
              </a:spcAft>
              <a:buFont typeface="Arial" panose="020B0604020202020204" pitchFamily="34" charset="0"/>
              <a:buChar char="•"/>
            </a:pPr>
            <a:r>
              <a:rPr lang="en-GB" sz="2400" b="1">
                <a:solidFill>
                  <a:srgbClr val="833C9F"/>
                </a:solidFill>
                <a:latin typeface="Arial" panose="020B0604020202020204" pitchFamily="34" charset="0"/>
                <a:cs typeface="Arial" panose="020B0604020202020204" pitchFamily="34" charset="0"/>
              </a:rPr>
              <a:t>What we’re sharing today</a:t>
            </a:r>
          </a:p>
          <a:p>
            <a:pPr marL="285750" indent="-285750">
              <a:spcBef>
                <a:spcPts val="600"/>
              </a:spcBef>
              <a:spcAft>
                <a:spcPts val="600"/>
              </a:spcAft>
              <a:buFont typeface="Arial" panose="020B0604020202020204" pitchFamily="34" charset="0"/>
              <a:buChar char="•"/>
            </a:pPr>
            <a:r>
              <a:rPr lang="en-GB" sz="2400" b="1">
                <a:solidFill>
                  <a:srgbClr val="833C9F"/>
                </a:solidFill>
                <a:latin typeface="Arial" panose="020B0604020202020204" pitchFamily="34" charset="0"/>
                <a:cs typeface="Arial" panose="020B0604020202020204" pitchFamily="34" charset="0"/>
              </a:rPr>
              <a:t>What is OneLondon?</a:t>
            </a:r>
          </a:p>
        </p:txBody>
      </p:sp>
    </p:spTree>
    <p:extLst>
      <p:ext uri="{BB962C8B-B14F-4D97-AF65-F5344CB8AC3E}">
        <p14:creationId xmlns:p14="http://schemas.microsoft.com/office/powerpoint/2010/main" val="311647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Introduction </a:t>
            </a:r>
            <a:endParaRPr lang="en-US" sz="24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8" name="Picture 2">
            <a:extLst>
              <a:ext uri="{FF2B5EF4-FFF2-40B4-BE49-F238E27FC236}">
                <a16:creationId xmlns:a16="http://schemas.microsoft.com/office/drawing/2014/main" id="{26DB4CEA-40E6-46FE-A8E2-6A0B2D2DC6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962" y="1268811"/>
            <a:ext cx="7061505" cy="46234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
            <a:extLst>
              <a:ext uri="{FF2B5EF4-FFF2-40B4-BE49-F238E27FC236}">
                <a16:creationId xmlns:a16="http://schemas.microsoft.com/office/drawing/2014/main" id="{6C06C2C3-A88B-4E4E-972D-4202F89C3ED7}"/>
              </a:ext>
            </a:extLst>
          </p:cNvPr>
          <p:cNvSpPr/>
          <p:nvPr/>
        </p:nvSpPr>
        <p:spPr>
          <a:xfrm>
            <a:off x="7453867" y="1156916"/>
            <a:ext cx="4498171" cy="4828380"/>
          </a:xfrm>
          <a:prstGeom prst="round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Almost 10 million population</a:t>
            </a:r>
          </a:p>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5 Integrated Care Systems</a:t>
            </a:r>
          </a:p>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40+ NHS Trusts, 1,400 general practices, 33 local authorities</a:t>
            </a:r>
          </a:p>
          <a:p>
            <a:pPr marL="285750" indent="-285750">
              <a:spcBef>
                <a:spcPts val="600"/>
              </a:spcBef>
              <a:spcAft>
                <a:spcPts val="600"/>
              </a:spcAft>
              <a:buFont typeface="Arial" panose="020B0604020202020204" pitchFamily="34" charset="0"/>
              <a:buChar char="•"/>
            </a:pPr>
            <a:r>
              <a:rPr lang="en-GB" sz="2000" b="1">
                <a:latin typeface="Arial" panose="020B0604020202020204" pitchFamily="34" charset="0"/>
                <a:cs typeface="Arial" panose="020B0604020202020204" pitchFamily="34" charset="0"/>
              </a:rPr>
              <a:t>About 30% of Londoners receive care in an ICS that is not their ‘home ICS’</a:t>
            </a:r>
          </a:p>
          <a:p>
            <a:pPr marL="285750" indent="-285750">
              <a:spcBef>
                <a:spcPts val="600"/>
              </a:spcBef>
              <a:spcAft>
                <a:spcPts val="600"/>
              </a:spcAft>
              <a:buFont typeface="Arial" panose="020B0604020202020204" pitchFamily="34" charset="0"/>
              <a:buChar char="•"/>
            </a:pPr>
            <a:r>
              <a:rPr lang="en-GB" sz="2000" b="1">
                <a:latin typeface="Arial" panose="020B0604020202020204" pitchFamily="34" charset="0"/>
                <a:cs typeface="Arial" panose="020B0604020202020204" pitchFamily="34" charset="0"/>
              </a:rPr>
              <a:t>4 of 5 of London ICSs have at least one NHS Trust where under 50% of their patients are from that same ICS</a:t>
            </a:r>
            <a:r>
              <a:rPr lang="en-GB">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2" name="AutoShape 2" descr="https://ukc-powerpoint.officeapps.live.com/pods/GetClipboardImage.ashx?Id=4a1b1e88-e4a4-4f18-bfa2-bc51ad9dec10&amp;DC=GUK5&amp;pkey=69217976-0521-4197-8b09-99ee665e7f36&amp;wdwaccluster=GUK5">
            <a:extLst>
              <a:ext uri="{FF2B5EF4-FFF2-40B4-BE49-F238E27FC236}">
                <a16:creationId xmlns:a16="http://schemas.microsoft.com/office/drawing/2014/main" id="{DA485961-17D5-49F9-8B79-FA77DCA749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https://ukc-powerpoint.officeapps.live.com/pods/GetClipboardImage.ashx?Id=c2e7eede-875c-4aa8-aefc-0b7b0df1a54e&amp;DC=GUK5&amp;pkey=7c444155-5062-46fa-a909-1d1c80e16f98&amp;wdwaccluster=GUK5">
            <a:extLst>
              <a:ext uri="{FF2B5EF4-FFF2-40B4-BE49-F238E27FC236}">
                <a16:creationId xmlns:a16="http://schemas.microsoft.com/office/drawing/2014/main" id="{A7582F7B-106C-4E47-A909-A156C680839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6488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Introduction - the London Care Record</a:t>
            </a:r>
            <a:endParaRPr lang="en-US" sz="24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ECE91E14-198E-4613-96EC-79F3FAE8F4DB}"/>
              </a:ext>
            </a:extLst>
          </p:cNvPr>
          <p:cNvPicPr>
            <a:picLocks noChangeAspect="1"/>
          </p:cNvPicPr>
          <p:nvPr/>
        </p:nvPicPr>
        <p:blipFill>
          <a:blip r:embed="rId3"/>
          <a:stretch>
            <a:fillRect/>
          </a:stretch>
        </p:blipFill>
        <p:spPr>
          <a:xfrm>
            <a:off x="869298" y="983293"/>
            <a:ext cx="5089050" cy="5928039"/>
          </a:xfrm>
          <a:prstGeom prst="rect">
            <a:avLst/>
          </a:prstGeom>
        </p:spPr>
      </p:pic>
      <p:sp>
        <p:nvSpPr>
          <p:cNvPr id="8" name="Rounded Rectangle 1">
            <a:extLst>
              <a:ext uri="{FF2B5EF4-FFF2-40B4-BE49-F238E27FC236}">
                <a16:creationId xmlns:a16="http://schemas.microsoft.com/office/drawing/2014/main" id="{FFC31E33-B000-491A-B339-8762CE7E277F}"/>
              </a:ext>
            </a:extLst>
          </p:cNvPr>
          <p:cNvSpPr/>
          <p:nvPr/>
        </p:nvSpPr>
        <p:spPr>
          <a:xfrm>
            <a:off x="6993794" y="1139835"/>
            <a:ext cx="4860000" cy="2830550"/>
          </a:xfrm>
          <a:prstGeom prst="roundRect">
            <a:avLst/>
          </a:prstGeom>
          <a:solidFill>
            <a:srgbClr val="3AA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London Care Record is based on the Cerner HIE system</a:t>
            </a:r>
          </a:p>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We have a ‘federated’ approach – each ICS has their own HIE (NEL have 2 HIEs)</a:t>
            </a:r>
          </a:p>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The OneLondon ‘hub’ connects London up </a:t>
            </a:r>
          </a:p>
        </p:txBody>
      </p:sp>
      <p:sp>
        <p:nvSpPr>
          <p:cNvPr id="7" name="Rounded Rectangle 1">
            <a:extLst>
              <a:ext uri="{FF2B5EF4-FFF2-40B4-BE49-F238E27FC236}">
                <a16:creationId xmlns:a16="http://schemas.microsoft.com/office/drawing/2014/main" id="{CF344FBA-7AC0-4995-9785-5E0D1D9AFFAA}"/>
              </a:ext>
            </a:extLst>
          </p:cNvPr>
          <p:cNvSpPr/>
          <p:nvPr/>
        </p:nvSpPr>
        <p:spPr>
          <a:xfrm>
            <a:off x="6993794" y="4185473"/>
            <a:ext cx="4860000" cy="1890161"/>
          </a:xfrm>
          <a:prstGeom prst="roundRect">
            <a:avLst/>
          </a:prstGeom>
          <a:solidFill>
            <a:srgbClr val="47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Over 55,000 staff use the London Care Record each month</a:t>
            </a:r>
          </a:p>
          <a:p>
            <a:pPr marL="285750" indent="-285750">
              <a:spcBef>
                <a:spcPts val="600"/>
              </a:spcBef>
              <a:spcAft>
                <a:spcPts val="600"/>
              </a:spcAft>
              <a:buFont typeface="Arial" panose="020B0604020202020204" pitchFamily="34" charset="0"/>
              <a:buChar char="•"/>
            </a:pPr>
            <a:r>
              <a:rPr lang="en-GB" sz="2000" b="1">
                <a:solidFill>
                  <a:schemeClr val="bg1"/>
                </a:solidFill>
                <a:latin typeface="Arial" panose="020B0604020202020204" pitchFamily="34" charset="0"/>
                <a:cs typeface="Arial" panose="020B0604020202020204" pitchFamily="34" charset="0"/>
              </a:rPr>
              <a:t>Over a million views a month (1.3 million in Feb 2023)</a:t>
            </a:r>
          </a:p>
        </p:txBody>
      </p:sp>
      <p:sp>
        <p:nvSpPr>
          <p:cNvPr id="2" name="AutoShape 2" descr="https://ukc-powerpoint.officeapps.live.com/pods/GetClipboardImage.ashx?Id=7256ccb0-6708-4419-8a0c-5f1df9be9ebd&amp;DC=GUK5&amp;pkey=40708ac8-fcd5-4573-aa62-fe1d03800c04&amp;wdwaccluster=GUK5">
            <a:extLst>
              <a:ext uri="{FF2B5EF4-FFF2-40B4-BE49-F238E27FC236}">
                <a16:creationId xmlns:a16="http://schemas.microsoft.com/office/drawing/2014/main" id="{543FD1FA-4152-4852-846D-AAEB8AFE3E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33533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33EEA3C5-9121-4ACB-8A0A-3CFCF0411F00}"/>
              </a:ext>
            </a:extLst>
          </p:cNvPr>
          <p:cNvSpPr/>
          <p:nvPr/>
        </p:nvSpPr>
        <p:spPr>
          <a:xfrm>
            <a:off x="5847328" y="0"/>
            <a:ext cx="6344672" cy="8572500"/>
          </a:xfrm>
          <a:custGeom>
            <a:avLst/>
            <a:gdLst/>
            <a:ahLst/>
            <a:cxnLst/>
            <a:rect l="l" t="t" r="r" b="b"/>
            <a:pathLst>
              <a:path w="9392919" h="8572500">
                <a:moveTo>
                  <a:pt x="9392666" y="0"/>
                </a:moveTo>
                <a:lnTo>
                  <a:pt x="1420368" y="0"/>
                </a:lnTo>
                <a:lnTo>
                  <a:pt x="0" y="8572500"/>
                </a:lnTo>
                <a:lnTo>
                  <a:pt x="9392666" y="8572500"/>
                </a:lnTo>
                <a:lnTo>
                  <a:pt x="9392666" y="0"/>
                </a:lnTo>
                <a:close/>
              </a:path>
            </a:pathLst>
          </a:custGeom>
          <a:solidFill>
            <a:srgbClr val="00AFCD"/>
          </a:solidFill>
        </p:spPr>
        <p:txBody>
          <a:bodyPr wrap="square" lIns="0" tIns="0" rIns="0" bIns="0" rtlCol="0"/>
          <a:lstStyle/>
          <a:p>
            <a:pPr algn="l" rtl="0"/>
            <a:endParaRPr/>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The London Care Record – the positives &amp; our progress</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object 3">
            <a:extLst>
              <a:ext uri="{FF2B5EF4-FFF2-40B4-BE49-F238E27FC236}">
                <a16:creationId xmlns:a16="http://schemas.microsoft.com/office/drawing/2014/main" id="{367D5FF0-94EE-40DD-9C75-227E4FDAC168}"/>
              </a:ext>
            </a:extLst>
          </p:cNvPr>
          <p:cNvPicPr/>
          <p:nvPr/>
        </p:nvPicPr>
        <p:blipFill>
          <a:blip r:embed="rId4" cstate="print"/>
          <a:stretch>
            <a:fillRect/>
          </a:stretch>
        </p:blipFill>
        <p:spPr>
          <a:xfrm>
            <a:off x="373626" y="1602658"/>
            <a:ext cx="3923071" cy="4257368"/>
          </a:xfrm>
          <a:prstGeom prst="rect">
            <a:avLst/>
          </a:prstGeom>
        </p:spPr>
      </p:pic>
      <p:sp>
        <p:nvSpPr>
          <p:cNvPr id="11" name="TextBox 10">
            <a:extLst>
              <a:ext uri="{FF2B5EF4-FFF2-40B4-BE49-F238E27FC236}">
                <a16:creationId xmlns:a16="http://schemas.microsoft.com/office/drawing/2014/main" id="{94159DB7-DB65-4613-996F-C3FDBE8417F8}"/>
              </a:ext>
            </a:extLst>
          </p:cNvPr>
          <p:cNvSpPr txBox="1"/>
          <p:nvPr/>
        </p:nvSpPr>
        <p:spPr>
          <a:xfrm>
            <a:off x="4552335" y="1299664"/>
            <a:ext cx="7450368" cy="4708981"/>
          </a:xfrm>
          <a:prstGeom prst="rect">
            <a:avLst/>
          </a:prstGeom>
          <a:solidFill>
            <a:srgbClr val="3AADC7"/>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Shared Care Records developed across London </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Positive collaboration &amp; relationship-building across London</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Good progress sharing information across 5 London ICSs (and 2 outside London)</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Public engagement (Citizen’s Summit)</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Wider context &amp; integration of the London Care Record – e.g. The Universal Care Plan (Better), London Ambulance mobile viewer and ToC…</a:t>
            </a:r>
          </a:p>
          <a:p>
            <a:pPr>
              <a:spcBef>
                <a:spcPts val="600"/>
              </a:spcBef>
              <a:spcAft>
                <a:spcPts val="600"/>
              </a:spcAft>
            </a:pPr>
            <a:endParaRPr lang="en-GB"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892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33EEA3C5-9121-4ACB-8A0A-3CFCF0411F00}"/>
              </a:ext>
            </a:extLst>
          </p:cNvPr>
          <p:cNvSpPr/>
          <p:nvPr/>
        </p:nvSpPr>
        <p:spPr>
          <a:xfrm>
            <a:off x="5847328" y="0"/>
            <a:ext cx="6344672" cy="8572500"/>
          </a:xfrm>
          <a:custGeom>
            <a:avLst/>
            <a:gdLst/>
            <a:ahLst/>
            <a:cxnLst/>
            <a:rect l="l" t="t" r="r" b="b"/>
            <a:pathLst>
              <a:path w="9392919" h="8572500">
                <a:moveTo>
                  <a:pt x="9392666" y="0"/>
                </a:moveTo>
                <a:lnTo>
                  <a:pt x="1420368" y="0"/>
                </a:lnTo>
                <a:lnTo>
                  <a:pt x="0" y="8572500"/>
                </a:lnTo>
                <a:lnTo>
                  <a:pt x="9392666" y="8572500"/>
                </a:lnTo>
                <a:lnTo>
                  <a:pt x="9392666" y="0"/>
                </a:lnTo>
                <a:close/>
              </a:path>
            </a:pathLst>
          </a:custGeom>
          <a:solidFill>
            <a:srgbClr val="00AFCD"/>
          </a:solidFill>
        </p:spPr>
        <p:txBody>
          <a:bodyPr wrap="square" lIns="0" tIns="0" rIns="0" bIns="0" rtlCol="0"/>
          <a:lstStyle/>
          <a:p>
            <a:pPr algn="l" rtl="0"/>
            <a:endParaRPr/>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The London Care Record – our priorities </a:t>
            </a:r>
            <a:endParaRPr lang="en-US" sz="24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11" name="TextBox 10">
            <a:extLst>
              <a:ext uri="{FF2B5EF4-FFF2-40B4-BE49-F238E27FC236}">
                <a16:creationId xmlns:a16="http://schemas.microsoft.com/office/drawing/2014/main" id="{94159DB7-DB65-4613-996F-C3FDBE8417F8}"/>
              </a:ext>
            </a:extLst>
          </p:cNvPr>
          <p:cNvSpPr txBox="1"/>
          <p:nvPr/>
        </p:nvSpPr>
        <p:spPr>
          <a:xfrm>
            <a:off x="735248" y="1299664"/>
            <a:ext cx="11267455" cy="3554819"/>
          </a:xfrm>
          <a:prstGeom prst="rect">
            <a:avLst/>
          </a:prstGeom>
          <a:solidFill>
            <a:srgbClr val="3AADC7"/>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‘Completing’ the London Care Record – ensuring equity across London  </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Robust service and operational framework across London and beyond </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Sustainability </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Evolve together with other key priorities – London Health Data Strategy, data for research, personal health records…</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Sharing along patient/care pathways in &amp; out of London </a:t>
            </a:r>
          </a:p>
          <a:p>
            <a:pPr>
              <a:spcBef>
                <a:spcPts val="600"/>
              </a:spcBef>
              <a:spcAft>
                <a:spcPts val="600"/>
              </a:spcAft>
            </a:pPr>
            <a:endParaRPr lang="en-GB" sz="2500">
              <a:latin typeface="Arial" panose="020B0604020202020204" pitchFamily="34" charset="0"/>
              <a:cs typeface="Arial" panose="020B0604020202020204" pitchFamily="34" charset="0"/>
            </a:endParaRPr>
          </a:p>
        </p:txBody>
      </p:sp>
      <p:pic>
        <p:nvPicPr>
          <p:cNvPr id="1026" name="Picture 2" descr="Home health care worker and an elderly couple">
            <a:extLst>
              <a:ext uri="{FF2B5EF4-FFF2-40B4-BE49-F238E27FC236}">
                <a16:creationId xmlns:a16="http://schemas.microsoft.com/office/drawing/2014/main" id="{552E6266-5296-4216-BD70-D2642DA8C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92" t="-55155" r="-7492" b="21134"/>
          <a:stretch/>
        </p:blipFill>
        <p:spPr bwMode="auto">
          <a:xfrm>
            <a:off x="2841139" y="4202212"/>
            <a:ext cx="5706347" cy="241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2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33EEA3C5-9121-4ACB-8A0A-3CFCF0411F00}"/>
              </a:ext>
            </a:extLst>
          </p:cNvPr>
          <p:cNvSpPr/>
          <p:nvPr/>
        </p:nvSpPr>
        <p:spPr>
          <a:xfrm>
            <a:off x="5847328" y="0"/>
            <a:ext cx="6344672" cy="8572500"/>
          </a:xfrm>
          <a:custGeom>
            <a:avLst/>
            <a:gdLst/>
            <a:ahLst/>
            <a:cxnLst/>
            <a:rect l="l" t="t" r="r" b="b"/>
            <a:pathLst>
              <a:path w="9392919" h="8572500">
                <a:moveTo>
                  <a:pt x="9392666" y="0"/>
                </a:moveTo>
                <a:lnTo>
                  <a:pt x="1420368" y="0"/>
                </a:lnTo>
                <a:lnTo>
                  <a:pt x="0" y="8572500"/>
                </a:lnTo>
                <a:lnTo>
                  <a:pt x="9392666" y="8572500"/>
                </a:lnTo>
                <a:lnTo>
                  <a:pt x="9392666" y="0"/>
                </a:lnTo>
                <a:close/>
              </a:path>
            </a:pathLst>
          </a:custGeom>
          <a:solidFill>
            <a:srgbClr val="00AFCD"/>
          </a:solidFill>
        </p:spPr>
        <p:txBody>
          <a:bodyPr wrap="square" lIns="0" tIns="0" rIns="0" bIns="0" rtlCol="0"/>
          <a:lstStyle/>
          <a:p>
            <a:pPr algn="l" rtl="0"/>
            <a:endParaRPr/>
          </a:p>
        </p:txBody>
      </p:sp>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a:solidFill>
                  <a:schemeClr val="bg1"/>
                </a:solidFill>
                <a:latin typeface="Arial" panose="020B0604020202020204" pitchFamily="34" charset="0"/>
                <a:cs typeface="Arial" panose="020B0604020202020204" pitchFamily="34" charset="0"/>
              </a:rPr>
              <a:t>The London Care Record – challenges we still face / are working on…</a:t>
            </a:r>
            <a:endParaRPr lang="en-US" sz="2400" b="1">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11" name="TextBox 10">
            <a:extLst>
              <a:ext uri="{FF2B5EF4-FFF2-40B4-BE49-F238E27FC236}">
                <a16:creationId xmlns:a16="http://schemas.microsoft.com/office/drawing/2014/main" id="{94159DB7-DB65-4613-996F-C3FDBE8417F8}"/>
              </a:ext>
            </a:extLst>
          </p:cNvPr>
          <p:cNvSpPr txBox="1"/>
          <p:nvPr/>
        </p:nvSpPr>
        <p:spPr>
          <a:xfrm>
            <a:off x="4552335" y="1299664"/>
            <a:ext cx="7450368" cy="4324261"/>
          </a:xfrm>
          <a:prstGeom prst="rect">
            <a:avLst/>
          </a:prstGeom>
          <a:solidFill>
            <a:srgbClr val="3AADC7"/>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ICS or London region?  Prioritisation and equitable experience for Londoners</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Information governance – alignment and assurance across London</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Wider context – national products, services &amp; strategy</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Sustainability of the shared care record service</a:t>
            </a:r>
          </a:p>
          <a:p>
            <a:pPr marL="285750" indent="-285750">
              <a:spcBef>
                <a:spcPts val="600"/>
              </a:spcBef>
              <a:spcAft>
                <a:spcPts val="600"/>
              </a:spcAft>
              <a:buFont typeface="Arial" panose="020B0604020202020204" pitchFamily="34" charset="0"/>
              <a:buChar char="•"/>
            </a:pPr>
            <a:r>
              <a:rPr lang="en-GB" sz="2500">
                <a:latin typeface="Arial" panose="020B0604020202020204" pitchFamily="34" charset="0"/>
                <a:cs typeface="Arial" panose="020B0604020202020204" pitchFamily="34" charset="0"/>
              </a:rPr>
              <a:t>Funding  </a:t>
            </a:r>
          </a:p>
          <a:p>
            <a:pPr>
              <a:spcBef>
                <a:spcPts val="600"/>
              </a:spcBef>
              <a:spcAft>
                <a:spcPts val="600"/>
              </a:spcAft>
            </a:pPr>
            <a:endParaRPr lang="en-GB" sz="2500">
              <a:latin typeface="Arial" panose="020B0604020202020204" pitchFamily="34" charset="0"/>
              <a:cs typeface="Arial" panose="020B0604020202020204" pitchFamily="34" charset="0"/>
            </a:endParaRPr>
          </a:p>
        </p:txBody>
      </p:sp>
      <p:pic>
        <p:nvPicPr>
          <p:cNvPr id="6153" name="Picture 9">
            <a:extLst>
              <a:ext uri="{FF2B5EF4-FFF2-40B4-BE49-F238E27FC236}">
                <a16:creationId xmlns:a16="http://schemas.microsoft.com/office/drawing/2014/main" id="{84A224BB-A8EB-416C-B57D-C222E4FE1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68" y="2161310"/>
            <a:ext cx="4146770" cy="276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600" b="1">
                <a:solidFill>
                  <a:schemeClr val="bg1"/>
                </a:solidFill>
                <a:latin typeface="Arial" panose="020B0604020202020204" pitchFamily="34" charset="0"/>
                <a:cs typeface="Arial" panose="020B0604020202020204" pitchFamily="34" charset="0"/>
              </a:rPr>
              <a:t>Thank you</a:t>
            </a:r>
          </a:p>
          <a:p>
            <a:endParaRPr lang="en-US" sz="4000" b="1">
              <a:solidFill>
                <a:schemeClr val="bg1"/>
              </a:solidFill>
              <a:latin typeface="Arial" panose="020B0604020202020204" pitchFamily="34" charset="0"/>
              <a:cs typeface="Arial" panose="020B0604020202020204" pitchFamily="34" charset="0"/>
            </a:endParaRPr>
          </a:p>
          <a:p>
            <a:endParaRPr lang="en-US" sz="4000" b="1">
              <a:solidFill>
                <a:schemeClr val="bg1"/>
              </a:solidFill>
              <a:latin typeface="Arial" panose="020B0604020202020204" pitchFamily="34" charset="0"/>
              <a:cs typeface="Arial" panose="020B0604020202020204" pitchFamily="34" charset="0"/>
            </a:endParaRPr>
          </a:p>
          <a:p>
            <a:r>
              <a:rPr lang="en-US" sz="19200" b="1">
                <a:solidFill>
                  <a:schemeClr val="bg1"/>
                </a:solidFill>
                <a:latin typeface="Arial" panose="020B0604020202020204" pitchFamily="34" charset="0"/>
                <a:cs typeface="Arial" panose="020B0604020202020204" pitchFamily="34" charset="0"/>
              </a:rPr>
              <a:t>You can follow the OneLondon journey here:</a:t>
            </a:r>
          </a:p>
          <a:p>
            <a:endParaRPr lang="en-US" sz="19200" b="1">
              <a:solidFill>
                <a:schemeClr val="bg1"/>
              </a:solidFill>
              <a:latin typeface="Arial" panose="020B0604020202020204" pitchFamily="34" charset="0"/>
              <a:cs typeface="Arial" panose="020B0604020202020204" pitchFamily="34" charset="0"/>
            </a:endParaRPr>
          </a:p>
          <a:p>
            <a:r>
              <a:rPr lang="en-US" sz="19200" b="1">
                <a:solidFill>
                  <a:schemeClr val="bg1"/>
                </a:solidFill>
                <a:latin typeface="Arial" panose="020B0604020202020204" pitchFamily="34" charset="0"/>
                <a:cs typeface="Arial" panose="020B0604020202020204" pitchFamily="34" charset="0"/>
                <a:hlinkClick r:id="rId3"/>
              </a:rPr>
              <a:t>www.onelondon.online</a:t>
            </a:r>
            <a:endParaRPr lang="en-US" sz="19200" b="1">
              <a:solidFill>
                <a:schemeClr val="bg1"/>
              </a:solidFill>
              <a:latin typeface="Arial" panose="020B0604020202020204" pitchFamily="34" charset="0"/>
              <a:cs typeface="Arial" panose="020B0604020202020204" pitchFamily="34" charset="0"/>
            </a:endParaRPr>
          </a:p>
          <a:p>
            <a:endParaRPr lang="en-US" sz="19200" b="1">
              <a:solidFill>
                <a:schemeClr val="bg1"/>
              </a:solidFill>
              <a:latin typeface="Arial" panose="020B0604020202020204" pitchFamily="34" charset="0"/>
              <a:cs typeface="Arial" panose="020B0604020202020204" pitchFamily="34" charset="0"/>
            </a:endParaRPr>
          </a:p>
          <a:p>
            <a:r>
              <a:rPr lang="en-US" sz="19200" b="1">
                <a:solidFill>
                  <a:schemeClr val="bg1"/>
                </a:solidFill>
                <a:latin typeface="Arial" panose="020B0604020202020204" pitchFamily="34" charset="0"/>
                <a:cs typeface="Arial" panose="020B0604020202020204" pitchFamily="34" charset="0"/>
              </a:rPr>
              <a:t>@OneLondon4 </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4"/>
          <a:stretch>
            <a:fillRect/>
          </a:stretch>
        </p:blipFill>
        <p:spPr>
          <a:xfrm>
            <a:off x="1162050" y="5793058"/>
            <a:ext cx="1878517" cy="433504"/>
          </a:xfrm>
          <a:prstGeom prst="rect">
            <a:avLst/>
          </a:prstGeom>
        </p:spPr>
      </p:pic>
    </p:spTree>
    <p:extLst>
      <p:ext uri="{BB962C8B-B14F-4D97-AF65-F5344CB8AC3E}">
        <p14:creationId xmlns:p14="http://schemas.microsoft.com/office/powerpoint/2010/main" val="2573735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F8728FEF3F4540BED6A9C2ACE6AB40" ma:contentTypeVersion="16" ma:contentTypeDescription="Create a new document." ma:contentTypeScope="" ma:versionID="a8d11c95b1a4637e0c896fe10dec4b48">
  <xsd:schema xmlns:xsd="http://www.w3.org/2001/XMLSchema" xmlns:xs="http://www.w3.org/2001/XMLSchema" xmlns:p="http://schemas.microsoft.com/office/2006/metadata/properties" xmlns:ns2="26c5be63-7636-43f1-bc12-9a358815ed73" xmlns:ns3="00062cda-fd36-412a-9134-e5b115d9e187" targetNamespace="http://schemas.microsoft.com/office/2006/metadata/properties" ma:root="true" ma:fieldsID="6d3bfea539ea45db0154f7ab5c916637" ns2:_="" ns3:_="">
    <xsd:import namespace="26c5be63-7636-43f1-bc12-9a358815ed73"/>
    <xsd:import namespace="00062cda-fd36-412a-9134-e5b115d9e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5be63-7636-43f1-bc12-9a358815e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53c15d-b4f2-4052-9b3e-b026a4b846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062cda-fd36-412a-9134-e5b115d9e18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3ede7a6-f423-4abc-bed1-5b61fd051000}" ma:internalName="TaxCatchAll" ma:showField="CatchAllData" ma:web="00062cda-fd36-412a-9134-e5b115d9e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c5be63-7636-43f1-bc12-9a358815ed73">
      <Terms xmlns="http://schemas.microsoft.com/office/infopath/2007/PartnerControls"/>
    </lcf76f155ced4ddcb4097134ff3c332f>
    <TaxCatchAll xmlns="00062cda-fd36-412a-9134-e5b115d9e187" xsi:nil="true"/>
  </documentManagement>
</p:properties>
</file>

<file path=customXml/itemProps1.xml><?xml version="1.0" encoding="utf-8"?>
<ds:datastoreItem xmlns:ds="http://schemas.openxmlformats.org/officeDocument/2006/customXml" ds:itemID="{B5E73E62-4A90-48EA-8EB3-FCABBC175FE5}">
  <ds:schemaRefs>
    <ds:schemaRef ds:uri="00062cda-fd36-412a-9134-e5b115d9e187"/>
    <ds:schemaRef ds:uri="26c5be63-7636-43f1-bc12-9a358815ed7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F7B5F6FB-0ACA-44C0-BA0A-9453667C30BB}">
  <ds:schemaRefs>
    <ds:schemaRef ds:uri="http://schemas.microsoft.com/office/2006/documentManagement/types"/>
    <ds:schemaRef ds:uri="http://purl.org/dc/elements/1.1/"/>
    <ds:schemaRef ds:uri="26c5be63-7636-43f1-bc12-9a358815ed73"/>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00062cda-fd36-412a-9134-e5b115d9e187"/>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200</TotalTime>
  <Words>1327</Words>
  <Application>Microsoft Office PowerPoint</Application>
  <PresentationFormat>Widescreen</PresentationFormat>
  <Paragraphs>187</Paragraphs>
  <Slides>22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Arial,Sans-Serif</vt:lpstr>
      <vt:lpstr>Calibri</vt:lpstr>
      <vt:lpstr>Calibri Light</vt:lpstr>
      <vt:lpstr>Calibri,Sans-Serif</vt:lpstr>
      <vt:lpstr>Office Theme</vt:lpstr>
      <vt:lpstr>JOINING UP INFORMATION ACROSS BOUNDARIES </vt:lpstr>
      <vt:lpstr>OneLondon – London Care Record Joss Palmer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North Care Record Lisa Sewell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LOWDON, Michael (THE NEWCASTLE UPON TYNE HOSPITALS NHS FOUNDATION TRUST)</cp:lastModifiedBy>
  <cp:revision>284</cp:revision>
  <dcterms:created xsi:type="dcterms:W3CDTF">2022-04-12T19:39:15Z</dcterms:created>
  <dcterms:modified xsi:type="dcterms:W3CDTF">2023-03-21T15:50:27Z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0x0101003BF8728FEF3F4540BED6A9C2ACE6AB40</vt:lpwstr>
  </property>
</Properties>
</file>