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56" r:id="rId5"/>
    <p:sldId id="270" r:id="rId6"/>
    <p:sldId id="271"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3C9F"/>
    <a:srgbClr val="782283"/>
    <a:srgbClr val="E6F5FC"/>
    <a:srgbClr val="3C063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9"/>
    <p:restoredTop sz="94718"/>
  </p:normalViewPr>
  <p:slideViewPr>
    <p:cSldViewPr snapToGrid="0" snapToObjects="1">
      <p:cViewPr varScale="1">
        <p:scale>
          <a:sx n="117" d="100"/>
          <a:sy n="117" d="100"/>
        </p:scale>
        <p:origin x="8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1CFFF-12AF-44D6-82E3-FEE925A13DFB}" type="datetimeFigureOut">
              <a:rPr lang="en-GB" smtClean="0"/>
              <a:t>08/05/2023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D0D11-D625-44DE-9929-A6F899F38458}" type="slidenum">
              <a:rPr lang="en-GB" smtClean="0"/>
              <a:t>‹#›</a:t>
            </a:fld>
            <a:endParaRPr lang="en-GB"/>
          </a:p>
        </p:txBody>
      </p:sp>
    </p:spTree>
    <p:extLst>
      <p:ext uri="{BB962C8B-B14F-4D97-AF65-F5344CB8AC3E}">
        <p14:creationId xmlns:p14="http://schemas.microsoft.com/office/powerpoint/2010/main" val="337962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CD0D11-D625-44DE-9929-A6F899F38458}" type="slidenum">
              <a:rPr lang="en-GB" smtClean="0"/>
              <a:t>1</a:t>
            </a:fld>
            <a:endParaRPr lang="en-GB"/>
          </a:p>
        </p:txBody>
      </p:sp>
    </p:spTree>
    <p:extLst>
      <p:ext uri="{BB962C8B-B14F-4D97-AF65-F5344CB8AC3E}">
        <p14:creationId xmlns:p14="http://schemas.microsoft.com/office/powerpoint/2010/main" val="421813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D0D11-D625-44DE-9929-A6F899F38458}" type="slidenum">
              <a:rPr lang="en-GB" smtClean="0"/>
              <a:t>2</a:t>
            </a:fld>
            <a:endParaRPr lang="en-GB"/>
          </a:p>
        </p:txBody>
      </p:sp>
    </p:spTree>
    <p:extLst>
      <p:ext uri="{BB962C8B-B14F-4D97-AF65-F5344CB8AC3E}">
        <p14:creationId xmlns:p14="http://schemas.microsoft.com/office/powerpoint/2010/main" val="14816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D0D11-D625-44DE-9929-A6F899F38458}" type="slidenum">
              <a:rPr lang="en-GB" smtClean="0"/>
              <a:t>3</a:t>
            </a:fld>
            <a:endParaRPr lang="en-GB"/>
          </a:p>
        </p:txBody>
      </p:sp>
    </p:spTree>
    <p:extLst>
      <p:ext uri="{BB962C8B-B14F-4D97-AF65-F5344CB8AC3E}">
        <p14:creationId xmlns:p14="http://schemas.microsoft.com/office/powerpoint/2010/main" val="377040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5/8/23</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5/8/23</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14802" y="238503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037522" y="2232399"/>
            <a:ext cx="10233720" cy="2086159"/>
          </a:xfrm>
        </p:spPr>
        <p:txBody>
          <a:bodyPr>
            <a:normAutofit/>
          </a:bodyPr>
          <a:lstStyle/>
          <a:p>
            <a:pPr algn="l"/>
            <a:r>
              <a:rPr lang="en-US" sz="3600" b="1" dirty="0">
                <a:solidFill>
                  <a:schemeClr val="bg1"/>
                </a:solidFill>
                <a:latin typeface="Arial"/>
                <a:cs typeface="Arial"/>
              </a:rPr>
              <a:t>Outcomes and actions for…</a:t>
            </a: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600" b="1" dirty="0">
                <a:solidFill>
                  <a:schemeClr val="bg1"/>
                </a:solidFill>
                <a:latin typeface="Arial"/>
                <a:cs typeface="Arial"/>
              </a:rPr>
              <a:t>Joining up information across boundaries</a:t>
            </a:r>
            <a:endParaRPr lang="en-US" sz="3600" b="1" dirty="0">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3C93F276-E5CD-6644-9594-B9573657C25B}"/>
              </a:ext>
            </a:extLst>
          </p:cNvPr>
          <p:cNvSpPr txBox="1">
            <a:spLocks/>
          </p:cNvSpPr>
          <p:nvPr/>
        </p:nvSpPr>
        <p:spPr>
          <a:xfrm>
            <a:off x="1066799" y="1284134"/>
            <a:ext cx="11954910" cy="73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20</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 21</a:t>
            </a:r>
            <a:r>
              <a:rPr lang="en-GB" sz="1600" baseline="30000" dirty="0">
                <a:latin typeface="Arial" panose="020B0604020202020204" pitchFamily="34" charset="0"/>
                <a:cs typeface="Arial" panose="020B0604020202020204" pitchFamily="34" charset="0"/>
              </a:rPr>
              <a:t>st</a:t>
            </a:r>
            <a:r>
              <a:rPr lang="en-GB" sz="1600" dirty="0">
                <a:latin typeface="Arial" panose="020B0604020202020204" pitchFamily="34" charset="0"/>
                <a:cs typeface="Arial" panose="020B0604020202020204" pitchFamily="34" charset="0"/>
              </a:rPr>
              <a:t> March 2023, The Queens Hotel, Leeds</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3"/>
          <a:srcRect t="60718"/>
          <a:stretch/>
        </p:blipFill>
        <p:spPr>
          <a:xfrm>
            <a:off x="8294807" y="614081"/>
            <a:ext cx="3911995" cy="65058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4"/>
          <a:stretch>
            <a:fillRect/>
          </a:stretch>
        </p:blipFill>
        <p:spPr>
          <a:xfrm>
            <a:off x="1157359" y="444227"/>
            <a:ext cx="4360475" cy="990291"/>
          </a:xfrm>
          <a:prstGeom prst="rect">
            <a:avLst/>
          </a:prstGeom>
        </p:spPr>
      </p:pic>
      <p:sp>
        <p:nvSpPr>
          <p:cNvPr id="3" name="TextBox 2">
            <a:extLst>
              <a:ext uri="{FF2B5EF4-FFF2-40B4-BE49-F238E27FC236}">
                <a16:creationId xmlns:a16="http://schemas.microsoft.com/office/drawing/2014/main" id="{7E913607-C874-CAE2-1706-951E2E494156}"/>
              </a:ext>
            </a:extLst>
          </p:cNvPr>
          <p:cNvSpPr txBox="1"/>
          <p:nvPr/>
        </p:nvSpPr>
        <p:spPr>
          <a:xfrm>
            <a:off x="801663" y="5697390"/>
            <a:ext cx="5973902" cy="2862322"/>
          </a:xfrm>
          <a:prstGeom prst="rect">
            <a:avLst/>
          </a:prstGeom>
          <a:noFill/>
        </p:spPr>
        <p:txBody>
          <a:bodyPr wrap="square" lIns="91440" tIns="45720" rIns="91440" bIns="45720" rtlCol="0" anchor="t">
            <a:spAutoFit/>
          </a:bodyPr>
          <a:lstStyle/>
          <a:p>
            <a:r>
              <a:rPr lang="en-GB" b="1" dirty="0">
                <a:solidFill>
                  <a:schemeClr val="bg1"/>
                </a:solidFill>
                <a:latin typeface="Arial"/>
                <a:cs typeface="Arial"/>
              </a:rPr>
              <a:t>Lisa Sewell</a:t>
            </a:r>
            <a:br>
              <a:rPr lang="en-GB" b="1" dirty="0">
                <a:latin typeface="Arial" panose="020B0604020202020204" pitchFamily="34" charset="0"/>
                <a:cs typeface="Arial" panose="020B0604020202020204" pitchFamily="34" charset="0"/>
              </a:rPr>
            </a:br>
            <a:r>
              <a:rPr lang="en-GB" dirty="0">
                <a:solidFill>
                  <a:schemeClr val="bg1"/>
                </a:solidFill>
                <a:latin typeface="Arial"/>
                <a:ea typeface="+mn-lt"/>
                <a:cs typeface="+mn-lt"/>
              </a:rPr>
              <a:t>Great North Care Record</a:t>
            </a:r>
            <a:endParaRPr lang="en-US" dirty="0">
              <a:solidFill>
                <a:schemeClr val="bg1"/>
              </a:solidFill>
              <a:latin typeface="Arial"/>
              <a:cs typeface="Arial"/>
            </a:endParaRPr>
          </a:p>
          <a:p>
            <a:r>
              <a:rPr lang="en-GB" dirty="0">
                <a:solidFill>
                  <a:schemeClr val="bg1"/>
                </a:solidFill>
                <a:latin typeface="Arial"/>
                <a:cs typeface="Arial"/>
              </a:rPr>
              <a:t>Lisa.sewell3@nhs.net</a:t>
            </a:r>
            <a:br>
              <a:rPr lang="en-GB" dirty="0">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3356E37-93BE-B6EF-DCA2-027FD54B04BC}"/>
              </a:ext>
            </a:extLst>
          </p:cNvPr>
          <p:cNvSpPr txBox="1"/>
          <p:nvPr/>
        </p:nvSpPr>
        <p:spPr>
          <a:xfrm>
            <a:off x="6773709" y="5600784"/>
            <a:ext cx="3139343" cy="2308324"/>
          </a:xfrm>
          <a:prstGeom prst="rect">
            <a:avLst/>
          </a:prstGeom>
          <a:noFill/>
        </p:spPr>
        <p:txBody>
          <a:bodyPr wrap="square" lIns="91440" tIns="45720" rIns="91440" bIns="45720" rtlCol="0" anchor="t">
            <a:spAutoFit/>
          </a:bodyPr>
          <a:lstStyle/>
          <a:p>
            <a:r>
              <a:rPr lang="en-GB" b="1" dirty="0">
                <a:solidFill>
                  <a:schemeClr val="bg1"/>
                </a:solidFill>
                <a:latin typeface="Arial"/>
                <a:cs typeface="Arial"/>
              </a:rPr>
              <a:t>Joss Palmer</a:t>
            </a:r>
            <a:br>
              <a:rPr lang="en-GB" b="1" dirty="0">
                <a:latin typeface="Arial" panose="020B0604020202020204" pitchFamily="34" charset="0"/>
                <a:cs typeface="Arial" panose="020B0604020202020204" pitchFamily="34" charset="0"/>
              </a:rPr>
            </a:br>
            <a:r>
              <a:rPr lang="en-GB" dirty="0">
                <a:solidFill>
                  <a:schemeClr val="bg1"/>
                </a:solidFill>
                <a:latin typeface="Arial"/>
                <a:cs typeface="Arial"/>
              </a:rPr>
              <a:t>One London</a:t>
            </a:r>
            <a:endParaRPr lang="en-US" dirty="0">
              <a:solidFill>
                <a:schemeClr val="bg1"/>
              </a:solidFill>
              <a:latin typeface="Arial"/>
              <a:cs typeface="Arial"/>
            </a:endParaRPr>
          </a:p>
          <a:p>
            <a:r>
              <a:rPr lang="fr-FR" dirty="0">
                <a:solidFill>
                  <a:schemeClr val="bg1"/>
                </a:solidFill>
                <a:latin typeface="Arial"/>
                <a:cs typeface="Arial"/>
              </a:rPr>
              <a:t>Jocelynpalmer@nhs.net</a:t>
            </a:r>
            <a:br>
              <a:rPr lang="en-GB" b="1" dirty="0">
                <a:latin typeface="Arial" panose="020B0604020202020204" pitchFamily="34" charset="0"/>
                <a:cs typeface="Arial" panose="020B0604020202020204" pitchFamily="34" charset="0"/>
              </a:rPr>
            </a:br>
            <a:endParaRPr lang="en-GB" b="1">
              <a:solidFill>
                <a:schemeClr val="bg1"/>
              </a:solidFill>
              <a:latin typeface="Arial" panose="020B0604020202020204" pitchFamily="34" charset="0"/>
              <a:cs typeface="Arial" panose="020B0604020202020204" pitchFamily="34" charset="0"/>
            </a:endParaRPr>
          </a:p>
          <a:p>
            <a:br>
              <a:rPr lang="en-GB" b="1" dirty="0">
                <a:solidFill>
                  <a:schemeClr val="bg1"/>
                </a:solidFill>
                <a:latin typeface="Arial" panose="020B0604020202020204" pitchFamily="34" charset="0"/>
                <a:cs typeface="Arial" panose="020B0604020202020204" pitchFamily="34" charset="0"/>
              </a:rPr>
            </a:br>
            <a:endParaRPr lang="en-GB"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1FE5DB-81B1-F1DB-56BC-75CC58F35F14}"/>
              </a:ext>
            </a:extLst>
          </p:cNvPr>
          <p:cNvSpPr txBox="1"/>
          <p:nvPr/>
        </p:nvSpPr>
        <p:spPr>
          <a:xfrm>
            <a:off x="801663" y="5183012"/>
            <a:ext cx="6509656" cy="400110"/>
          </a:xfrm>
          <a:prstGeom prst="rect">
            <a:avLst/>
          </a:prstGeom>
          <a:noFill/>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Workshop Leads:</a:t>
            </a:r>
            <a:endParaRPr lang="en-US" sz="2000" dirty="0"/>
          </a:p>
        </p:txBody>
      </p:sp>
    </p:spTree>
    <p:extLst>
      <p:ext uri="{BB962C8B-B14F-4D97-AF65-F5344CB8AC3E}">
        <p14:creationId xmlns:p14="http://schemas.microsoft.com/office/powerpoint/2010/main" val="42752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2444289" y="-346633"/>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panose="020B0604020202020204" pitchFamily="34" charset="0"/>
                <a:cs typeface="Arial" panose="020B0604020202020204" pitchFamily="34" charset="0"/>
              </a:rPr>
              <a:t>In summary:</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stretch>
            <a:fillRect/>
          </a:stretch>
        </p:blipFill>
        <p:spPr>
          <a:xfrm>
            <a:off x="568411" y="6151404"/>
            <a:ext cx="1878517" cy="433504"/>
          </a:xfrm>
          <a:prstGeom prst="rect">
            <a:avLst/>
          </a:prstGeom>
        </p:spPr>
      </p:pic>
      <p:sp>
        <p:nvSpPr>
          <p:cNvPr id="5" name="Rounded Rectangle 4">
            <a:extLst>
              <a:ext uri="{FF2B5EF4-FFF2-40B4-BE49-F238E27FC236}">
                <a16:creationId xmlns:a16="http://schemas.microsoft.com/office/drawing/2014/main" id="{2DC41DBD-8045-CCDD-DECB-59A0212BA480}"/>
              </a:ext>
            </a:extLst>
          </p:cNvPr>
          <p:cNvSpPr/>
          <p:nvPr/>
        </p:nvSpPr>
        <p:spPr>
          <a:xfrm>
            <a:off x="675873" y="977926"/>
            <a:ext cx="4880919" cy="4970589"/>
          </a:xfrm>
          <a:prstGeom prst="roundRect">
            <a:avLst/>
          </a:prstGeom>
          <a:solidFill>
            <a:schemeClr val="lt1">
              <a:alpha val="0"/>
            </a:schemeClr>
          </a:solidFill>
          <a:ln w="38100">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r>
              <a:rPr lang="en-US" sz="1600" dirty="0">
                <a:solidFill>
                  <a:schemeClr val="bg1"/>
                </a:solidFill>
                <a:latin typeface="Arial" panose="020B0604020202020204" pitchFamily="34" charset="0"/>
                <a:cs typeface="Arial" panose="020B0604020202020204" pitchFamily="34" charset="0"/>
              </a:rPr>
              <a:t>The Great North Care Record and OneLondon hosted a joint session to share an update on their respective backgrounds and progress.  </a:t>
            </a:r>
          </a:p>
          <a:p>
            <a:r>
              <a:rPr lang="en-US" sz="1600" dirty="0">
                <a:solidFill>
                  <a:schemeClr val="bg1"/>
                </a:solidFill>
                <a:latin typeface="Arial" panose="020B0604020202020204" pitchFamily="34" charset="0"/>
                <a:cs typeface="Arial" panose="020B0604020202020204" pitchFamily="34" charset="0"/>
              </a:rPr>
              <a:t>They provided an overview on how they work collaboratively across a region (multiple Integrated Care Systems.) </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This session covered the solutions in place, current priorities and challenges faced by both Great North Care Record and OneLondon.  Whilst many of the challenges are common to an ICS-based shared care record, this session had a very regional perspective.</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After the presentation, delegates were invited to ask questions – and shared their biggest barriers and what they've learned at the Shared Care Record Summit.</a:t>
            </a:r>
          </a:p>
        </p:txBody>
      </p:sp>
      <p:sp>
        <p:nvSpPr>
          <p:cNvPr id="6" name="Rectangle 5">
            <a:extLst>
              <a:ext uri="{FF2B5EF4-FFF2-40B4-BE49-F238E27FC236}">
                <a16:creationId xmlns:a16="http://schemas.microsoft.com/office/drawing/2014/main" id="{B1E3B802-9D1E-1441-1DE3-4FE3469A1D48}"/>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7" descr="A picture containing indoor&#10;&#10;Description automatically generated">
            <a:extLst>
              <a:ext uri="{FF2B5EF4-FFF2-40B4-BE49-F238E27FC236}">
                <a16:creationId xmlns:a16="http://schemas.microsoft.com/office/drawing/2014/main" id="{48A59CBC-3FF1-9863-BB9E-3AD3EF146A97}"/>
              </a:ext>
            </a:extLst>
          </p:cNvPr>
          <p:cNvPicPr>
            <a:picLocks noChangeAspect="1"/>
          </p:cNvPicPr>
          <p:nvPr/>
        </p:nvPicPr>
        <p:blipFill rotWithShape="1">
          <a:blip r:embed="rId5"/>
          <a:srcRect t="24283" r="990" b="-66"/>
          <a:stretch/>
        </p:blipFill>
        <p:spPr>
          <a:xfrm>
            <a:off x="6096000" y="-1246"/>
            <a:ext cx="6092670" cy="3501894"/>
          </a:xfrm>
          <a:prstGeom prst="rect">
            <a:avLst/>
          </a:prstGeom>
        </p:spPr>
      </p:pic>
      <p:pic>
        <p:nvPicPr>
          <p:cNvPr id="2" name="Picture 6" descr="A group of people posing for a photo&#10;&#10;Description automatically generated">
            <a:extLst>
              <a:ext uri="{FF2B5EF4-FFF2-40B4-BE49-F238E27FC236}">
                <a16:creationId xmlns:a16="http://schemas.microsoft.com/office/drawing/2014/main" id="{61740338-CCF2-5E73-77A3-9A926F56FC7D}"/>
              </a:ext>
            </a:extLst>
          </p:cNvPr>
          <p:cNvPicPr>
            <a:picLocks noChangeAspect="1"/>
          </p:cNvPicPr>
          <p:nvPr/>
        </p:nvPicPr>
        <p:blipFill rotWithShape="1">
          <a:blip r:embed="rId6"/>
          <a:srcRect l="-61" r="-106" b="6768"/>
          <a:stretch/>
        </p:blipFill>
        <p:spPr>
          <a:xfrm>
            <a:off x="6096000" y="2595446"/>
            <a:ext cx="6098732" cy="4266024"/>
          </a:xfrm>
          <a:prstGeom prst="rect">
            <a:avLst/>
          </a:prstGeom>
        </p:spPr>
      </p:pic>
    </p:spTree>
    <p:extLst>
      <p:ext uri="{BB962C8B-B14F-4D97-AF65-F5344CB8AC3E}">
        <p14:creationId xmlns:p14="http://schemas.microsoft.com/office/powerpoint/2010/main" val="271495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274197" y="-383703"/>
            <a:ext cx="8960623"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Goals:</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stretch>
            <a:fillRect/>
          </a:stretch>
        </p:blipFill>
        <p:spPr>
          <a:xfrm>
            <a:off x="568411" y="6151404"/>
            <a:ext cx="1878517" cy="433504"/>
          </a:xfrm>
          <a:prstGeom prst="rect">
            <a:avLst/>
          </a:prstGeom>
        </p:spPr>
      </p:pic>
      <p:sp>
        <p:nvSpPr>
          <p:cNvPr id="5" name="Rounded Rectangle 4">
            <a:extLst>
              <a:ext uri="{FF2B5EF4-FFF2-40B4-BE49-F238E27FC236}">
                <a16:creationId xmlns:a16="http://schemas.microsoft.com/office/drawing/2014/main" id="{2DC41DBD-8045-CCDD-DECB-59A0212BA480}"/>
              </a:ext>
            </a:extLst>
          </p:cNvPr>
          <p:cNvSpPr/>
          <p:nvPr/>
        </p:nvSpPr>
        <p:spPr>
          <a:xfrm>
            <a:off x="568411" y="1124465"/>
            <a:ext cx="4880919" cy="4732638"/>
          </a:xfrm>
          <a:prstGeom prst="roundRect">
            <a:avLst/>
          </a:prstGeom>
          <a:solidFill>
            <a:schemeClr val="lt1">
              <a:alpha val="0"/>
            </a:schemeClr>
          </a:solidFill>
          <a:ln w="38100">
            <a:solidFill>
              <a:schemeClr val="bg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r>
              <a:rPr lang="en-US" sz="2000" b="1" dirty="0">
                <a:solidFill>
                  <a:schemeClr val="bg1"/>
                </a:solidFill>
                <a:latin typeface="Arial" panose="020B0604020202020204" pitchFamily="34" charset="0"/>
                <a:cs typeface="Arial" panose="020B0604020202020204" pitchFamily="34" charset="0"/>
              </a:rPr>
              <a:t>Please list the top 3 goals to take forward from your workshop</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a:cs typeface="Arial"/>
              </a:rPr>
              <a:t>1.Develop ways to connect the talent, expertise and determination to get each shared care record to the same level of maturity</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a:cs typeface="Arial"/>
              </a:rPr>
              <a:t>2. Continue to develop collaborative, regional decision making with the aim of ensuring sustainable commitment across multiple ICSs</a:t>
            </a:r>
          </a:p>
          <a:p>
            <a:endParaRPr lang="en-US" sz="1600" b="1" dirty="0">
              <a:solidFill>
                <a:schemeClr val="bg1"/>
              </a:solidFill>
              <a:latin typeface="Arial" panose="020B0604020202020204" pitchFamily="34" charset="0"/>
              <a:cs typeface="Arial" panose="020B0604020202020204" pitchFamily="34" charset="0"/>
            </a:endParaRPr>
          </a:p>
          <a:p>
            <a:r>
              <a:rPr lang="en-US" sz="1600" b="1" dirty="0">
                <a:solidFill>
                  <a:schemeClr val="bg1"/>
                </a:solidFill>
                <a:latin typeface="Arial"/>
                <a:cs typeface="Arial"/>
              </a:rPr>
              <a:t>3. Build upon the connections made at the Summit to continue to share solutions to common problems faced</a:t>
            </a:r>
          </a:p>
        </p:txBody>
      </p:sp>
      <p:sp>
        <p:nvSpPr>
          <p:cNvPr id="6" name="Rectangle 5">
            <a:extLst>
              <a:ext uri="{FF2B5EF4-FFF2-40B4-BE49-F238E27FC236}">
                <a16:creationId xmlns:a16="http://schemas.microsoft.com/office/drawing/2014/main" id="{B1E3B802-9D1E-1441-1DE3-4FE3469A1D48}"/>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6" descr="A picture containing text, indoor&#10;&#10;Description automatically generated">
            <a:extLst>
              <a:ext uri="{FF2B5EF4-FFF2-40B4-BE49-F238E27FC236}">
                <a16:creationId xmlns:a16="http://schemas.microsoft.com/office/drawing/2014/main" id="{F91F8FE6-E889-B5AC-B57D-BACBE528E08C}"/>
              </a:ext>
            </a:extLst>
          </p:cNvPr>
          <p:cNvPicPr>
            <a:picLocks noChangeAspect="1"/>
          </p:cNvPicPr>
          <p:nvPr/>
        </p:nvPicPr>
        <p:blipFill rotWithShape="1">
          <a:blip r:embed="rId5"/>
          <a:srcRect l="9923" t="5484" r="33943" b="5686"/>
          <a:stretch/>
        </p:blipFill>
        <p:spPr>
          <a:xfrm>
            <a:off x="6045123" y="1445"/>
            <a:ext cx="6145115" cy="6879797"/>
          </a:xfrm>
          <a:prstGeom prst="rect">
            <a:avLst/>
          </a:prstGeom>
        </p:spPr>
      </p:pic>
    </p:spTree>
    <p:extLst>
      <p:ext uri="{BB962C8B-B14F-4D97-AF65-F5344CB8AC3E}">
        <p14:creationId xmlns:p14="http://schemas.microsoft.com/office/powerpoint/2010/main" val="536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238099" y="217764"/>
            <a:ext cx="10325233" cy="461665"/>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Detailed Outcomes &amp; Actions</a:t>
            </a:r>
            <a:endParaRPr lang="en-US" sz="2400" dirty="0">
              <a:latin typeface="Arial" panose="020B0604020202020204" pitchFamily="34" charset="0"/>
              <a:cs typeface="Arial" panose="020B0604020202020204" pitchFamily="34" charset="0"/>
            </a:endParaRPr>
          </a:p>
        </p:txBody>
      </p:sp>
      <p:graphicFrame>
        <p:nvGraphicFramePr>
          <p:cNvPr id="11" name="Table 11">
            <a:extLst>
              <a:ext uri="{FF2B5EF4-FFF2-40B4-BE49-F238E27FC236}">
                <a16:creationId xmlns:a16="http://schemas.microsoft.com/office/drawing/2014/main" id="{7FA5EEF6-A63A-A3A8-F566-1E4A98A09844}"/>
              </a:ext>
            </a:extLst>
          </p:cNvPr>
          <p:cNvGraphicFramePr>
            <a:graphicFrameLocks noGrp="1"/>
          </p:cNvGraphicFramePr>
          <p:nvPr>
            <p:extLst>
              <p:ext uri="{D42A27DB-BD31-4B8C-83A1-F6EECF244321}">
                <p14:modId xmlns:p14="http://schemas.microsoft.com/office/powerpoint/2010/main" val="3224834909"/>
              </p:ext>
            </p:extLst>
          </p:nvPr>
        </p:nvGraphicFramePr>
        <p:xfrm>
          <a:off x="358346" y="1101241"/>
          <a:ext cx="11537090" cy="5557520"/>
        </p:xfrm>
        <a:graphic>
          <a:graphicData uri="http://schemas.openxmlformats.org/drawingml/2006/table">
            <a:tbl>
              <a:tblPr firstRow="1" bandRow="1">
                <a:tableStyleId>{073A0DAA-6AF3-43AB-8588-CEC1D06C72B9}</a:tableStyleId>
              </a:tblPr>
              <a:tblGrid>
                <a:gridCol w="9139615">
                  <a:extLst>
                    <a:ext uri="{9D8B030D-6E8A-4147-A177-3AD203B41FA5}">
                      <a16:colId xmlns:a16="http://schemas.microsoft.com/office/drawing/2014/main" val="3260212020"/>
                    </a:ext>
                  </a:extLst>
                </a:gridCol>
                <a:gridCol w="1256538">
                  <a:extLst>
                    <a:ext uri="{9D8B030D-6E8A-4147-A177-3AD203B41FA5}">
                      <a16:colId xmlns:a16="http://schemas.microsoft.com/office/drawing/2014/main" val="2475817082"/>
                    </a:ext>
                  </a:extLst>
                </a:gridCol>
                <a:gridCol w="1140937">
                  <a:extLst>
                    <a:ext uri="{9D8B030D-6E8A-4147-A177-3AD203B41FA5}">
                      <a16:colId xmlns:a16="http://schemas.microsoft.com/office/drawing/2014/main" val="1333398143"/>
                    </a:ext>
                  </a:extLst>
                </a:gridCol>
              </a:tblGrid>
              <a:tr h="370840">
                <a:tc>
                  <a:txBody>
                    <a:bodyPr/>
                    <a:lstStyle/>
                    <a:p>
                      <a:r>
                        <a:rPr lang="en-US" dirty="0"/>
                        <a:t>Action/Outcome</a:t>
                      </a:r>
                    </a:p>
                  </a:txBody>
                  <a:tcPr>
                    <a:solidFill>
                      <a:srgbClr val="833C9F"/>
                    </a:solidFill>
                  </a:tcPr>
                </a:tc>
                <a:tc>
                  <a:txBody>
                    <a:bodyPr/>
                    <a:lstStyle/>
                    <a:p>
                      <a:r>
                        <a:rPr lang="en-US" dirty="0"/>
                        <a:t>Who is involved?</a:t>
                      </a:r>
                    </a:p>
                  </a:txBody>
                  <a:tcPr>
                    <a:solidFill>
                      <a:srgbClr val="833C9F"/>
                    </a:solidFill>
                  </a:tcPr>
                </a:tc>
                <a:tc>
                  <a:txBody>
                    <a:bodyPr/>
                    <a:lstStyle/>
                    <a:p>
                      <a:r>
                        <a:rPr lang="en-US" dirty="0"/>
                        <a:t>Check in Date</a:t>
                      </a:r>
                    </a:p>
                  </a:txBody>
                  <a:tcPr>
                    <a:solidFill>
                      <a:srgbClr val="833C9F"/>
                    </a:solidFill>
                  </a:tcPr>
                </a:tc>
                <a:extLst>
                  <a:ext uri="{0D108BD9-81ED-4DB2-BD59-A6C34878D82A}">
                    <a16:rowId xmlns:a16="http://schemas.microsoft.com/office/drawing/2014/main" val="1256694468"/>
                  </a:ext>
                </a:extLst>
              </a:tr>
              <a:tr h="370840">
                <a:tc>
                  <a:txBody>
                    <a:bodyPr/>
                    <a:lstStyle/>
                    <a:p>
                      <a:pPr indent="0">
                        <a:spcAft>
                          <a:spcPts val="400"/>
                        </a:spcAft>
                      </a:pPr>
                      <a:r>
                        <a:rPr lang="en-US" sz="1600" b="1" kern="1200" dirty="0">
                          <a:solidFill>
                            <a:schemeClr val="dk1"/>
                          </a:solidFill>
                          <a:effectLst/>
                          <a:latin typeface="Arial" panose="020B0604020202020204" pitchFamily="34" charset="0"/>
                          <a:ea typeface="+mn-ea"/>
                          <a:cs typeface="Arial" panose="020B0604020202020204" pitchFamily="34" charset="0"/>
                        </a:rPr>
                        <a:t>Develop ways to connect the talent, expertise and determination to get each shared care record to the same level of maturity</a:t>
                      </a:r>
                      <a:endParaRPr lang="en-GB" sz="1600" b="1" kern="1200" dirty="0">
                        <a:solidFill>
                          <a:schemeClr val="dk1"/>
                        </a:solidFill>
                        <a:effectLst/>
                        <a:latin typeface="Arial" panose="020B0604020202020204" pitchFamily="34" charset="0"/>
                        <a:ea typeface="+mn-ea"/>
                        <a:cs typeface="Arial" panose="020B0604020202020204" pitchFamily="34" charset="0"/>
                      </a:endParaRPr>
                    </a:p>
                    <a:p>
                      <a:pPr marL="571500" lvl="0" indent="-285750">
                        <a:spcAft>
                          <a:spcPts val="400"/>
                        </a:spcAft>
                        <a:buFont typeface="Arial" panose="020B0604020202020204" pitchFamily="34" charset="0"/>
                        <a:buChar char="•"/>
                      </a:pPr>
                      <a:r>
                        <a:rPr lang="en-GB" sz="1600" kern="1200" dirty="0">
                          <a:solidFill>
                            <a:schemeClr val="dk1"/>
                          </a:solidFill>
                          <a:effectLst/>
                          <a:latin typeface="Arial"/>
                          <a:ea typeface="+mn-ea"/>
                          <a:cs typeface="Arial"/>
                        </a:rPr>
                        <a:t>GNCR and OneLondon will continue to share our progress, learnings and findings with NHS England Shared Care Record Team who will share as appropriate with wider ICBs (e.g. via ‘Learning From Local’)</a:t>
                      </a:r>
                    </a:p>
                  </a:txBody>
                  <a:tcPr>
                    <a:solidFill>
                      <a:schemeClr val="bg1">
                        <a:lumMod val="85000"/>
                      </a:schemeClr>
                    </a:solidFill>
                  </a:tcPr>
                </a:tc>
                <a:tc>
                  <a:txBody>
                    <a:bodyPr/>
                    <a:lstStyle/>
                    <a:p>
                      <a:r>
                        <a:rPr lang="en-US" sz="1600" dirty="0">
                          <a:latin typeface="Arial" panose="020B0604020202020204" pitchFamily="34" charset="0"/>
                          <a:cs typeface="Arial" panose="020B0604020202020204" pitchFamily="34" charset="0"/>
                        </a:rPr>
                        <a:t>GNCR</a:t>
                      </a:r>
                    </a:p>
                    <a:p>
                      <a:r>
                        <a:rPr lang="en-US" sz="1600" dirty="0">
                          <a:latin typeface="Arial" panose="020B0604020202020204" pitchFamily="34" charset="0"/>
                          <a:cs typeface="Arial" panose="020B0604020202020204" pitchFamily="34" charset="0"/>
                        </a:rPr>
                        <a:t>OneLondon </a:t>
                      </a:r>
                    </a:p>
                  </a:txBody>
                  <a:tcPr>
                    <a:solidFill>
                      <a:schemeClr val="bg1">
                        <a:lumMod val="85000"/>
                      </a:schemeClr>
                    </a:solidFill>
                  </a:tcPr>
                </a:tc>
                <a:tc>
                  <a:txBody>
                    <a:bodyPr/>
                    <a:lstStyle/>
                    <a:p>
                      <a:r>
                        <a:rPr lang="en-US" sz="1600" b="1" dirty="0">
                          <a:latin typeface="Arial" panose="020B0604020202020204" pitchFamily="34" charset="0"/>
                          <a:cs typeface="Arial" panose="020B0604020202020204" pitchFamily="34" charset="0"/>
                        </a:rPr>
                        <a:t>End June 2023</a:t>
                      </a:r>
                    </a:p>
                  </a:txBody>
                  <a:tcPr>
                    <a:solidFill>
                      <a:schemeClr val="bg1">
                        <a:lumMod val="85000"/>
                      </a:schemeClr>
                    </a:solidFill>
                  </a:tcPr>
                </a:tc>
                <a:extLst>
                  <a:ext uri="{0D108BD9-81ED-4DB2-BD59-A6C34878D82A}">
                    <a16:rowId xmlns:a16="http://schemas.microsoft.com/office/drawing/2014/main" val="4160500520"/>
                  </a:ext>
                </a:extLst>
              </a:tr>
              <a:tr h="370840">
                <a:tc>
                  <a:txBody>
                    <a:bodyPr/>
                    <a:lstStyle/>
                    <a:p>
                      <a:pPr marL="0" lvl="0" indent="0">
                        <a:spcAft>
                          <a:spcPts val="400"/>
                        </a:spcAft>
                        <a:buFont typeface="Arial" panose="020B0604020202020204" pitchFamily="34" charset="0"/>
                        <a:buNone/>
                      </a:pPr>
                      <a:r>
                        <a:rPr lang="en-GB" sz="1600" b="1" dirty="0">
                          <a:latin typeface="Arial" panose="020B0604020202020204" pitchFamily="34" charset="0"/>
                          <a:cs typeface="Arial" panose="020B0604020202020204" pitchFamily="34" charset="0"/>
                        </a:rPr>
                        <a:t>Continue to develop collaborative, regional decision making with the aim of ensuring sustainable commitment across multiple ICSs</a:t>
                      </a:r>
                    </a:p>
                    <a:p>
                      <a:pPr marL="57150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600" kern="1200" dirty="0">
                          <a:solidFill>
                            <a:schemeClr val="dk1"/>
                          </a:solidFill>
                          <a:effectLst/>
                          <a:latin typeface="Arial"/>
                          <a:ea typeface="+mn-ea"/>
                          <a:cs typeface="Arial"/>
                        </a:rPr>
                        <a:t>GNCR and OneLondon will continue to share our progress, learnings and findings with NHS England Shared Care Record Team who will share as appropriate with wider ICBs (e.g. via ‘Learning From Local’</a:t>
                      </a:r>
                    </a:p>
                  </a:txBody>
                  <a:tcPr>
                    <a:solidFill>
                      <a:schemeClr val="bg1">
                        <a:lumMod val="85000"/>
                      </a:schemeClr>
                    </a:solidFill>
                  </a:tcPr>
                </a:tc>
                <a:tc>
                  <a:txBody>
                    <a:bodyPr/>
                    <a:lstStyle/>
                    <a:p>
                      <a:r>
                        <a:rPr lang="en-US" sz="1600" dirty="0">
                          <a:latin typeface="Arial" panose="020B0604020202020204" pitchFamily="34" charset="0"/>
                          <a:cs typeface="Arial" panose="020B0604020202020204" pitchFamily="34" charset="0"/>
                        </a:rPr>
                        <a:t>GNCR</a:t>
                      </a:r>
                    </a:p>
                    <a:p>
                      <a:r>
                        <a:rPr lang="en-US" sz="1600" dirty="0">
                          <a:latin typeface="Arial" panose="020B0604020202020204" pitchFamily="34" charset="0"/>
                          <a:cs typeface="Arial" panose="020B0604020202020204" pitchFamily="34" charset="0"/>
                        </a:rPr>
                        <a:t>OneLondon </a:t>
                      </a:r>
                    </a:p>
                  </a:txBody>
                  <a:tcPr>
                    <a:solidFill>
                      <a:schemeClr val="bg1">
                        <a:lumMod val="85000"/>
                      </a:schemeClr>
                    </a:solidFill>
                  </a:tcPr>
                </a:tc>
                <a:tc>
                  <a:txBody>
                    <a:bodyPr/>
                    <a:lstStyle/>
                    <a:p>
                      <a:r>
                        <a:rPr lang="en-US" sz="1600" b="1" dirty="0">
                          <a:latin typeface="Arial" panose="020B0604020202020204" pitchFamily="34" charset="0"/>
                          <a:cs typeface="Arial" panose="020B0604020202020204" pitchFamily="34" charset="0"/>
                        </a:rPr>
                        <a:t>End October 2023</a:t>
                      </a:r>
                    </a:p>
                  </a:txBody>
                  <a:tcPr>
                    <a:solidFill>
                      <a:schemeClr val="bg1">
                        <a:lumMod val="85000"/>
                      </a:schemeClr>
                    </a:solidFill>
                  </a:tcPr>
                </a:tc>
                <a:extLst>
                  <a:ext uri="{0D108BD9-81ED-4DB2-BD59-A6C34878D82A}">
                    <a16:rowId xmlns:a16="http://schemas.microsoft.com/office/drawing/2014/main" val="2886762540"/>
                  </a:ext>
                </a:extLst>
              </a:tr>
              <a:tr h="370840">
                <a:tc>
                  <a:txBody>
                    <a:bodyPr/>
                    <a:lstStyle/>
                    <a:p>
                      <a:pPr indent="0">
                        <a:spcAft>
                          <a:spcPts val="400"/>
                        </a:spcAft>
                      </a:pPr>
                      <a:r>
                        <a:rPr lang="en-GB" sz="1600" b="1" i="0" u="none" strike="noStrike" dirty="0">
                          <a:solidFill>
                            <a:srgbClr val="212121"/>
                          </a:solidFill>
                          <a:effectLst/>
                          <a:latin typeface="Arial" panose="020B0604020202020204" pitchFamily="34" charset="0"/>
                          <a:cs typeface="Arial" panose="020B0604020202020204" pitchFamily="34" charset="0"/>
                        </a:rPr>
                        <a:t>Build upon the connections made at the Summit to continue to share solutions to common problems faced</a:t>
                      </a:r>
                    </a:p>
                    <a:p>
                      <a:pPr marL="571500" lvl="0" indent="-285750">
                        <a:spcAft>
                          <a:spcPts val="400"/>
                        </a:spcAft>
                        <a:buFont typeface="Arial" panose="020B0604020202020204" pitchFamily="34" charset="0"/>
                        <a:buChar char="•"/>
                      </a:pPr>
                      <a:r>
                        <a:rPr lang="en-GB" sz="1600" kern="1200" dirty="0">
                          <a:solidFill>
                            <a:schemeClr val="dk1"/>
                          </a:solidFill>
                          <a:effectLst/>
                          <a:latin typeface="Arial" panose="020B0604020202020204" pitchFamily="34" charset="0"/>
                          <a:ea typeface="+mn-ea"/>
                          <a:cs typeface="Arial" panose="020B0604020202020204" pitchFamily="34" charset="0"/>
                        </a:rPr>
                        <a:t>GNCR &amp; OneLondon will collaborate, share and respond to issues that we both face as regional programmes.   </a:t>
                      </a:r>
                    </a:p>
                    <a:p>
                      <a:pPr marL="571500" lvl="0" indent="-285750">
                        <a:spcAft>
                          <a:spcPts val="400"/>
                        </a:spcAft>
                        <a:buFont typeface="Arial" panose="020B0604020202020204" pitchFamily="34" charset="0"/>
                        <a:buChar char="•"/>
                      </a:pPr>
                      <a:r>
                        <a:rPr lang="en-GB" sz="1600" kern="1200" dirty="0">
                          <a:solidFill>
                            <a:schemeClr val="dk1"/>
                          </a:solidFill>
                          <a:effectLst/>
                          <a:latin typeface="Arial"/>
                          <a:ea typeface="+mn-ea"/>
                          <a:cs typeface="Arial"/>
                        </a:rPr>
                        <a:t>GNCR &amp; OneLondon to provide ongoing active input into the national </a:t>
                      </a:r>
                      <a:r>
                        <a:rPr lang="en-GB" sz="1600" i="1" kern="1200" dirty="0">
                          <a:solidFill>
                            <a:schemeClr val="dk1"/>
                          </a:solidFill>
                          <a:effectLst/>
                          <a:latin typeface="Arial"/>
                          <a:ea typeface="+mn-ea"/>
                          <a:cs typeface="Arial"/>
                        </a:rPr>
                        <a:t>Shared Care Record Programme Directors Group</a:t>
                      </a:r>
                      <a:r>
                        <a:rPr lang="en-GB" sz="1600" kern="1200" dirty="0">
                          <a:solidFill>
                            <a:schemeClr val="dk1"/>
                          </a:solidFill>
                          <a:effectLst/>
                          <a:latin typeface="Arial"/>
                          <a:ea typeface="+mn-ea"/>
                          <a:cs typeface="Arial"/>
                        </a:rPr>
                        <a:t> – and any future Shared Care Record national events.</a:t>
                      </a:r>
                    </a:p>
                    <a:p>
                      <a:pPr marL="571500" lvl="0" indent="-285750">
                        <a:spcAft>
                          <a:spcPts val="400"/>
                        </a:spcAft>
                        <a:buFont typeface="Arial" panose="020B0604020202020204" pitchFamily="34" charset="0"/>
                        <a:buChar char="•"/>
                      </a:pPr>
                      <a:r>
                        <a:rPr lang="en-GB" sz="1600" b="0" i="0" u="none" strike="noStrike" kern="1200" noProof="0" dirty="0">
                          <a:solidFill>
                            <a:schemeClr val="dk1"/>
                          </a:solidFill>
                          <a:effectLst/>
                          <a:latin typeface="Arial"/>
                        </a:rPr>
                        <a:t>GNCR &amp; OneLondon </a:t>
                      </a:r>
                      <a:r>
                        <a:rPr lang="en-GB" sz="1600" kern="1200" dirty="0">
                          <a:solidFill>
                            <a:schemeClr val="dk1"/>
                          </a:solidFill>
                          <a:effectLst/>
                          <a:latin typeface="Arial"/>
                          <a:ea typeface="+mn-ea"/>
                          <a:cs typeface="Arial"/>
                        </a:rPr>
                        <a:t>will also continue to share through the National Team's </a:t>
                      </a:r>
                      <a:r>
                        <a:rPr lang="en-GB" sz="1600" i="1" kern="1200" dirty="0">
                          <a:solidFill>
                            <a:schemeClr val="dk1"/>
                          </a:solidFill>
                          <a:effectLst/>
                          <a:latin typeface="Arial"/>
                          <a:ea typeface="+mn-ea"/>
                          <a:cs typeface="Arial"/>
                        </a:rPr>
                        <a:t>Comms and Engagement Group</a:t>
                      </a:r>
                      <a:r>
                        <a:rPr lang="en-GB" sz="1600" kern="1200" dirty="0">
                          <a:solidFill>
                            <a:schemeClr val="dk1"/>
                          </a:solidFill>
                          <a:effectLst/>
                          <a:latin typeface="Arial"/>
                          <a:ea typeface="+mn-ea"/>
                          <a:cs typeface="Arial"/>
                        </a:rPr>
                        <a:t> </a:t>
                      </a:r>
                    </a:p>
                  </a:txBody>
                  <a:tcPr>
                    <a:solidFill>
                      <a:schemeClr val="bg1">
                        <a:lumMod val="85000"/>
                      </a:schemeClr>
                    </a:solidFill>
                  </a:tcPr>
                </a:tc>
                <a:tc>
                  <a:txBody>
                    <a:bodyPr/>
                    <a:lstStyle/>
                    <a:p>
                      <a:r>
                        <a:rPr lang="en-US" sz="1600" dirty="0">
                          <a:latin typeface="Arial" panose="020B0604020202020204" pitchFamily="34" charset="0"/>
                          <a:cs typeface="Arial" panose="020B0604020202020204" pitchFamily="34" charset="0"/>
                        </a:rPr>
                        <a:t>GNCR</a:t>
                      </a:r>
                    </a:p>
                    <a:p>
                      <a:r>
                        <a:rPr lang="en-US" sz="1600" dirty="0">
                          <a:latin typeface="Arial" panose="020B0604020202020204" pitchFamily="34" charset="0"/>
                          <a:cs typeface="Arial" panose="020B0604020202020204" pitchFamily="34" charset="0"/>
                        </a:rPr>
                        <a:t>OneLondon </a:t>
                      </a:r>
                    </a:p>
                    <a:p>
                      <a:endParaRPr lang="en-US" sz="160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600" b="1" dirty="0">
                          <a:latin typeface="Arial" panose="020B0604020202020204" pitchFamily="34" charset="0"/>
                          <a:cs typeface="Arial" panose="020B0604020202020204" pitchFamily="34" charset="0"/>
                        </a:rPr>
                        <a:t>End May 2023</a:t>
                      </a:r>
                    </a:p>
                  </a:txBody>
                  <a:tcPr>
                    <a:solidFill>
                      <a:schemeClr val="bg1">
                        <a:lumMod val="85000"/>
                      </a:schemeClr>
                    </a:solidFill>
                  </a:tcPr>
                </a:tc>
                <a:extLst>
                  <a:ext uri="{0D108BD9-81ED-4DB2-BD59-A6C34878D82A}">
                    <a16:rowId xmlns:a16="http://schemas.microsoft.com/office/drawing/2014/main" val="2142672240"/>
                  </a:ext>
                </a:extLst>
              </a:tr>
            </a:tbl>
          </a:graphicData>
        </a:graphic>
      </p:graphicFrame>
    </p:spTree>
    <p:extLst>
      <p:ext uri="{BB962C8B-B14F-4D97-AF65-F5344CB8AC3E}">
        <p14:creationId xmlns:p14="http://schemas.microsoft.com/office/powerpoint/2010/main" val="344454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f81fd8-4fea-4b8a-9805-e784a25dee0c">
      <Terms xmlns="http://schemas.microsoft.com/office/infopath/2007/PartnerControls"/>
    </lcf76f155ced4ddcb4097134ff3c332f>
    <TaxCatchAll xmlns="cdb2d77d-1c8f-41fd-88aa-5c12a79b323e"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1573138D6FA4FA50F768AB11E60F8" ma:contentTypeVersion="18" ma:contentTypeDescription="Create a new document." ma:contentTypeScope="" ma:versionID="b8645aa1661451109a97038d86f6abdf">
  <xsd:schema xmlns:xsd="http://www.w3.org/2001/XMLSchema" xmlns:xs="http://www.w3.org/2001/XMLSchema" xmlns:p="http://schemas.microsoft.com/office/2006/metadata/properties" xmlns:ns1="http://schemas.microsoft.com/sharepoint/v3" xmlns:ns2="fef81fd8-4fea-4b8a-9805-e784a25dee0c" xmlns:ns3="cdb2d77d-1c8f-41fd-88aa-5c12a79b323e" targetNamespace="http://schemas.microsoft.com/office/2006/metadata/properties" ma:root="true" ma:fieldsID="d4709ff2eab64776e7018a542d5c8a33" ns1:_="" ns2:_="" ns3:_="">
    <xsd:import namespace="http://schemas.microsoft.com/sharepoint/v3"/>
    <xsd:import namespace="fef81fd8-4fea-4b8a-9805-e784a25dee0c"/>
    <xsd:import namespace="cdb2d77d-1c8f-41fd-88aa-5c12a79b32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f81fd8-4fea-4b8a-9805-e784a25dee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b2d77d-1c8f-41fd-88aa-5c12a79b323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17a6b4a-0f43-46ec-b32d-9738b828cf70}" ma:internalName="TaxCatchAll" ma:showField="CatchAllData" ma:web="cdb2d77d-1c8f-41fd-88aa-5c12a79b3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2.xml><?xml version="1.0" encoding="utf-8"?>
<ds:datastoreItem xmlns:ds="http://schemas.openxmlformats.org/officeDocument/2006/customXml" ds:itemID="{F7B5F6FB-0ACA-44C0-BA0A-9453667C30BB}">
  <ds:schemaRefs>
    <ds:schemaRef ds:uri="http://purl.org/dc/dcmitype/"/>
    <ds:schemaRef ds:uri="fef81fd8-4fea-4b8a-9805-e784a25dee0c"/>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db2d77d-1c8f-41fd-88aa-5c12a79b323e"/>
    <ds:schemaRef ds:uri="http://schemas.microsoft.com/sharepoint/v3"/>
  </ds:schemaRefs>
</ds:datastoreItem>
</file>

<file path=customXml/itemProps3.xml><?xml version="1.0" encoding="utf-8"?>
<ds:datastoreItem xmlns:ds="http://schemas.openxmlformats.org/officeDocument/2006/customXml" ds:itemID="{D52947D3-051D-447B-AC25-82D6B34D7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f81fd8-4fea-4b8a-9805-e784a25dee0c"/>
    <ds:schemaRef ds:uri="cdb2d77d-1c8f-41fd-88aa-5c12a79b32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286</TotalTime>
  <Words>476</Words>
  <Application>Microsoft Macintosh PowerPoint</Application>
  <PresentationFormat>Widescreen</PresentationFormat>
  <Paragraphs>49</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Outcomes and actions for…  Joining up information across boundaries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Louise Sinclair</cp:lastModifiedBy>
  <cp:revision>178</cp:revision>
  <dcterms:created xsi:type="dcterms:W3CDTF">2022-04-12T19:39:15Z</dcterms:created>
  <dcterms:modified xsi:type="dcterms:W3CDTF">2023-05-08T09:04:31Z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0x0101006F71573138D6FA4FA50F768AB11E60F8</vt:lpwstr>
  </property>
  <property fmtid="{D5CDD505-2E9C-101B-9397-08002B2CF9AE}" pid="3" name="MediaServiceImageTags">
    <vt:lpwstr/>
  </property>
</Properties>
</file>