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64" r:id="rId6"/>
    <p:sldId id="265" r:id="rId7"/>
    <p:sldId id="267" r:id="rId8"/>
    <p:sldId id="266" r:id="rId9"/>
    <p:sldId id="273" r:id="rId10"/>
    <p:sldId id="537" r:id="rId11"/>
    <p:sldId id="257" r:id="rId12"/>
    <p:sldId id="259" r:id="rId13"/>
    <p:sldId id="260" r:id="rId14"/>
    <p:sldId id="270" r:id="rId15"/>
    <p:sldId id="539" r:id="rId16"/>
    <p:sldId id="540" r:id="rId17"/>
    <p:sldId id="511" r:id="rId18"/>
    <p:sldId id="275" r:id="rId19"/>
    <p:sldId id="542" r:id="rId20"/>
    <p:sldId id="541" r:id="rId21"/>
    <p:sldId id="268" r:id="rId22"/>
    <p:sldId id="538" r:id="rId23"/>
    <p:sldId id="269"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3C9F"/>
    <a:srgbClr val="782283"/>
    <a:srgbClr val="3C063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8273" autoAdjust="0"/>
  </p:normalViewPr>
  <p:slideViewPr>
    <p:cSldViewPr snapToGrid="0" snapToObjects="1">
      <p:cViewPr varScale="1">
        <p:scale>
          <a:sx n="78" d="100"/>
          <a:sy n="78" d="100"/>
        </p:scale>
        <p:origin x="15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6BEBF-A138-453B-A700-3AFC3F7C3AC4}" type="datetimeFigureOut">
              <a:rPr lang="en-GB" smtClean="0"/>
              <a:t>20/03/2023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C312F-3C28-432E-9F3A-03F03CED28A9}" type="slidenum">
              <a:rPr lang="en-GB" smtClean="0"/>
              <a:t>‹#›</a:t>
            </a:fld>
            <a:endParaRPr lang="en-GB"/>
          </a:p>
        </p:txBody>
      </p:sp>
    </p:spTree>
    <p:extLst>
      <p:ext uri="{BB962C8B-B14F-4D97-AF65-F5344CB8AC3E}">
        <p14:creationId xmlns:p14="http://schemas.microsoft.com/office/powerpoint/2010/main" val="219263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minutes</a:t>
            </a:r>
          </a:p>
          <a:p>
            <a:r>
              <a:rPr lang="en-GB" dirty="0"/>
              <a:t>86 years </a:t>
            </a:r>
          </a:p>
        </p:txBody>
      </p:sp>
      <p:sp>
        <p:nvSpPr>
          <p:cNvPr id="4" name="Slide Number Placeholder 3"/>
          <p:cNvSpPr>
            <a:spLocks noGrp="1"/>
          </p:cNvSpPr>
          <p:nvPr>
            <p:ph type="sldNum" sz="quarter" idx="5"/>
          </p:nvPr>
        </p:nvSpPr>
        <p:spPr/>
        <p:txBody>
          <a:bodyPr/>
          <a:lstStyle/>
          <a:p>
            <a:fld id="{2D3C312F-3C28-432E-9F3A-03F03CED28A9}" type="slidenum">
              <a:rPr lang="en-GB" smtClean="0"/>
              <a:t>2</a:t>
            </a:fld>
            <a:endParaRPr lang="en-GB"/>
          </a:p>
        </p:txBody>
      </p:sp>
    </p:spTree>
    <p:extLst>
      <p:ext uri="{BB962C8B-B14F-4D97-AF65-F5344CB8AC3E}">
        <p14:creationId xmlns:p14="http://schemas.microsoft.com/office/powerpoint/2010/main" val="215503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 provision of documentation and response </a:t>
            </a:r>
          </a:p>
          <a:p>
            <a:r>
              <a:rPr lang="en-GB" dirty="0"/>
              <a:t>SM discuss SIGN </a:t>
            </a:r>
          </a:p>
          <a:p>
            <a:r>
              <a:rPr lang="en-GB" dirty="0"/>
              <a:t>Challenges – back and </a:t>
            </a:r>
            <a:r>
              <a:rPr lang="en-GB" dirty="0" err="1"/>
              <a:t>forths</a:t>
            </a:r>
            <a:r>
              <a:rPr lang="en-GB" dirty="0"/>
              <a:t> on documentation </a:t>
            </a:r>
          </a:p>
          <a:p>
            <a:r>
              <a:rPr lang="en-GB" dirty="0"/>
              <a:t>Expectations (people wanting individualised stuff) </a:t>
            </a:r>
          </a:p>
          <a:p>
            <a:r>
              <a:rPr lang="en-GB" dirty="0"/>
              <a:t>Timescales </a:t>
            </a:r>
          </a:p>
          <a:p>
            <a:r>
              <a:rPr lang="en-GB" dirty="0"/>
              <a:t>Individual DPIAs</a:t>
            </a:r>
          </a:p>
        </p:txBody>
      </p:sp>
      <p:sp>
        <p:nvSpPr>
          <p:cNvPr id="4" name="Slide Number Placeholder 3"/>
          <p:cNvSpPr>
            <a:spLocks noGrp="1"/>
          </p:cNvSpPr>
          <p:nvPr>
            <p:ph type="sldNum" sz="quarter" idx="5"/>
          </p:nvPr>
        </p:nvSpPr>
        <p:spPr/>
        <p:txBody>
          <a:bodyPr/>
          <a:lstStyle/>
          <a:p>
            <a:fld id="{2D3C312F-3C28-432E-9F3A-03F03CED28A9}" type="slidenum">
              <a:rPr lang="en-GB" smtClean="0"/>
              <a:t>11</a:t>
            </a:fld>
            <a:endParaRPr lang="en-GB"/>
          </a:p>
        </p:txBody>
      </p:sp>
    </p:spTree>
    <p:extLst>
      <p:ext uri="{BB962C8B-B14F-4D97-AF65-F5344CB8AC3E}">
        <p14:creationId xmlns:p14="http://schemas.microsoft.com/office/powerpoint/2010/main" val="99144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CAG approval </a:t>
            </a:r>
          </a:p>
          <a:p>
            <a:r>
              <a:rPr lang="en-GB" dirty="0"/>
              <a:t>ICO approval </a:t>
            </a:r>
          </a:p>
        </p:txBody>
      </p:sp>
      <p:sp>
        <p:nvSpPr>
          <p:cNvPr id="4" name="Slide Number Placeholder 3"/>
          <p:cNvSpPr>
            <a:spLocks noGrp="1"/>
          </p:cNvSpPr>
          <p:nvPr>
            <p:ph type="sldNum" sz="quarter" idx="5"/>
          </p:nvPr>
        </p:nvSpPr>
        <p:spPr/>
        <p:txBody>
          <a:bodyPr/>
          <a:lstStyle/>
          <a:p>
            <a:fld id="{2D3C312F-3C28-432E-9F3A-03F03CED28A9}" type="slidenum">
              <a:rPr lang="en-GB" smtClean="0"/>
              <a:t>12</a:t>
            </a:fld>
            <a:endParaRPr lang="en-GB"/>
          </a:p>
        </p:txBody>
      </p:sp>
    </p:spTree>
    <p:extLst>
      <p:ext uri="{BB962C8B-B14F-4D97-AF65-F5344CB8AC3E}">
        <p14:creationId xmlns:p14="http://schemas.microsoft.com/office/powerpoint/2010/main" val="112667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Engagement </a:t>
            </a:r>
          </a:p>
          <a:p>
            <a:r>
              <a:rPr lang="en-GB" dirty="0"/>
              <a:t>Transparency</a:t>
            </a:r>
          </a:p>
          <a:p>
            <a:r>
              <a:rPr lang="en-GB" dirty="0"/>
              <a:t>Complaints</a:t>
            </a:r>
          </a:p>
          <a:p>
            <a:r>
              <a:rPr lang="en-GB" dirty="0"/>
              <a:t>How is it dealt with comms teams  </a:t>
            </a:r>
          </a:p>
          <a:p>
            <a:r>
              <a:rPr lang="en-GB" dirty="0"/>
              <a:t>How many opt outs have there been?</a:t>
            </a:r>
          </a:p>
        </p:txBody>
      </p:sp>
      <p:sp>
        <p:nvSpPr>
          <p:cNvPr id="4" name="Slide Number Placeholder 3"/>
          <p:cNvSpPr>
            <a:spLocks noGrp="1"/>
          </p:cNvSpPr>
          <p:nvPr>
            <p:ph type="sldNum" sz="quarter" idx="5"/>
          </p:nvPr>
        </p:nvSpPr>
        <p:spPr/>
        <p:txBody>
          <a:bodyPr/>
          <a:lstStyle/>
          <a:p>
            <a:fld id="{2D3C312F-3C28-432E-9F3A-03F03CED28A9}" type="slidenum">
              <a:rPr lang="en-GB" smtClean="0"/>
              <a:t>13</a:t>
            </a:fld>
            <a:endParaRPr lang="en-GB"/>
          </a:p>
        </p:txBody>
      </p:sp>
    </p:spTree>
    <p:extLst>
      <p:ext uri="{BB962C8B-B14F-4D97-AF65-F5344CB8AC3E}">
        <p14:creationId xmlns:p14="http://schemas.microsoft.com/office/powerpoint/2010/main" val="301997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C312F-3C28-432E-9F3A-03F03CED28A9}" type="slidenum">
              <a:rPr lang="en-GB" smtClean="0"/>
              <a:t>15</a:t>
            </a:fld>
            <a:endParaRPr lang="en-GB"/>
          </a:p>
        </p:txBody>
      </p:sp>
    </p:spTree>
    <p:extLst>
      <p:ext uri="{BB962C8B-B14F-4D97-AF65-F5344CB8AC3E}">
        <p14:creationId xmlns:p14="http://schemas.microsoft.com/office/powerpoint/2010/main" val="19870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Gather in and pull together as an outcome – flipcharts pens </a:t>
            </a:r>
          </a:p>
        </p:txBody>
      </p:sp>
      <p:sp>
        <p:nvSpPr>
          <p:cNvPr id="4" name="Slide Number Placeholder 3"/>
          <p:cNvSpPr>
            <a:spLocks noGrp="1"/>
          </p:cNvSpPr>
          <p:nvPr>
            <p:ph type="sldNum" sz="quarter" idx="5"/>
          </p:nvPr>
        </p:nvSpPr>
        <p:spPr/>
        <p:txBody>
          <a:bodyPr/>
          <a:lstStyle/>
          <a:p>
            <a:fld id="{2D3C312F-3C28-432E-9F3A-03F03CED28A9}" type="slidenum">
              <a:rPr lang="en-GB" smtClean="0"/>
              <a:t>17</a:t>
            </a:fld>
            <a:endParaRPr lang="en-GB"/>
          </a:p>
        </p:txBody>
      </p:sp>
    </p:spTree>
    <p:extLst>
      <p:ext uri="{BB962C8B-B14F-4D97-AF65-F5344CB8AC3E}">
        <p14:creationId xmlns:p14="http://schemas.microsoft.com/office/powerpoint/2010/main" val="134741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Initially ask this question, encourage both negative and positive experiences – open forum + post its if they want (could the </a:t>
            </a:r>
            <a:r>
              <a:rPr lang="en-GB" dirty="0" err="1"/>
              <a:t>menti</a:t>
            </a:r>
            <a:r>
              <a:rPr lang="en-GB" dirty="0"/>
              <a:t> work? – positive and negative poll?)</a:t>
            </a:r>
          </a:p>
        </p:txBody>
      </p:sp>
      <p:sp>
        <p:nvSpPr>
          <p:cNvPr id="4" name="Slide Number Placeholder 3"/>
          <p:cNvSpPr>
            <a:spLocks noGrp="1"/>
          </p:cNvSpPr>
          <p:nvPr>
            <p:ph type="sldNum" sz="quarter" idx="5"/>
          </p:nvPr>
        </p:nvSpPr>
        <p:spPr/>
        <p:txBody>
          <a:bodyPr/>
          <a:lstStyle/>
          <a:p>
            <a:fld id="{2D3C312F-3C28-432E-9F3A-03F03CED28A9}" type="slidenum">
              <a:rPr lang="en-GB" smtClean="0"/>
              <a:t>18</a:t>
            </a:fld>
            <a:endParaRPr lang="en-GB"/>
          </a:p>
        </p:txBody>
      </p:sp>
    </p:spTree>
    <p:extLst>
      <p:ext uri="{BB962C8B-B14F-4D97-AF65-F5344CB8AC3E}">
        <p14:creationId xmlns:p14="http://schemas.microsoft.com/office/powerpoint/2010/main" val="335613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Gather up as an outcome </a:t>
            </a:r>
          </a:p>
        </p:txBody>
      </p:sp>
      <p:sp>
        <p:nvSpPr>
          <p:cNvPr id="4" name="Slide Number Placeholder 3"/>
          <p:cNvSpPr>
            <a:spLocks noGrp="1"/>
          </p:cNvSpPr>
          <p:nvPr>
            <p:ph type="sldNum" sz="quarter" idx="5"/>
          </p:nvPr>
        </p:nvSpPr>
        <p:spPr/>
        <p:txBody>
          <a:bodyPr/>
          <a:lstStyle/>
          <a:p>
            <a:fld id="{2D3C312F-3C28-432E-9F3A-03F03CED28A9}" type="slidenum">
              <a:rPr lang="en-GB" smtClean="0"/>
              <a:t>19</a:t>
            </a:fld>
            <a:endParaRPr lang="en-GB"/>
          </a:p>
        </p:txBody>
      </p:sp>
    </p:spTree>
    <p:extLst>
      <p:ext uri="{BB962C8B-B14F-4D97-AF65-F5344CB8AC3E}">
        <p14:creationId xmlns:p14="http://schemas.microsoft.com/office/powerpoint/2010/main" val="391036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Jenny and Derek to close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IG is here to ensure that projects are data protection compliant, we want to enable this and it also challenges perspective and practical questions to ensure longevity of a project </a:t>
            </a:r>
          </a:p>
          <a:p>
            <a:endParaRPr lang="en-GB" dirty="0"/>
          </a:p>
        </p:txBody>
      </p:sp>
      <p:sp>
        <p:nvSpPr>
          <p:cNvPr id="4" name="Slide Number Placeholder 3"/>
          <p:cNvSpPr>
            <a:spLocks noGrp="1"/>
          </p:cNvSpPr>
          <p:nvPr>
            <p:ph type="sldNum" sz="quarter" idx="5"/>
          </p:nvPr>
        </p:nvSpPr>
        <p:spPr/>
        <p:txBody>
          <a:bodyPr/>
          <a:lstStyle/>
          <a:p>
            <a:fld id="{2D3C312F-3C28-432E-9F3A-03F03CED28A9}" type="slidenum">
              <a:rPr lang="en-GB" smtClean="0"/>
              <a:t>20</a:t>
            </a:fld>
            <a:endParaRPr lang="en-GB"/>
          </a:p>
        </p:txBody>
      </p:sp>
    </p:spTree>
    <p:extLst>
      <p:ext uri="{BB962C8B-B14F-4D97-AF65-F5344CB8AC3E}">
        <p14:creationId xmlns:p14="http://schemas.microsoft.com/office/powerpoint/2010/main" val="162375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C312F-3C28-432E-9F3A-03F03CED28A9}" type="slidenum">
              <a:rPr lang="en-GB" smtClean="0"/>
              <a:t>21</a:t>
            </a:fld>
            <a:endParaRPr lang="en-GB"/>
          </a:p>
        </p:txBody>
      </p:sp>
    </p:spTree>
    <p:extLst>
      <p:ext uri="{BB962C8B-B14F-4D97-AF65-F5344CB8AC3E}">
        <p14:creationId xmlns:p14="http://schemas.microsoft.com/office/powerpoint/2010/main" val="382507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minute</a:t>
            </a:r>
          </a:p>
          <a:p>
            <a:r>
              <a:rPr lang="en-GB" dirty="0"/>
              <a:t>BB</a:t>
            </a:r>
          </a:p>
        </p:txBody>
      </p:sp>
      <p:sp>
        <p:nvSpPr>
          <p:cNvPr id="4" name="Slide Number Placeholder 3"/>
          <p:cNvSpPr>
            <a:spLocks noGrp="1"/>
          </p:cNvSpPr>
          <p:nvPr>
            <p:ph type="sldNum" sz="quarter" idx="5"/>
          </p:nvPr>
        </p:nvSpPr>
        <p:spPr/>
        <p:txBody>
          <a:bodyPr/>
          <a:lstStyle/>
          <a:p>
            <a:fld id="{2D3C312F-3C28-432E-9F3A-03F03CED28A9}" type="slidenum">
              <a:rPr lang="en-GB" smtClean="0"/>
              <a:t>3</a:t>
            </a:fld>
            <a:endParaRPr lang="en-GB"/>
          </a:p>
        </p:txBody>
      </p:sp>
    </p:spTree>
    <p:extLst>
      <p:ext uri="{BB962C8B-B14F-4D97-AF65-F5344CB8AC3E}">
        <p14:creationId xmlns:p14="http://schemas.microsoft.com/office/powerpoint/2010/main" val="409911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minutes </a:t>
            </a:r>
          </a:p>
        </p:txBody>
      </p:sp>
      <p:sp>
        <p:nvSpPr>
          <p:cNvPr id="4" name="Slide Number Placeholder 3"/>
          <p:cNvSpPr>
            <a:spLocks noGrp="1"/>
          </p:cNvSpPr>
          <p:nvPr>
            <p:ph type="sldNum" sz="quarter" idx="5"/>
          </p:nvPr>
        </p:nvSpPr>
        <p:spPr/>
        <p:txBody>
          <a:bodyPr/>
          <a:lstStyle/>
          <a:p>
            <a:fld id="{2D3C312F-3C28-432E-9F3A-03F03CED28A9}" type="slidenum">
              <a:rPr lang="en-GB" smtClean="0"/>
              <a:t>4</a:t>
            </a:fld>
            <a:endParaRPr lang="en-GB"/>
          </a:p>
        </p:txBody>
      </p:sp>
    </p:spTree>
    <p:extLst>
      <p:ext uri="{BB962C8B-B14F-4D97-AF65-F5344CB8AC3E}">
        <p14:creationId xmlns:p14="http://schemas.microsoft.com/office/powerpoint/2010/main" val="393736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minutes</a:t>
            </a:r>
          </a:p>
          <a:p>
            <a:endParaRPr lang="en-GB" dirty="0"/>
          </a:p>
          <a:p>
            <a:r>
              <a:rPr lang="en-GB" dirty="0"/>
              <a:t>IG enables the purpose so it is legally and ethically sound </a:t>
            </a:r>
          </a:p>
          <a:p>
            <a:endParaRPr lang="en-GB" dirty="0"/>
          </a:p>
          <a:p>
            <a:endParaRPr lang="en-GB" sz="1200" dirty="0">
              <a:latin typeface="Arial"/>
              <a:ea typeface="Calibri"/>
              <a:cs typeface="Times New Roman"/>
            </a:endParaRPr>
          </a:p>
          <a:p>
            <a:r>
              <a:rPr lang="en-GB" sz="1200" dirty="0">
                <a:latin typeface="Arial"/>
                <a:ea typeface="Calibri"/>
                <a:cs typeface="Times New Roman"/>
              </a:rPr>
              <a:t>Health and care data can protect individuals when they are most vulnerable, can be used to prevent people becoming unwell in the first place, and can help them to live independently and connected to their community. It helps our health and care services continually improve the treatments and care they deliver, ensures that care is tailored to the needs of each individual, and it can empower people to look after themselves better and to make more informed choices about their own care</a:t>
            </a:r>
            <a:endParaRPr lang="en-GB" sz="1200" dirty="0"/>
          </a:p>
          <a:p>
            <a:endParaRPr lang="en-GB" dirty="0"/>
          </a:p>
        </p:txBody>
      </p:sp>
      <p:sp>
        <p:nvSpPr>
          <p:cNvPr id="4" name="Slide Number Placeholder 3"/>
          <p:cNvSpPr>
            <a:spLocks noGrp="1"/>
          </p:cNvSpPr>
          <p:nvPr>
            <p:ph type="sldNum" sz="quarter" idx="5"/>
          </p:nvPr>
        </p:nvSpPr>
        <p:spPr/>
        <p:txBody>
          <a:bodyPr/>
          <a:lstStyle/>
          <a:p>
            <a:fld id="{2D3C312F-3C28-432E-9F3A-03F03CED28A9}" type="slidenum">
              <a:rPr lang="en-GB" smtClean="0"/>
              <a:t>5</a:t>
            </a:fld>
            <a:endParaRPr lang="en-GB"/>
          </a:p>
        </p:txBody>
      </p:sp>
    </p:spTree>
    <p:extLst>
      <p:ext uri="{BB962C8B-B14F-4D97-AF65-F5344CB8AC3E}">
        <p14:creationId xmlns:p14="http://schemas.microsoft.com/office/powerpoint/2010/main" val="109329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 </a:t>
            </a:r>
          </a:p>
          <a:p>
            <a:endParaRPr lang="en-GB" dirty="0"/>
          </a:p>
          <a:p>
            <a:r>
              <a:rPr lang="en-GB" dirty="0"/>
              <a:t>IG and the YHCR </a:t>
            </a:r>
          </a:p>
          <a:p>
            <a:endParaRPr lang="en-GB" dirty="0"/>
          </a:p>
          <a:p>
            <a:r>
              <a:rPr lang="en-GB" dirty="0"/>
              <a:t>Initiation with IG – JC (central IG support for this) + start of supplier engagement and documentation, sorting the legal basis (challenges?), privacy by design  </a:t>
            </a:r>
          </a:p>
          <a:p>
            <a:r>
              <a:rPr lang="en-GB" dirty="0"/>
              <a:t>Communicating with internal teams </a:t>
            </a:r>
          </a:p>
          <a:p>
            <a:endParaRPr lang="en-GB" dirty="0"/>
          </a:p>
          <a:p>
            <a:endParaRPr lang="en-GB" dirty="0"/>
          </a:p>
          <a:p>
            <a:pPr marL="285750" lvl="0" indent="-285750">
              <a:buFont typeface="Arial" panose="020B0604020202020204" pitchFamily="34" charset="0"/>
              <a:buChar char="•"/>
            </a:pPr>
            <a:r>
              <a:rPr lang="en-GB" sz="1200" dirty="0"/>
              <a:t>Providing a consistent explanation of what is meant by direct care and secondary uses</a:t>
            </a:r>
          </a:p>
          <a:p>
            <a:pPr marL="285750" lvl="0" indent="-285750">
              <a:buFont typeface="Arial" panose="020B0604020202020204" pitchFamily="34" charset="0"/>
              <a:buChar char="•"/>
            </a:pPr>
            <a:r>
              <a:rPr lang="en-GB" sz="1200" dirty="0"/>
              <a:t>Reassuring the public </a:t>
            </a:r>
            <a:r>
              <a:rPr lang="en-US" sz="1200" dirty="0"/>
              <a:t>that data from the NHS and its partners is available only to the right people, at the right time, in the right place – and that it is always shared securely and lawfully, </a:t>
            </a:r>
            <a:endParaRPr lang="en-GB" sz="1200" dirty="0"/>
          </a:p>
          <a:p>
            <a:pPr marL="285750" lvl="0" indent="-285750">
              <a:buFont typeface="Arial" panose="020B0604020202020204" pitchFamily="34" charset="0"/>
              <a:buChar char="•"/>
            </a:pPr>
            <a:r>
              <a:rPr lang="en-GB" sz="1200" dirty="0"/>
              <a:t>Assisting in gaining access to data by understanding and describing the scope of secondary use intelligence and data requirements and how to map the associated data flows.</a:t>
            </a:r>
          </a:p>
          <a:p>
            <a:pPr marL="285750" lvl="0" indent="-285750">
              <a:buFont typeface="Arial" panose="020B0604020202020204" pitchFamily="34" charset="0"/>
              <a:buChar char="•"/>
            </a:pPr>
            <a:r>
              <a:rPr lang="en-GB" sz="1200" dirty="0"/>
              <a:t>Enabling identification of statutory functions for the use of the data.  </a:t>
            </a:r>
          </a:p>
          <a:p>
            <a:pPr marL="285750" lvl="0" indent="-285750">
              <a:buFont typeface="Arial" panose="020B0604020202020204" pitchFamily="34" charset="0"/>
              <a:buChar char="•"/>
            </a:pPr>
            <a:r>
              <a:rPr lang="en-GB" sz="1200" dirty="0"/>
              <a:t>Providing an understanding of the statutory constraints and other legal requirements such as the Common Law Duty of Confidence</a:t>
            </a:r>
          </a:p>
          <a:p>
            <a:pPr marL="285750" lvl="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Providing standardised Information Governance templates for organisations.</a:t>
            </a:r>
          </a:p>
          <a:p>
            <a:pPr marL="285750" indent="-285750">
              <a:buFont typeface="Arial" panose="020B0604020202020204" pitchFamily="34" charset="0"/>
              <a:buChar char="•"/>
            </a:pPr>
            <a:r>
              <a:rPr lang="en-GB" sz="1200" dirty="0"/>
              <a:t>Defining standards for risk mitigation and highly controlled environments when using data which is anonymised in line with the ICO code for limited access.</a:t>
            </a:r>
          </a:p>
          <a:p>
            <a:pPr marL="285750" indent="-285750">
              <a:buFont typeface="Arial" panose="020B0604020202020204" pitchFamily="34" charset="0"/>
              <a:buChar char="•"/>
            </a:pPr>
            <a:r>
              <a:rPr lang="en-GB" sz="1200" dirty="0"/>
              <a:t>Ensuring the regional IG framework is aligned to other  national data  standards, policies  and  legal obligations</a:t>
            </a:r>
          </a:p>
          <a:p>
            <a:pPr marL="285750" indent="-285750">
              <a:buFont typeface="Arial" panose="020B0604020202020204" pitchFamily="34" charset="0"/>
              <a:buChar char="•"/>
            </a:pPr>
            <a:r>
              <a:rPr lang="en-GB" sz="1200" dirty="0"/>
              <a:t>Looking in to the future and acknowledging any potential requirements for the use of data for individual and secondary use purposes in a landscape of evolving public service delivery </a:t>
            </a:r>
          </a:p>
          <a:p>
            <a:pPr marL="285750" indent="-285750">
              <a:buFont typeface="Arial" panose="020B0604020202020204" pitchFamily="34" charset="0"/>
              <a:buChar char="•"/>
            </a:pPr>
            <a:r>
              <a:rPr lang="en-GB" sz="1200" dirty="0"/>
              <a:t>Encouraging consistent, digitally enabled approaches to information governance practices in line with the interoperability agenda.</a:t>
            </a:r>
          </a:p>
          <a:p>
            <a:pPr marL="285750" lvl="0" indent="-28575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fld id="{2D3C312F-3C28-432E-9F3A-03F03CED28A9}" type="slidenum">
              <a:rPr lang="en-GB" smtClean="0"/>
              <a:t>6</a:t>
            </a:fld>
            <a:endParaRPr lang="en-GB"/>
          </a:p>
        </p:txBody>
      </p:sp>
    </p:spTree>
    <p:extLst>
      <p:ext uri="{BB962C8B-B14F-4D97-AF65-F5344CB8AC3E}">
        <p14:creationId xmlns:p14="http://schemas.microsoft.com/office/powerpoint/2010/main" val="101316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Johnny and Derek’s experience </a:t>
            </a:r>
          </a:p>
          <a:p>
            <a:r>
              <a:rPr lang="en-GB" dirty="0"/>
              <a:t>Challenges, positives </a:t>
            </a:r>
          </a:p>
        </p:txBody>
      </p:sp>
      <p:sp>
        <p:nvSpPr>
          <p:cNvPr id="4" name="Slide Number Placeholder 3"/>
          <p:cNvSpPr>
            <a:spLocks noGrp="1"/>
          </p:cNvSpPr>
          <p:nvPr>
            <p:ph type="sldNum" sz="quarter" idx="5"/>
          </p:nvPr>
        </p:nvSpPr>
        <p:spPr/>
        <p:txBody>
          <a:bodyPr/>
          <a:lstStyle/>
          <a:p>
            <a:fld id="{2D3C312F-3C28-432E-9F3A-03F03CED28A9}" type="slidenum">
              <a:rPr lang="en-GB" smtClean="0"/>
              <a:t>7</a:t>
            </a:fld>
            <a:endParaRPr lang="en-GB"/>
          </a:p>
        </p:txBody>
      </p:sp>
    </p:spTree>
    <p:extLst>
      <p:ext uri="{BB962C8B-B14F-4D97-AF65-F5344CB8AC3E}">
        <p14:creationId xmlns:p14="http://schemas.microsoft.com/office/powerpoint/2010/main" val="204852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world use case</a:t>
            </a:r>
          </a:p>
          <a:p>
            <a:endParaRPr lang="en-US" dirty="0"/>
          </a:p>
          <a:p>
            <a:r>
              <a:rPr lang="en-US" dirty="0" err="1"/>
              <a:t>ShCR</a:t>
            </a:r>
            <a:r>
              <a:rPr lang="en-US" dirty="0"/>
              <a:t> surfacing information from different sources (YHCR)</a:t>
            </a:r>
          </a:p>
          <a:p>
            <a:r>
              <a:rPr lang="en-US" dirty="0" err="1"/>
              <a:t>ShCP</a:t>
            </a:r>
            <a:r>
              <a:rPr lang="en-US" dirty="0"/>
              <a:t> in part of the region providing information about patient preferences (Black Pear Core, contracted by HCV/HNY)</a:t>
            </a:r>
          </a:p>
          <a:p>
            <a:endParaRPr lang="en-US" dirty="0"/>
          </a:p>
          <a:p>
            <a:r>
              <a:rPr lang="en-US" dirty="0"/>
              <a:t>Clearly, it would be beneficial for the </a:t>
            </a:r>
            <a:r>
              <a:rPr lang="en-US" dirty="0" err="1"/>
              <a:t>ShCR</a:t>
            </a:r>
            <a:r>
              <a:rPr lang="en-US" dirty="0"/>
              <a:t> to include information about patient preferences.</a:t>
            </a:r>
          </a:p>
          <a:p>
            <a:endParaRPr lang="en-US" dirty="0"/>
          </a:p>
          <a:p>
            <a:r>
              <a:rPr lang="en-US" dirty="0"/>
              <a:t>Option 1:</a:t>
            </a:r>
          </a:p>
          <a:p>
            <a:r>
              <a:rPr lang="en-US" dirty="0" err="1"/>
              <a:t>ShCR</a:t>
            </a:r>
            <a:r>
              <a:rPr lang="en-US" dirty="0"/>
              <a:t> existing model.</a:t>
            </a:r>
          </a:p>
          <a:p>
            <a:r>
              <a:rPr lang="en-US" dirty="0"/>
              <a:t>Data sharing agreement between the </a:t>
            </a:r>
            <a:r>
              <a:rPr lang="en-US" dirty="0" err="1"/>
              <a:t>ShCR</a:t>
            </a:r>
            <a:r>
              <a:rPr lang="en-US" dirty="0"/>
              <a:t> and the operator of the technical endpoint.</a:t>
            </a:r>
          </a:p>
          <a:p>
            <a:r>
              <a:rPr lang="en-US" dirty="0"/>
              <a:t>As a supplier we’re processing data on behalf of the controller, so we don’t have the authority to share it.</a:t>
            </a:r>
          </a:p>
          <a:p>
            <a:r>
              <a:rPr lang="en-US" dirty="0"/>
              <a:t>Rejected as not lawful.</a:t>
            </a:r>
          </a:p>
          <a:p>
            <a:endParaRPr lang="en-US" dirty="0"/>
          </a:p>
          <a:p>
            <a:r>
              <a:rPr lang="en-US" dirty="0"/>
              <a:t>Option 2:</a:t>
            </a:r>
          </a:p>
          <a:p>
            <a:r>
              <a:rPr lang="en-US" dirty="0" err="1"/>
              <a:t>ShCP</a:t>
            </a:r>
            <a:r>
              <a:rPr lang="en-US" dirty="0"/>
              <a:t> existing model.</a:t>
            </a:r>
          </a:p>
          <a:p>
            <a:r>
              <a:rPr lang="en-US" dirty="0"/>
              <a:t>Data sharing agreement between the individual GPs and the new Controller.</a:t>
            </a:r>
          </a:p>
          <a:p>
            <a:r>
              <a:rPr lang="en-US" dirty="0"/>
              <a:t>This would work but would require many agreements (7CCGs, each with many GPs)</a:t>
            </a:r>
          </a:p>
          <a:p>
            <a:r>
              <a:rPr lang="en-US" dirty="0"/>
              <a:t>Rejected as not practical.</a:t>
            </a:r>
          </a:p>
          <a:p>
            <a:endParaRPr lang="en-US" dirty="0"/>
          </a:p>
          <a:p>
            <a:r>
              <a:rPr lang="en-US" dirty="0"/>
              <a:t>The models used wouldn’t work so all the stakeholders were forced to look </a:t>
            </a:r>
          </a:p>
        </p:txBody>
      </p:sp>
      <p:sp>
        <p:nvSpPr>
          <p:cNvPr id="4" name="Slide Number Placeholder 3"/>
          <p:cNvSpPr>
            <a:spLocks noGrp="1"/>
          </p:cNvSpPr>
          <p:nvPr>
            <p:ph type="sldNum" sz="quarter" idx="5"/>
          </p:nvPr>
        </p:nvSpPr>
        <p:spPr/>
        <p:txBody>
          <a:bodyPr/>
          <a:lstStyle/>
          <a:p>
            <a:fld id="{06C36F08-36AF-6C45-AFE2-63F1486292A1}" type="slidenum">
              <a:rPr lang="en-US" smtClean="0"/>
              <a:t>8</a:t>
            </a:fld>
            <a:endParaRPr lang="en-US"/>
          </a:p>
        </p:txBody>
      </p:sp>
    </p:spTree>
    <p:extLst>
      <p:ext uri="{BB962C8B-B14F-4D97-AF65-F5344CB8AC3E}">
        <p14:creationId xmlns:p14="http://schemas.microsoft.com/office/powerpoint/2010/main" val="131578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a:t>
            </a:r>
          </a:p>
          <a:p>
            <a:r>
              <a:rPr lang="en-US" dirty="0"/>
              <a:t>IG teams at the CCGs (i.e. Controllers in common for the </a:t>
            </a:r>
            <a:r>
              <a:rPr lang="en-US" dirty="0" err="1"/>
              <a:t>ShCP</a:t>
            </a:r>
            <a:r>
              <a:rPr lang="en-US" dirty="0"/>
              <a:t>) worked together to decide what authority they had as a group.</a:t>
            </a:r>
          </a:p>
          <a:p>
            <a:r>
              <a:rPr lang="en-US" dirty="0"/>
              <a:t>They agreed to create a data sharing agreement between the Controllers (in common) and the </a:t>
            </a:r>
            <a:r>
              <a:rPr lang="en-US" dirty="0" err="1"/>
              <a:t>ShCR</a:t>
            </a:r>
            <a:r>
              <a:rPr lang="en-US" dirty="0"/>
              <a:t> Controller, so was lawful.</a:t>
            </a:r>
          </a:p>
          <a:p>
            <a:r>
              <a:rPr lang="en-US" dirty="0"/>
              <a:t>This option required only 7 signatories, so was practical.</a:t>
            </a:r>
          </a:p>
          <a:p>
            <a:endParaRPr lang="en-US" dirty="0"/>
          </a:p>
          <a:p>
            <a:r>
              <a:rPr lang="en-US" dirty="0"/>
              <a:t>The solution challenged both of the existing IG models.</a:t>
            </a:r>
          </a:p>
          <a:p>
            <a:r>
              <a:rPr lang="en-US" dirty="0"/>
              <a:t>Would have been tempting to take a shortcut and ignore the problem.</a:t>
            </a:r>
          </a:p>
          <a:p>
            <a:r>
              <a:rPr lang="en-US" dirty="0"/>
              <a:t>In the end, clear robust IG model.</a:t>
            </a:r>
          </a:p>
          <a:p>
            <a:endParaRPr lang="en-US" dirty="0"/>
          </a:p>
          <a:p>
            <a:r>
              <a:rPr lang="en-US" dirty="0"/>
              <a:t>Outcome</a:t>
            </a:r>
          </a:p>
          <a:p>
            <a:r>
              <a:rPr lang="en-US" dirty="0"/>
              <a:t>Shared Care Plan platform has had &gt;10000 plans created since inception</a:t>
            </a:r>
          </a:p>
          <a:p>
            <a:r>
              <a:rPr lang="en-US" dirty="0"/>
              <a:t>These were already shared with providers such as 111, local Acute Trusts, but not with ambulance service, so YAS not able to consider patients’ preferences when making decisions.</a:t>
            </a:r>
          </a:p>
          <a:p>
            <a:r>
              <a:rPr lang="en-US" dirty="0"/>
              <a:t>Solving the IG problem meant that there was legal basis to switch on the technical integration so that </a:t>
            </a:r>
            <a:r>
              <a:rPr lang="en-US" dirty="0" err="1"/>
              <a:t>ShCP</a:t>
            </a:r>
            <a:r>
              <a:rPr lang="en-US" dirty="0"/>
              <a:t> available to YAS</a:t>
            </a:r>
          </a:p>
          <a:p>
            <a:endParaRPr lang="en-US" dirty="0"/>
          </a:p>
        </p:txBody>
      </p:sp>
      <p:sp>
        <p:nvSpPr>
          <p:cNvPr id="4" name="Slide Number Placeholder 3"/>
          <p:cNvSpPr>
            <a:spLocks noGrp="1"/>
          </p:cNvSpPr>
          <p:nvPr>
            <p:ph type="sldNum" sz="quarter" idx="5"/>
          </p:nvPr>
        </p:nvSpPr>
        <p:spPr/>
        <p:txBody>
          <a:bodyPr/>
          <a:lstStyle/>
          <a:p>
            <a:fld id="{06C36F08-36AF-6C45-AFE2-63F1486292A1}" type="slidenum">
              <a:rPr lang="en-US" smtClean="0"/>
              <a:t>9</a:t>
            </a:fld>
            <a:endParaRPr lang="en-US"/>
          </a:p>
        </p:txBody>
      </p:sp>
    </p:spTree>
    <p:extLst>
      <p:ext uri="{BB962C8B-B14F-4D97-AF65-F5344CB8AC3E}">
        <p14:creationId xmlns:p14="http://schemas.microsoft.com/office/powerpoint/2010/main" val="209205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week, 20-30 patients at a critical time are being treated in accordance with their wishes.</a:t>
            </a:r>
          </a:p>
          <a:p>
            <a:endParaRPr lang="en-US" dirty="0"/>
          </a:p>
          <a:p>
            <a:r>
              <a:rPr lang="en-US" dirty="0"/>
              <a:t>There is ongoing work to make the </a:t>
            </a:r>
            <a:r>
              <a:rPr lang="en-US" dirty="0" err="1"/>
              <a:t>ShCP</a:t>
            </a:r>
            <a:r>
              <a:rPr lang="en-US" dirty="0"/>
              <a:t> available within the YHCR viewer so that their preferences can be taken into consideration when they are care for in even </a:t>
            </a:r>
            <a:r>
              <a:rPr lang="en-US"/>
              <a:t>more settings.</a:t>
            </a:r>
            <a:endParaRPr lang="en-US" dirty="0"/>
          </a:p>
        </p:txBody>
      </p:sp>
      <p:sp>
        <p:nvSpPr>
          <p:cNvPr id="4" name="Slide Number Placeholder 3"/>
          <p:cNvSpPr>
            <a:spLocks noGrp="1"/>
          </p:cNvSpPr>
          <p:nvPr>
            <p:ph type="sldNum" sz="quarter" idx="5"/>
          </p:nvPr>
        </p:nvSpPr>
        <p:spPr/>
        <p:txBody>
          <a:bodyPr/>
          <a:lstStyle/>
          <a:p>
            <a:fld id="{06C36F08-36AF-6C45-AFE2-63F1486292A1}" type="slidenum">
              <a:rPr lang="en-US" smtClean="0"/>
              <a:t>10</a:t>
            </a:fld>
            <a:endParaRPr lang="en-US"/>
          </a:p>
        </p:txBody>
      </p:sp>
    </p:spTree>
    <p:extLst>
      <p:ext uri="{BB962C8B-B14F-4D97-AF65-F5344CB8AC3E}">
        <p14:creationId xmlns:p14="http://schemas.microsoft.com/office/powerpoint/2010/main" val="329445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3/20/2023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3/20/2023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91514" y="2836718"/>
            <a:ext cx="8960623" cy="1504368"/>
          </a:xfrm>
        </p:spPr>
        <p:txBody>
          <a:bodyPr>
            <a:normAutofit fontScale="90000"/>
          </a:bodyPr>
          <a:lstStyle/>
          <a:p>
            <a:pPr algn="l"/>
            <a:r>
              <a:rPr lang="en-US" sz="4400" b="1" dirty="0">
                <a:solidFill>
                  <a:schemeClr val="bg1"/>
                </a:solidFill>
                <a:latin typeface="Arial" panose="020B0604020202020204" pitchFamily="34" charset="0"/>
                <a:cs typeface="Arial" panose="020B0604020202020204" pitchFamily="34" charset="0"/>
              </a:rPr>
              <a:t>How we share data across an ICS</a:t>
            </a:r>
            <a:br>
              <a:rPr lang="en-US" sz="4400" b="1" dirty="0">
                <a:solidFill>
                  <a:schemeClr val="bg1"/>
                </a:solidFill>
                <a:latin typeface="Arial" panose="020B0604020202020204" pitchFamily="34" charset="0"/>
                <a:cs typeface="Arial" panose="020B0604020202020204" pitchFamily="34" charset="0"/>
              </a:rPr>
            </a:br>
            <a:r>
              <a:rPr lang="en-US" sz="2700" b="1" dirty="0">
                <a:solidFill>
                  <a:schemeClr val="bg1"/>
                </a:solidFill>
                <a:latin typeface="Arial" panose="020B0604020202020204" pitchFamily="34" charset="0"/>
                <a:cs typeface="Arial" panose="020B0604020202020204" pitchFamily="34" charset="0"/>
              </a:rPr>
              <a:t>IG success in the delivery of a shared care record </a:t>
            </a:r>
            <a:endParaRPr lang="en-US" sz="4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73A3E1-990D-C047-9DF5-E3F22A2CDFD7}"/>
              </a:ext>
            </a:extLst>
          </p:cNvPr>
          <p:cNvSpPr>
            <a:spLocks noGrp="1"/>
          </p:cNvSpPr>
          <p:nvPr>
            <p:ph type="subTitle" idx="1"/>
          </p:nvPr>
        </p:nvSpPr>
        <p:spPr>
          <a:xfrm>
            <a:off x="1091514" y="5561853"/>
            <a:ext cx="2010032" cy="1655762"/>
          </a:xfrm>
        </p:spPr>
        <p:txBody>
          <a:bodyPr>
            <a:normAutofit/>
          </a:body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01234 56789</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emails@address.com</a:t>
            </a:r>
            <a:br>
              <a:rPr lang="en-GB" sz="1200" b="1" dirty="0">
                <a:solidFill>
                  <a:schemeClr val="bg1"/>
                </a:solidFill>
                <a:latin typeface="Arial" panose="020B0604020202020204" pitchFamily="34" charset="0"/>
                <a:cs typeface="Arial" panose="020B0604020202020204" pitchFamily="34" charset="0"/>
              </a:rPr>
            </a:br>
            <a:r>
              <a:rPr lang="en-GB" sz="1200" b="1" dirty="0" err="1">
                <a:solidFill>
                  <a:schemeClr val="bg1"/>
                </a:solidFill>
                <a:latin typeface="Arial" panose="020B0604020202020204" pitchFamily="34" charset="0"/>
                <a:cs typeface="Arial" panose="020B0604020202020204" pitchFamily="34" charset="0"/>
              </a:rPr>
              <a:t>www.webaddress.com</a:t>
            </a:r>
            <a:endParaRPr lang="en-GB" sz="1200" b="1" dirty="0">
              <a:solidFill>
                <a:schemeClr val="bg1"/>
              </a:solidFill>
              <a:latin typeface="Arial" panose="020B0604020202020204" pitchFamily="34" charset="0"/>
              <a:cs typeface="Arial" panose="020B0604020202020204" pitchFamily="34" charset="0"/>
            </a:endParaRPr>
          </a:p>
          <a:p>
            <a:pPr algn="l">
              <a:lnSpc>
                <a:spcPct val="100000"/>
              </a:lnSpc>
            </a:pPr>
            <a:endParaRPr lang="en-US" sz="1200" b="1"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3711147" y="5561853"/>
            <a:ext cx="3072712"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Shared Care Record Summit</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20</a:t>
            </a:r>
            <a:r>
              <a:rPr lang="en-GB" sz="1200" b="1" baseline="30000" dirty="0">
                <a:solidFill>
                  <a:schemeClr val="bg1"/>
                </a:solidFill>
                <a:latin typeface="Arial" panose="020B0604020202020204" pitchFamily="34" charset="0"/>
                <a:cs typeface="Arial" panose="020B0604020202020204" pitchFamily="34" charset="0"/>
              </a:rPr>
              <a:t>th</a:t>
            </a:r>
            <a:r>
              <a:rPr lang="en-GB" sz="1200" b="1" dirty="0">
                <a:solidFill>
                  <a:schemeClr val="bg1"/>
                </a:solidFill>
                <a:latin typeface="Arial" panose="020B0604020202020204" pitchFamily="34" charset="0"/>
                <a:cs typeface="Arial" panose="020B0604020202020204" pitchFamily="34" charset="0"/>
              </a:rPr>
              <a:t> – 21</a:t>
            </a:r>
            <a:r>
              <a:rPr lang="en-GB" sz="1200" b="1" baseline="30000" dirty="0">
                <a:solidFill>
                  <a:schemeClr val="bg1"/>
                </a:solidFill>
                <a:latin typeface="Arial" panose="020B0604020202020204" pitchFamily="34" charset="0"/>
                <a:cs typeface="Arial" panose="020B0604020202020204" pitchFamily="34" charset="0"/>
              </a:rPr>
              <a:t>st</a:t>
            </a:r>
            <a:r>
              <a:rPr lang="en-GB" sz="1200" b="1" dirty="0">
                <a:solidFill>
                  <a:schemeClr val="bg1"/>
                </a:solidFill>
                <a:latin typeface="Arial" panose="020B0604020202020204" pitchFamily="34" charset="0"/>
                <a:cs typeface="Arial" panose="020B0604020202020204" pitchFamily="34" charset="0"/>
              </a:rPr>
              <a:t> March 2023</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8507920" y="868972"/>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1228957" y="699118"/>
            <a:ext cx="4360475" cy="990291"/>
          </a:xfrm>
          <a:prstGeom prst="rect">
            <a:avLst/>
          </a:prstGeom>
        </p:spPr>
      </p:pic>
    </p:spTree>
    <p:extLst>
      <p:ext uri="{BB962C8B-B14F-4D97-AF65-F5344CB8AC3E}">
        <p14:creationId xmlns:p14="http://schemas.microsoft.com/office/powerpoint/2010/main" val="42752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06C8E-D5CB-754A-9A6B-72DDA0EFD839}"/>
              </a:ext>
            </a:extLst>
          </p:cNvPr>
          <p:cNvSpPr>
            <a:spLocks noGrp="1"/>
          </p:cNvSpPr>
          <p:nvPr>
            <p:ph idx="1"/>
          </p:nvPr>
        </p:nvSpPr>
        <p:spPr>
          <a:xfrm>
            <a:off x="951471" y="1865870"/>
            <a:ext cx="10178878" cy="4053016"/>
          </a:xfrm>
        </p:spPr>
        <p:txBody>
          <a:bodyPr>
            <a:normAutofit/>
          </a:bodyPr>
          <a:lstStyle/>
          <a:p>
            <a:pPr marL="0" indent="0">
              <a:buNone/>
            </a:pPr>
            <a:r>
              <a:rPr lang="en-GB" sz="2400" b="0" i="1" dirty="0">
                <a:effectLst/>
                <a:latin typeface="Slack-Lato"/>
              </a:rPr>
              <a:t>“We also pull through the patient end-of-life care plans shared by Humber &amp; North Yorkshire and make these accessible to front-line ambulance crews through our electronic patient record application. Around 20-30 care plans are accessed each week and feedback from staff confirms that this information improves their confidence in treating end-of-life patients, and helps with clinical and conveyance decision making.”</a:t>
            </a:r>
          </a:p>
          <a:p>
            <a:pPr marL="0" indent="0">
              <a:buNone/>
            </a:pPr>
            <a:r>
              <a:rPr lang="en-GB" sz="2400" b="0" i="1" dirty="0">
                <a:effectLst/>
                <a:latin typeface="Slack-Lato"/>
              </a:rPr>
              <a:t>[YAS 2022]</a:t>
            </a:r>
            <a:endParaRPr lang="en-US" sz="2400" dirty="0"/>
          </a:p>
          <a:p>
            <a:pPr marL="0" indent="0">
              <a:buNone/>
            </a:pPr>
            <a:endParaRPr lang="en-US" dirty="0"/>
          </a:p>
        </p:txBody>
      </p:sp>
      <p:sp>
        <p:nvSpPr>
          <p:cNvPr id="2" name="Rectangle 1">
            <a:extLst>
              <a:ext uri="{FF2B5EF4-FFF2-40B4-BE49-F238E27FC236}">
                <a16:creationId xmlns:a16="http://schemas.microsoft.com/office/drawing/2014/main" id="{F3641AF7-9BC3-A367-27B2-0B5A8F21650D}"/>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Black Pear </a:t>
            </a:r>
          </a:p>
        </p:txBody>
      </p:sp>
    </p:spTree>
    <p:extLst>
      <p:ext uri="{BB962C8B-B14F-4D97-AF65-F5344CB8AC3E}">
        <p14:creationId xmlns:p14="http://schemas.microsoft.com/office/powerpoint/2010/main" val="351321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F0C6E-CB26-4F42-82FD-E8E3A33AF11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Communicating to the IG Network</a:t>
            </a:r>
            <a:endParaRPr lang="en-US" sz="5400" dirty="0">
              <a:solidFill>
                <a:schemeClr val="bg1"/>
              </a:solidFill>
            </a:endParaRPr>
          </a:p>
        </p:txBody>
      </p:sp>
      <p:pic>
        <p:nvPicPr>
          <p:cNvPr id="7" name="Picture 6" descr="A picture containing shape&#10;&#10;Description automatically generated">
            <a:extLst>
              <a:ext uri="{FF2B5EF4-FFF2-40B4-BE49-F238E27FC236}">
                <a16:creationId xmlns:a16="http://schemas.microsoft.com/office/drawing/2014/main" id="{AAB7005B-09F3-4A17-AC39-06DE03215481}"/>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9" name="Content Placeholder 8">
            <a:extLst>
              <a:ext uri="{FF2B5EF4-FFF2-40B4-BE49-F238E27FC236}">
                <a16:creationId xmlns:a16="http://schemas.microsoft.com/office/drawing/2014/main" id="{41889449-4714-0D2E-19AB-725EAEB8A211}"/>
              </a:ext>
            </a:extLst>
          </p:cNvPr>
          <p:cNvSpPr>
            <a:spLocks noGrp="1"/>
          </p:cNvSpPr>
          <p:nvPr>
            <p:ph idx="1"/>
          </p:nvPr>
        </p:nvSpPr>
        <p:spPr>
          <a:xfrm>
            <a:off x="838200" y="1101212"/>
            <a:ext cx="10515600" cy="5481507"/>
          </a:xfrm>
        </p:spPr>
        <p:txBody>
          <a:bodyPr>
            <a:normAutofit/>
          </a:bodyPr>
          <a:lstStyle/>
          <a:p>
            <a:endParaRPr lang="en-GB" dirty="0"/>
          </a:p>
          <a:p>
            <a:endParaRPr lang="en-GB" dirty="0"/>
          </a:p>
          <a:p>
            <a:endParaRPr lang="en-GB" dirty="0"/>
          </a:p>
          <a:p>
            <a:r>
              <a:rPr lang="en-GB" dirty="0"/>
              <a:t>National SIGN</a:t>
            </a:r>
          </a:p>
          <a:p>
            <a:r>
              <a:rPr lang="en-GB" dirty="0"/>
              <a:t>Regional Strategic IG Networks</a:t>
            </a:r>
          </a:p>
          <a:p>
            <a:r>
              <a:rPr lang="en-GB" dirty="0"/>
              <a:t>Local IG Networks</a:t>
            </a:r>
          </a:p>
          <a:p>
            <a:r>
              <a:rPr lang="en-GB" dirty="0"/>
              <a:t>Newly formed ICS/ICB IG Groups</a:t>
            </a:r>
          </a:p>
          <a:p>
            <a:pPr marL="0" indent="0">
              <a:buNone/>
            </a:pPr>
            <a:endParaRPr lang="en-GB" dirty="0"/>
          </a:p>
        </p:txBody>
      </p:sp>
      <p:pic>
        <p:nvPicPr>
          <p:cNvPr id="3" name="Picture 2">
            <a:extLst>
              <a:ext uri="{FF2B5EF4-FFF2-40B4-BE49-F238E27FC236}">
                <a16:creationId xmlns:a16="http://schemas.microsoft.com/office/drawing/2014/main" id="{8AF2C23E-E98C-4813-A474-99321308B95D}"/>
              </a:ext>
            </a:extLst>
          </p:cNvPr>
          <p:cNvPicPr>
            <a:picLocks noChangeAspect="1"/>
          </p:cNvPicPr>
          <p:nvPr/>
        </p:nvPicPr>
        <p:blipFill>
          <a:blip r:embed="rId4"/>
          <a:stretch>
            <a:fillRect/>
          </a:stretch>
        </p:blipFill>
        <p:spPr>
          <a:xfrm>
            <a:off x="7256207" y="1069952"/>
            <a:ext cx="3942735" cy="5119853"/>
          </a:xfrm>
          <a:prstGeom prst="rect">
            <a:avLst/>
          </a:prstGeom>
        </p:spPr>
      </p:pic>
    </p:spTree>
    <p:extLst>
      <p:ext uri="{BB962C8B-B14F-4D97-AF65-F5344CB8AC3E}">
        <p14:creationId xmlns:p14="http://schemas.microsoft.com/office/powerpoint/2010/main" val="72449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F0C6E-CB26-4F42-82FD-E8E3A33AF11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External parties</a:t>
            </a:r>
            <a:endParaRPr lang="en-US" sz="5400" dirty="0">
              <a:solidFill>
                <a:schemeClr val="bg1"/>
              </a:solidFill>
            </a:endParaRPr>
          </a:p>
        </p:txBody>
      </p:sp>
      <p:pic>
        <p:nvPicPr>
          <p:cNvPr id="7" name="Picture 6" descr="A picture containing shape&#10;&#10;Description automatically generated">
            <a:extLst>
              <a:ext uri="{FF2B5EF4-FFF2-40B4-BE49-F238E27FC236}">
                <a16:creationId xmlns:a16="http://schemas.microsoft.com/office/drawing/2014/main" id="{AAB7005B-09F3-4A17-AC39-06DE03215481}"/>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5" name="Picture 4">
            <a:extLst>
              <a:ext uri="{FF2B5EF4-FFF2-40B4-BE49-F238E27FC236}">
                <a16:creationId xmlns:a16="http://schemas.microsoft.com/office/drawing/2014/main" id="{AD2CA43C-9E5A-D8AC-FE90-F7D57D50AB13}"/>
              </a:ext>
            </a:extLst>
          </p:cNvPr>
          <p:cNvPicPr>
            <a:picLocks noChangeAspect="1"/>
          </p:cNvPicPr>
          <p:nvPr/>
        </p:nvPicPr>
        <p:blipFill>
          <a:blip r:embed="rId4"/>
          <a:stretch>
            <a:fillRect/>
          </a:stretch>
        </p:blipFill>
        <p:spPr>
          <a:xfrm>
            <a:off x="7207764" y="2033019"/>
            <a:ext cx="3873096" cy="2000250"/>
          </a:xfrm>
          <a:prstGeom prst="rect">
            <a:avLst/>
          </a:prstGeom>
        </p:spPr>
      </p:pic>
      <p:pic>
        <p:nvPicPr>
          <p:cNvPr id="8" name="Picture 7">
            <a:extLst>
              <a:ext uri="{FF2B5EF4-FFF2-40B4-BE49-F238E27FC236}">
                <a16:creationId xmlns:a16="http://schemas.microsoft.com/office/drawing/2014/main" id="{0F893FF2-CD59-413C-F469-918094BC9131}"/>
              </a:ext>
            </a:extLst>
          </p:cNvPr>
          <p:cNvPicPr>
            <a:picLocks noChangeAspect="1"/>
          </p:cNvPicPr>
          <p:nvPr/>
        </p:nvPicPr>
        <p:blipFill>
          <a:blip r:embed="rId5"/>
          <a:stretch>
            <a:fillRect/>
          </a:stretch>
        </p:blipFill>
        <p:spPr>
          <a:xfrm>
            <a:off x="677635" y="1456757"/>
            <a:ext cx="2171700" cy="1152525"/>
          </a:xfrm>
          <a:prstGeom prst="rect">
            <a:avLst/>
          </a:prstGeom>
        </p:spPr>
      </p:pic>
      <p:pic>
        <p:nvPicPr>
          <p:cNvPr id="10" name="Picture 9">
            <a:extLst>
              <a:ext uri="{FF2B5EF4-FFF2-40B4-BE49-F238E27FC236}">
                <a16:creationId xmlns:a16="http://schemas.microsoft.com/office/drawing/2014/main" id="{3439B4D2-A0A0-E7DF-B439-DC12DDD2D309}"/>
              </a:ext>
            </a:extLst>
          </p:cNvPr>
          <p:cNvPicPr>
            <a:picLocks noChangeAspect="1"/>
          </p:cNvPicPr>
          <p:nvPr/>
        </p:nvPicPr>
        <p:blipFill>
          <a:blip r:embed="rId6"/>
          <a:stretch>
            <a:fillRect/>
          </a:stretch>
        </p:blipFill>
        <p:spPr>
          <a:xfrm>
            <a:off x="1498600" y="2478653"/>
            <a:ext cx="4724400" cy="2000250"/>
          </a:xfrm>
          <a:prstGeom prst="rect">
            <a:avLst/>
          </a:prstGeom>
        </p:spPr>
      </p:pic>
      <p:pic>
        <p:nvPicPr>
          <p:cNvPr id="1026" name="Picture 2" descr="image">
            <a:extLst>
              <a:ext uri="{FF2B5EF4-FFF2-40B4-BE49-F238E27FC236}">
                <a16:creationId xmlns:a16="http://schemas.microsoft.com/office/drawing/2014/main" id="{9456864B-7750-5864-5D90-D9552B2356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419" y="4478903"/>
            <a:ext cx="2035629" cy="203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2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F0C6E-CB26-4F42-82FD-E8E3A33AF11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Patients</a:t>
            </a:r>
            <a:endParaRPr lang="en-US" sz="5400" dirty="0">
              <a:solidFill>
                <a:schemeClr val="bg1"/>
              </a:solidFill>
            </a:endParaRPr>
          </a:p>
        </p:txBody>
      </p:sp>
      <p:pic>
        <p:nvPicPr>
          <p:cNvPr id="7" name="Picture 6" descr="A picture containing shape&#10;&#10;Description automatically generated">
            <a:extLst>
              <a:ext uri="{FF2B5EF4-FFF2-40B4-BE49-F238E27FC236}">
                <a16:creationId xmlns:a16="http://schemas.microsoft.com/office/drawing/2014/main" id="{AAB7005B-09F3-4A17-AC39-06DE03215481}"/>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2" name="Picture 1">
            <a:extLst>
              <a:ext uri="{FF2B5EF4-FFF2-40B4-BE49-F238E27FC236}">
                <a16:creationId xmlns:a16="http://schemas.microsoft.com/office/drawing/2014/main" id="{6BEE70FD-363D-D17F-950A-9DE293B4D349}"/>
              </a:ext>
            </a:extLst>
          </p:cNvPr>
          <p:cNvPicPr>
            <a:picLocks noChangeAspect="1"/>
          </p:cNvPicPr>
          <p:nvPr/>
        </p:nvPicPr>
        <p:blipFill>
          <a:blip r:embed="rId4"/>
          <a:stretch>
            <a:fillRect/>
          </a:stretch>
        </p:blipFill>
        <p:spPr>
          <a:xfrm>
            <a:off x="1448586" y="1690688"/>
            <a:ext cx="9144000" cy="4307743"/>
          </a:xfrm>
          <a:prstGeom prst="rect">
            <a:avLst/>
          </a:prstGeom>
        </p:spPr>
      </p:pic>
    </p:spTree>
    <p:extLst>
      <p:ext uri="{BB962C8B-B14F-4D97-AF65-F5344CB8AC3E}">
        <p14:creationId xmlns:p14="http://schemas.microsoft.com/office/powerpoint/2010/main" val="173306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5114"/>
            <a:ext cx="10515600" cy="4351338"/>
          </a:xfrm>
        </p:spPr>
        <p:txBody>
          <a:bodyPr>
            <a:normAutofit fontScale="85000" lnSpcReduction="20000"/>
          </a:bodyPr>
          <a:lstStyle/>
          <a:p>
            <a:pPr marL="0" indent="0">
              <a:buNone/>
            </a:pPr>
            <a:endParaRPr lang="en-GB" sz="2000" dirty="0"/>
          </a:p>
          <a:p>
            <a:pPr marL="0" indent="0">
              <a:buNone/>
            </a:pPr>
            <a:r>
              <a:rPr lang="en-GB" i="1" dirty="0"/>
              <a:t>“A GP could quickly view a clinical letter for their patient using the YHCR. This provided the most up to date and relevant data, making the consultation much more effective and allowing the GP to make accurate clinical decisions.”</a:t>
            </a:r>
          </a:p>
          <a:p>
            <a:pPr marL="0" indent="0">
              <a:buNone/>
            </a:pPr>
            <a:endParaRPr lang="en-GB" dirty="0"/>
          </a:p>
          <a:p>
            <a:pPr marL="0" indent="0">
              <a:buNone/>
            </a:pPr>
            <a:r>
              <a:rPr lang="en-GB" i="1" dirty="0"/>
              <a:t>“A GP wanted to confirm with the midwifery team if their patient had attended for a miscarriage at Leeds Teaching Hospital. The GP could easily use the YHCR to confirm the occurrence, saving clinical time,  and was able to provide the best possible care.”</a:t>
            </a:r>
          </a:p>
          <a:p>
            <a:pPr marL="0" indent="0">
              <a:buNone/>
            </a:pPr>
            <a:endParaRPr lang="en-GB" dirty="0"/>
          </a:p>
          <a:p>
            <a:pPr marL="0" indent="0">
              <a:buNone/>
            </a:pPr>
            <a:r>
              <a:rPr lang="en-GB" i="1" dirty="0"/>
              <a:t>“A patient was complaining regarding the location of their medical records. The GP could physically show the patient their care record and was able to reassure that their information had been shared with the appropriate organisations in a timely manner.”</a:t>
            </a:r>
            <a:endParaRPr lang="en-GB" dirty="0"/>
          </a:p>
        </p:txBody>
      </p:sp>
      <p:sp>
        <p:nvSpPr>
          <p:cNvPr id="4" name="Rectangle 3">
            <a:extLst>
              <a:ext uri="{FF2B5EF4-FFF2-40B4-BE49-F238E27FC236}">
                <a16:creationId xmlns:a16="http://schemas.microsoft.com/office/drawing/2014/main" id="{82A9F0D4-B0E7-47F9-B736-FC461DC50CE7}"/>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Feedback from Pilot Practices </a:t>
            </a:r>
          </a:p>
        </p:txBody>
      </p:sp>
      <p:pic>
        <p:nvPicPr>
          <p:cNvPr id="7" name="Picture 6" descr="A picture containing shape&#10;&#10;Description automatically generated">
            <a:extLst>
              <a:ext uri="{FF2B5EF4-FFF2-40B4-BE49-F238E27FC236}">
                <a16:creationId xmlns:a16="http://schemas.microsoft.com/office/drawing/2014/main" id="{C0F5FE25-4357-45AE-848F-B1F2D7DB938B}"/>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69059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09CD37-1AAC-4434-BEB3-705402890DB7}"/>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t>What is the key to Success?</a:t>
            </a:r>
            <a:endParaRPr lang="en-US" sz="2800" dirty="0">
              <a:solidFill>
                <a:schemeClr val="bg1"/>
              </a:solidFill>
            </a:endParaRPr>
          </a:p>
        </p:txBody>
      </p:sp>
      <p:pic>
        <p:nvPicPr>
          <p:cNvPr id="6" name="Picture 5" descr="A picture containing shape&#10;&#10;Description automatically generated">
            <a:extLst>
              <a:ext uri="{FF2B5EF4-FFF2-40B4-BE49-F238E27FC236}">
                <a16:creationId xmlns:a16="http://schemas.microsoft.com/office/drawing/2014/main" id="{F72B5993-5FAA-4B83-AC8D-357F7533E146}"/>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8" name="Content Placeholder 7">
            <a:extLst>
              <a:ext uri="{FF2B5EF4-FFF2-40B4-BE49-F238E27FC236}">
                <a16:creationId xmlns:a16="http://schemas.microsoft.com/office/drawing/2014/main" id="{6E1CA975-DAB5-D9E8-661A-3FC54B9518FF}"/>
              </a:ext>
            </a:extLst>
          </p:cNvPr>
          <p:cNvSpPr>
            <a:spLocks noGrp="1"/>
          </p:cNvSpPr>
          <p:nvPr>
            <p:ph idx="1"/>
          </p:nvPr>
        </p:nvSpPr>
        <p:spPr/>
        <p:txBody>
          <a:bodyPr>
            <a:normAutofit/>
          </a:bodyPr>
          <a:lstStyle/>
          <a:p>
            <a:r>
              <a:rPr lang="en-GB" sz="3600" dirty="0"/>
              <a:t>Planning IG into the programme </a:t>
            </a:r>
          </a:p>
          <a:p>
            <a:r>
              <a:rPr lang="en-GB" sz="3600" dirty="0"/>
              <a:t>Each organisation project plan </a:t>
            </a:r>
          </a:p>
          <a:p>
            <a:r>
              <a:rPr lang="en-GB" sz="3600" dirty="0"/>
              <a:t>Long term IG engagement </a:t>
            </a:r>
          </a:p>
        </p:txBody>
      </p:sp>
    </p:spTree>
    <p:extLst>
      <p:ext uri="{BB962C8B-B14F-4D97-AF65-F5344CB8AC3E}">
        <p14:creationId xmlns:p14="http://schemas.microsoft.com/office/powerpoint/2010/main" val="287273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D402A-C5B5-4D3D-8459-993ADA0EBC18}"/>
              </a:ext>
            </a:extLst>
          </p:cNvPr>
          <p:cNvSpPr/>
          <p:nvPr/>
        </p:nvSpPr>
        <p:spPr>
          <a:xfrm>
            <a:off x="0" y="1395838"/>
            <a:ext cx="12192000" cy="3765175"/>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Develop a plan – when do you need IG to be involved, what do you need from them?</a:t>
            </a:r>
          </a:p>
        </p:txBody>
      </p:sp>
      <p:pic>
        <p:nvPicPr>
          <p:cNvPr id="6" name="Picture 5" descr="A picture containing shape&#10;&#10;Description automatically generated">
            <a:extLst>
              <a:ext uri="{FF2B5EF4-FFF2-40B4-BE49-F238E27FC236}">
                <a16:creationId xmlns:a16="http://schemas.microsoft.com/office/drawing/2014/main" id="{7DD3BAF5-4427-49D3-9620-4EB519F6C3D0}"/>
              </a:ext>
            </a:extLst>
          </p:cNvPr>
          <p:cNvPicPr>
            <a:picLocks noChangeAspect="1"/>
          </p:cNvPicPr>
          <p:nvPr/>
        </p:nvPicPr>
        <p:blipFill>
          <a:blip r:embed="rId2"/>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389849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09CD37-1AAC-4434-BEB3-705402890DB7}"/>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rPr>
              <a:t>Prompts </a:t>
            </a:r>
            <a:endParaRPr lang="en-US" sz="2800" dirty="0">
              <a:solidFill>
                <a:schemeClr val="bg1"/>
              </a:solidFill>
            </a:endParaRPr>
          </a:p>
        </p:txBody>
      </p:sp>
      <p:pic>
        <p:nvPicPr>
          <p:cNvPr id="6" name="Picture 5" descr="A picture containing shape&#10;&#10;Description automatically generated">
            <a:extLst>
              <a:ext uri="{FF2B5EF4-FFF2-40B4-BE49-F238E27FC236}">
                <a16:creationId xmlns:a16="http://schemas.microsoft.com/office/drawing/2014/main" id="{F72B5993-5FAA-4B83-AC8D-357F7533E146}"/>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8" name="Content Placeholder 7">
            <a:extLst>
              <a:ext uri="{FF2B5EF4-FFF2-40B4-BE49-F238E27FC236}">
                <a16:creationId xmlns:a16="http://schemas.microsoft.com/office/drawing/2014/main" id="{6E1CA975-DAB5-D9E8-661A-3FC54B9518FF}"/>
              </a:ext>
            </a:extLst>
          </p:cNvPr>
          <p:cNvSpPr>
            <a:spLocks noGrp="1"/>
          </p:cNvSpPr>
          <p:nvPr>
            <p:ph idx="1"/>
          </p:nvPr>
        </p:nvSpPr>
        <p:spPr/>
        <p:txBody>
          <a:bodyPr/>
          <a:lstStyle/>
          <a:p>
            <a:r>
              <a:rPr lang="en-GB" dirty="0"/>
              <a:t>When should IG be involved?</a:t>
            </a:r>
          </a:p>
          <a:p>
            <a:endParaRPr lang="en-GB" dirty="0"/>
          </a:p>
          <a:p>
            <a:r>
              <a:rPr lang="en-GB" dirty="0"/>
              <a:t>Who initiates IG into the project (internal DPIA/CAB/PM meetings)</a:t>
            </a:r>
          </a:p>
          <a:p>
            <a:endParaRPr lang="en-GB" dirty="0"/>
          </a:p>
          <a:p>
            <a:r>
              <a:rPr lang="en-GB" dirty="0"/>
              <a:t>If there are suppliers how are IG involved with procurement and when (DTAC/DPIA)?</a:t>
            </a:r>
          </a:p>
          <a:p>
            <a:endParaRPr lang="en-GB" dirty="0"/>
          </a:p>
          <a:p>
            <a:r>
              <a:rPr lang="en-GB" dirty="0"/>
              <a:t>Are IG timelines considered (ICO consultation)?</a:t>
            </a:r>
          </a:p>
          <a:p>
            <a:endParaRPr lang="en-GB" dirty="0"/>
          </a:p>
        </p:txBody>
      </p:sp>
    </p:spTree>
    <p:extLst>
      <p:ext uri="{BB962C8B-B14F-4D97-AF65-F5344CB8AC3E}">
        <p14:creationId xmlns:p14="http://schemas.microsoft.com/office/powerpoint/2010/main" val="173665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19EC1-8CD4-4E5E-A06A-9095145DCFA2}"/>
              </a:ext>
            </a:extLst>
          </p:cNvPr>
          <p:cNvSpPr/>
          <p:nvPr/>
        </p:nvSpPr>
        <p:spPr>
          <a:xfrm>
            <a:off x="0" y="2503506"/>
            <a:ext cx="12192000" cy="116297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bg1"/>
                </a:solidFill>
              </a:rPr>
              <a:t>What has been your experience when working with IG teams? </a:t>
            </a:r>
            <a:endParaRPr lang="en-US" sz="4000" dirty="0">
              <a:solidFill>
                <a:schemeClr val="bg1"/>
              </a:solidFill>
            </a:endParaRPr>
          </a:p>
        </p:txBody>
      </p:sp>
      <p:pic>
        <p:nvPicPr>
          <p:cNvPr id="8" name="Picture 7" descr="A picture containing shape&#10;&#10;Description automatically generated">
            <a:extLst>
              <a:ext uri="{FF2B5EF4-FFF2-40B4-BE49-F238E27FC236}">
                <a16:creationId xmlns:a16="http://schemas.microsoft.com/office/drawing/2014/main" id="{DB67D81E-A7A2-4A4B-89EC-A4D81826A1D6}"/>
              </a:ext>
            </a:extLst>
          </p:cNvPr>
          <p:cNvPicPr>
            <a:picLocks noChangeAspect="1"/>
          </p:cNvPicPr>
          <p:nvPr/>
        </p:nvPicPr>
        <p:blipFill>
          <a:blip r:embed="rId3"/>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69483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F0C6E-CB26-4F42-82FD-E8E3A33AF11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How can this be made positive?</a:t>
            </a:r>
          </a:p>
        </p:txBody>
      </p:sp>
      <p:pic>
        <p:nvPicPr>
          <p:cNvPr id="7" name="Picture 6" descr="A picture containing shape&#10;&#10;Description automatically generated">
            <a:extLst>
              <a:ext uri="{FF2B5EF4-FFF2-40B4-BE49-F238E27FC236}">
                <a16:creationId xmlns:a16="http://schemas.microsoft.com/office/drawing/2014/main" id="{AAB7005B-09F3-4A17-AC39-06DE03215481}"/>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3" name="Content Placeholder 2">
            <a:extLst>
              <a:ext uri="{FF2B5EF4-FFF2-40B4-BE49-F238E27FC236}">
                <a16:creationId xmlns:a16="http://schemas.microsoft.com/office/drawing/2014/main" id="{C17645B4-7906-8E99-6181-E449EC18411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rPr>
              <a:t>Do you think earlier conversations with suppliers would make the process easier – how? </a:t>
            </a:r>
          </a:p>
          <a:p>
            <a:endParaRPr lang="en-GB" sz="1800"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What can we request from suppliers for due diligence checks?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What do we expect suppliers to provide us with to ease IG due diligence?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Who in your organisation might need additional support understanding the IG side so it is considered at the start of projects?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Would specialist training be beneficial?</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What is already in place?</a:t>
            </a:r>
          </a:p>
          <a:p>
            <a:endParaRPr lang="en-GB" dirty="0"/>
          </a:p>
        </p:txBody>
      </p:sp>
    </p:spTree>
    <p:extLst>
      <p:ext uri="{BB962C8B-B14F-4D97-AF65-F5344CB8AC3E}">
        <p14:creationId xmlns:p14="http://schemas.microsoft.com/office/powerpoint/2010/main" val="1736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Good Morning Everyone</a:t>
            </a:r>
          </a:p>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We are Information Governance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graphicFrame>
        <p:nvGraphicFramePr>
          <p:cNvPr id="8" name="Table 8">
            <a:extLst>
              <a:ext uri="{FF2B5EF4-FFF2-40B4-BE49-F238E27FC236}">
                <a16:creationId xmlns:a16="http://schemas.microsoft.com/office/drawing/2014/main" id="{CC1E9C6B-A98F-4573-455B-803B66E69189}"/>
              </a:ext>
            </a:extLst>
          </p:cNvPr>
          <p:cNvGraphicFramePr>
            <a:graphicFrameLocks noGrp="1"/>
          </p:cNvGraphicFramePr>
          <p:nvPr>
            <p:ph idx="1"/>
            <p:extLst>
              <p:ext uri="{D42A27DB-BD31-4B8C-83A1-F6EECF244321}">
                <p14:modId xmlns:p14="http://schemas.microsoft.com/office/powerpoint/2010/main" val="2993504408"/>
              </p:ext>
            </p:extLst>
          </p:nvPr>
        </p:nvGraphicFramePr>
        <p:xfrm>
          <a:off x="838200" y="1394738"/>
          <a:ext cx="10515597" cy="4394200"/>
        </p:xfrm>
        <a:graphic>
          <a:graphicData uri="http://schemas.openxmlformats.org/drawingml/2006/table">
            <a:tbl>
              <a:tblPr firstRow="1" bandRow="1">
                <a:tableStyleId>{5C22544A-7EE6-4342-B048-85BDC9FD1C3A}</a:tableStyleId>
              </a:tblPr>
              <a:tblGrid>
                <a:gridCol w="2526437">
                  <a:extLst>
                    <a:ext uri="{9D8B030D-6E8A-4147-A177-3AD203B41FA5}">
                      <a16:colId xmlns:a16="http://schemas.microsoft.com/office/drawing/2014/main" val="1900766579"/>
                    </a:ext>
                  </a:extLst>
                </a:gridCol>
                <a:gridCol w="3879542">
                  <a:extLst>
                    <a:ext uri="{9D8B030D-6E8A-4147-A177-3AD203B41FA5}">
                      <a16:colId xmlns:a16="http://schemas.microsoft.com/office/drawing/2014/main" val="698574265"/>
                    </a:ext>
                  </a:extLst>
                </a:gridCol>
                <a:gridCol w="4109618">
                  <a:extLst>
                    <a:ext uri="{9D8B030D-6E8A-4147-A177-3AD203B41FA5}">
                      <a16:colId xmlns:a16="http://schemas.microsoft.com/office/drawing/2014/main" val="2519994683"/>
                    </a:ext>
                  </a:extLst>
                </a:gridCol>
              </a:tblGrid>
              <a:tr h="370840">
                <a:tc>
                  <a:txBody>
                    <a:bodyPr/>
                    <a:lstStyle/>
                    <a:p>
                      <a:r>
                        <a:rPr lang="en-GB" dirty="0"/>
                        <a:t>Who </a:t>
                      </a:r>
                    </a:p>
                  </a:txBody>
                  <a:tcPr>
                    <a:solidFill>
                      <a:srgbClr val="833C9F"/>
                    </a:solidFill>
                  </a:tcPr>
                </a:tc>
                <a:tc>
                  <a:txBody>
                    <a:bodyPr/>
                    <a:lstStyle/>
                    <a:p>
                      <a:r>
                        <a:rPr lang="en-GB" dirty="0"/>
                        <a:t>Where </a:t>
                      </a:r>
                    </a:p>
                  </a:txBody>
                  <a:tcPr>
                    <a:solidFill>
                      <a:srgbClr val="833C9F"/>
                    </a:solidFill>
                  </a:tcPr>
                </a:tc>
                <a:tc>
                  <a:txBody>
                    <a:bodyPr/>
                    <a:lstStyle/>
                    <a:p>
                      <a:r>
                        <a:rPr lang="en-GB" dirty="0"/>
                        <a:t>What </a:t>
                      </a:r>
                    </a:p>
                  </a:txBody>
                  <a:tcPr>
                    <a:solidFill>
                      <a:srgbClr val="833C9F"/>
                    </a:solidFill>
                  </a:tcPr>
                </a:tc>
                <a:extLst>
                  <a:ext uri="{0D108BD9-81ED-4DB2-BD59-A6C34878D82A}">
                    <a16:rowId xmlns:a16="http://schemas.microsoft.com/office/drawing/2014/main" val="2982025450"/>
                  </a:ext>
                </a:extLst>
              </a:tr>
              <a:tr h="370840">
                <a:tc>
                  <a:txBody>
                    <a:bodyPr/>
                    <a:lstStyle/>
                    <a:p>
                      <a:r>
                        <a:rPr lang="en-GB" dirty="0"/>
                        <a:t>Johnny </a:t>
                      </a:r>
                      <a:r>
                        <a:rPr lang="en-GB" dirty="0" err="1"/>
                        <a:t>Chagger</a:t>
                      </a:r>
                      <a:r>
                        <a:rPr lang="en-GB" dirty="0"/>
                        <a:t> </a:t>
                      </a:r>
                    </a:p>
                  </a:txBody>
                  <a:tcPr>
                    <a:noFill/>
                  </a:tcPr>
                </a:tc>
                <a:tc>
                  <a:txBody>
                    <a:bodyPr/>
                    <a:lstStyle/>
                    <a:p>
                      <a:r>
                        <a:rPr lang="en-GB" dirty="0"/>
                        <a:t>Leeds Teaching Hospitals NHS Trust</a:t>
                      </a:r>
                    </a:p>
                  </a:txBody>
                  <a:tcPr>
                    <a:noFill/>
                  </a:tcPr>
                </a:tc>
                <a:tc>
                  <a:txBody>
                    <a:bodyPr/>
                    <a:lstStyle/>
                    <a:p>
                      <a:r>
                        <a:rPr lang="en-GB" dirty="0"/>
                        <a:t>Associate Director of IG and Data Protection Officer</a:t>
                      </a:r>
                    </a:p>
                  </a:txBody>
                  <a:tcPr>
                    <a:noFill/>
                  </a:tcPr>
                </a:tc>
                <a:extLst>
                  <a:ext uri="{0D108BD9-81ED-4DB2-BD59-A6C34878D82A}">
                    <a16:rowId xmlns:a16="http://schemas.microsoft.com/office/drawing/2014/main" val="1182566800"/>
                  </a:ext>
                </a:extLst>
              </a:tr>
              <a:tr h="370840">
                <a:tc>
                  <a:txBody>
                    <a:bodyPr/>
                    <a:lstStyle/>
                    <a:p>
                      <a:r>
                        <a:rPr lang="en-GB" dirty="0"/>
                        <a:t>Sue </a:t>
                      </a:r>
                      <a:r>
                        <a:rPr lang="en-GB" dirty="0" err="1"/>
                        <a:t>Meakin</a:t>
                      </a:r>
                      <a:r>
                        <a:rPr lang="en-GB" dirty="0"/>
                        <a:t> </a:t>
                      </a:r>
                    </a:p>
                  </a:txBody>
                  <a:tcPr>
                    <a:noFill/>
                  </a:tcPr>
                </a:tc>
                <a:tc>
                  <a:txBody>
                    <a:bodyPr/>
                    <a:lstStyle/>
                    <a:p>
                      <a:r>
                        <a:rPr lang="en-GB" dirty="0"/>
                        <a:t>Northern Lincolnshire and Goole NHS Foundation Trust and Hull University Teaching Hospitals </a:t>
                      </a:r>
                    </a:p>
                  </a:txBody>
                  <a:tcPr>
                    <a:noFill/>
                  </a:tcPr>
                </a:tc>
                <a:tc>
                  <a:txBody>
                    <a:bodyPr/>
                    <a:lstStyle/>
                    <a:p>
                      <a:r>
                        <a:rPr lang="en-GB" dirty="0"/>
                        <a:t>Information Governance Lead and Data Protection Officer </a:t>
                      </a:r>
                    </a:p>
                  </a:txBody>
                  <a:tcPr>
                    <a:noFill/>
                  </a:tcPr>
                </a:tc>
                <a:extLst>
                  <a:ext uri="{0D108BD9-81ED-4DB2-BD59-A6C34878D82A}">
                    <a16:rowId xmlns:a16="http://schemas.microsoft.com/office/drawing/2014/main" val="1916097292"/>
                  </a:ext>
                </a:extLst>
              </a:tr>
              <a:tr h="370840">
                <a:tc>
                  <a:txBody>
                    <a:bodyPr/>
                    <a:lstStyle/>
                    <a:p>
                      <a:r>
                        <a:rPr lang="en-GB" dirty="0"/>
                        <a:t>Derek Stowe</a:t>
                      </a:r>
                    </a:p>
                  </a:txBody>
                  <a:tcPr>
                    <a:noFill/>
                  </a:tcPr>
                </a:tc>
                <a:tc>
                  <a:txBody>
                    <a:bodyPr/>
                    <a:lstStyle/>
                    <a:p>
                      <a:r>
                        <a:rPr lang="en-GB" dirty="0"/>
                        <a:t>The Rotherham NHS Foundation Trust </a:t>
                      </a:r>
                    </a:p>
                  </a:txBody>
                  <a:tcPr>
                    <a:noFill/>
                  </a:tcPr>
                </a:tc>
                <a:tc>
                  <a:txBody>
                    <a:bodyPr/>
                    <a:lstStyle/>
                    <a:p>
                      <a:r>
                        <a:rPr lang="en-GB" dirty="0"/>
                        <a:t>Head of Information Governance and Data Protection Officer </a:t>
                      </a:r>
                    </a:p>
                  </a:txBody>
                  <a:tcPr>
                    <a:noFill/>
                  </a:tcPr>
                </a:tc>
                <a:extLst>
                  <a:ext uri="{0D108BD9-81ED-4DB2-BD59-A6C34878D82A}">
                    <a16:rowId xmlns:a16="http://schemas.microsoft.com/office/drawing/2014/main" val="288099425"/>
                  </a:ext>
                </a:extLst>
              </a:tr>
              <a:tr h="370840">
                <a:tc>
                  <a:txBody>
                    <a:bodyPr/>
                    <a:lstStyle/>
                    <a:p>
                      <a:r>
                        <a:rPr lang="en-GB" dirty="0"/>
                        <a:t>Jenny Pope</a:t>
                      </a:r>
                    </a:p>
                  </a:txBody>
                  <a:tcPr>
                    <a:noFill/>
                  </a:tcPr>
                </a:tc>
                <a:tc>
                  <a:txBody>
                    <a:bodyPr/>
                    <a:lstStyle/>
                    <a:p>
                      <a:r>
                        <a:rPr lang="en-GB" dirty="0"/>
                        <a:t>Airedale and Bradford Teaching Hospitals NHS Foundation Trust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 of Information Governance and Data Protection Officer </a:t>
                      </a:r>
                    </a:p>
                    <a:p>
                      <a:endParaRPr lang="en-GB" dirty="0"/>
                    </a:p>
                  </a:txBody>
                  <a:tcPr>
                    <a:noFill/>
                  </a:tcPr>
                </a:tc>
                <a:extLst>
                  <a:ext uri="{0D108BD9-81ED-4DB2-BD59-A6C34878D82A}">
                    <a16:rowId xmlns:a16="http://schemas.microsoft.com/office/drawing/2014/main" val="2630120424"/>
                  </a:ext>
                </a:extLst>
              </a:tr>
              <a:tr h="370840">
                <a:tc>
                  <a:txBody>
                    <a:bodyPr/>
                    <a:lstStyle/>
                    <a:p>
                      <a:r>
                        <a:rPr lang="en-GB" dirty="0"/>
                        <a:t>Becky Bradley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York and Scarborough Teaching Hospitals NHS Foundation Trust</a:t>
                      </a:r>
                    </a:p>
                    <a:p>
                      <a:endParaRPr lang="en-GB"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 of Information Governance and Data Protection Officer </a:t>
                      </a:r>
                    </a:p>
                    <a:p>
                      <a:endParaRPr lang="en-GB" dirty="0"/>
                    </a:p>
                  </a:txBody>
                  <a:tcPr>
                    <a:noFill/>
                  </a:tcPr>
                </a:tc>
                <a:extLst>
                  <a:ext uri="{0D108BD9-81ED-4DB2-BD59-A6C34878D82A}">
                    <a16:rowId xmlns:a16="http://schemas.microsoft.com/office/drawing/2014/main" val="2282415120"/>
                  </a:ext>
                </a:extLst>
              </a:tr>
            </a:tbl>
          </a:graphicData>
        </a:graphic>
      </p:graphicFrame>
    </p:spTree>
    <p:extLst>
      <p:ext uri="{BB962C8B-B14F-4D97-AF65-F5344CB8AC3E}">
        <p14:creationId xmlns:p14="http://schemas.microsoft.com/office/powerpoint/2010/main" val="33720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5F6C38-91A2-42B6-BF68-71F847713676}"/>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IG is a Barrier and Barrier’s Protect</a:t>
            </a:r>
            <a:endParaRPr lang="en-US" sz="5400" dirty="0">
              <a:solidFill>
                <a:schemeClr val="bg1"/>
              </a:solidFill>
            </a:endParaRPr>
          </a:p>
        </p:txBody>
      </p:sp>
      <p:pic>
        <p:nvPicPr>
          <p:cNvPr id="6" name="Picture 2" descr="Café Barriers | Barriers">
            <a:extLst>
              <a:ext uri="{FF2B5EF4-FFF2-40B4-BE49-F238E27FC236}">
                <a16:creationId xmlns:a16="http://schemas.microsoft.com/office/drawing/2014/main" id="{8C18AFD9-7320-41AD-AA36-217E2AF984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5949" y="1964833"/>
            <a:ext cx="4038600" cy="4038600"/>
          </a:xfrm>
          <a:prstGeom prst="rect">
            <a:avLst/>
          </a:prstGeom>
          <a:solidFill>
            <a:srgbClr val="FFFFFF"/>
          </a:solidFill>
        </p:spPr>
      </p:pic>
      <p:pic>
        <p:nvPicPr>
          <p:cNvPr id="7" name="Picture 6" descr="A picture containing shape&#10;&#10;Description automatically generated">
            <a:extLst>
              <a:ext uri="{FF2B5EF4-FFF2-40B4-BE49-F238E27FC236}">
                <a16:creationId xmlns:a16="http://schemas.microsoft.com/office/drawing/2014/main" id="{10017485-0CDE-4EF5-A5FA-2347A2697333}"/>
              </a:ext>
            </a:extLst>
          </p:cNvPr>
          <p:cNvPicPr>
            <a:picLocks noChangeAspect="1"/>
          </p:cNvPicPr>
          <p:nvPr/>
        </p:nvPicPr>
        <p:blipFill>
          <a:blip r:embed="rId4"/>
          <a:stretch>
            <a:fillRect/>
          </a:stretch>
        </p:blipFill>
        <p:spPr>
          <a:xfrm>
            <a:off x="10307927" y="6200384"/>
            <a:ext cx="1545867" cy="351076"/>
          </a:xfrm>
          <a:prstGeom prst="rect">
            <a:avLst/>
          </a:prstGeom>
        </p:spPr>
      </p:pic>
      <p:pic>
        <p:nvPicPr>
          <p:cNvPr id="8" name="Content Placeholder 7">
            <a:extLst>
              <a:ext uri="{FF2B5EF4-FFF2-40B4-BE49-F238E27FC236}">
                <a16:creationId xmlns:a16="http://schemas.microsoft.com/office/drawing/2014/main" id="{4A3F3A93-0FD0-BFC7-C376-458CCC60A32A}"/>
              </a:ext>
            </a:extLst>
          </p:cNvPr>
          <p:cNvPicPr>
            <a:picLocks noGrp="1" noChangeAspect="1"/>
          </p:cNvPicPr>
          <p:nvPr>
            <p:ph idx="1"/>
          </p:nvPr>
        </p:nvPicPr>
        <p:blipFill>
          <a:blip r:embed="rId5"/>
          <a:stretch>
            <a:fillRect/>
          </a:stretch>
        </p:blipFill>
        <p:spPr>
          <a:xfrm>
            <a:off x="1449967" y="1206103"/>
            <a:ext cx="3886085" cy="5223459"/>
          </a:xfrm>
        </p:spPr>
      </p:pic>
    </p:spTree>
    <p:extLst>
      <p:ext uri="{BB962C8B-B14F-4D97-AF65-F5344CB8AC3E}">
        <p14:creationId xmlns:p14="http://schemas.microsoft.com/office/powerpoint/2010/main" val="422000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D402A-C5B5-4D3D-8459-993ADA0EBC18}"/>
              </a:ext>
            </a:extLst>
          </p:cNvPr>
          <p:cNvSpPr/>
          <p:nvPr/>
        </p:nvSpPr>
        <p:spPr>
          <a:xfrm>
            <a:off x="0" y="2445708"/>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Questions</a:t>
            </a:r>
          </a:p>
        </p:txBody>
      </p:sp>
      <p:pic>
        <p:nvPicPr>
          <p:cNvPr id="6" name="Picture 5" descr="A picture containing shape&#10;&#10;Description automatically generated">
            <a:extLst>
              <a:ext uri="{FF2B5EF4-FFF2-40B4-BE49-F238E27FC236}">
                <a16:creationId xmlns:a16="http://schemas.microsoft.com/office/drawing/2014/main" id="{7DD3BAF5-4427-49D3-9620-4EB519F6C3D0}"/>
              </a:ext>
            </a:extLst>
          </p:cNvPr>
          <p:cNvPicPr>
            <a:picLocks noChangeAspect="1"/>
          </p:cNvPicPr>
          <p:nvPr/>
        </p:nvPicPr>
        <p:blipFill>
          <a:blip r:embed="rId3"/>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133751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Workshop Outline </a:t>
            </a: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sp>
        <p:nvSpPr>
          <p:cNvPr id="7" name="Content Placeholder 6">
            <a:extLst>
              <a:ext uri="{FF2B5EF4-FFF2-40B4-BE49-F238E27FC236}">
                <a16:creationId xmlns:a16="http://schemas.microsoft.com/office/drawing/2014/main" id="{6317C678-C8F9-AEBE-D595-1F77A3F0D95F}"/>
              </a:ext>
            </a:extLst>
          </p:cNvPr>
          <p:cNvSpPr>
            <a:spLocks noGrp="1"/>
          </p:cNvSpPr>
          <p:nvPr>
            <p:ph idx="1"/>
          </p:nvPr>
        </p:nvSpPr>
        <p:spPr/>
        <p:txBody>
          <a:bodyPr/>
          <a:lstStyle/>
          <a:p>
            <a:pPr marL="0" marR="228600" lvl="0" indent="-342900">
              <a:spcBef>
                <a:spcPts val="200"/>
              </a:spcBef>
              <a:spcAft>
                <a:spcPts val="600"/>
              </a:spcAft>
              <a:buFont typeface="Symbol" panose="05050102010706020507" pitchFamily="18" charset="2"/>
              <a:buChar char=""/>
            </a:pPr>
            <a:r>
              <a:rPr lang="en-US" sz="3200" dirty="0"/>
              <a:t>How IG were involved in the creation of the YHCR</a:t>
            </a:r>
            <a:endParaRPr lang="en-GB" sz="3200" dirty="0"/>
          </a:p>
          <a:p>
            <a:pPr marL="0" marR="228600" lvl="0" indent="-342900">
              <a:spcBef>
                <a:spcPts val="200"/>
              </a:spcBef>
              <a:spcAft>
                <a:spcPts val="600"/>
              </a:spcAft>
              <a:buFont typeface="Symbol" panose="05050102010706020507" pitchFamily="18" charset="2"/>
              <a:buChar char=""/>
            </a:pPr>
            <a:r>
              <a:rPr lang="en-US" sz="3200" dirty="0"/>
              <a:t>Create a template for IG engagement  </a:t>
            </a:r>
          </a:p>
          <a:p>
            <a:pPr marL="0" marR="228600" lvl="0" indent="-342900">
              <a:spcBef>
                <a:spcPts val="200"/>
              </a:spcBef>
              <a:spcAft>
                <a:spcPts val="600"/>
              </a:spcAft>
              <a:buFont typeface="Symbol" panose="05050102010706020507" pitchFamily="18" charset="2"/>
              <a:buChar char=""/>
            </a:pPr>
            <a:r>
              <a:rPr lang="en-US" sz="3200" dirty="0"/>
              <a:t>Experience working with IG </a:t>
            </a:r>
            <a:endParaRPr lang="en-GB" sz="3200" dirty="0"/>
          </a:p>
          <a:p>
            <a:pPr marL="0" marR="228600" lvl="0" indent="0">
              <a:spcBef>
                <a:spcPts val="200"/>
              </a:spcBef>
              <a:spcAft>
                <a:spcPts val="600"/>
              </a:spcAft>
              <a:buNone/>
            </a:pPr>
            <a:endParaRPr lang="en-GB" sz="18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7997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823AF1-9D12-409E-856E-7643EB8881AF}"/>
              </a:ext>
            </a:extLst>
          </p:cNvPr>
          <p:cNvSpPr/>
          <p:nvPr/>
        </p:nvSpPr>
        <p:spPr>
          <a:xfrm>
            <a:off x="0" y="1"/>
            <a:ext cx="12192000" cy="1442300"/>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What is the Yorkshire &amp; Humber Care Record?</a:t>
            </a:r>
            <a:endParaRPr lang="en-US" sz="5400" dirty="0">
              <a:solidFill>
                <a:schemeClr val="bg1"/>
              </a:solidFill>
            </a:endParaRPr>
          </a:p>
        </p:txBody>
      </p:sp>
      <p:sp>
        <p:nvSpPr>
          <p:cNvPr id="5" name="Content Placeholder 2">
            <a:extLst>
              <a:ext uri="{FF2B5EF4-FFF2-40B4-BE49-F238E27FC236}">
                <a16:creationId xmlns:a16="http://schemas.microsoft.com/office/drawing/2014/main" id="{7E6E088E-B141-4A96-895E-45F849A8CD0A}"/>
              </a:ext>
            </a:extLst>
          </p:cNvPr>
          <p:cNvSpPr>
            <a:spLocks noGrp="1"/>
          </p:cNvSpPr>
          <p:nvPr>
            <p:ph sz="half" idx="1"/>
          </p:nvPr>
        </p:nvSpPr>
        <p:spPr>
          <a:xfrm>
            <a:off x="457199" y="1600206"/>
            <a:ext cx="5264871" cy="4525963"/>
          </a:xfrm>
        </p:spPr>
        <p:txBody>
          <a:bodyPr>
            <a:normAutofit/>
          </a:bodyPr>
          <a:lstStyle/>
          <a:p>
            <a:pPr marL="0" indent="0">
              <a:lnSpc>
                <a:spcPct val="90000"/>
              </a:lnSpc>
              <a:buNone/>
            </a:pPr>
            <a:endParaRPr lang="en-GB" dirty="0"/>
          </a:p>
          <a:p>
            <a:pPr marL="0" indent="0">
              <a:lnSpc>
                <a:spcPct val="90000"/>
              </a:lnSpc>
              <a:buNone/>
            </a:pPr>
            <a:r>
              <a:rPr lang="en-GB" dirty="0"/>
              <a:t>Joined-Up Care</a:t>
            </a:r>
          </a:p>
          <a:p>
            <a:pPr marL="0" indent="0">
              <a:lnSpc>
                <a:spcPct val="90000"/>
              </a:lnSpc>
              <a:buNone/>
            </a:pPr>
            <a:r>
              <a:rPr lang="en-GB" dirty="0"/>
              <a:t>Our ultimate goal is to enable us to collectively manage the delivery of safe, effective and patient-focused care to the whole person through collaboration across our health and care economy.”</a:t>
            </a:r>
          </a:p>
          <a:p>
            <a:pPr>
              <a:lnSpc>
                <a:spcPct val="90000"/>
              </a:lnSpc>
            </a:pPr>
            <a:endParaRPr lang="en-GB" dirty="0"/>
          </a:p>
          <a:p>
            <a:pPr marL="0" indent="0">
              <a:lnSpc>
                <a:spcPct val="90000"/>
              </a:lnSpc>
              <a:buNone/>
            </a:pPr>
            <a:endParaRPr lang="en-GB" dirty="0"/>
          </a:p>
        </p:txBody>
      </p:sp>
      <p:pic>
        <p:nvPicPr>
          <p:cNvPr id="7" name="Picture 6" descr="A picture containing shape&#10;&#10;Description automatically generated">
            <a:extLst>
              <a:ext uri="{FF2B5EF4-FFF2-40B4-BE49-F238E27FC236}">
                <a16:creationId xmlns:a16="http://schemas.microsoft.com/office/drawing/2014/main" id="{7AB1D587-1326-4852-8F54-938BC2BA2EC1}"/>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3" name="Picture 2">
            <a:extLst>
              <a:ext uri="{FF2B5EF4-FFF2-40B4-BE49-F238E27FC236}">
                <a16:creationId xmlns:a16="http://schemas.microsoft.com/office/drawing/2014/main" id="{4721DAA3-943B-BAE9-6906-BD27AA97C741}"/>
              </a:ext>
            </a:extLst>
          </p:cNvPr>
          <p:cNvPicPr>
            <a:picLocks noChangeAspect="1"/>
          </p:cNvPicPr>
          <p:nvPr/>
        </p:nvPicPr>
        <p:blipFill>
          <a:blip r:embed="rId4"/>
          <a:stretch>
            <a:fillRect/>
          </a:stretch>
        </p:blipFill>
        <p:spPr>
          <a:xfrm>
            <a:off x="5989198" y="3144049"/>
            <a:ext cx="5448300" cy="1438275"/>
          </a:xfrm>
          <a:prstGeom prst="rect">
            <a:avLst/>
          </a:prstGeom>
        </p:spPr>
      </p:pic>
    </p:spTree>
    <p:extLst>
      <p:ext uri="{BB962C8B-B14F-4D97-AF65-F5344CB8AC3E}">
        <p14:creationId xmlns:p14="http://schemas.microsoft.com/office/powerpoint/2010/main" val="160273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941D0-E56D-40FA-9CF5-97376D396A1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a:t>Why?</a:t>
            </a:r>
            <a:endParaRPr lang="en-US" sz="5400" dirty="0">
              <a:solidFill>
                <a:schemeClr val="bg1"/>
              </a:solidFill>
            </a:endParaRPr>
          </a:p>
        </p:txBody>
      </p:sp>
      <p:pic>
        <p:nvPicPr>
          <p:cNvPr id="23" name="Picture 22" descr="A picture containing shape&#10;&#10;Description automatically generated">
            <a:extLst>
              <a:ext uri="{FF2B5EF4-FFF2-40B4-BE49-F238E27FC236}">
                <a16:creationId xmlns:a16="http://schemas.microsoft.com/office/drawing/2014/main" id="{759004EE-599C-422E-B421-4C3E024BB69C}"/>
              </a:ext>
            </a:extLst>
          </p:cNvPr>
          <p:cNvPicPr>
            <a:picLocks noChangeAspect="1"/>
          </p:cNvPicPr>
          <p:nvPr/>
        </p:nvPicPr>
        <p:blipFill>
          <a:blip r:embed="rId3"/>
          <a:stretch>
            <a:fillRect/>
          </a:stretch>
        </p:blipFill>
        <p:spPr>
          <a:xfrm>
            <a:off x="10307927" y="6200384"/>
            <a:ext cx="1545867" cy="351076"/>
          </a:xfrm>
          <a:prstGeom prst="rect">
            <a:avLst/>
          </a:prstGeom>
        </p:spPr>
      </p:pic>
      <p:grpSp>
        <p:nvGrpSpPr>
          <p:cNvPr id="2" name="Group 1">
            <a:extLst>
              <a:ext uri="{FF2B5EF4-FFF2-40B4-BE49-F238E27FC236}">
                <a16:creationId xmlns:a16="http://schemas.microsoft.com/office/drawing/2014/main" id="{31EED190-DB1C-BE8F-7032-BC114D6FB057}"/>
              </a:ext>
            </a:extLst>
          </p:cNvPr>
          <p:cNvGrpSpPr/>
          <p:nvPr/>
        </p:nvGrpSpPr>
        <p:grpSpPr>
          <a:xfrm>
            <a:off x="279602" y="1372155"/>
            <a:ext cx="11630434" cy="4309741"/>
            <a:chOff x="373420" y="1198920"/>
            <a:chExt cx="11630434" cy="4309741"/>
          </a:xfrm>
        </p:grpSpPr>
        <p:sp>
          <p:nvSpPr>
            <p:cNvPr id="3" name="Cloud 2">
              <a:extLst>
                <a:ext uri="{FF2B5EF4-FFF2-40B4-BE49-F238E27FC236}">
                  <a16:creationId xmlns:a16="http://schemas.microsoft.com/office/drawing/2014/main" id="{74E1FAB8-36F9-FEBF-413C-06FD2A878FA4}"/>
                </a:ext>
              </a:extLst>
            </p:cNvPr>
            <p:cNvSpPr/>
            <p:nvPr/>
          </p:nvSpPr>
          <p:spPr bwMode="gray">
            <a:xfrm>
              <a:off x="5142123" y="2055010"/>
              <a:ext cx="2074025" cy="1450570"/>
            </a:xfrm>
            <a:prstGeom prst="cloud">
              <a:avLst/>
            </a:prstGeom>
            <a:noFill/>
            <a:ln w="19050" algn="ctr">
              <a:solidFill>
                <a:schemeClr val="accent6"/>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800" b="1" i="0" u="none" strike="noStrike" kern="1200" cap="none" spc="0" normalizeH="0" baseline="0" noProof="0">
                <a:ln>
                  <a:noFill/>
                </a:ln>
                <a:solidFill>
                  <a:prstClr val="white"/>
                </a:solidFill>
                <a:effectLst/>
                <a:uLnTx/>
                <a:uFillTx/>
                <a:latin typeface="Calibri Light"/>
                <a:ea typeface="+mn-ea"/>
                <a:cs typeface="+mn-cs"/>
              </a:endParaRPr>
            </a:p>
          </p:txBody>
        </p:sp>
        <p:pic>
          <p:nvPicPr>
            <p:cNvPr id="5" name="Graphic 4" descr="Hospital">
              <a:extLst>
                <a:ext uri="{FF2B5EF4-FFF2-40B4-BE49-F238E27FC236}">
                  <a16:creationId xmlns:a16="http://schemas.microsoft.com/office/drawing/2014/main" id="{D2AFF5A5-1268-C3E0-C29E-A314F5CB19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5790" y="2156834"/>
              <a:ext cx="1167732" cy="1167732"/>
            </a:xfrm>
            <a:prstGeom prst="rect">
              <a:avLst/>
            </a:prstGeom>
          </p:spPr>
        </p:pic>
        <p:pic>
          <p:nvPicPr>
            <p:cNvPr id="8" name="Graphic 7" descr="Hospital">
              <a:extLst>
                <a:ext uri="{FF2B5EF4-FFF2-40B4-BE49-F238E27FC236}">
                  <a16:creationId xmlns:a16="http://schemas.microsoft.com/office/drawing/2014/main" id="{458B341F-FB39-6701-B147-6354DAF419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8510" y="1198920"/>
              <a:ext cx="1167732" cy="1167732"/>
            </a:xfrm>
            <a:prstGeom prst="rect">
              <a:avLst/>
            </a:prstGeom>
          </p:spPr>
        </p:pic>
        <p:cxnSp>
          <p:nvCxnSpPr>
            <p:cNvPr id="9" name="Straight Arrow Connector 8">
              <a:extLst>
                <a:ext uri="{FF2B5EF4-FFF2-40B4-BE49-F238E27FC236}">
                  <a16:creationId xmlns:a16="http://schemas.microsoft.com/office/drawing/2014/main" id="{FDE72A86-5760-6C26-9250-6A45D797B924}"/>
                </a:ext>
              </a:extLst>
            </p:cNvPr>
            <p:cNvCxnSpPr>
              <a:cxnSpLocks/>
              <a:endCxn id="8" idx="1"/>
            </p:cNvCxnSpPr>
            <p:nvPr/>
          </p:nvCxnSpPr>
          <p:spPr>
            <a:xfrm flipV="1">
              <a:off x="7197614" y="1782786"/>
              <a:ext cx="3040896" cy="583866"/>
            </a:xfrm>
            <a:prstGeom prst="straightConnector1">
              <a:avLst/>
            </a:prstGeom>
            <a:ln>
              <a:solidFill>
                <a:srgbClr val="ED8B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FE256E-C48A-392E-9F59-1A1777380CFE}"/>
                </a:ext>
              </a:extLst>
            </p:cNvPr>
            <p:cNvSpPr txBox="1"/>
            <p:nvPr/>
          </p:nvSpPr>
          <p:spPr>
            <a:xfrm>
              <a:off x="380592" y="3190309"/>
              <a:ext cx="23974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Data consuming organisation</a:t>
              </a:r>
            </a:p>
          </p:txBody>
        </p:sp>
        <p:sp>
          <p:nvSpPr>
            <p:cNvPr id="11" name="TextBox 10">
              <a:extLst>
                <a:ext uri="{FF2B5EF4-FFF2-40B4-BE49-F238E27FC236}">
                  <a16:creationId xmlns:a16="http://schemas.microsoft.com/office/drawing/2014/main" id="{16CC4785-75F6-C6DC-55AD-447375C15C13}"/>
                </a:ext>
              </a:extLst>
            </p:cNvPr>
            <p:cNvSpPr txBox="1"/>
            <p:nvPr/>
          </p:nvSpPr>
          <p:spPr>
            <a:xfrm>
              <a:off x="9885325" y="2224391"/>
              <a:ext cx="2118529"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Data providing organisation A</a:t>
              </a:r>
            </a:p>
          </p:txBody>
        </p:sp>
        <p:sp>
          <p:nvSpPr>
            <p:cNvPr id="12" name="TextBox 11">
              <a:extLst>
                <a:ext uri="{FF2B5EF4-FFF2-40B4-BE49-F238E27FC236}">
                  <a16:creationId xmlns:a16="http://schemas.microsoft.com/office/drawing/2014/main" id="{16FC6656-0D12-F246-DE6A-97FDAA44321F}"/>
                </a:ext>
              </a:extLst>
            </p:cNvPr>
            <p:cNvSpPr txBox="1"/>
            <p:nvPr/>
          </p:nvSpPr>
          <p:spPr>
            <a:xfrm>
              <a:off x="9885325" y="3614059"/>
              <a:ext cx="211372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Data providing organisation B</a:t>
              </a:r>
            </a:p>
          </p:txBody>
        </p:sp>
        <p:pic>
          <p:nvPicPr>
            <p:cNvPr id="13" name="Graphic 12" descr="Hospital">
              <a:extLst>
                <a:ext uri="{FF2B5EF4-FFF2-40B4-BE49-F238E27FC236}">
                  <a16:creationId xmlns:a16="http://schemas.microsoft.com/office/drawing/2014/main" id="{30824557-795F-D596-6FD0-1D2ECC622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8510" y="2520025"/>
              <a:ext cx="1167732" cy="1167732"/>
            </a:xfrm>
            <a:prstGeom prst="rect">
              <a:avLst/>
            </a:prstGeom>
          </p:spPr>
        </p:pic>
        <p:cxnSp>
          <p:nvCxnSpPr>
            <p:cNvPr id="14" name="Straight Arrow Connector 13">
              <a:extLst>
                <a:ext uri="{FF2B5EF4-FFF2-40B4-BE49-F238E27FC236}">
                  <a16:creationId xmlns:a16="http://schemas.microsoft.com/office/drawing/2014/main" id="{54C36E16-C7EA-7B41-3008-B37D183203BC}"/>
                </a:ext>
              </a:extLst>
            </p:cNvPr>
            <p:cNvCxnSpPr>
              <a:cxnSpLocks/>
            </p:cNvCxnSpPr>
            <p:nvPr/>
          </p:nvCxnSpPr>
          <p:spPr>
            <a:xfrm flipH="1">
              <a:off x="7234682" y="1934063"/>
              <a:ext cx="3022362" cy="580656"/>
            </a:xfrm>
            <a:prstGeom prst="straightConnector1">
              <a:avLst/>
            </a:prstGeom>
            <a:ln w="9525" cap="flat" cmpd="sng" algn="ctr">
              <a:solidFill>
                <a:schemeClr val="accent4"/>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57F73A-E5BE-83D4-030B-3C5792F33C2D}"/>
                </a:ext>
              </a:extLst>
            </p:cNvPr>
            <p:cNvCxnSpPr>
              <a:cxnSpLocks/>
              <a:endCxn id="13" idx="1"/>
            </p:cNvCxnSpPr>
            <p:nvPr/>
          </p:nvCxnSpPr>
          <p:spPr>
            <a:xfrm>
              <a:off x="7286105" y="2786943"/>
              <a:ext cx="2952405" cy="316948"/>
            </a:xfrm>
            <a:prstGeom prst="straightConnector1">
              <a:avLst/>
            </a:prstGeom>
            <a:ln>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77640C-37ED-A915-7030-8AF0B34367C3}"/>
                </a:ext>
              </a:extLst>
            </p:cNvPr>
            <p:cNvCxnSpPr>
              <a:cxnSpLocks/>
            </p:cNvCxnSpPr>
            <p:nvPr/>
          </p:nvCxnSpPr>
          <p:spPr>
            <a:xfrm flipH="1" flipV="1">
              <a:off x="7228255" y="2907573"/>
              <a:ext cx="2967305" cy="316455"/>
            </a:xfrm>
            <a:prstGeom prst="straightConnector1">
              <a:avLst/>
            </a:prstGeom>
            <a:ln w="9525" cap="flat" cmpd="sng" algn="ctr">
              <a:solidFill>
                <a:schemeClr val="accent4"/>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44CC61-A6D5-B993-EBF0-C3EA6ECFAFF9}"/>
                </a:ext>
              </a:extLst>
            </p:cNvPr>
            <p:cNvSpPr txBox="1"/>
            <p:nvPr/>
          </p:nvSpPr>
          <p:spPr>
            <a:xfrm>
              <a:off x="9885325" y="5204888"/>
              <a:ext cx="211372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Data providing organisation C</a:t>
              </a:r>
            </a:p>
          </p:txBody>
        </p:sp>
        <p:pic>
          <p:nvPicPr>
            <p:cNvPr id="18" name="Graphic 17" descr="Hospital">
              <a:extLst>
                <a:ext uri="{FF2B5EF4-FFF2-40B4-BE49-F238E27FC236}">
                  <a16:creationId xmlns:a16="http://schemas.microsoft.com/office/drawing/2014/main" id="{572C2AC1-EE6A-160D-E8D4-4610AFF62F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8510" y="4148993"/>
              <a:ext cx="1167732" cy="1167732"/>
            </a:xfrm>
            <a:prstGeom prst="rect">
              <a:avLst/>
            </a:prstGeom>
          </p:spPr>
        </p:pic>
        <p:cxnSp>
          <p:nvCxnSpPr>
            <p:cNvPr id="19" name="Straight Arrow Connector 18">
              <a:extLst>
                <a:ext uri="{FF2B5EF4-FFF2-40B4-BE49-F238E27FC236}">
                  <a16:creationId xmlns:a16="http://schemas.microsoft.com/office/drawing/2014/main" id="{05AC461A-1960-F3CB-EE42-5FA2A7F3FDA0}"/>
                </a:ext>
              </a:extLst>
            </p:cNvPr>
            <p:cNvCxnSpPr/>
            <p:nvPr/>
          </p:nvCxnSpPr>
          <p:spPr>
            <a:xfrm>
              <a:off x="7032567" y="3189593"/>
              <a:ext cx="3162993" cy="1629295"/>
            </a:xfrm>
            <a:prstGeom prst="straightConnector1">
              <a:avLst/>
            </a:prstGeom>
            <a:ln>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3A54EF-198B-8F4F-7B43-FBC7932AA957}"/>
                </a:ext>
              </a:extLst>
            </p:cNvPr>
            <p:cNvCxnSpPr>
              <a:cxnSpLocks/>
            </p:cNvCxnSpPr>
            <p:nvPr/>
          </p:nvCxnSpPr>
          <p:spPr>
            <a:xfrm flipH="1" flipV="1">
              <a:off x="6918022" y="3265366"/>
              <a:ext cx="3277538" cy="1699204"/>
            </a:xfrm>
            <a:prstGeom prst="straightConnector1">
              <a:avLst/>
            </a:prstGeom>
            <a:ln w="9525" cap="flat" cmpd="sng" algn="ctr">
              <a:solidFill>
                <a:schemeClr val="accent4"/>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AFF591C-5C6D-CB47-BDD7-31E1066DF652}"/>
                </a:ext>
              </a:extLst>
            </p:cNvPr>
            <p:cNvSpPr txBox="1"/>
            <p:nvPr/>
          </p:nvSpPr>
          <p:spPr>
            <a:xfrm>
              <a:off x="3032151" y="2420858"/>
              <a:ext cx="58099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dirty="0">
                  <a:ln>
                    <a:noFill/>
                  </a:ln>
                  <a:solidFill>
                    <a:srgbClr val="313131"/>
                  </a:solidFill>
                  <a:effectLst/>
                  <a:uLnTx/>
                  <a:uFillTx/>
                  <a:latin typeface="Calibri Light"/>
                  <a:ea typeface="+mn-ea"/>
                  <a:cs typeface="+mn-cs"/>
                </a:rPr>
                <a:t>Request</a:t>
              </a:r>
            </a:p>
          </p:txBody>
        </p:sp>
        <p:sp>
          <p:nvSpPr>
            <p:cNvPr id="24" name="TextBox 23">
              <a:extLst>
                <a:ext uri="{FF2B5EF4-FFF2-40B4-BE49-F238E27FC236}">
                  <a16:creationId xmlns:a16="http://schemas.microsoft.com/office/drawing/2014/main" id="{C064BEE6-0D63-021A-9F29-66EDCB299487}"/>
                </a:ext>
              </a:extLst>
            </p:cNvPr>
            <p:cNvSpPr txBox="1"/>
            <p:nvPr/>
          </p:nvSpPr>
          <p:spPr>
            <a:xfrm>
              <a:off x="3028400" y="2756388"/>
              <a:ext cx="68576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Response</a:t>
              </a:r>
            </a:p>
          </p:txBody>
        </p:sp>
        <p:sp>
          <p:nvSpPr>
            <p:cNvPr id="25" name="TextBox 24">
              <a:extLst>
                <a:ext uri="{FF2B5EF4-FFF2-40B4-BE49-F238E27FC236}">
                  <a16:creationId xmlns:a16="http://schemas.microsoft.com/office/drawing/2014/main" id="{5A78E7F6-FC15-7C18-2E50-021A28B4401E}"/>
                </a:ext>
              </a:extLst>
            </p:cNvPr>
            <p:cNvSpPr txBox="1"/>
            <p:nvPr/>
          </p:nvSpPr>
          <p:spPr>
            <a:xfrm rot="21016714">
              <a:off x="8418815" y="1874539"/>
              <a:ext cx="44332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Query</a:t>
              </a:r>
            </a:p>
          </p:txBody>
        </p:sp>
        <p:sp>
          <p:nvSpPr>
            <p:cNvPr id="26" name="TextBox 25">
              <a:extLst>
                <a:ext uri="{FF2B5EF4-FFF2-40B4-BE49-F238E27FC236}">
                  <a16:creationId xmlns:a16="http://schemas.microsoft.com/office/drawing/2014/main" id="{C0E38FA4-62A6-43ED-762F-A6F24E2464AA}"/>
                </a:ext>
              </a:extLst>
            </p:cNvPr>
            <p:cNvSpPr txBox="1"/>
            <p:nvPr/>
          </p:nvSpPr>
          <p:spPr>
            <a:xfrm rot="334438">
              <a:off x="8546920" y="2732695"/>
              <a:ext cx="44332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Query</a:t>
              </a:r>
            </a:p>
          </p:txBody>
        </p:sp>
        <p:sp>
          <p:nvSpPr>
            <p:cNvPr id="27" name="TextBox 26">
              <a:extLst>
                <a:ext uri="{FF2B5EF4-FFF2-40B4-BE49-F238E27FC236}">
                  <a16:creationId xmlns:a16="http://schemas.microsoft.com/office/drawing/2014/main" id="{F0C92143-0222-E9A4-14DF-F04D63544335}"/>
                </a:ext>
              </a:extLst>
            </p:cNvPr>
            <p:cNvSpPr txBox="1"/>
            <p:nvPr/>
          </p:nvSpPr>
          <p:spPr>
            <a:xfrm rot="1601183">
              <a:off x="8409054" y="3791388"/>
              <a:ext cx="44332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Query</a:t>
              </a:r>
            </a:p>
          </p:txBody>
        </p:sp>
        <p:sp>
          <p:nvSpPr>
            <p:cNvPr id="28" name="TextBox 27">
              <a:extLst>
                <a:ext uri="{FF2B5EF4-FFF2-40B4-BE49-F238E27FC236}">
                  <a16:creationId xmlns:a16="http://schemas.microsoft.com/office/drawing/2014/main" id="{19D2B4F5-82A1-F940-C196-E61D5D1969E5}"/>
                </a:ext>
              </a:extLst>
            </p:cNvPr>
            <p:cNvSpPr txBox="1"/>
            <p:nvPr/>
          </p:nvSpPr>
          <p:spPr>
            <a:xfrm rot="20993984">
              <a:off x="8434523" y="2249094"/>
              <a:ext cx="68576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Response</a:t>
              </a:r>
            </a:p>
          </p:txBody>
        </p:sp>
        <p:sp>
          <p:nvSpPr>
            <p:cNvPr id="29" name="TextBox 28">
              <a:extLst>
                <a:ext uri="{FF2B5EF4-FFF2-40B4-BE49-F238E27FC236}">
                  <a16:creationId xmlns:a16="http://schemas.microsoft.com/office/drawing/2014/main" id="{BEE2D249-6053-056B-BE92-381CAC9E4F2F}"/>
                </a:ext>
              </a:extLst>
            </p:cNvPr>
            <p:cNvSpPr txBox="1"/>
            <p:nvPr/>
          </p:nvSpPr>
          <p:spPr>
            <a:xfrm rot="377406">
              <a:off x="8394025" y="3087168"/>
              <a:ext cx="68576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Response</a:t>
              </a:r>
            </a:p>
          </p:txBody>
        </p:sp>
        <p:sp>
          <p:nvSpPr>
            <p:cNvPr id="30" name="TextBox 29">
              <a:extLst>
                <a:ext uri="{FF2B5EF4-FFF2-40B4-BE49-F238E27FC236}">
                  <a16:creationId xmlns:a16="http://schemas.microsoft.com/office/drawing/2014/main" id="{95B1F918-44FC-8D23-1B56-F9BE0B287804}"/>
                </a:ext>
              </a:extLst>
            </p:cNvPr>
            <p:cNvSpPr txBox="1"/>
            <p:nvPr/>
          </p:nvSpPr>
          <p:spPr>
            <a:xfrm rot="1610526">
              <a:off x="8194621" y="4133737"/>
              <a:ext cx="685765"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a:ln>
                    <a:noFill/>
                  </a:ln>
                  <a:solidFill>
                    <a:srgbClr val="313131"/>
                  </a:solidFill>
                  <a:effectLst/>
                  <a:uLnTx/>
                  <a:uFillTx/>
                  <a:latin typeface="Calibri Light"/>
                  <a:ea typeface="+mn-ea"/>
                  <a:cs typeface="+mn-cs"/>
                </a:rPr>
                <a:t>Response</a:t>
              </a:r>
            </a:p>
          </p:txBody>
        </p:sp>
        <p:cxnSp>
          <p:nvCxnSpPr>
            <p:cNvPr id="31" name="Straight Arrow Connector 30">
              <a:extLst>
                <a:ext uri="{FF2B5EF4-FFF2-40B4-BE49-F238E27FC236}">
                  <a16:creationId xmlns:a16="http://schemas.microsoft.com/office/drawing/2014/main" id="{3C389C8A-F0E6-36C2-90B8-0C3651C35FEF}"/>
                </a:ext>
              </a:extLst>
            </p:cNvPr>
            <p:cNvCxnSpPr>
              <a:cxnSpLocks/>
            </p:cNvCxnSpPr>
            <p:nvPr/>
          </p:nvCxnSpPr>
          <p:spPr>
            <a:xfrm>
              <a:off x="2201281" y="2628484"/>
              <a:ext cx="2870885" cy="0"/>
            </a:xfrm>
            <a:prstGeom prst="straightConnector1">
              <a:avLst/>
            </a:prstGeom>
            <a:ln>
              <a:solidFill>
                <a:srgbClr val="ED8B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C850E0C-C952-EF91-2F89-8D6BCE6C7FB9}"/>
                </a:ext>
              </a:extLst>
            </p:cNvPr>
            <p:cNvCxnSpPr>
              <a:cxnSpLocks/>
              <a:endCxn id="5" idx="3"/>
            </p:cNvCxnSpPr>
            <p:nvPr/>
          </p:nvCxnSpPr>
          <p:spPr>
            <a:xfrm flipH="1" flipV="1">
              <a:off x="2153522" y="2740700"/>
              <a:ext cx="2870885" cy="9137"/>
            </a:xfrm>
            <a:prstGeom prst="straightConnector1">
              <a:avLst/>
            </a:prstGeom>
            <a:ln w="9525" cap="flat" cmpd="sng" algn="ctr">
              <a:solidFill>
                <a:schemeClr val="accent3"/>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ED4D801-DACE-3D89-6F36-34403CF0DF44}"/>
                </a:ext>
              </a:extLst>
            </p:cNvPr>
            <p:cNvSpPr/>
            <p:nvPr/>
          </p:nvSpPr>
          <p:spPr>
            <a:xfrm>
              <a:off x="4392824" y="2837279"/>
              <a:ext cx="498576"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Light"/>
                  <a:ea typeface="+mn-ea"/>
                  <a:cs typeface="+mn-cs"/>
                </a:rPr>
                <a:t>Internet</a:t>
              </a:r>
            </a:p>
          </p:txBody>
        </p:sp>
        <p:sp>
          <p:nvSpPr>
            <p:cNvPr id="34" name="Rectangle 33">
              <a:extLst>
                <a:ext uri="{FF2B5EF4-FFF2-40B4-BE49-F238E27FC236}">
                  <a16:creationId xmlns:a16="http://schemas.microsoft.com/office/drawing/2014/main" id="{97204512-326B-2ED4-4F88-3ACE037B0322}"/>
                </a:ext>
              </a:extLst>
            </p:cNvPr>
            <p:cNvSpPr/>
            <p:nvPr/>
          </p:nvSpPr>
          <p:spPr>
            <a:xfrm rot="21071285">
              <a:off x="7365884" y="2458118"/>
              <a:ext cx="645619"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Light"/>
                  <a:ea typeface="+mn-ea"/>
                  <a:cs typeface="+mn-cs"/>
                </a:rPr>
                <a:t>Internet</a:t>
              </a:r>
            </a:p>
          </p:txBody>
        </p:sp>
        <p:sp>
          <p:nvSpPr>
            <p:cNvPr id="35" name="Freeform: Shape 34">
              <a:extLst>
                <a:ext uri="{FF2B5EF4-FFF2-40B4-BE49-F238E27FC236}">
                  <a16:creationId xmlns:a16="http://schemas.microsoft.com/office/drawing/2014/main" id="{E7A63588-CAB9-3CE3-36CB-4B007C90F5AC}"/>
                </a:ext>
              </a:extLst>
            </p:cNvPr>
            <p:cNvSpPr/>
            <p:nvPr/>
          </p:nvSpPr>
          <p:spPr>
            <a:xfrm>
              <a:off x="4335485" y="2490418"/>
              <a:ext cx="613253" cy="348205"/>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0000"/>
            </a:solidFill>
            <a:ln w="0" cap="flat" cmpd="dbl">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Light"/>
                <a:ea typeface="+mn-ea"/>
                <a:cs typeface="+mn-cs"/>
              </a:endParaRPr>
            </a:p>
          </p:txBody>
        </p:sp>
        <p:sp>
          <p:nvSpPr>
            <p:cNvPr id="36" name="Freeform: Shape 35">
              <a:extLst>
                <a:ext uri="{FF2B5EF4-FFF2-40B4-BE49-F238E27FC236}">
                  <a16:creationId xmlns:a16="http://schemas.microsoft.com/office/drawing/2014/main" id="{41EE3D5E-1B65-747F-5928-ACA1EF909B90}"/>
                </a:ext>
              </a:extLst>
            </p:cNvPr>
            <p:cNvSpPr/>
            <p:nvPr/>
          </p:nvSpPr>
          <p:spPr>
            <a:xfrm rot="21038517">
              <a:off x="7372409" y="2214618"/>
              <a:ext cx="541804" cy="289836"/>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0000">
                <a:alpha val="64000"/>
              </a:srgbClr>
            </a:solidFill>
            <a:ln w="0" cap="flat" cmpd="dbl">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Light"/>
                <a:ea typeface="+mn-ea"/>
                <a:cs typeface="+mn-cs"/>
              </a:endParaRPr>
            </a:p>
          </p:txBody>
        </p:sp>
        <p:sp>
          <p:nvSpPr>
            <p:cNvPr id="37" name="Rectangle 36">
              <a:extLst>
                <a:ext uri="{FF2B5EF4-FFF2-40B4-BE49-F238E27FC236}">
                  <a16:creationId xmlns:a16="http://schemas.microsoft.com/office/drawing/2014/main" id="{E4DB627D-3DAB-2420-19BA-D88A9681E524}"/>
                </a:ext>
              </a:extLst>
            </p:cNvPr>
            <p:cNvSpPr/>
            <p:nvPr/>
          </p:nvSpPr>
          <p:spPr>
            <a:xfrm rot="348026">
              <a:off x="7388313" y="2991933"/>
              <a:ext cx="59127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Light"/>
                  <a:ea typeface="+mn-ea"/>
                  <a:cs typeface="+mn-cs"/>
                </a:rPr>
                <a:t>Internet</a:t>
              </a:r>
            </a:p>
          </p:txBody>
        </p:sp>
        <p:sp>
          <p:nvSpPr>
            <p:cNvPr id="38" name="Freeform: Shape 37">
              <a:extLst>
                <a:ext uri="{FF2B5EF4-FFF2-40B4-BE49-F238E27FC236}">
                  <a16:creationId xmlns:a16="http://schemas.microsoft.com/office/drawing/2014/main" id="{57B73D74-F337-F704-C5A7-0E8C70FFD83A}"/>
                </a:ext>
              </a:extLst>
            </p:cNvPr>
            <p:cNvSpPr/>
            <p:nvPr/>
          </p:nvSpPr>
          <p:spPr>
            <a:xfrm rot="348026">
              <a:off x="7428240" y="2730159"/>
              <a:ext cx="541804" cy="289836"/>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0000">
                <a:alpha val="64000"/>
              </a:srgbClr>
            </a:solidFill>
            <a:ln w="0" cap="flat" cmpd="dbl">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Light"/>
                <a:ea typeface="+mn-ea"/>
                <a:cs typeface="+mn-cs"/>
              </a:endParaRPr>
            </a:p>
          </p:txBody>
        </p:sp>
        <p:sp>
          <p:nvSpPr>
            <p:cNvPr id="39" name="Rectangle 38">
              <a:extLst>
                <a:ext uri="{FF2B5EF4-FFF2-40B4-BE49-F238E27FC236}">
                  <a16:creationId xmlns:a16="http://schemas.microsoft.com/office/drawing/2014/main" id="{975E9856-EA15-363F-97FF-963C0F028FFC}"/>
                </a:ext>
              </a:extLst>
            </p:cNvPr>
            <p:cNvSpPr/>
            <p:nvPr/>
          </p:nvSpPr>
          <p:spPr>
            <a:xfrm rot="1708175">
              <a:off x="6976323" y="3520314"/>
              <a:ext cx="610508"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Light"/>
                  <a:ea typeface="+mn-ea"/>
                  <a:cs typeface="+mn-cs"/>
                </a:rPr>
                <a:t>Internet</a:t>
              </a:r>
            </a:p>
          </p:txBody>
        </p:sp>
        <p:sp>
          <p:nvSpPr>
            <p:cNvPr id="40" name="Freeform: Shape 39">
              <a:extLst>
                <a:ext uri="{FF2B5EF4-FFF2-40B4-BE49-F238E27FC236}">
                  <a16:creationId xmlns:a16="http://schemas.microsoft.com/office/drawing/2014/main" id="{1D589F1C-0F54-547E-9ED0-9379FEA87082}"/>
                </a:ext>
              </a:extLst>
            </p:cNvPr>
            <p:cNvSpPr/>
            <p:nvPr/>
          </p:nvSpPr>
          <p:spPr>
            <a:xfrm rot="1708175">
              <a:off x="7167669" y="3304595"/>
              <a:ext cx="541804" cy="289836"/>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0000">
                <a:alpha val="64000"/>
              </a:srgbClr>
            </a:solidFill>
            <a:ln w="0" cap="flat" cmpd="dbl">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Light"/>
                <a:ea typeface="+mn-ea"/>
                <a:cs typeface="+mn-cs"/>
              </a:endParaRPr>
            </a:p>
          </p:txBody>
        </p:sp>
        <p:pic>
          <p:nvPicPr>
            <p:cNvPr id="41" name="Picture 40">
              <a:extLst>
                <a:ext uri="{FF2B5EF4-FFF2-40B4-BE49-F238E27FC236}">
                  <a16:creationId xmlns:a16="http://schemas.microsoft.com/office/drawing/2014/main" id="{5E793C57-F4C9-8681-B634-9EF4D88FACE1}"/>
                </a:ext>
              </a:extLst>
            </p:cNvPr>
            <p:cNvPicPr>
              <a:picLocks noChangeAspect="1"/>
            </p:cNvPicPr>
            <p:nvPr/>
          </p:nvPicPr>
          <p:blipFill rotWithShape="1">
            <a:blip r:embed="rId6"/>
            <a:srcRect r="14098"/>
            <a:stretch/>
          </p:blipFill>
          <p:spPr>
            <a:xfrm>
              <a:off x="5812169" y="2219628"/>
              <a:ext cx="656995" cy="980707"/>
            </a:xfrm>
            <a:prstGeom prst="rect">
              <a:avLst/>
            </a:prstGeom>
          </p:spPr>
        </p:pic>
        <p:sp>
          <p:nvSpPr>
            <p:cNvPr id="42" name="Rectangle 41">
              <a:extLst>
                <a:ext uri="{FF2B5EF4-FFF2-40B4-BE49-F238E27FC236}">
                  <a16:creationId xmlns:a16="http://schemas.microsoft.com/office/drawing/2014/main" id="{028CC3F8-9F97-E7C7-BCC7-6DA369089BF8}"/>
                </a:ext>
              </a:extLst>
            </p:cNvPr>
            <p:cNvSpPr/>
            <p:nvPr/>
          </p:nvSpPr>
          <p:spPr bwMode="gray">
            <a:xfrm>
              <a:off x="700652" y="4902070"/>
              <a:ext cx="7549785" cy="606591"/>
            </a:xfrm>
            <a:prstGeom prst="rect">
              <a:avLst/>
            </a:prstGeom>
            <a:solidFill>
              <a:srgbClr val="007CB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Any Acute, GP, Mental Health, Social Care orgs etc., in HCV can be a data consuming and/or data providing organisations.</a:t>
              </a:r>
            </a:p>
          </p:txBody>
        </p:sp>
        <p:sp>
          <p:nvSpPr>
            <p:cNvPr id="43" name="TextBox 42">
              <a:extLst>
                <a:ext uri="{FF2B5EF4-FFF2-40B4-BE49-F238E27FC236}">
                  <a16:creationId xmlns:a16="http://schemas.microsoft.com/office/drawing/2014/main" id="{125D677F-B0B6-2C6E-1BAF-844084E26D81}"/>
                </a:ext>
              </a:extLst>
            </p:cNvPr>
            <p:cNvSpPr txBox="1"/>
            <p:nvPr/>
          </p:nvSpPr>
          <p:spPr>
            <a:xfrm>
              <a:off x="373420" y="3395706"/>
              <a:ext cx="239247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200" b="0" i="0" u="none" strike="noStrike" kern="1200" cap="none" spc="0" normalizeH="0" baseline="0" noProof="0">
                  <a:ln>
                    <a:noFill/>
                  </a:ln>
                  <a:solidFill>
                    <a:srgbClr val="313131"/>
                  </a:solidFill>
                  <a:effectLst/>
                  <a:uLnTx/>
                  <a:uFillTx/>
                  <a:latin typeface="Calibri Light"/>
                  <a:ea typeface="+mn-ea"/>
                  <a:cs typeface="+mn-cs"/>
                </a:rPr>
                <a:t>The</a:t>
              </a:r>
              <a:r>
                <a:rPr kumimoji="0" lang="en-GB" sz="1200" b="1" i="0" u="none" strike="noStrike" kern="1200" cap="none" spc="0" normalizeH="0" baseline="0" noProof="0">
                  <a:ln>
                    <a:noFill/>
                  </a:ln>
                  <a:solidFill>
                    <a:srgbClr val="313131"/>
                  </a:solidFill>
                  <a:effectLst/>
                  <a:uLnTx/>
                  <a:uFillTx/>
                  <a:latin typeface="Calibri Light"/>
                  <a:ea typeface="+mn-ea"/>
                  <a:cs typeface="+mn-cs"/>
                </a:rPr>
                <a:t> Data Consumer </a:t>
              </a:r>
              <a:r>
                <a:rPr kumimoji="0" lang="en-GB" sz="1200" b="0" i="0" u="none" strike="noStrike" kern="1200" cap="none" spc="0" normalizeH="0" baseline="0" noProof="0">
                  <a:ln>
                    <a:noFill/>
                  </a:ln>
                  <a:solidFill>
                    <a:srgbClr val="313131"/>
                  </a:solidFill>
                  <a:effectLst/>
                  <a:uLnTx/>
                  <a:uFillTx/>
                  <a:latin typeface="Calibri Light"/>
                  <a:ea typeface="+mn-ea"/>
                  <a:cs typeface="+mn-cs"/>
                </a:rPr>
                <a:t>organisations is looking to view patient/person information from another organisations</a:t>
              </a:r>
            </a:p>
          </p:txBody>
        </p:sp>
      </p:grpSp>
    </p:spTree>
    <p:extLst>
      <p:ext uri="{BB962C8B-B14F-4D97-AF65-F5344CB8AC3E}">
        <p14:creationId xmlns:p14="http://schemas.microsoft.com/office/powerpoint/2010/main" val="203480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04026129-C0A5-427E-A65E-0ACD1D7135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76130" y="1366687"/>
            <a:ext cx="6953599" cy="44503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shape&#10;&#10;Description automatically generated">
            <a:extLst>
              <a:ext uri="{FF2B5EF4-FFF2-40B4-BE49-F238E27FC236}">
                <a16:creationId xmlns:a16="http://schemas.microsoft.com/office/drawing/2014/main" id="{1606D192-F349-4982-8135-5E8F17EC3D70}"/>
              </a:ext>
            </a:extLst>
          </p:cNvPr>
          <p:cNvPicPr>
            <a:picLocks noChangeAspect="1"/>
          </p:cNvPicPr>
          <p:nvPr/>
        </p:nvPicPr>
        <p:blipFill>
          <a:blip r:embed="rId4"/>
          <a:stretch>
            <a:fillRect/>
          </a:stretch>
        </p:blipFill>
        <p:spPr>
          <a:xfrm>
            <a:off x="10307927" y="6200384"/>
            <a:ext cx="1545867" cy="351076"/>
          </a:xfrm>
          <a:prstGeom prst="rect">
            <a:avLst/>
          </a:prstGeom>
        </p:spPr>
      </p:pic>
      <p:sp>
        <p:nvSpPr>
          <p:cNvPr id="6" name="Rectangle 5">
            <a:extLst>
              <a:ext uri="{FF2B5EF4-FFF2-40B4-BE49-F238E27FC236}">
                <a16:creationId xmlns:a16="http://schemas.microsoft.com/office/drawing/2014/main" id="{A38471B5-B77A-5DFA-B780-8026D566F758}"/>
              </a:ext>
            </a:extLst>
          </p:cNvPr>
          <p:cNvSpPr/>
          <p:nvPr/>
        </p:nvSpPr>
        <p:spPr>
          <a:xfrm>
            <a:off x="-3048"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Our Journey </a:t>
            </a:r>
            <a:endParaRPr lang="en-US" sz="5400" dirty="0">
              <a:solidFill>
                <a:schemeClr val="bg1"/>
              </a:solidFill>
            </a:endParaRPr>
          </a:p>
        </p:txBody>
      </p:sp>
    </p:spTree>
    <p:extLst>
      <p:ext uri="{BB962C8B-B14F-4D97-AF65-F5344CB8AC3E}">
        <p14:creationId xmlns:p14="http://schemas.microsoft.com/office/powerpoint/2010/main" val="308355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2F0C6E-CB26-4F42-82FD-E8E3A33AF11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Data Processors </a:t>
            </a:r>
          </a:p>
        </p:txBody>
      </p:sp>
      <p:pic>
        <p:nvPicPr>
          <p:cNvPr id="7" name="Picture 6" descr="A picture containing shape&#10;&#10;Description automatically generated">
            <a:extLst>
              <a:ext uri="{FF2B5EF4-FFF2-40B4-BE49-F238E27FC236}">
                <a16:creationId xmlns:a16="http://schemas.microsoft.com/office/drawing/2014/main" id="{AAB7005B-09F3-4A17-AC39-06DE03215481}"/>
              </a:ext>
            </a:extLst>
          </p:cNvPr>
          <p:cNvPicPr>
            <a:picLocks noChangeAspect="1"/>
          </p:cNvPicPr>
          <p:nvPr/>
        </p:nvPicPr>
        <p:blipFill>
          <a:blip r:embed="rId3"/>
          <a:stretch>
            <a:fillRect/>
          </a:stretch>
        </p:blipFill>
        <p:spPr>
          <a:xfrm>
            <a:off x="10307927" y="6200384"/>
            <a:ext cx="1545867" cy="351076"/>
          </a:xfrm>
          <a:prstGeom prst="rect">
            <a:avLst/>
          </a:prstGeom>
        </p:spPr>
      </p:pic>
      <p:pic>
        <p:nvPicPr>
          <p:cNvPr id="5" name="Content Placeholder 4">
            <a:extLst>
              <a:ext uri="{FF2B5EF4-FFF2-40B4-BE49-F238E27FC236}">
                <a16:creationId xmlns:a16="http://schemas.microsoft.com/office/drawing/2014/main" id="{867A590D-9D16-955A-4BE6-80C06728C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474" y="1257655"/>
            <a:ext cx="7491040" cy="5293805"/>
          </a:xfrm>
          <a:prstGeom prst="rect">
            <a:avLst/>
          </a:prstGeom>
        </p:spPr>
      </p:pic>
    </p:spTree>
    <p:extLst>
      <p:ext uri="{BB962C8B-B14F-4D97-AF65-F5344CB8AC3E}">
        <p14:creationId xmlns:p14="http://schemas.microsoft.com/office/powerpoint/2010/main" val="228381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711059-6568-2064-C3BB-38A57E7CBD39}"/>
              </a:ext>
            </a:extLst>
          </p:cNvPr>
          <p:cNvSpPr/>
          <p:nvPr/>
        </p:nvSpPr>
        <p:spPr>
          <a:xfrm>
            <a:off x="8511530" y="3436091"/>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pic>
        <p:nvPicPr>
          <p:cNvPr id="16" name="Graphic 15">
            <a:extLst>
              <a:ext uri="{FF2B5EF4-FFF2-40B4-BE49-F238E27FC236}">
                <a16:creationId xmlns:a16="http://schemas.microsoft.com/office/drawing/2014/main" id="{F1B1F96E-DCD4-B315-D01A-B0A7146FF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3179" y="3462751"/>
            <a:ext cx="469900" cy="469900"/>
          </a:xfrm>
          <a:prstGeom prst="rect">
            <a:avLst/>
          </a:prstGeom>
        </p:spPr>
      </p:pic>
      <p:sp>
        <p:nvSpPr>
          <p:cNvPr id="17" name="TextBox 16">
            <a:extLst>
              <a:ext uri="{FF2B5EF4-FFF2-40B4-BE49-F238E27FC236}">
                <a16:creationId xmlns:a16="http://schemas.microsoft.com/office/drawing/2014/main" id="{46267962-AD55-32EB-C702-D632A17CBEEB}"/>
              </a:ext>
            </a:extLst>
          </p:cNvPr>
          <p:cNvSpPr txBox="1"/>
          <p:nvPr/>
        </p:nvSpPr>
        <p:spPr>
          <a:xfrm>
            <a:off x="6521754" y="3930331"/>
            <a:ext cx="1072750" cy="523220"/>
          </a:xfrm>
          <a:prstGeom prst="rect">
            <a:avLst/>
          </a:prstGeom>
          <a:noFill/>
        </p:spPr>
        <p:txBody>
          <a:bodyPr wrap="square" rtlCol="0">
            <a:spAutoFit/>
          </a:bodyPr>
          <a:lstStyle/>
          <a:p>
            <a:pPr algn="ctr"/>
            <a:r>
              <a:rPr lang="en-US" sz="1400" dirty="0">
                <a:solidFill>
                  <a:srgbClr val="232F3E"/>
                </a:solidFill>
              </a:rPr>
              <a:t>Black Pear Core</a:t>
            </a:r>
          </a:p>
        </p:txBody>
      </p:sp>
      <p:sp>
        <p:nvSpPr>
          <p:cNvPr id="20" name="Oval 19">
            <a:extLst>
              <a:ext uri="{FF2B5EF4-FFF2-40B4-BE49-F238E27FC236}">
                <a16:creationId xmlns:a16="http://schemas.microsoft.com/office/drawing/2014/main" id="{E71AAC0C-C9A0-59A6-1B4B-FD0FE6AECFE9}"/>
              </a:ext>
            </a:extLst>
          </p:cNvPr>
          <p:cNvSpPr/>
          <p:nvPr/>
        </p:nvSpPr>
        <p:spPr>
          <a:xfrm>
            <a:off x="8278563" y="4253422"/>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sp>
        <p:nvSpPr>
          <p:cNvPr id="21" name="Oval 20">
            <a:extLst>
              <a:ext uri="{FF2B5EF4-FFF2-40B4-BE49-F238E27FC236}">
                <a16:creationId xmlns:a16="http://schemas.microsoft.com/office/drawing/2014/main" id="{E4E6F040-D1A3-DBC0-B41F-AAFDF158B4A8}"/>
              </a:ext>
            </a:extLst>
          </p:cNvPr>
          <p:cNvSpPr/>
          <p:nvPr/>
        </p:nvSpPr>
        <p:spPr>
          <a:xfrm>
            <a:off x="8390359" y="2525256"/>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sp>
        <p:nvSpPr>
          <p:cNvPr id="25" name="Oval 24">
            <a:extLst>
              <a:ext uri="{FF2B5EF4-FFF2-40B4-BE49-F238E27FC236}">
                <a16:creationId xmlns:a16="http://schemas.microsoft.com/office/drawing/2014/main" id="{1F2ABEEE-5C62-7EEE-56CE-7E3554C0F568}"/>
              </a:ext>
            </a:extLst>
          </p:cNvPr>
          <p:cNvSpPr/>
          <p:nvPr/>
        </p:nvSpPr>
        <p:spPr>
          <a:xfrm>
            <a:off x="6158575" y="1420458"/>
            <a:ext cx="3336669" cy="420878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Controllers</a:t>
            </a:r>
          </a:p>
          <a:p>
            <a:pPr algn="ctr"/>
            <a:r>
              <a:rPr lang="en-US" dirty="0">
                <a:solidFill>
                  <a:srgbClr val="C00000"/>
                </a:solidFill>
              </a:rPr>
              <a:t>(in common)</a:t>
            </a:r>
          </a:p>
        </p:txBody>
      </p:sp>
      <p:grpSp>
        <p:nvGrpSpPr>
          <p:cNvPr id="89" name="Group 88">
            <a:extLst>
              <a:ext uri="{FF2B5EF4-FFF2-40B4-BE49-F238E27FC236}">
                <a16:creationId xmlns:a16="http://schemas.microsoft.com/office/drawing/2014/main" id="{6B9F6FB8-F38F-C3AB-0CBE-51AA90D8C662}"/>
              </a:ext>
            </a:extLst>
          </p:cNvPr>
          <p:cNvGrpSpPr/>
          <p:nvPr/>
        </p:nvGrpSpPr>
        <p:grpSpPr>
          <a:xfrm>
            <a:off x="1219375" y="667566"/>
            <a:ext cx="2136491" cy="1359473"/>
            <a:chOff x="1108164" y="501334"/>
            <a:chExt cx="2136491" cy="1359473"/>
          </a:xfrm>
        </p:grpSpPr>
        <p:sp>
          <p:nvSpPr>
            <p:cNvPr id="3" name="Oval 2">
              <a:extLst>
                <a:ext uri="{FF2B5EF4-FFF2-40B4-BE49-F238E27FC236}">
                  <a16:creationId xmlns:a16="http://schemas.microsoft.com/office/drawing/2014/main" id="{80709172-95E2-4B2E-DC59-3959DD8BAF0C}"/>
                </a:ext>
              </a:extLst>
            </p:cNvPr>
            <p:cNvSpPr/>
            <p:nvPr/>
          </p:nvSpPr>
          <p:spPr>
            <a:xfrm>
              <a:off x="1399932" y="1043560"/>
              <a:ext cx="954754" cy="60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
          <p:nvSpPr>
            <p:cNvPr id="26" name="Oval 25">
              <a:extLst>
                <a:ext uri="{FF2B5EF4-FFF2-40B4-BE49-F238E27FC236}">
                  <a16:creationId xmlns:a16="http://schemas.microsoft.com/office/drawing/2014/main" id="{D8C5953F-484E-FCB7-801A-E78192469615}"/>
                </a:ext>
              </a:extLst>
            </p:cNvPr>
            <p:cNvSpPr/>
            <p:nvPr/>
          </p:nvSpPr>
          <p:spPr>
            <a:xfrm>
              <a:off x="1108164" y="501334"/>
              <a:ext cx="2136491" cy="135947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27" name="Graphic 26">
              <a:extLst>
                <a:ext uri="{FF2B5EF4-FFF2-40B4-BE49-F238E27FC236}">
                  <a16:creationId xmlns:a16="http://schemas.microsoft.com/office/drawing/2014/main" id="{6B64A964-A352-9CE8-1FB8-23676EF2E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8444" y="1081117"/>
              <a:ext cx="469900" cy="469900"/>
            </a:xfrm>
            <a:prstGeom prst="rect">
              <a:avLst/>
            </a:prstGeom>
          </p:spPr>
        </p:pic>
      </p:grpSp>
      <p:grpSp>
        <p:nvGrpSpPr>
          <p:cNvPr id="90" name="Group 89">
            <a:extLst>
              <a:ext uri="{FF2B5EF4-FFF2-40B4-BE49-F238E27FC236}">
                <a16:creationId xmlns:a16="http://schemas.microsoft.com/office/drawing/2014/main" id="{D58E53C7-155F-5CCF-7B20-C4F76BCBDAA7}"/>
              </a:ext>
            </a:extLst>
          </p:cNvPr>
          <p:cNvGrpSpPr/>
          <p:nvPr/>
        </p:nvGrpSpPr>
        <p:grpSpPr>
          <a:xfrm>
            <a:off x="1397651" y="5107221"/>
            <a:ext cx="2136491" cy="1359473"/>
            <a:chOff x="1286440" y="4940989"/>
            <a:chExt cx="2136491" cy="1359473"/>
          </a:xfrm>
        </p:grpSpPr>
        <p:sp>
          <p:nvSpPr>
            <p:cNvPr id="29" name="Oval 28">
              <a:extLst>
                <a:ext uri="{FF2B5EF4-FFF2-40B4-BE49-F238E27FC236}">
                  <a16:creationId xmlns:a16="http://schemas.microsoft.com/office/drawing/2014/main" id="{709E208C-0A06-354D-73A2-40B4D4CC58ED}"/>
                </a:ext>
              </a:extLst>
            </p:cNvPr>
            <p:cNvSpPr/>
            <p:nvPr/>
          </p:nvSpPr>
          <p:spPr>
            <a:xfrm>
              <a:off x="1551533" y="5463014"/>
              <a:ext cx="954754" cy="60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
          <p:nvSpPr>
            <p:cNvPr id="30" name="Oval 29">
              <a:extLst>
                <a:ext uri="{FF2B5EF4-FFF2-40B4-BE49-F238E27FC236}">
                  <a16:creationId xmlns:a16="http://schemas.microsoft.com/office/drawing/2014/main" id="{9001F6AB-CAD4-A124-EC4B-47C9BFB670BD}"/>
                </a:ext>
              </a:extLst>
            </p:cNvPr>
            <p:cNvSpPr/>
            <p:nvPr/>
          </p:nvSpPr>
          <p:spPr>
            <a:xfrm>
              <a:off x="1286440" y="4940989"/>
              <a:ext cx="2136491" cy="135947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31" name="Graphic 30">
              <a:extLst>
                <a:ext uri="{FF2B5EF4-FFF2-40B4-BE49-F238E27FC236}">
                  <a16:creationId xmlns:a16="http://schemas.microsoft.com/office/drawing/2014/main" id="{D3509AA7-E16B-300E-26C4-44E43E0E4D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0045" y="5500571"/>
              <a:ext cx="469900" cy="469900"/>
            </a:xfrm>
            <a:prstGeom prst="rect">
              <a:avLst/>
            </a:prstGeom>
          </p:spPr>
        </p:pic>
      </p:grpSp>
      <p:grpSp>
        <p:nvGrpSpPr>
          <p:cNvPr id="91" name="Group 90">
            <a:extLst>
              <a:ext uri="{FF2B5EF4-FFF2-40B4-BE49-F238E27FC236}">
                <a16:creationId xmlns:a16="http://schemas.microsoft.com/office/drawing/2014/main" id="{01EF0FEC-89FC-1A1D-7A01-9BD7C3511CC2}"/>
              </a:ext>
            </a:extLst>
          </p:cNvPr>
          <p:cNvGrpSpPr/>
          <p:nvPr/>
        </p:nvGrpSpPr>
        <p:grpSpPr>
          <a:xfrm>
            <a:off x="1776359" y="2822738"/>
            <a:ext cx="2136491" cy="1453988"/>
            <a:chOff x="1665148" y="2656506"/>
            <a:chExt cx="2136491" cy="1453988"/>
          </a:xfrm>
        </p:grpSpPr>
        <p:sp>
          <p:nvSpPr>
            <p:cNvPr id="2" name="Oval 1">
              <a:extLst>
                <a:ext uri="{FF2B5EF4-FFF2-40B4-BE49-F238E27FC236}">
                  <a16:creationId xmlns:a16="http://schemas.microsoft.com/office/drawing/2014/main" id="{98A34D74-E0A0-2C3F-90D9-87E6A2423C3C}"/>
                </a:ext>
              </a:extLst>
            </p:cNvPr>
            <p:cNvSpPr/>
            <p:nvPr/>
          </p:nvSpPr>
          <p:spPr>
            <a:xfrm>
              <a:off x="1981940" y="3180893"/>
              <a:ext cx="968231" cy="663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ShCR</a:t>
              </a:r>
              <a:endParaRPr lang="en-US" dirty="0"/>
            </a:p>
          </p:txBody>
        </p:sp>
        <p:sp>
          <p:nvSpPr>
            <p:cNvPr id="32" name="Oval 31">
              <a:extLst>
                <a:ext uri="{FF2B5EF4-FFF2-40B4-BE49-F238E27FC236}">
                  <a16:creationId xmlns:a16="http://schemas.microsoft.com/office/drawing/2014/main" id="{2B87E72A-1448-D8EC-72D3-E6A69689EF37}"/>
                </a:ext>
              </a:extLst>
            </p:cNvPr>
            <p:cNvSpPr/>
            <p:nvPr/>
          </p:nvSpPr>
          <p:spPr>
            <a:xfrm>
              <a:off x="1665148" y="2656506"/>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33" name="Graphic 32">
              <a:extLst>
                <a:ext uri="{FF2B5EF4-FFF2-40B4-BE49-F238E27FC236}">
                  <a16:creationId xmlns:a16="http://schemas.microsoft.com/office/drawing/2014/main" id="{8F5661A1-998D-E4DF-B78D-F2DE149FF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5161" y="3277883"/>
              <a:ext cx="469900" cy="469900"/>
            </a:xfrm>
            <a:prstGeom prst="rect">
              <a:avLst/>
            </a:prstGeom>
          </p:spPr>
        </p:pic>
      </p:grpSp>
      <p:cxnSp>
        <p:nvCxnSpPr>
          <p:cNvPr id="35" name="Straight Connector 34">
            <a:extLst>
              <a:ext uri="{FF2B5EF4-FFF2-40B4-BE49-F238E27FC236}">
                <a16:creationId xmlns:a16="http://schemas.microsoft.com/office/drawing/2014/main" id="{ABEB843C-048B-2B42-0CFA-85033CA2FCE5}"/>
              </a:ext>
            </a:extLst>
          </p:cNvPr>
          <p:cNvCxnSpPr>
            <a:cxnSpLocks/>
            <a:stCxn id="30" idx="0"/>
            <a:endCxn id="32" idx="4"/>
          </p:cNvCxnSpPr>
          <p:nvPr/>
        </p:nvCxnSpPr>
        <p:spPr>
          <a:xfrm flipV="1">
            <a:off x="2465897" y="4276726"/>
            <a:ext cx="378708" cy="830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4667FD-A050-831B-EFF9-C98C965E2DB1}"/>
              </a:ext>
            </a:extLst>
          </p:cNvPr>
          <p:cNvCxnSpPr>
            <a:cxnSpLocks/>
            <a:stCxn id="26" idx="4"/>
            <a:endCxn id="32" idx="0"/>
          </p:cNvCxnSpPr>
          <p:nvPr/>
        </p:nvCxnSpPr>
        <p:spPr>
          <a:xfrm>
            <a:off x="2287621" y="2027039"/>
            <a:ext cx="556984" cy="79569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B2B11B-3B38-12F6-F833-9DEE95975C35}"/>
              </a:ext>
            </a:extLst>
          </p:cNvPr>
          <p:cNvCxnSpPr>
            <a:cxnSpLocks/>
            <a:stCxn id="27" idx="2"/>
            <a:endCxn id="33" idx="0"/>
          </p:cNvCxnSpPr>
          <p:nvPr/>
        </p:nvCxnSpPr>
        <p:spPr>
          <a:xfrm>
            <a:off x="2844605" y="1717249"/>
            <a:ext cx="636717" cy="172686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573FA0-24E2-0D16-8A29-7A34AFFA49E1}"/>
              </a:ext>
            </a:extLst>
          </p:cNvPr>
          <p:cNvCxnSpPr>
            <a:cxnSpLocks/>
            <a:stCxn id="31" idx="0"/>
            <a:endCxn id="33" idx="2"/>
          </p:cNvCxnSpPr>
          <p:nvPr/>
        </p:nvCxnSpPr>
        <p:spPr>
          <a:xfrm flipV="1">
            <a:off x="2996206" y="3914015"/>
            <a:ext cx="485116" cy="17527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CAB3E3A3-9CC5-581B-0D8D-496A38195BAC}"/>
              </a:ext>
            </a:extLst>
          </p:cNvPr>
          <p:cNvSpPr/>
          <p:nvPr/>
        </p:nvSpPr>
        <p:spPr>
          <a:xfrm>
            <a:off x="6269490" y="2923573"/>
            <a:ext cx="1650969" cy="152765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Processor</a:t>
            </a:r>
          </a:p>
        </p:txBody>
      </p:sp>
      <p:grpSp>
        <p:nvGrpSpPr>
          <p:cNvPr id="87" name="Group 86">
            <a:extLst>
              <a:ext uri="{FF2B5EF4-FFF2-40B4-BE49-F238E27FC236}">
                <a16:creationId xmlns:a16="http://schemas.microsoft.com/office/drawing/2014/main" id="{C4BB6A4B-640D-65E0-3B43-1BC4135AD616}"/>
              </a:ext>
            </a:extLst>
          </p:cNvPr>
          <p:cNvGrpSpPr/>
          <p:nvPr/>
        </p:nvGrpSpPr>
        <p:grpSpPr>
          <a:xfrm>
            <a:off x="9777239" y="1906400"/>
            <a:ext cx="2136491" cy="1453988"/>
            <a:chOff x="9745410" y="1278609"/>
            <a:chExt cx="2136491" cy="1453988"/>
          </a:xfrm>
        </p:grpSpPr>
        <p:sp>
          <p:nvSpPr>
            <p:cNvPr id="11" name="Oval 10">
              <a:extLst>
                <a:ext uri="{FF2B5EF4-FFF2-40B4-BE49-F238E27FC236}">
                  <a16:creationId xmlns:a16="http://schemas.microsoft.com/office/drawing/2014/main" id="{82179D0F-22DE-015A-609B-B3CA45DD9B3C}"/>
                </a:ext>
              </a:extLst>
            </p:cNvPr>
            <p:cNvSpPr/>
            <p:nvPr/>
          </p:nvSpPr>
          <p:spPr>
            <a:xfrm>
              <a:off x="10813655" y="1903140"/>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18" name="Graphic 17">
              <a:extLst>
                <a:ext uri="{FF2B5EF4-FFF2-40B4-BE49-F238E27FC236}">
                  <a16:creationId xmlns:a16="http://schemas.microsoft.com/office/drawing/2014/main" id="{5A10B7BE-917F-4D4C-5953-99F59A5AC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0447" y="1932428"/>
              <a:ext cx="469900" cy="469900"/>
            </a:xfrm>
            <a:prstGeom prst="rect">
              <a:avLst/>
            </a:prstGeom>
          </p:spPr>
        </p:pic>
        <p:sp>
          <p:nvSpPr>
            <p:cNvPr id="75" name="Oval 74">
              <a:extLst>
                <a:ext uri="{FF2B5EF4-FFF2-40B4-BE49-F238E27FC236}">
                  <a16:creationId xmlns:a16="http://schemas.microsoft.com/office/drawing/2014/main" id="{B7B7B0CE-FDFD-D0CA-BD48-2ACB3D5F4434}"/>
                </a:ext>
              </a:extLst>
            </p:cNvPr>
            <p:cNvSpPr/>
            <p:nvPr/>
          </p:nvSpPr>
          <p:spPr>
            <a:xfrm>
              <a:off x="9745410" y="1278609"/>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6" name="Group 85">
            <a:extLst>
              <a:ext uri="{FF2B5EF4-FFF2-40B4-BE49-F238E27FC236}">
                <a16:creationId xmlns:a16="http://schemas.microsoft.com/office/drawing/2014/main" id="{D4B4ABC9-0F81-EDC8-F66F-AA81BD274F21}"/>
              </a:ext>
            </a:extLst>
          </p:cNvPr>
          <p:cNvGrpSpPr/>
          <p:nvPr/>
        </p:nvGrpSpPr>
        <p:grpSpPr>
          <a:xfrm>
            <a:off x="9747508" y="3681095"/>
            <a:ext cx="2136491" cy="1453988"/>
            <a:chOff x="9840683" y="3528915"/>
            <a:chExt cx="2136491" cy="1453988"/>
          </a:xfrm>
        </p:grpSpPr>
        <p:sp>
          <p:nvSpPr>
            <p:cNvPr id="76" name="Oval 75">
              <a:extLst>
                <a:ext uri="{FF2B5EF4-FFF2-40B4-BE49-F238E27FC236}">
                  <a16:creationId xmlns:a16="http://schemas.microsoft.com/office/drawing/2014/main" id="{53AA4A5E-4920-AF12-8416-2CCF28EADD7D}"/>
                </a:ext>
              </a:extLst>
            </p:cNvPr>
            <p:cNvSpPr/>
            <p:nvPr/>
          </p:nvSpPr>
          <p:spPr>
            <a:xfrm>
              <a:off x="10908928" y="4153446"/>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77" name="Graphic 76">
              <a:extLst>
                <a:ext uri="{FF2B5EF4-FFF2-40B4-BE49-F238E27FC236}">
                  <a16:creationId xmlns:a16="http://schemas.microsoft.com/office/drawing/2014/main" id="{C01A2D77-6F70-BE64-C77B-1F3525E373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5720" y="4182734"/>
              <a:ext cx="469900" cy="469900"/>
            </a:xfrm>
            <a:prstGeom prst="rect">
              <a:avLst/>
            </a:prstGeom>
          </p:spPr>
        </p:pic>
        <p:sp>
          <p:nvSpPr>
            <p:cNvPr id="78" name="Oval 77">
              <a:extLst>
                <a:ext uri="{FF2B5EF4-FFF2-40B4-BE49-F238E27FC236}">
                  <a16:creationId xmlns:a16="http://schemas.microsoft.com/office/drawing/2014/main" id="{79FFC7DB-B27E-0F51-B22F-430F861FD7F3}"/>
                </a:ext>
              </a:extLst>
            </p:cNvPr>
            <p:cNvSpPr/>
            <p:nvPr/>
          </p:nvSpPr>
          <p:spPr>
            <a:xfrm>
              <a:off x="9840683" y="3528915"/>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8" name="Group 87">
            <a:extLst>
              <a:ext uri="{FF2B5EF4-FFF2-40B4-BE49-F238E27FC236}">
                <a16:creationId xmlns:a16="http://schemas.microsoft.com/office/drawing/2014/main" id="{926884EA-BBE7-07B4-DB30-A299C29CE490}"/>
              </a:ext>
            </a:extLst>
          </p:cNvPr>
          <p:cNvGrpSpPr/>
          <p:nvPr/>
        </p:nvGrpSpPr>
        <p:grpSpPr>
          <a:xfrm>
            <a:off x="8630217" y="5243477"/>
            <a:ext cx="2136491" cy="1453988"/>
            <a:chOff x="8440259" y="5196493"/>
            <a:chExt cx="2136491" cy="1453988"/>
          </a:xfrm>
        </p:grpSpPr>
        <p:sp>
          <p:nvSpPr>
            <p:cNvPr id="79" name="Oval 78">
              <a:extLst>
                <a:ext uri="{FF2B5EF4-FFF2-40B4-BE49-F238E27FC236}">
                  <a16:creationId xmlns:a16="http://schemas.microsoft.com/office/drawing/2014/main" id="{B254B7B6-4C46-9C70-2761-15757855C42A}"/>
                </a:ext>
              </a:extLst>
            </p:cNvPr>
            <p:cNvSpPr/>
            <p:nvPr/>
          </p:nvSpPr>
          <p:spPr>
            <a:xfrm>
              <a:off x="9508504" y="5821024"/>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80" name="Graphic 79">
              <a:extLst>
                <a:ext uri="{FF2B5EF4-FFF2-40B4-BE49-F238E27FC236}">
                  <a16:creationId xmlns:a16="http://schemas.microsoft.com/office/drawing/2014/main" id="{3A956CA1-2302-DEBB-28E2-BD2070D0C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5296" y="5850312"/>
              <a:ext cx="469900" cy="469900"/>
            </a:xfrm>
            <a:prstGeom prst="rect">
              <a:avLst/>
            </a:prstGeom>
          </p:spPr>
        </p:pic>
        <p:sp>
          <p:nvSpPr>
            <p:cNvPr id="81" name="Oval 80">
              <a:extLst>
                <a:ext uri="{FF2B5EF4-FFF2-40B4-BE49-F238E27FC236}">
                  <a16:creationId xmlns:a16="http://schemas.microsoft.com/office/drawing/2014/main" id="{07EB1CF7-A795-6093-A349-AEB14D8248FA}"/>
                </a:ext>
              </a:extLst>
            </p:cNvPr>
            <p:cNvSpPr/>
            <p:nvPr/>
          </p:nvSpPr>
          <p:spPr>
            <a:xfrm>
              <a:off x="8440259" y="5196493"/>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5" name="Group 84">
            <a:extLst>
              <a:ext uri="{FF2B5EF4-FFF2-40B4-BE49-F238E27FC236}">
                <a16:creationId xmlns:a16="http://schemas.microsoft.com/office/drawing/2014/main" id="{E3161FA2-FC1A-FB31-C75C-9CC7CBA6ACFD}"/>
              </a:ext>
            </a:extLst>
          </p:cNvPr>
          <p:cNvGrpSpPr/>
          <p:nvPr/>
        </p:nvGrpSpPr>
        <p:grpSpPr>
          <a:xfrm>
            <a:off x="8983626" y="354878"/>
            <a:ext cx="2136491" cy="1453988"/>
            <a:chOff x="8329049" y="58479"/>
            <a:chExt cx="2136491" cy="1453988"/>
          </a:xfrm>
        </p:grpSpPr>
        <p:sp>
          <p:nvSpPr>
            <p:cNvPr id="82" name="Oval 81">
              <a:extLst>
                <a:ext uri="{FF2B5EF4-FFF2-40B4-BE49-F238E27FC236}">
                  <a16:creationId xmlns:a16="http://schemas.microsoft.com/office/drawing/2014/main" id="{368EDFD2-71D5-F671-7397-66C64AEC0B85}"/>
                </a:ext>
              </a:extLst>
            </p:cNvPr>
            <p:cNvSpPr/>
            <p:nvPr/>
          </p:nvSpPr>
          <p:spPr>
            <a:xfrm>
              <a:off x="9345053" y="658781"/>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83" name="Graphic 82">
              <a:extLst>
                <a:ext uri="{FF2B5EF4-FFF2-40B4-BE49-F238E27FC236}">
                  <a16:creationId xmlns:a16="http://schemas.microsoft.com/office/drawing/2014/main" id="{04EA2880-978B-2ECA-7273-BBCBE6AF5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1845" y="688069"/>
              <a:ext cx="469900" cy="469900"/>
            </a:xfrm>
            <a:prstGeom prst="rect">
              <a:avLst/>
            </a:prstGeom>
          </p:spPr>
        </p:pic>
        <p:sp>
          <p:nvSpPr>
            <p:cNvPr id="84" name="Oval 83">
              <a:extLst>
                <a:ext uri="{FF2B5EF4-FFF2-40B4-BE49-F238E27FC236}">
                  <a16:creationId xmlns:a16="http://schemas.microsoft.com/office/drawing/2014/main" id="{DE54D872-B2A2-71C7-8793-80451D33E01A}"/>
                </a:ext>
              </a:extLst>
            </p:cNvPr>
            <p:cNvSpPr/>
            <p:nvPr/>
          </p:nvSpPr>
          <p:spPr>
            <a:xfrm>
              <a:off x="8329049" y="58479"/>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cxnSp>
        <p:nvCxnSpPr>
          <p:cNvPr id="92" name="Straight Connector 91">
            <a:extLst>
              <a:ext uri="{FF2B5EF4-FFF2-40B4-BE49-F238E27FC236}">
                <a16:creationId xmlns:a16="http://schemas.microsoft.com/office/drawing/2014/main" id="{8FDBA8EC-8F1C-3704-6E05-58A35B4B0B9B}"/>
              </a:ext>
            </a:extLst>
          </p:cNvPr>
          <p:cNvCxnSpPr>
            <a:cxnSpLocks/>
            <a:stCxn id="16" idx="3"/>
            <a:endCxn id="83" idx="2"/>
          </p:cNvCxnSpPr>
          <p:nvPr/>
        </p:nvCxnSpPr>
        <p:spPr>
          <a:xfrm flipV="1">
            <a:off x="7293079" y="1454368"/>
            <a:ext cx="2318293" cy="224333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6B424E-BE0E-6E37-C485-4DD8D479E4A9}"/>
              </a:ext>
            </a:extLst>
          </p:cNvPr>
          <p:cNvCxnSpPr>
            <a:cxnSpLocks/>
            <a:stCxn id="16" idx="3"/>
            <a:endCxn id="18" idx="1"/>
          </p:cNvCxnSpPr>
          <p:nvPr/>
        </p:nvCxnSpPr>
        <p:spPr>
          <a:xfrm flipV="1">
            <a:off x="7293079" y="2795169"/>
            <a:ext cx="2929197" cy="90253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CAB6D92-4022-02A9-6E9D-C5ED00D1910A}"/>
              </a:ext>
            </a:extLst>
          </p:cNvPr>
          <p:cNvCxnSpPr>
            <a:cxnSpLocks/>
            <a:stCxn id="16" idx="3"/>
            <a:endCxn id="77" idx="1"/>
          </p:cNvCxnSpPr>
          <p:nvPr/>
        </p:nvCxnSpPr>
        <p:spPr>
          <a:xfrm>
            <a:off x="7293079" y="3697701"/>
            <a:ext cx="2899466" cy="87216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B9D529-7B4A-3F63-0A59-A986893928D0}"/>
              </a:ext>
            </a:extLst>
          </p:cNvPr>
          <p:cNvCxnSpPr>
            <a:cxnSpLocks/>
            <a:stCxn id="16" idx="3"/>
            <a:endCxn id="80" idx="0"/>
          </p:cNvCxnSpPr>
          <p:nvPr/>
        </p:nvCxnSpPr>
        <p:spPr>
          <a:xfrm>
            <a:off x="7293079" y="3697701"/>
            <a:ext cx="2017125" cy="219959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133B288-6C16-D711-3D44-D2BCEDAF8651}"/>
              </a:ext>
            </a:extLst>
          </p:cNvPr>
          <p:cNvSpPr txBox="1"/>
          <p:nvPr/>
        </p:nvSpPr>
        <p:spPr>
          <a:xfrm>
            <a:off x="1239199" y="21235"/>
            <a:ext cx="3847528" cy="646331"/>
          </a:xfrm>
          <a:prstGeom prst="rect">
            <a:avLst/>
          </a:prstGeom>
          <a:noFill/>
        </p:spPr>
        <p:txBody>
          <a:bodyPr wrap="none" rtlCol="0">
            <a:spAutoFit/>
          </a:bodyPr>
          <a:lstStyle/>
          <a:p>
            <a:r>
              <a:rPr lang="en-US" sz="3600" dirty="0"/>
              <a:t>Shared Care Record</a:t>
            </a:r>
          </a:p>
        </p:txBody>
      </p:sp>
      <p:sp>
        <p:nvSpPr>
          <p:cNvPr id="115" name="TextBox 114">
            <a:extLst>
              <a:ext uri="{FF2B5EF4-FFF2-40B4-BE49-F238E27FC236}">
                <a16:creationId xmlns:a16="http://schemas.microsoft.com/office/drawing/2014/main" id="{C11473E5-59C3-74BA-CE87-A3DCF1A90F09}"/>
              </a:ext>
            </a:extLst>
          </p:cNvPr>
          <p:cNvSpPr txBox="1"/>
          <p:nvPr/>
        </p:nvSpPr>
        <p:spPr>
          <a:xfrm>
            <a:off x="5842441" y="0"/>
            <a:ext cx="3533981" cy="646331"/>
          </a:xfrm>
          <a:prstGeom prst="rect">
            <a:avLst/>
          </a:prstGeom>
          <a:noFill/>
        </p:spPr>
        <p:txBody>
          <a:bodyPr wrap="none" rtlCol="0">
            <a:spAutoFit/>
          </a:bodyPr>
          <a:lstStyle/>
          <a:p>
            <a:r>
              <a:rPr lang="en-US" sz="3600" dirty="0"/>
              <a:t>Shared Care Plans</a:t>
            </a:r>
          </a:p>
        </p:txBody>
      </p:sp>
      <p:cxnSp>
        <p:nvCxnSpPr>
          <p:cNvPr id="120" name="Straight Connector 119">
            <a:extLst>
              <a:ext uri="{FF2B5EF4-FFF2-40B4-BE49-F238E27FC236}">
                <a16:creationId xmlns:a16="http://schemas.microsoft.com/office/drawing/2014/main" id="{73444F91-51C7-31AF-438A-718023E48D8F}"/>
              </a:ext>
            </a:extLst>
          </p:cNvPr>
          <p:cNvCxnSpPr>
            <a:cxnSpLocks/>
            <a:stCxn id="84" idx="4"/>
            <a:endCxn id="25" idx="7"/>
          </p:cNvCxnSpPr>
          <p:nvPr/>
        </p:nvCxnSpPr>
        <p:spPr>
          <a:xfrm flipH="1">
            <a:off x="9006600" y="1808866"/>
            <a:ext cx="1045272" cy="22795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DF5DE8A-BC76-BE85-6C9D-AD5AF488EB85}"/>
              </a:ext>
            </a:extLst>
          </p:cNvPr>
          <p:cNvCxnSpPr>
            <a:cxnSpLocks/>
            <a:stCxn id="75" idx="3"/>
            <a:endCxn id="25" idx="6"/>
          </p:cNvCxnSpPr>
          <p:nvPr/>
        </p:nvCxnSpPr>
        <p:spPr>
          <a:xfrm flipH="1">
            <a:off x="9495244" y="3147456"/>
            <a:ext cx="594877" cy="3773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E313B6A-5150-0324-87F6-4B8B20561DBD}"/>
              </a:ext>
            </a:extLst>
          </p:cNvPr>
          <p:cNvCxnSpPr>
            <a:cxnSpLocks/>
            <a:stCxn id="78" idx="1"/>
            <a:endCxn id="25" idx="6"/>
          </p:cNvCxnSpPr>
          <p:nvPr/>
        </p:nvCxnSpPr>
        <p:spPr>
          <a:xfrm flipH="1" flipV="1">
            <a:off x="9495244" y="3524852"/>
            <a:ext cx="565146" cy="369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E01E9CD-2C82-EAD8-CE06-0FEA13579C34}"/>
              </a:ext>
            </a:extLst>
          </p:cNvPr>
          <p:cNvCxnSpPr>
            <a:cxnSpLocks/>
            <a:stCxn id="81" idx="0"/>
            <a:endCxn id="25" idx="5"/>
          </p:cNvCxnSpPr>
          <p:nvPr/>
        </p:nvCxnSpPr>
        <p:spPr>
          <a:xfrm flipH="1" flipV="1">
            <a:off x="9006600" y="5012882"/>
            <a:ext cx="691863" cy="2305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F178A19C-E3FE-C9C2-22F5-EBF6F9761685}"/>
              </a:ext>
            </a:extLst>
          </p:cNvPr>
          <p:cNvSpPr txBox="1"/>
          <p:nvPr/>
        </p:nvSpPr>
        <p:spPr>
          <a:xfrm>
            <a:off x="4760745" y="3177639"/>
            <a:ext cx="470000" cy="830997"/>
          </a:xfrm>
          <a:prstGeom prst="rect">
            <a:avLst/>
          </a:prstGeom>
          <a:noFill/>
        </p:spPr>
        <p:txBody>
          <a:bodyPr wrap="none" rtlCol="0">
            <a:spAutoFit/>
          </a:bodyPr>
          <a:lstStyle/>
          <a:p>
            <a:r>
              <a:rPr lang="en-US" sz="4800" dirty="0"/>
              <a:t>?</a:t>
            </a:r>
          </a:p>
        </p:txBody>
      </p:sp>
      <p:sp>
        <p:nvSpPr>
          <p:cNvPr id="4" name="Rectangle 3">
            <a:extLst>
              <a:ext uri="{FF2B5EF4-FFF2-40B4-BE49-F238E27FC236}">
                <a16:creationId xmlns:a16="http://schemas.microsoft.com/office/drawing/2014/main" id="{793926D1-CA6A-E7A0-2197-42CD5C4BD787}"/>
              </a:ext>
            </a:extLst>
          </p:cNvPr>
          <p:cNvSpPr/>
          <p:nvPr/>
        </p:nvSpPr>
        <p:spPr>
          <a:xfrm rot="5400000">
            <a:off x="-5596448" y="256776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Black Pear </a:t>
            </a:r>
          </a:p>
        </p:txBody>
      </p:sp>
    </p:spTree>
    <p:extLst>
      <p:ext uri="{BB962C8B-B14F-4D97-AF65-F5344CB8AC3E}">
        <p14:creationId xmlns:p14="http://schemas.microsoft.com/office/powerpoint/2010/main" val="34935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711059-6568-2064-C3BB-38A57E7CBD39}"/>
              </a:ext>
            </a:extLst>
          </p:cNvPr>
          <p:cNvSpPr/>
          <p:nvPr/>
        </p:nvSpPr>
        <p:spPr>
          <a:xfrm>
            <a:off x="8511530" y="3436091"/>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pic>
        <p:nvPicPr>
          <p:cNvPr id="16" name="Graphic 15">
            <a:extLst>
              <a:ext uri="{FF2B5EF4-FFF2-40B4-BE49-F238E27FC236}">
                <a16:creationId xmlns:a16="http://schemas.microsoft.com/office/drawing/2014/main" id="{F1B1F96E-DCD4-B315-D01A-B0A7146FF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3179" y="3462751"/>
            <a:ext cx="469900" cy="469900"/>
          </a:xfrm>
          <a:prstGeom prst="rect">
            <a:avLst/>
          </a:prstGeom>
        </p:spPr>
      </p:pic>
      <p:sp>
        <p:nvSpPr>
          <p:cNvPr id="17" name="TextBox 16">
            <a:extLst>
              <a:ext uri="{FF2B5EF4-FFF2-40B4-BE49-F238E27FC236}">
                <a16:creationId xmlns:a16="http://schemas.microsoft.com/office/drawing/2014/main" id="{46267962-AD55-32EB-C702-D632A17CBEEB}"/>
              </a:ext>
            </a:extLst>
          </p:cNvPr>
          <p:cNvSpPr txBox="1"/>
          <p:nvPr/>
        </p:nvSpPr>
        <p:spPr>
          <a:xfrm>
            <a:off x="6521754" y="3930331"/>
            <a:ext cx="1072750" cy="523220"/>
          </a:xfrm>
          <a:prstGeom prst="rect">
            <a:avLst/>
          </a:prstGeom>
          <a:noFill/>
        </p:spPr>
        <p:txBody>
          <a:bodyPr wrap="square" rtlCol="0">
            <a:spAutoFit/>
          </a:bodyPr>
          <a:lstStyle/>
          <a:p>
            <a:pPr algn="ctr"/>
            <a:r>
              <a:rPr lang="en-US" sz="1400" dirty="0">
                <a:solidFill>
                  <a:srgbClr val="232F3E"/>
                </a:solidFill>
              </a:rPr>
              <a:t>Black Pear Core</a:t>
            </a:r>
          </a:p>
        </p:txBody>
      </p:sp>
      <p:sp>
        <p:nvSpPr>
          <p:cNvPr id="20" name="Oval 19">
            <a:extLst>
              <a:ext uri="{FF2B5EF4-FFF2-40B4-BE49-F238E27FC236}">
                <a16:creationId xmlns:a16="http://schemas.microsoft.com/office/drawing/2014/main" id="{E71AAC0C-C9A0-59A6-1B4B-FD0FE6AECFE9}"/>
              </a:ext>
            </a:extLst>
          </p:cNvPr>
          <p:cNvSpPr/>
          <p:nvPr/>
        </p:nvSpPr>
        <p:spPr>
          <a:xfrm>
            <a:off x="8278563" y="4253422"/>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sp>
        <p:nvSpPr>
          <p:cNvPr id="21" name="Oval 20">
            <a:extLst>
              <a:ext uri="{FF2B5EF4-FFF2-40B4-BE49-F238E27FC236}">
                <a16:creationId xmlns:a16="http://schemas.microsoft.com/office/drawing/2014/main" id="{E4E6F040-D1A3-DBC0-B41F-AAFDF158B4A8}"/>
              </a:ext>
            </a:extLst>
          </p:cNvPr>
          <p:cNvSpPr/>
          <p:nvPr/>
        </p:nvSpPr>
        <p:spPr>
          <a:xfrm>
            <a:off x="8390359" y="2525256"/>
            <a:ext cx="817180" cy="523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CCG</a:t>
            </a:r>
          </a:p>
        </p:txBody>
      </p:sp>
      <p:sp>
        <p:nvSpPr>
          <p:cNvPr id="25" name="Oval 24">
            <a:extLst>
              <a:ext uri="{FF2B5EF4-FFF2-40B4-BE49-F238E27FC236}">
                <a16:creationId xmlns:a16="http://schemas.microsoft.com/office/drawing/2014/main" id="{1F2ABEEE-5C62-7EEE-56CE-7E3554C0F568}"/>
              </a:ext>
            </a:extLst>
          </p:cNvPr>
          <p:cNvSpPr/>
          <p:nvPr/>
        </p:nvSpPr>
        <p:spPr>
          <a:xfrm>
            <a:off x="6158575" y="1420458"/>
            <a:ext cx="3336669" cy="420878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Controllers</a:t>
            </a:r>
          </a:p>
          <a:p>
            <a:pPr algn="ctr"/>
            <a:r>
              <a:rPr lang="en-US" dirty="0">
                <a:solidFill>
                  <a:srgbClr val="C00000"/>
                </a:solidFill>
              </a:rPr>
              <a:t>(in common)</a:t>
            </a:r>
          </a:p>
        </p:txBody>
      </p:sp>
      <p:grpSp>
        <p:nvGrpSpPr>
          <p:cNvPr id="89" name="Group 88">
            <a:extLst>
              <a:ext uri="{FF2B5EF4-FFF2-40B4-BE49-F238E27FC236}">
                <a16:creationId xmlns:a16="http://schemas.microsoft.com/office/drawing/2014/main" id="{6B9F6FB8-F38F-C3AB-0CBE-51AA90D8C662}"/>
              </a:ext>
            </a:extLst>
          </p:cNvPr>
          <p:cNvGrpSpPr/>
          <p:nvPr/>
        </p:nvGrpSpPr>
        <p:grpSpPr>
          <a:xfrm>
            <a:off x="1219375" y="667566"/>
            <a:ext cx="2136491" cy="1359473"/>
            <a:chOff x="1108164" y="501334"/>
            <a:chExt cx="2136491" cy="1359473"/>
          </a:xfrm>
        </p:grpSpPr>
        <p:sp>
          <p:nvSpPr>
            <p:cNvPr id="3" name="Oval 2">
              <a:extLst>
                <a:ext uri="{FF2B5EF4-FFF2-40B4-BE49-F238E27FC236}">
                  <a16:creationId xmlns:a16="http://schemas.microsoft.com/office/drawing/2014/main" id="{80709172-95E2-4B2E-DC59-3959DD8BAF0C}"/>
                </a:ext>
              </a:extLst>
            </p:cNvPr>
            <p:cNvSpPr/>
            <p:nvPr/>
          </p:nvSpPr>
          <p:spPr>
            <a:xfrm>
              <a:off x="1399932" y="1043560"/>
              <a:ext cx="954754" cy="60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
          <p:nvSpPr>
            <p:cNvPr id="26" name="Oval 25">
              <a:extLst>
                <a:ext uri="{FF2B5EF4-FFF2-40B4-BE49-F238E27FC236}">
                  <a16:creationId xmlns:a16="http://schemas.microsoft.com/office/drawing/2014/main" id="{D8C5953F-484E-FCB7-801A-E78192469615}"/>
                </a:ext>
              </a:extLst>
            </p:cNvPr>
            <p:cNvSpPr/>
            <p:nvPr/>
          </p:nvSpPr>
          <p:spPr>
            <a:xfrm>
              <a:off x="1108164" y="501334"/>
              <a:ext cx="2136491" cy="135947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27" name="Graphic 26">
              <a:extLst>
                <a:ext uri="{FF2B5EF4-FFF2-40B4-BE49-F238E27FC236}">
                  <a16:creationId xmlns:a16="http://schemas.microsoft.com/office/drawing/2014/main" id="{6B64A964-A352-9CE8-1FB8-23676EF2E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8444" y="1081117"/>
              <a:ext cx="469900" cy="469900"/>
            </a:xfrm>
            <a:prstGeom prst="rect">
              <a:avLst/>
            </a:prstGeom>
          </p:spPr>
        </p:pic>
      </p:grpSp>
      <p:grpSp>
        <p:nvGrpSpPr>
          <p:cNvPr id="90" name="Group 89">
            <a:extLst>
              <a:ext uri="{FF2B5EF4-FFF2-40B4-BE49-F238E27FC236}">
                <a16:creationId xmlns:a16="http://schemas.microsoft.com/office/drawing/2014/main" id="{D58E53C7-155F-5CCF-7B20-C4F76BCBDAA7}"/>
              </a:ext>
            </a:extLst>
          </p:cNvPr>
          <p:cNvGrpSpPr/>
          <p:nvPr/>
        </p:nvGrpSpPr>
        <p:grpSpPr>
          <a:xfrm>
            <a:off x="1397651" y="5107221"/>
            <a:ext cx="2136491" cy="1359473"/>
            <a:chOff x="1286440" y="4940989"/>
            <a:chExt cx="2136491" cy="1359473"/>
          </a:xfrm>
        </p:grpSpPr>
        <p:sp>
          <p:nvSpPr>
            <p:cNvPr id="29" name="Oval 28">
              <a:extLst>
                <a:ext uri="{FF2B5EF4-FFF2-40B4-BE49-F238E27FC236}">
                  <a16:creationId xmlns:a16="http://schemas.microsoft.com/office/drawing/2014/main" id="{709E208C-0A06-354D-73A2-40B4D4CC58ED}"/>
                </a:ext>
              </a:extLst>
            </p:cNvPr>
            <p:cNvSpPr/>
            <p:nvPr/>
          </p:nvSpPr>
          <p:spPr>
            <a:xfrm>
              <a:off x="1551533" y="5463014"/>
              <a:ext cx="954754" cy="6024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a:t>
              </a:r>
            </a:p>
          </p:txBody>
        </p:sp>
        <p:sp>
          <p:nvSpPr>
            <p:cNvPr id="30" name="Oval 29">
              <a:extLst>
                <a:ext uri="{FF2B5EF4-FFF2-40B4-BE49-F238E27FC236}">
                  <a16:creationId xmlns:a16="http://schemas.microsoft.com/office/drawing/2014/main" id="{9001F6AB-CAD4-A124-EC4B-47C9BFB670BD}"/>
                </a:ext>
              </a:extLst>
            </p:cNvPr>
            <p:cNvSpPr/>
            <p:nvPr/>
          </p:nvSpPr>
          <p:spPr>
            <a:xfrm>
              <a:off x="1286440" y="4940989"/>
              <a:ext cx="2136491" cy="135947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31" name="Graphic 30">
              <a:extLst>
                <a:ext uri="{FF2B5EF4-FFF2-40B4-BE49-F238E27FC236}">
                  <a16:creationId xmlns:a16="http://schemas.microsoft.com/office/drawing/2014/main" id="{D3509AA7-E16B-300E-26C4-44E43E0E4D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0045" y="5500571"/>
              <a:ext cx="469900" cy="469900"/>
            </a:xfrm>
            <a:prstGeom prst="rect">
              <a:avLst/>
            </a:prstGeom>
          </p:spPr>
        </p:pic>
      </p:grpSp>
      <p:grpSp>
        <p:nvGrpSpPr>
          <p:cNvPr id="91" name="Group 90">
            <a:extLst>
              <a:ext uri="{FF2B5EF4-FFF2-40B4-BE49-F238E27FC236}">
                <a16:creationId xmlns:a16="http://schemas.microsoft.com/office/drawing/2014/main" id="{01EF0FEC-89FC-1A1D-7A01-9BD7C3511CC2}"/>
              </a:ext>
            </a:extLst>
          </p:cNvPr>
          <p:cNvGrpSpPr/>
          <p:nvPr/>
        </p:nvGrpSpPr>
        <p:grpSpPr>
          <a:xfrm>
            <a:off x="1776359" y="2822738"/>
            <a:ext cx="2136491" cy="1453988"/>
            <a:chOff x="1665148" y="2656506"/>
            <a:chExt cx="2136491" cy="1453988"/>
          </a:xfrm>
        </p:grpSpPr>
        <p:sp>
          <p:nvSpPr>
            <p:cNvPr id="2" name="Oval 1">
              <a:extLst>
                <a:ext uri="{FF2B5EF4-FFF2-40B4-BE49-F238E27FC236}">
                  <a16:creationId xmlns:a16="http://schemas.microsoft.com/office/drawing/2014/main" id="{98A34D74-E0A0-2C3F-90D9-87E6A2423C3C}"/>
                </a:ext>
              </a:extLst>
            </p:cNvPr>
            <p:cNvSpPr/>
            <p:nvPr/>
          </p:nvSpPr>
          <p:spPr>
            <a:xfrm>
              <a:off x="1981940" y="3180893"/>
              <a:ext cx="968231" cy="663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ShCR</a:t>
              </a:r>
              <a:endParaRPr lang="en-US" dirty="0"/>
            </a:p>
          </p:txBody>
        </p:sp>
        <p:sp>
          <p:nvSpPr>
            <p:cNvPr id="32" name="Oval 31">
              <a:extLst>
                <a:ext uri="{FF2B5EF4-FFF2-40B4-BE49-F238E27FC236}">
                  <a16:creationId xmlns:a16="http://schemas.microsoft.com/office/drawing/2014/main" id="{2B87E72A-1448-D8EC-72D3-E6A69689EF37}"/>
                </a:ext>
              </a:extLst>
            </p:cNvPr>
            <p:cNvSpPr/>
            <p:nvPr/>
          </p:nvSpPr>
          <p:spPr>
            <a:xfrm>
              <a:off x="1665148" y="2656506"/>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pic>
          <p:nvPicPr>
            <p:cNvPr id="33" name="Graphic 32">
              <a:extLst>
                <a:ext uri="{FF2B5EF4-FFF2-40B4-BE49-F238E27FC236}">
                  <a16:creationId xmlns:a16="http://schemas.microsoft.com/office/drawing/2014/main" id="{8F5661A1-998D-E4DF-B78D-F2DE149FF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5161" y="3277883"/>
              <a:ext cx="469900" cy="469900"/>
            </a:xfrm>
            <a:prstGeom prst="rect">
              <a:avLst/>
            </a:prstGeom>
          </p:spPr>
        </p:pic>
      </p:grpSp>
      <p:cxnSp>
        <p:nvCxnSpPr>
          <p:cNvPr id="35" name="Straight Connector 34">
            <a:extLst>
              <a:ext uri="{FF2B5EF4-FFF2-40B4-BE49-F238E27FC236}">
                <a16:creationId xmlns:a16="http://schemas.microsoft.com/office/drawing/2014/main" id="{ABEB843C-048B-2B42-0CFA-85033CA2FCE5}"/>
              </a:ext>
            </a:extLst>
          </p:cNvPr>
          <p:cNvCxnSpPr>
            <a:cxnSpLocks/>
            <a:stCxn id="30" idx="0"/>
            <a:endCxn id="32" idx="4"/>
          </p:cNvCxnSpPr>
          <p:nvPr/>
        </p:nvCxnSpPr>
        <p:spPr>
          <a:xfrm flipV="1">
            <a:off x="2465897" y="4276726"/>
            <a:ext cx="378708" cy="8304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4667FD-A050-831B-EFF9-C98C965E2DB1}"/>
              </a:ext>
            </a:extLst>
          </p:cNvPr>
          <p:cNvCxnSpPr>
            <a:cxnSpLocks/>
            <a:stCxn id="26" idx="4"/>
            <a:endCxn id="32" idx="0"/>
          </p:cNvCxnSpPr>
          <p:nvPr/>
        </p:nvCxnSpPr>
        <p:spPr>
          <a:xfrm>
            <a:off x="2287621" y="2027039"/>
            <a:ext cx="556984" cy="79569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B2B11B-3B38-12F6-F833-9DEE95975C35}"/>
              </a:ext>
            </a:extLst>
          </p:cNvPr>
          <p:cNvCxnSpPr>
            <a:cxnSpLocks/>
            <a:stCxn id="27" idx="2"/>
            <a:endCxn id="33" idx="0"/>
          </p:cNvCxnSpPr>
          <p:nvPr/>
        </p:nvCxnSpPr>
        <p:spPr>
          <a:xfrm>
            <a:off x="2844605" y="1717249"/>
            <a:ext cx="636717" cy="172686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573FA0-24E2-0D16-8A29-7A34AFFA49E1}"/>
              </a:ext>
            </a:extLst>
          </p:cNvPr>
          <p:cNvCxnSpPr>
            <a:cxnSpLocks/>
            <a:stCxn id="31" idx="0"/>
            <a:endCxn id="33" idx="2"/>
          </p:cNvCxnSpPr>
          <p:nvPr/>
        </p:nvCxnSpPr>
        <p:spPr>
          <a:xfrm flipV="1">
            <a:off x="2996206" y="3914015"/>
            <a:ext cx="485116" cy="17527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CAB3E3A3-9CC5-581B-0D8D-496A38195BAC}"/>
              </a:ext>
            </a:extLst>
          </p:cNvPr>
          <p:cNvSpPr/>
          <p:nvPr/>
        </p:nvSpPr>
        <p:spPr>
          <a:xfrm>
            <a:off x="6269490" y="2923573"/>
            <a:ext cx="1650969" cy="152765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Processor</a:t>
            </a:r>
          </a:p>
        </p:txBody>
      </p:sp>
      <p:grpSp>
        <p:nvGrpSpPr>
          <p:cNvPr id="87" name="Group 86">
            <a:extLst>
              <a:ext uri="{FF2B5EF4-FFF2-40B4-BE49-F238E27FC236}">
                <a16:creationId xmlns:a16="http://schemas.microsoft.com/office/drawing/2014/main" id="{C4BB6A4B-640D-65E0-3B43-1BC4135AD616}"/>
              </a:ext>
            </a:extLst>
          </p:cNvPr>
          <p:cNvGrpSpPr/>
          <p:nvPr/>
        </p:nvGrpSpPr>
        <p:grpSpPr>
          <a:xfrm>
            <a:off x="9777239" y="1906400"/>
            <a:ext cx="2136491" cy="1453988"/>
            <a:chOff x="9745410" y="1278609"/>
            <a:chExt cx="2136491" cy="1453988"/>
          </a:xfrm>
        </p:grpSpPr>
        <p:sp>
          <p:nvSpPr>
            <p:cNvPr id="11" name="Oval 10">
              <a:extLst>
                <a:ext uri="{FF2B5EF4-FFF2-40B4-BE49-F238E27FC236}">
                  <a16:creationId xmlns:a16="http://schemas.microsoft.com/office/drawing/2014/main" id="{82179D0F-22DE-015A-609B-B3CA45DD9B3C}"/>
                </a:ext>
              </a:extLst>
            </p:cNvPr>
            <p:cNvSpPr/>
            <p:nvPr/>
          </p:nvSpPr>
          <p:spPr>
            <a:xfrm>
              <a:off x="10813655" y="1903140"/>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18" name="Graphic 17">
              <a:extLst>
                <a:ext uri="{FF2B5EF4-FFF2-40B4-BE49-F238E27FC236}">
                  <a16:creationId xmlns:a16="http://schemas.microsoft.com/office/drawing/2014/main" id="{5A10B7BE-917F-4D4C-5953-99F59A5AC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0447" y="1932428"/>
              <a:ext cx="469900" cy="469900"/>
            </a:xfrm>
            <a:prstGeom prst="rect">
              <a:avLst/>
            </a:prstGeom>
          </p:spPr>
        </p:pic>
        <p:sp>
          <p:nvSpPr>
            <p:cNvPr id="75" name="Oval 74">
              <a:extLst>
                <a:ext uri="{FF2B5EF4-FFF2-40B4-BE49-F238E27FC236}">
                  <a16:creationId xmlns:a16="http://schemas.microsoft.com/office/drawing/2014/main" id="{B7B7B0CE-FDFD-D0CA-BD48-2ACB3D5F4434}"/>
                </a:ext>
              </a:extLst>
            </p:cNvPr>
            <p:cNvSpPr/>
            <p:nvPr/>
          </p:nvSpPr>
          <p:spPr>
            <a:xfrm>
              <a:off x="9745410" y="1278609"/>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6" name="Group 85">
            <a:extLst>
              <a:ext uri="{FF2B5EF4-FFF2-40B4-BE49-F238E27FC236}">
                <a16:creationId xmlns:a16="http://schemas.microsoft.com/office/drawing/2014/main" id="{D4B4ABC9-0F81-EDC8-F66F-AA81BD274F21}"/>
              </a:ext>
            </a:extLst>
          </p:cNvPr>
          <p:cNvGrpSpPr/>
          <p:nvPr/>
        </p:nvGrpSpPr>
        <p:grpSpPr>
          <a:xfrm>
            <a:off x="9747508" y="3681095"/>
            <a:ext cx="2136491" cy="1453988"/>
            <a:chOff x="9840683" y="3528915"/>
            <a:chExt cx="2136491" cy="1453988"/>
          </a:xfrm>
        </p:grpSpPr>
        <p:sp>
          <p:nvSpPr>
            <p:cNvPr id="76" name="Oval 75">
              <a:extLst>
                <a:ext uri="{FF2B5EF4-FFF2-40B4-BE49-F238E27FC236}">
                  <a16:creationId xmlns:a16="http://schemas.microsoft.com/office/drawing/2014/main" id="{53AA4A5E-4920-AF12-8416-2CCF28EADD7D}"/>
                </a:ext>
              </a:extLst>
            </p:cNvPr>
            <p:cNvSpPr/>
            <p:nvPr/>
          </p:nvSpPr>
          <p:spPr>
            <a:xfrm>
              <a:off x="10908928" y="4153446"/>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77" name="Graphic 76">
              <a:extLst>
                <a:ext uri="{FF2B5EF4-FFF2-40B4-BE49-F238E27FC236}">
                  <a16:creationId xmlns:a16="http://schemas.microsoft.com/office/drawing/2014/main" id="{C01A2D77-6F70-BE64-C77B-1F3525E373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5720" y="4182734"/>
              <a:ext cx="469900" cy="469900"/>
            </a:xfrm>
            <a:prstGeom prst="rect">
              <a:avLst/>
            </a:prstGeom>
          </p:spPr>
        </p:pic>
        <p:sp>
          <p:nvSpPr>
            <p:cNvPr id="78" name="Oval 77">
              <a:extLst>
                <a:ext uri="{FF2B5EF4-FFF2-40B4-BE49-F238E27FC236}">
                  <a16:creationId xmlns:a16="http://schemas.microsoft.com/office/drawing/2014/main" id="{79FFC7DB-B27E-0F51-B22F-430F861FD7F3}"/>
                </a:ext>
              </a:extLst>
            </p:cNvPr>
            <p:cNvSpPr/>
            <p:nvPr/>
          </p:nvSpPr>
          <p:spPr>
            <a:xfrm>
              <a:off x="9840683" y="3528915"/>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8" name="Group 87">
            <a:extLst>
              <a:ext uri="{FF2B5EF4-FFF2-40B4-BE49-F238E27FC236}">
                <a16:creationId xmlns:a16="http://schemas.microsoft.com/office/drawing/2014/main" id="{926884EA-BBE7-07B4-DB30-A299C29CE490}"/>
              </a:ext>
            </a:extLst>
          </p:cNvPr>
          <p:cNvGrpSpPr/>
          <p:nvPr/>
        </p:nvGrpSpPr>
        <p:grpSpPr>
          <a:xfrm>
            <a:off x="8630217" y="5243477"/>
            <a:ext cx="2136491" cy="1453988"/>
            <a:chOff x="8440259" y="5196493"/>
            <a:chExt cx="2136491" cy="1453988"/>
          </a:xfrm>
        </p:grpSpPr>
        <p:sp>
          <p:nvSpPr>
            <p:cNvPr id="79" name="Oval 78">
              <a:extLst>
                <a:ext uri="{FF2B5EF4-FFF2-40B4-BE49-F238E27FC236}">
                  <a16:creationId xmlns:a16="http://schemas.microsoft.com/office/drawing/2014/main" id="{B254B7B6-4C46-9C70-2761-15757855C42A}"/>
                </a:ext>
              </a:extLst>
            </p:cNvPr>
            <p:cNvSpPr/>
            <p:nvPr/>
          </p:nvSpPr>
          <p:spPr>
            <a:xfrm>
              <a:off x="9508504" y="5821024"/>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80" name="Graphic 79">
              <a:extLst>
                <a:ext uri="{FF2B5EF4-FFF2-40B4-BE49-F238E27FC236}">
                  <a16:creationId xmlns:a16="http://schemas.microsoft.com/office/drawing/2014/main" id="{3A956CA1-2302-DEBB-28E2-BD2070D0C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5296" y="5850312"/>
              <a:ext cx="469900" cy="469900"/>
            </a:xfrm>
            <a:prstGeom prst="rect">
              <a:avLst/>
            </a:prstGeom>
          </p:spPr>
        </p:pic>
        <p:sp>
          <p:nvSpPr>
            <p:cNvPr id="81" name="Oval 80">
              <a:extLst>
                <a:ext uri="{FF2B5EF4-FFF2-40B4-BE49-F238E27FC236}">
                  <a16:creationId xmlns:a16="http://schemas.microsoft.com/office/drawing/2014/main" id="{07EB1CF7-A795-6093-A349-AEB14D8248FA}"/>
                </a:ext>
              </a:extLst>
            </p:cNvPr>
            <p:cNvSpPr/>
            <p:nvPr/>
          </p:nvSpPr>
          <p:spPr>
            <a:xfrm>
              <a:off x="8440259" y="5196493"/>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grpSp>
        <p:nvGrpSpPr>
          <p:cNvPr id="85" name="Group 84">
            <a:extLst>
              <a:ext uri="{FF2B5EF4-FFF2-40B4-BE49-F238E27FC236}">
                <a16:creationId xmlns:a16="http://schemas.microsoft.com/office/drawing/2014/main" id="{E3161FA2-FC1A-FB31-C75C-9CC7CBA6ACFD}"/>
              </a:ext>
            </a:extLst>
          </p:cNvPr>
          <p:cNvGrpSpPr/>
          <p:nvPr/>
        </p:nvGrpSpPr>
        <p:grpSpPr>
          <a:xfrm>
            <a:off x="8983626" y="354878"/>
            <a:ext cx="2136491" cy="1453988"/>
            <a:chOff x="8329049" y="58479"/>
            <a:chExt cx="2136491" cy="1453988"/>
          </a:xfrm>
        </p:grpSpPr>
        <p:sp>
          <p:nvSpPr>
            <p:cNvPr id="82" name="Oval 81">
              <a:extLst>
                <a:ext uri="{FF2B5EF4-FFF2-40B4-BE49-F238E27FC236}">
                  <a16:creationId xmlns:a16="http://schemas.microsoft.com/office/drawing/2014/main" id="{368EDFD2-71D5-F671-7397-66C64AEC0B85}"/>
                </a:ext>
              </a:extLst>
            </p:cNvPr>
            <p:cNvSpPr/>
            <p:nvPr/>
          </p:nvSpPr>
          <p:spPr>
            <a:xfrm>
              <a:off x="9345053" y="658781"/>
              <a:ext cx="706821" cy="528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p:txBody>
        </p:sp>
        <p:pic>
          <p:nvPicPr>
            <p:cNvPr id="83" name="Graphic 82">
              <a:extLst>
                <a:ext uri="{FF2B5EF4-FFF2-40B4-BE49-F238E27FC236}">
                  <a16:creationId xmlns:a16="http://schemas.microsoft.com/office/drawing/2014/main" id="{04EA2880-978B-2ECA-7273-BBCBE6AF5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1845" y="688069"/>
              <a:ext cx="469900" cy="469900"/>
            </a:xfrm>
            <a:prstGeom prst="rect">
              <a:avLst/>
            </a:prstGeom>
          </p:spPr>
        </p:pic>
        <p:sp>
          <p:nvSpPr>
            <p:cNvPr id="84" name="Oval 83">
              <a:extLst>
                <a:ext uri="{FF2B5EF4-FFF2-40B4-BE49-F238E27FC236}">
                  <a16:creationId xmlns:a16="http://schemas.microsoft.com/office/drawing/2014/main" id="{DE54D872-B2A2-71C7-8793-80451D33E01A}"/>
                </a:ext>
              </a:extLst>
            </p:cNvPr>
            <p:cNvSpPr/>
            <p:nvPr/>
          </p:nvSpPr>
          <p:spPr>
            <a:xfrm>
              <a:off x="8329049" y="58479"/>
              <a:ext cx="2136491" cy="14539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rgbClr val="C00000"/>
                  </a:solidFill>
                </a:rPr>
                <a:t>Controller</a:t>
              </a:r>
            </a:p>
          </p:txBody>
        </p:sp>
      </p:grpSp>
      <p:cxnSp>
        <p:nvCxnSpPr>
          <p:cNvPr id="92" name="Straight Connector 91">
            <a:extLst>
              <a:ext uri="{FF2B5EF4-FFF2-40B4-BE49-F238E27FC236}">
                <a16:creationId xmlns:a16="http://schemas.microsoft.com/office/drawing/2014/main" id="{8FDBA8EC-8F1C-3704-6E05-58A35B4B0B9B}"/>
              </a:ext>
            </a:extLst>
          </p:cNvPr>
          <p:cNvCxnSpPr>
            <a:cxnSpLocks/>
            <a:stCxn id="16" idx="3"/>
            <a:endCxn id="83" idx="2"/>
          </p:cNvCxnSpPr>
          <p:nvPr/>
        </p:nvCxnSpPr>
        <p:spPr>
          <a:xfrm flipV="1">
            <a:off x="7293079" y="1454368"/>
            <a:ext cx="2318293" cy="224333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6B424E-BE0E-6E37-C485-4DD8D479E4A9}"/>
              </a:ext>
            </a:extLst>
          </p:cNvPr>
          <p:cNvCxnSpPr>
            <a:cxnSpLocks/>
            <a:stCxn id="16" idx="3"/>
            <a:endCxn id="18" idx="1"/>
          </p:cNvCxnSpPr>
          <p:nvPr/>
        </p:nvCxnSpPr>
        <p:spPr>
          <a:xfrm flipV="1">
            <a:off x="7293079" y="2795169"/>
            <a:ext cx="2929197" cy="90253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CAB6D92-4022-02A9-6E9D-C5ED00D1910A}"/>
              </a:ext>
            </a:extLst>
          </p:cNvPr>
          <p:cNvCxnSpPr>
            <a:cxnSpLocks/>
            <a:stCxn id="16" idx="3"/>
            <a:endCxn id="77" idx="1"/>
          </p:cNvCxnSpPr>
          <p:nvPr/>
        </p:nvCxnSpPr>
        <p:spPr>
          <a:xfrm>
            <a:off x="7293079" y="3697701"/>
            <a:ext cx="2899466" cy="87216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B9D529-7B4A-3F63-0A59-A986893928D0}"/>
              </a:ext>
            </a:extLst>
          </p:cNvPr>
          <p:cNvCxnSpPr>
            <a:cxnSpLocks/>
            <a:stCxn id="16" idx="3"/>
            <a:endCxn id="80" idx="0"/>
          </p:cNvCxnSpPr>
          <p:nvPr/>
        </p:nvCxnSpPr>
        <p:spPr>
          <a:xfrm>
            <a:off x="7293079" y="3697701"/>
            <a:ext cx="2017125" cy="219959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6133B288-6C16-D711-3D44-D2BCEDAF8651}"/>
              </a:ext>
            </a:extLst>
          </p:cNvPr>
          <p:cNvSpPr txBox="1"/>
          <p:nvPr/>
        </p:nvSpPr>
        <p:spPr>
          <a:xfrm>
            <a:off x="1071883" y="-49596"/>
            <a:ext cx="3847528" cy="646331"/>
          </a:xfrm>
          <a:prstGeom prst="rect">
            <a:avLst/>
          </a:prstGeom>
          <a:noFill/>
        </p:spPr>
        <p:txBody>
          <a:bodyPr wrap="none" rtlCol="0">
            <a:spAutoFit/>
          </a:bodyPr>
          <a:lstStyle/>
          <a:p>
            <a:r>
              <a:rPr lang="en-US" sz="3600" dirty="0"/>
              <a:t>Shared Care Record</a:t>
            </a:r>
          </a:p>
        </p:txBody>
      </p:sp>
      <p:sp>
        <p:nvSpPr>
          <p:cNvPr id="115" name="TextBox 114">
            <a:extLst>
              <a:ext uri="{FF2B5EF4-FFF2-40B4-BE49-F238E27FC236}">
                <a16:creationId xmlns:a16="http://schemas.microsoft.com/office/drawing/2014/main" id="{C11473E5-59C3-74BA-CE87-A3DCF1A90F09}"/>
              </a:ext>
            </a:extLst>
          </p:cNvPr>
          <p:cNvSpPr txBox="1"/>
          <p:nvPr/>
        </p:nvSpPr>
        <p:spPr>
          <a:xfrm>
            <a:off x="5842441" y="0"/>
            <a:ext cx="3533981" cy="646331"/>
          </a:xfrm>
          <a:prstGeom prst="rect">
            <a:avLst/>
          </a:prstGeom>
          <a:noFill/>
        </p:spPr>
        <p:txBody>
          <a:bodyPr wrap="none" rtlCol="0">
            <a:spAutoFit/>
          </a:bodyPr>
          <a:lstStyle/>
          <a:p>
            <a:r>
              <a:rPr lang="en-US" sz="3600" dirty="0"/>
              <a:t>Shared Care Plans</a:t>
            </a:r>
          </a:p>
        </p:txBody>
      </p:sp>
      <p:cxnSp>
        <p:nvCxnSpPr>
          <p:cNvPr id="120" name="Straight Connector 119">
            <a:extLst>
              <a:ext uri="{FF2B5EF4-FFF2-40B4-BE49-F238E27FC236}">
                <a16:creationId xmlns:a16="http://schemas.microsoft.com/office/drawing/2014/main" id="{73444F91-51C7-31AF-438A-718023E48D8F}"/>
              </a:ext>
            </a:extLst>
          </p:cNvPr>
          <p:cNvCxnSpPr>
            <a:cxnSpLocks/>
            <a:stCxn id="84" idx="4"/>
            <a:endCxn id="25" idx="7"/>
          </p:cNvCxnSpPr>
          <p:nvPr/>
        </p:nvCxnSpPr>
        <p:spPr>
          <a:xfrm flipH="1">
            <a:off x="9006600" y="1808866"/>
            <a:ext cx="1045272" cy="22795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DF5DE8A-BC76-BE85-6C9D-AD5AF488EB85}"/>
              </a:ext>
            </a:extLst>
          </p:cNvPr>
          <p:cNvCxnSpPr>
            <a:cxnSpLocks/>
            <a:stCxn id="75" idx="3"/>
            <a:endCxn id="25" idx="6"/>
          </p:cNvCxnSpPr>
          <p:nvPr/>
        </p:nvCxnSpPr>
        <p:spPr>
          <a:xfrm flipH="1">
            <a:off x="9495244" y="3147456"/>
            <a:ext cx="594877" cy="3773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E313B6A-5150-0324-87F6-4B8B20561DBD}"/>
              </a:ext>
            </a:extLst>
          </p:cNvPr>
          <p:cNvCxnSpPr>
            <a:cxnSpLocks/>
            <a:stCxn id="78" idx="1"/>
            <a:endCxn id="25" idx="6"/>
          </p:cNvCxnSpPr>
          <p:nvPr/>
        </p:nvCxnSpPr>
        <p:spPr>
          <a:xfrm flipH="1" flipV="1">
            <a:off x="9495244" y="3524852"/>
            <a:ext cx="565146" cy="369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E01E9CD-2C82-EAD8-CE06-0FEA13579C34}"/>
              </a:ext>
            </a:extLst>
          </p:cNvPr>
          <p:cNvCxnSpPr>
            <a:cxnSpLocks/>
            <a:stCxn id="81" idx="0"/>
            <a:endCxn id="25" idx="5"/>
          </p:cNvCxnSpPr>
          <p:nvPr/>
        </p:nvCxnSpPr>
        <p:spPr>
          <a:xfrm flipH="1" flipV="1">
            <a:off x="9006600" y="5012882"/>
            <a:ext cx="691863" cy="23059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35E98DB-8302-DD3C-A0EE-EAB93AECEE10}"/>
              </a:ext>
            </a:extLst>
          </p:cNvPr>
          <p:cNvCxnSpPr>
            <a:cxnSpLocks/>
          </p:cNvCxnSpPr>
          <p:nvPr/>
        </p:nvCxnSpPr>
        <p:spPr>
          <a:xfrm>
            <a:off x="3912850" y="3549732"/>
            <a:ext cx="2245725" cy="263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BBFAB4-2AA3-0609-09FB-0E9C29EC5377}"/>
              </a:ext>
            </a:extLst>
          </p:cNvPr>
          <p:cNvCxnSpPr>
            <a:cxnSpLocks/>
          </p:cNvCxnSpPr>
          <p:nvPr/>
        </p:nvCxnSpPr>
        <p:spPr>
          <a:xfrm flipH="1" flipV="1">
            <a:off x="3716272" y="3679065"/>
            <a:ext cx="3106907" cy="1863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253A738-2230-A406-A8FF-9683449A5173}"/>
              </a:ext>
            </a:extLst>
          </p:cNvPr>
          <p:cNvSpPr/>
          <p:nvPr/>
        </p:nvSpPr>
        <p:spPr>
          <a:xfrm rot="5400000">
            <a:off x="-5596448" y="256776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Black Pear </a:t>
            </a:r>
          </a:p>
        </p:txBody>
      </p:sp>
    </p:spTree>
    <p:extLst>
      <p:ext uri="{BB962C8B-B14F-4D97-AF65-F5344CB8AC3E}">
        <p14:creationId xmlns:p14="http://schemas.microsoft.com/office/powerpoint/2010/main" val="1738588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c5be63-7636-43f1-bc12-9a358815ed73">
      <Terms xmlns="http://schemas.microsoft.com/office/infopath/2007/PartnerControls"/>
    </lcf76f155ced4ddcb4097134ff3c332f>
    <TaxCatchAll xmlns="00062cda-fd36-412a-9134-e5b115d9e1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F8728FEF3F4540BED6A9C2ACE6AB40" ma:contentTypeVersion="16" ma:contentTypeDescription="Create a new document." ma:contentTypeScope="" ma:versionID="a8d11c95b1a4637e0c896fe10dec4b48">
  <xsd:schema xmlns:xsd="http://www.w3.org/2001/XMLSchema" xmlns:xs="http://www.w3.org/2001/XMLSchema" xmlns:p="http://schemas.microsoft.com/office/2006/metadata/properties" xmlns:ns2="26c5be63-7636-43f1-bc12-9a358815ed73" xmlns:ns3="00062cda-fd36-412a-9134-e5b115d9e187" targetNamespace="http://schemas.microsoft.com/office/2006/metadata/properties" ma:root="true" ma:fieldsID="6d3bfea539ea45db0154f7ab5c916637" ns2:_="" ns3:_="">
    <xsd:import namespace="26c5be63-7636-43f1-bc12-9a358815ed73"/>
    <xsd:import namespace="00062cda-fd36-412a-9134-e5b115d9e1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be63-7636-43f1-bc12-9a358815e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53c15d-b4f2-4052-9b3e-b026a4b846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62cda-fd36-412a-9134-e5b115d9e1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ede7a6-f423-4abc-bed1-5b61fd051000}" ma:internalName="TaxCatchAll" ma:showField="CatchAllData" ma:web="00062cda-fd36-412a-9134-e5b115d9e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B5F6FB-0ACA-44C0-BA0A-9453667C30BB}">
  <ds:schemaRefs>
    <ds:schemaRef ds:uri="http://schemas.openxmlformats.org/package/2006/metadata/core-properties"/>
    <ds:schemaRef ds:uri="http://www.w3.org/XML/1998/namespace"/>
    <ds:schemaRef ds:uri="http://purl.org/dc/elements/1.1/"/>
    <ds:schemaRef ds:uri="http://schemas.microsoft.com/office/2006/documentManagement/types"/>
    <ds:schemaRef ds:uri="26c5be63-7636-43f1-bc12-9a358815ed73"/>
    <ds:schemaRef ds:uri="http://purl.org/dc/terms/"/>
    <ds:schemaRef ds:uri="http://purl.org/dc/dcmitype/"/>
    <ds:schemaRef ds:uri="http://schemas.microsoft.com/office/2006/metadata/properties"/>
    <ds:schemaRef ds:uri="00062cda-fd36-412a-9134-e5b115d9e187"/>
    <ds:schemaRef ds:uri="http://schemas.microsoft.com/office/infopath/2007/PartnerControls"/>
  </ds:schemaRefs>
</ds:datastoreItem>
</file>

<file path=customXml/itemProps2.xml><?xml version="1.0" encoding="utf-8"?>
<ds:datastoreItem xmlns:ds="http://schemas.openxmlformats.org/officeDocument/2006/customXml" ds:itemID="{B5E73E62-4A90-48EA-8EB3-FCABBC17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be63-7636-43f1-bc12-9a358815ed73"/>
    <ds:schemaRef ds:uri="00062cda-fd36-412a-9134-e5b115d9e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1C31F-1BFF-4C61-9B62-30DF3BCE38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1031</TotalTime>
  <Words>1658</Words>
  <Application>Microsoft Office PowerPoint</Application>
  <PresentationFormat>Widescreen</PresentationFormat>
  <Paragraphs>254</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Franklin Gothic Book</vt:lpstr>
      <vt:lpstr>Slack-Lato</vt:lpstr>
      <vt:lpstr>Symbol</vt:lpstr>
      <vt:lpstr>Wingdings 2</vt:lpstr>
      <vt:lpstr>Office Theme</vt:lpstr>
      <vt:lpstr>How we share data across an ICS IG success in the delivery of a shared care record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BRADLEY, Rebecca (YORK AND SCARBOROUGH TEACHING HOSPITALS NHS FOUNDATION TRUST)</cp:lastModifiedBy>
  <cp:revision>63</cp:revision>
  <dcterms:created xsi:type="dcterms:W3CDTF">2022-04-12T19:39:15Z</dcterms:created>
  <dcterms:modified xsi:type="dcterms:W3CDTF">2023-03-20T15:50:54Z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0x0101003BF8728FEF3F4540BED6A9C2ACE6AB40</vt:lpwstr>
  </property>
</Properties>
</file>