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70" r:id="rId6"/>
    <p:sldId id="271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3C9F"/>
    <a:srgbClr val="782283"/>
    <a:srgbClr val="E6F5FC"/>
    <a:srgbClr val="3C063F"/>
    <a:srgbClr val="003853"/>
    <a:srgbClr val="D9458F"/>
    <a:srgbClr val="FFCE44"/>
    <a:srgbClr val="E94F35"/>
    <a:srgbClr val="3AADC7"/>
    <a:srgbClr val="477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4"/>
    <p:restoredTop sz="94718"/>
  </p:normalViewPr>
  <p:slideViewPr>
    <p:cSldViewPr snapToGrid="0" snapToObjects="1">
      <p:cViewPr>
        <p:scale>
          <a:sx n="70" d="100"/>
          <a:sy n="70" d="100"/>
        </p:scale>
        <p:origin x="1480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1CFFF-12AF-44D6-82E3-FEE925A13DFB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D0D11-D625-44DE-9929-A6F899F38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62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0D11-D625-44DE-9929-A6F899F3845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13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0D11-D625-44DE-9929-A6F899F384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62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0D11-D625-44DE-9929-A6F899F384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40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A0B6-1121-5A4F-A9E5-C1109A67E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0B07B-9C86-D94A-9A6D-C25DD2348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0EBE2-8C89-3D46-9F39-E6122451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32CEC-A2F2-8F40-B370-7DD1ED15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1C006-20ED-2048-AD08-E1AA4E10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1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8D34-09BF-1147-A822-30A710EA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B7C88-2041-0F4C-9CB2-033A350B1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B9516-6057-E046-B3E0-59802BA3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82922-BD86-EF4B-A76C-3FDD665C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FCEB0-A74D-1742-9E98-90E52CCD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1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3D1F6-81D6-1D4D-B59E-8BC3D366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EA0BC-C8D2-C64A-A14D-268613844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41D60-5381-934B-8E95-90938EEA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AE05C-F4BA-0D47-AE92-E0CFB4AC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2A8B-B043-4E4F-8622-A44989BE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0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9483-299F-7844-AF90-31791D9F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2CA7C-55A6-794D-9D08-0474B8964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DAEF5-2048-5442-8EEC-B3E7CBCE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6D2B-32F6-9043-B1C6-9B635111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E4A01-6E9C-424C-A13C-F04BD71B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0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223F-5167-BF49-B7A5-9A20B74E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BF161-E384-894F-8CEF-F54371BBF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480C3-D0D1-4E4D-9F78-98CFDDBAF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7826A-6DF5-CD4F-B5D0-85F601B7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5BFAC-05F5-3347-9B34-5803B349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C62B-3F37-8347-BD7A-155988B2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007E9-C26B-5440-A4A0-0CC5914A2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98BE2-A856-134D-B17A-5DAD97DDC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697B1-9116-6E49-8710-69F7246D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BA064-0D23-B447-A093-21CD4666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4D95A-4286-214D-AFDC-DF88B65E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4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45E3-9B78-FA4D-A6CB-2B8E112EF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1D343-4F3B-5A48-9CA0-9232B6362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435E5-6C34-7648-96DB-BCCD01F4F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1EA4C-8D79-8342-B5A8-F70547351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E8DA1-3568-2848-B2B6-C41448FD3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06A5E2-7DED-BE4D-8E43-1A9975BF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456DC-ADB5-EE4E-8E3A-7C2E0C8C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C7A1EB-8C3D-9840-8D2A-0599328E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2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9DA7-A946-B44D-912B-1CEB6805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0918D-ECC7-B44F-BEBB-8C2AD21D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26158-212F-0545-9FDE-F342B2CC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FDC3C-1E94-AB47-94D4-903D917A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6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21A4D-2954-3443-B696-92A89B25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0AB7E3-AC26-0749-8132-9C693581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2BBEF-4970-E64F-B4ED-36837346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3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CCDB-273A-D24C-A5E8-377C1C1C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38ED9-2DD2-BD4F-ACC9-0FEB9E3FC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B7286-9740-384F-824B-A5585CF7C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ECDA9-BEAE-754C-AA36-331D6A56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4016B-325D-EB40-87E6-0327AC95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AC85A-498B-E14A-9DBE-E6283B3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0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69B3-4B53-8A4C-925E-1FF5718B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93FC1-C711-3940-B813-54594AB4A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43C81-7FA1-B04B-84FF-34BD63BD4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F249D-E16F-424A-8110-93359B2BA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1CC0B-70EC-334E-A4AF-6615044B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A21C5-750B-C945-B7CC-507A846A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1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A3E70-C5D9-6644-9917-8047A1B3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758AE-403E-014B-BA93-15C2B64DA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73C38-9B26-E347-88EE-F24E3748C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5E06-2D28-6044-A754-78574865E02E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235A2-2C56-3C4F-AA70-F43D28374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4A857-16EE-FF4D-B4FD-F9FE49038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12BDDB-F2F6-D5C5-B510-408D1883FA26}"/>
              </a:ext>
            </a:extLst>
          </p:cNvPr>
          <p:cNvSpPr/>
          <p:nvPr/>
        </p:nvSpPr>
        <p:spPr>
          <a:xfrm>
            <a:off x="0" y="2385036"/>
            <a:ext cx="12192000" cy="4527394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7E068-7DDB-7340-B0EF-1785D5915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522" y="2518120"/>
            <a:ext cx="8960623" cy="2086159"/>
          </a:xfrm>
        </p:spPr>
        <p:txBody>
          <a:bodyPr>
            <a:normAutofit fontScale="90000"/>
          </a:bodyPr>
          <a:lstStyle/>
          <a:p>
            <a:pPr algn="l"/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and actions for Information Governance </a:t>
            </a:r>
            <a:br>
              <a:rPr lang="en-US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4B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we share data across an ICS</a:t>
            </a:r>
            <a:b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IG success in the delivery of a shared care record 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C93F276-E5CD-6644-9594-B9573657C25B}"/>
              </a:ext>
            </a:extLst>
          </p:cNvPr>
          <p:cNvSpPr txBox="1">
            <a:spLocks/>
          </p:cNvSpPr>
          <p:nvPr/>
        </p:nvSpPr>
        <p:spPr>
          <a:xfrm>
            <a:off x="1066799" y="1284134"/>
            <a:ext cx="11954910" cy="73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– 21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March 2023, The Queens Hotel, Leeds</a:t>
            </a:r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9D8E7B27-345A-1AD1-F0BD-21AB96DABD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718"/>
          <a:stretch/>
        </p:blipFill>
        <p:spPr>
          <a:xfrm>
            <a:off x="8294807" y="614081"/>
            <a:ext cx="3911995" cy="650582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5726FAE8-5F22-BE59-7CC8-BB0FC1314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359" y="444227"/>
            <a:ext cx="4360475" cy="9902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913607-C874-CAE2-1706-951E2E494156}"/>
              </a:ext>
            </a:extLst>
          </p:cNvPr>
          <p:cNvSpPr txBox="1"/>
          <p:nvPr/>
        </p:nvSpPr>
        <p:spPr>
          <a:xfrm>
            <a:off x="239486" y="5697390"/>
            <a:ext cx="3018829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Johnny Chagger</a:t>
            </a:r>
            <a:b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Leeds Teaching Hospitals NHS Trust</a:t>
            </a:r>
            <a:endParaRPr lang="en-GB" sz="110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100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Associate Director of IG and Data Protection Officer</a:t>
            </a:r>
            <a:endParaRPr lang="en-GB" sz="1100" i="0" u="none" strike="noStrike" dirty="0">
              <a:effectLst/>
              <a:latin typeface="Arial" panose="020B0604020202020204" pitchFamily="34" charset="0"/>
            </a:endParaRPr>
          </a:p>
          <a:p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356E37-93BE-B6EF-DCA2-027FD54B04BC}"/>
              </a:ext>
            </a:extLst>
          </p:cNvPr>
          <p:cNvSpPr txBox="1"/>
          <p:nvPr/>
        </p:nvSpPr>
        <p:spPr>
          <a:xfrm>
            <a:off x="2992378" y="5697390"/>
            <a:ext cx="313934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 </a:t>
            </a:r>
            <a:r>
              <a:rPr lang="en-GB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Meakin</a:t>
            </a:r>
            <a:b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i="0" u="none" strike="noStrike" kern="1200" dirty="0"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Northern Lincolnshire and Goole NHS Foundation Trust and Hull University Teaching Hospitals </a:t>
            </a:r>
            <a:endParaRPr lang="en-GB" sz="1100" i="0" u="none" strike="noStrike" dirty="0">
              <a:effectLst/>
              <a:cs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100" i="0" u="none" strike="noStrike" kern="1200" dirty="0"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Information Governance Lead and Data Protection Officer </a:t>
            </a:r>
            <a:endParaRPr lang="en-GB" sz="1100" i="0" u="none" strike="noStrike" dirty="0">
              <a:effectLst/>
              <a:cs typeface="Arial" panose="020B0604020202020204" pitchFamily="34" charset="0"/>
            </a:endParaRPr>
          </a:p>
          <a:p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471443-7B65-2631-2842-CA32EE63DD2C}"/>
              </a:ext>
            </a:extLst>
          </p:cNvPr>
          <p:cNvSpPr txBox="1"/>
          <p:nvPr/>
        </p:nvSpPr>
        <p:spPr>
          <a:xfrm>
            <a:off x="6238253" y="5679884"/>
            <a:ext cx="280196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Becky Bradley</a:t>
            </a:r>
            <a:b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i="0" u="none" strike="noStrike" kern="12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York and Scarborough Teaching Hospitals NHS Foundation Trust</a:t>
            </a:r>
            <a:endParaRPr lang="en-GB" sz="1100" i="0" u="none" strike="noStrike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100" i="0" u="none" strike="noStrike" kern="12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Head of Information Governance and Data Protection Officer </a:t>
            </a:r>
            <a:endParaRPr lang="en-GB" sz="1100" i="0" u="none" strike="noStrike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  <a:p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1FE5DB-81B1-F1DB-56BC-75CC58F35F14}"/>
              </a:ext>
            </a:extLst>
          </p:cNvPr>
          <p:cNvSpPr txBox="1"/>
          <p:nvPr/>
        </p:nvSpPr>
        <p:spPr>
          <a:xfrm>
            <a:off x="251036" y="5183012"/>
            <a:ext cx="6509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Leads: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13F74A-D0DD-F4E5-E702-A1388676143D}"/>
              </a:ext>
            </a:extLst>
          </p:cNvPr>
          <p:cNvSpPr txBox="1"/>
          <p:nvPr/>
        </p:nvSpPr>
        <p:spPr>
          <a:xfrm>
            <a:off x="9350542" y="5697389"/>
            <a:ext cx="2752892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Derek Stowe</a:t>
            </a:r>
            <a:b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Rotherham NHS Foundation Trust </a:t>
            </a:r>
            <a:endParaRPr lang="en-GB" sz="110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100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Head of Information Governance and Data Protection Officer </a:t>
            </a:r>
            <a:endParaRPr lang="en-GB" sz="1100" i="0" u="none" strike="noStrike" dirty="0">
              <a:effectLst/>
              <a:latin typeface="Arial" panose="020B0604020202020204" pitchFamily="34" charset="0"/>
            </a:endParaRPr>
          </a:p>
          <a:p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7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5731EE-051E-F04A-A50B-C47874508211}"/>
              </a:ext>
            </a:extLst>
          </p:cNvPr>
          <p:cNvSpPr txBox="1">
            <a:spLocks/>
          </p:cNvSpPr>
          <p:nvPr/>
        </p:nvSpPr>
        <p:spPr>
          <a:xfrm>
            <a:off x="-2444289" y="-346633"/>
            <a:ext cx="8960623" cy="191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summary: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2114127-F574-FF99-7081-33B10A16C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11" y="6151404"/>
            <a:ext cx="1878517" cy="433504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DC41DBD-8045-CCDD-DECB-59A0212BA480}"/>
              </a:ext>
            </a:extLst>
          </p:cNvPr>
          <p:cNvSpPr/>
          <p:nvPr/>
        </p:nvSpPr>
        <p:spPr>
          <a:xfrm>
            <a:off x="568411" y="979714"/>
            <a:ext cx="11434199" cy="5018315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>
                <a:solidFill>
                  <a:schemeClr val="bg1"/>
                </a:solidFill>
              </a:rPr>
              <a:t>The workshop provided an insight on how Information Governance provided a key and pivotal role in making the Yorkshire and Humber Care Record (YHCR) a success. Key Points that were discussed are: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Providing a consistent explanation of what is meant by direct care and secondary 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Reassurance to the public that data from the NHS and its partners is available only to the right people, at the right time, in the right place – and that it is always shared securely and lawfully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Assisting in gaining access to data by understanding and describing the scope of secondary use intelligence and data requirements and how to map the associated data flows.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Enabling identification of statutory functions for the use of the data.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Providing an understanding of the statutory constraints and other legal requirements such as the Common Law Duty of Confidence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The Provision of standardised Information Governance templates for organisations.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Defining standards for risk mitigation and highly controlled environments when using data which is anonymised in line with the ICO code for limited access.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Ensuring the regional IG framework is aligned to other  national data  standards, policies  and  legal obligations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Looking into the future and acknowledging any potential requirements for the use of data for individual and secondary use purposes in a landscape of evolving public service delivery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Encouraging consistent, digitally enabled approaches to information governance practices in line with the interoperability agenda.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E3B802-9D1E-1441-1DE3-4FE3469A1D48}"/>
              </a:ext>
            </a:extLst>
          </p:cNvPr>
          <p:cNvSpPr/>
          <p:nvPr/>
        </p:nvSpPr>
        <p:spPr>
          <a:xfrm flipH="1">
            <a:off x="12191999" y="0"/>
            <a:ext cx="457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5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5731EE-051E-F04A-A50B-C47874508211}"/>
              </a:ext>
            </a:extLst>
          </p:cNvPr>
          <p:cNvSpPr txBox="1">
            <a:spLocks/>
          </p:cNvSpPr>
          <p:nvPr/>
        </p:nvSpPr>
        <p:spPr>
          <a:xfrm>
            <a:off x="274197" y="-383703"/>
            <a:ext cx="8960623" cy="191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Goals: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2114127-F574-FF99-7081-33B10A16C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11" y="6151404"/>
            <a:ext cx="1878517" cy="433504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DC41DBD-8045-CCDD-DECB-59A0212BA480}"/>
              </a:ext>
            </a:extLst>
          </p:cNvPr>
          <p:cNvSpPr/>
          <p:nvPr/>
        </p:nvSpPr>
        <p:spPr>
          <a:xfrm>
            <a:off x="568411" y="1124465"/>
            <a:ext cx="4880919" cy="4732638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bg1"/>
                </a:solidFill>
              </a:rPr>
              <a:t>Please list the top 3 goals to take forward from your workshop|: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Early Information Governance involvement</a:t>
            </a: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2.   Standard IG Documentation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3.   Let IG </a:t>
            </a:r>
            <a:r>
              <a:rPr lang="en-GB" sz="2400" dirty="0">
                <a:solidFill>
                  <a:schemeClr val="bg1"/>
                </a:solidFill>
              </a:rPr>
              <a:t>help build the concept     and vision of the shared cared record.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E3B802-9D1E-1441-1DE3-4FE3469A1D48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7A0876-8A57-6B6B-1CA7-BDEA5C7140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002" b="5623"/>
          <a:stretch/>
        </p:blipFill>
        <p:spPr>
          <a:xfrm>
            <a:off x="6077712" y="-1"/>
            <a:ext cx="611428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238099" y="217764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Outcomes &amp; Actions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7FA5EEF6-A63A-A3A8-F566-1E4A98A09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732882"/>
              </p:ext>
            </p:extLst>
          </p:nvPr>
        </p:nvGraphicFramePr>
        <p:xfrm>
          <a:off x="358346" y="1101241"/>
          <a:ext cx="11537093" cy="5034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52270">
                  <a:extLst>
                    <a:ext uri="{9D8B030D-6E8A-4147-A177-3AD203B41FA5}">
                      <a16:colId xmlns:a16="http://schemas.microsoft.com/office/drawing/2014/main" val="3260212020"/>
                    </a:ext>
                  </a:extLst>
                </a:gridCol>
                <a:gridCol w="3981050">
                  <a:extLst>
                    <a:ext uri="{9D8B030D-6E8A-4147-A177-3AD203B41FA5}">
                      <a16:colId xmlns:a16="http://schemas.microsoft.com/office/drawing/2014/main" val="2475817082"/>
                    </a:ext>
                  </a:extLst>
                </a:gridCol>
                <a:gridCol w="1703773">
                  <a:extLst>
                    <a:ext uri="{9D8B030D-6E8A-4147-A177-3AD203B41FA5}">
                      <a16:colId xmlns:a16="http://schemas.microsoft.com/office/drawing/2014/main" val="13333981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Action/Outcome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 is involved?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Check in Date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694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The Provision of standardised Information Governance templates for organisations.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Johnny Chagger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Summer 2023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500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The identification of statutory gateways for the use of data for direct care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Johnny Chagger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Summer 2023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672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The identification of statutory gateways for the use of data for population health management  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Johnny Chagger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Summer 2023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174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Provide an understanding of the statutory constraints and other legal requirements such as the Common Law Duty of Confidence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Johnny Chagger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Summer 2023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717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Ensure that Information Governance Teams are consulted from the outset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Johnny Chagger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Summer 2023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20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Ensure that Information Teams assist with designing and developing </a:t>
                      </a:r>
                      <a:r>
                        <a:rPr lang="en-US"/>
                        <a:t>IT solutions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Johnny Chagger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Summer 2023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460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542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c5be63-7636-43f1-bc12-9a358815ed73">
      <Terms xmlns="http://schemas.microsoft.com/office/infopath/2007/PartnerControls"/>
    </lcf76f155ced4ddcb4097134ff3c332f>
    <TaxCatchAll xmlns="00062cda-fd36-412a-9134-e5b115d9e18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F8728FEF3F4540BED6A9C2ACE6AB40" ma:contentTypeVersion="16" ma:contentTypeDescription="Create a new document." ma:contentTypeScope="" ma:versionID="a8d11c95b1a4637e0c896fe10dec4b48">
  <xsd:schema xmlns:xsd="http://www.w3.org/2001/XMLSchema" xmlns:xs="http://www.w3.org/2001/XMLSchema" xmlns:p="http://schemas.microsoft.com/office/2006/metadata/properties" xmlns:ns2="26c5be63-7636-43f1-bc12-9a358815ed73" xmlns:ns3="00062cda-fd36-412a-9134-e5b115d9e187" targetNamespace="http://schemas.microsoft.com/office/2006/metadata/properties" ma:root="true" ma:fieldsID="6d3bfea539ea45db0154f7ab5c916637" ns2:_="" ns3:_="">
    <xsd:import namespace="26c5be63-7636-43f1-bc12-9a358815ed73"/>
    <xsd:import namespace="00062cda-fd36-412a-9134-e5b115d9e1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5be63-7636-43f1-bc12-9a358815e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353c15d-b4f2-4052-9b3e-b026a4b846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062cda-fd36-412a-9134-e5b115d9e18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3ede7a6-f423-4abc-bed1-5b61fd051000}" ma:internalName="TaxCatchAll" ma:showField="CatchAllData" ma:web="00062cda-fd36-412a-9134-e5b115d9e1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B5F6FB-0ACA-44C0-BA0A-9453667C30BB}">
  <ds:schemaRefs>
    <ds:schemaRef ds:uri="http://schemas.microsoft.com/office/2006/metadata/properties"/>
    <ds:schemaRef ds:uri="http://schemas.microsoft.com/office/infopath/2007/PartnerControls"/>
    <ds:schemaRef ds:uri="26c5be63-7636-43f1-bc12-9a358815ed73"/>
    <ds:schemaRef ds:uri="00062cda-fd36-412a-9134-e5b115d9e187"/>
  </ds:schemaRefs>
</ds:datastoreItem>
</file>

<file path=customXml/itemProps2.xml><?xml version="1.0" encoding="utf-8"?>
<ds:datastoreItem xmlns:ds="http://schemas.openxmlformats.org/officeDocument/2006/customXml" ds:itemID="{6E81C31F-1BFF-4C61-9B62-30DF3BCE38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E73E62-4A90-48EA-8EB3-FCABBC175F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c5be63-7636-43f1-bc12-9a358815ed73"/>
    <ds:schemaRef ds:uri="00062cda-fd36-412a-9134-e5b115d9e1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544</Words>
  <Application>Microsoft Macintosh PowerPoint</Application>
  <PresentationFormat>Widescreen</PresentationFormat>
  <Paragraphs>74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   Outcomes and actions for Information Governance   4B How we share data across an ICS IG success in the delivery of a shared care record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 Text Text Text</dc:title>
  <dc:creator>Microsoft Office User</dc:creator>
  <cp:lastModifiedBy>Louise Sinclair</cp:lastModifiedBy>
  <cp:revision>33</cp:revision>
  <dcterms:created xsi:type="dcterms:W3CDTF">2022-04-12T19:39:15Z</dcterms:created>
  <dcterms:modified xsi:type="dcterms:W3CDTF">2023-05-11T12:40:50Z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0x0101003BF8728FEF3F4540BED6A9C2ACE6AB40</vt:lpwstr>
  </property>
</Properties>
</file>