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72" r:id="rId5"/>
    <p:sldId id="270" r:id="rId6"/>
    <p:sldId id="271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1" clrIdx="0">
    <p:extLst>
      <p:ext uri="{19B8F6BF-5375-455C-9EA6-DF929625EA0E}">
        <p15:presenceInfo xmlns:p15="http://schemas.microsoft.com/office/powerpoint/2012/main" userId="aadc3f1518087c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3C9F"/>
    <a:srgbClr val="782283"/>
    <a:srgbClr val="E6F5FC"/>
    <a:srgbClr val="3C063F"/>
    <a:srgbClr val="003853"/>
    <a:srgbClr val="D9458F"/>
    <a:srgbClr val="FFCE44"/>
    <a:srgbClr val="E94F35"/>
    <a:srgbClr val="3AADC7"/>
    <a:srgbClr val="47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7T17:11:52.744" idx="1">
    <p:pos x="7680" y="0"/>
    <p:text>I'm afraid I don't have any photos of our session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1CFFF-12AF-44D6-82E3-FEE925A13DFB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D0D11-D625-44DE-9929-A6F899F38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41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0D11-D625-44DE-9929-A6F899F384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6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D0D11-D625-44DE-9929-A6F899F384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40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A0B6-1121-5A4F-A9E5-C1109A67E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0B07B-9C86-D94A-9A6D-C25DD234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EBE2-8C89-3D46-9F39-E6122451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2CEC-A2F2-8F40-B370-7DD1ED15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1C006-20ED-2048-AD08-E1AA4E1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8D34-09BF-1147-A822-30A710E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B7C88-2041-0F4C-9CB2-033A350B1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B9516-6057-E046-B3E0-59802BA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82922-BD86-EF4B-A76C-3FDD665C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CEB0-A74D-1742-9E98-90E52CCD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D1F6-81D6-1D4D-B59E-8BC3D366A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A0BC-C8D2-C64A-A14D-26861384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1D60-5381-934B-8E95-90938EEA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AE05C-F4BA-0D47-AE92-E0CFB4AC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A8B-B043-4E4F-8622-A44989B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9483-299F-7844-AF90-31791D9F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CA7C-55A6-794D-9D08-0474B896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DAEF5-2048-5442-8EEC-B3E7CBC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6D2B-32F6-9043-B1C6-9B6351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4A01-6E9C-424C-A13C-F04BD71B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223F-5167-BF49-B7A5-9A20B74E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F161-E384-894F-8CEF-F54371BB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80C3-D0D1-4E4D-9F78-98CFDDBA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7826A-6DF5-CD4F-B5D0-85F601B7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BFAC-05F5-3347-9B34-5803B349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C62B-3F37-8347-BD7A-155988B2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07E9-C26B-5440-A4A0-0CC5914A2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98BE2-A856-134D-B17A-5DAD97D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697B1-9116-6E49-8710-69F7246D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A064-0D23-B447-A093-21CD4666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D95A-4286-214D-AFDC-DF88B65E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5E3-9B78-FA4D-A6CB-2B8E112E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1D343-4F3B-5A48-9CA0-9232B6362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35E5-6C34-7648-96DB-BCCD01F4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1EA4C-8D79-8342-B5A8-F7054735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E8DA1-3568-2848-B2B6-C41448FD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6A5E2-7DED-BE4D-8E43-1A9975B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456DC-ADB5-EE4E-8E3A-7C2E0C8C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A1EB-8C3D-9840-8D2A-0599328E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9DA7-A946-B44D-912B-1CEB6805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0918D-ECC7-B44F-BEBB-8C2AD21D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158-212F-0545-9FDE-F342B2CC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DC3C-1E94-AB47-94D4-903D917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6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21A4D-2954-3443-B696-92A89B2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AB7E3-AC26-0749-8132-9C693581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2BBEF-4970-E64F-B4ED-36837346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ACCDB-273A-D24C-A5E8-377C1C1C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8ED9-2DD2-BD4F-ACC9-0FEB9E3F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7286-9740-384F-824B-A5585CF7C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ECDA9-BEAE-754C-AA36-331D6A56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016B-325D-EB40-87E6-0327AC95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C85A-498B-E14A-9DBE-E6283B3E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69B3-4B53-8A4C-925E-1FF5718B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3FC1-C711-3940-B813-54594AB4A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3C81-7FA1-B04B-84FF-34BD63BD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F249D-E16F-424A-8110-93359B2B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CC0B-70EC-334E-A4AF-6615044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A21C5-750B-C945-B7CC-507A846A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1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A3E70-C5D9-6644-9917-8047A1B3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58AE-403E-014B-BA93-15C2B64D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3C38-9B26-E347-88EE-F24E3748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E06-2D28-6044-A754-78574865E02E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235A2-2C56-3C4F-AA70-F43D28374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A857-16EE-FF4D-B4FD-F9FE4903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"/>
          <p:cNvSpPr/>
          <p:nvPr/>
        </p:nvSpPr>
        <p:spPr>
          <a:xfrm>
            <a:off x="0" y="2330606"/>
            <a:ext cx="12192000" cy="4527394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"/>
          <p:cNvSpPr txBox="1">
            <a:spLocks noGrp="1"/>
          </p:cNvSpPr>
          <p:nvPr>
            <p:ph type="ctrTitle"/>
          </p:nvPr>
        </p:nvSpPr>
        <p:spPr>
          <a:xfrm>
            <a:off x="1091513" y="3494348"/>
            <a:ext cx="10678954" cy="150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spcBef>
                <a:spcPts val="0"/>
              </a:spcBef>
              <a:buClr>
                <a:schemeClr val="lt1"/>
              </a:buClr>
              <a:buSzPts val="4400"/>
            </a:pP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and actions for…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3A: Designing for Excellent Shared Care Record Adoption</a:t>
            </a:r>
            <a:endParaRPr sz="3600" dirty="0"/>
          </a:p>
        </p:txBody>
      </p:sp>
      <p:sp>
        <p:nvSpPr>
          <p:cNvPr id="371" name="Google Shape;371;p1"/>
          <p:cNvSpPr txBox="1">
            <a:spLocks noGrp="1"/>
          </p:cNvSpPr>
          <p:nvPr>
            <p:ph type="subTitle" idx="1"/>
          </p:nvPr>
        </p:nvSpPr>
        <p:spPr>
          <a:xfrm>
            <a:off x="1091513" y="5561853"/>
            <a:ext cx="252335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GB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Toby Page, Victoria Betton, </a:t>
            </a:r>
            <a:br>
              <a:rPr lang="en-GB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Gill Foley, Laura Godtschalk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br>
              <a:rPr lang="en-GB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"/>
          <p:cNvSpPr txBox="1"/>
          <p:nvPr/>
        </p:nvSpPr>
        <p:spPr>
          <a:xfrm>
            <a:off x="3711147" y="5561853"/>
            <a:ext cx="3072712" cy="73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Shared Care Record Summit</a:t>
            </a:r>
            <a:b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GB" sz="12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21</a:t>
            </a:r>
            <a:r>
              <a:rPr lang="en-GB" sz="12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March 2023</a:t>
            </a:r>
            <a:b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Queens Hotel, Leeds</a:t>
            </a:r>
            <a:endParaRPr/>
          </a:p>
        </p:txBody>
      </p:sp>
      <p:pic>
        <p:nvPicPr>
          <p:cNvPr id="373" name="Google Shape;373;p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0717"/>
          <a:stretch/>
        </p:blipFill>
        <p:spPr>
          <a:xfrm>
            <a:off x="8507920" y="868972"/>
            <a:ext cx="3911995" cy="65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957" y="699118"/>
            <a:ext cx="4360475" cy="990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04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731EE-051E-F04A-A50B-C47874508211}"/>
              </a:ext>
            </a:extLst>
          </p:cNvPr>
          <p:cNvSpPr txBox="1">
            <a:spLocks/>
          </p:cNvSpPr>
          <p:nvPr/>
        </p:nvSpPr>
        <p:spPr>
          <a:xfrm>
            <a:off x="-2444289" y="-346633"/>
            <a:ext cx="8960623" cy="191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summary: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114127-F574-FF99-7081-33B10A16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1" y="6151404"/>
            <a:ext cx="1878517" cy="43350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C41DBD-8045-CCDD-DECB-59A0212BA480}"/>
              </a:ext>
            </a:extLst>
          </p:cNvPr>
          <p:cNvSpPr/>
          <p:nvPr/>
        </p:nvSpPr>
        <p:spPr>
          <a:xfrm>
            <a:off x="568411" y="1124465"/>
            <a:ext cx="4880919" cy="4732638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solidFill>
                  <a:schemeClr val="bg1"/>
                </a:solidFill>
              </a:rPr>
              <a:t>The workshop included three presentations describing best practice and real-world experience of human-</a:t>
            </a:r>
            <a:r>
              <a:rPr lang="en-US" dirty="0" err="1">
                <a:solidFill>
                  <a:schemeClr val="bg1"/>
                </a:solidFill>
              </a:rPr>
              <a:t>centred</a:t>
            </a:r>
            <a:r>
              <a:rPr lang="en-US" dirty="0">
                <a:solidFill>
                  <a:schemeClr val="bg1"/>
                </a:solidFill>
              </a:rPr>
              <a:t> design approaches.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included reference to Discovery approaches taken by the LLR Care Record; </a:t>
            </a:r>
            <a:r>
              <a:rPr lang="en-US" dirty="0" err="1">
                <a:solidFill>
                  <a:schemeClr val="bg1"/>
                </a:solidFill>
              </a:rPr>
              <a:t>Salford</a:t>
            </a:r>
            <a:r>
              <a:rPr lang="en-US" dirty="0">
                <a:solidFill>
                  <a:schemeClr val="bg1"/>
                </a:solidFill>
              </a:rPr>
              <a:t> community services digital strategy case study and NHS England data standards product development using human-</a:t>
            </a:r>
            <a:r>
              <a:rPr lang="en-US" dirty="0" err="1">
                <a:solidFill>
                  <a:schemeClr val="bg1"/>
                </a:solidFill>
              </a:rPr>
              <a:t>centred</a:t>
            </a:r>
            <a:r>
              <a:rPr lang="en-US" dirty="0">
                <a:solidFill>
                  <a:schemeClr val="bg1"/>
                </a:solidFill>
              </a:rPr>
              <a:t> design.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B802-9D1E-1441-1DE3-4FE3469A1D4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C2513BF-B5A3-322D-376D-23B067AD8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r="9917"/>
          <a:stretch/>
        </p:blipFill>
        <p:spPr>
          <a:xfrm>
            <a:off x="6096001" y="0"/>
            <a:ext cx="6096000" cy="68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731EE-051E-F04A-A50B-C47874508211}"/>
              </a:ext>
            </a:extLst>
          </p:cNvPr>
          <p:cNvSpPr txBox="1">
            <a:spLocks/>
          </p:cNvSpPr>
          <p:nvPr/>
        </p:nvSpPr>
        <p:spPr>
          <a:xfrm>
            <a:off x="274197" y="-383703"/>
            <a:ext cx="8960623" cy="191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114127-F574-FF99-7081-33B10A16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1" y="6151404"/>
            <a:ext cx="1878517" cy="43350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C41DBD-8045-CCDD-DECB-59A0212BA480}"/>
              </a:ext>
            </a:extLst>
          </p:cNvPr>
          <p:cNvSpPr/>
          <p:nvPr/>
        </p:nvSpPr>
        <p:spPr>
          <a:xfrm>
            <a:off x="568411" y="1124465"/>
            <a:ext cx="4880919" cy="4732638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</a:rPr>
              <a:t>Please list the top 3 goals to take forward from your workshop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1.  Share problem definitions from workshop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2.  Engage across </a:t>
            </a:r>
            <a:r>
              <a:rPr lang="en-US" sz="2000" dirty="0" err="1">
                <a:solidFill>
                  <a:schemeClr val="bg1"/>
                </a:solidFill>
              </a:rPr>
              <a:t>ShCR</a:t>
            </a:r>
            <a:r>
              <a:rPr lang="en-US" sz="2000" dirty="0">
                <a:solidFill>
                  <a:schemeClr val="bg1"/>
                </a:solidFill>
              </a:rPr>
              <a:t> community (i.e. National T&amp;F Group) to share discovery outputs and approaches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3.  Share approaches to capture, </a:t>
            </a:r>
            <a:r>
              <a:rPr lang="en-US" sz="2000" dirty="0" err="1">
                <a:solidFill>
                  <a:schemeClr val="bg1"/>
                </a:solidFill>
              </a:rPr>
              <a:t>analyse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dirty="0" err="1">
                <a:solidFill>
                  <a:schemeClr val="bg1"/>
                </a:solidFill>
              </a:rPr>
              <a:t>visualise</a:t>
            </a:r>
            <a:r>
              <a:rPr lang="en-US" sz="2000" dirty="0">
                <a:solidFill>
                  <a:schemeClr val="bg1"/>
                </a:solidFill>
              </a:rPr>
              <a:t> use cases alongside benefits </a:t>
            </a:r>
            <a:r>
              <a:rPr lang="en-US" sz="2000" dirty="0" err="1">
                <a:solidFill>
                  <a:schemeClr val="bg1"/>
                </a:solidFill>
              </a:rPr>
              <a:t>realisation</a:t>
            </a:r>
            <a:r>
              <a:rPr lang="en-US" sz="2000" dirty="0">
                <a:solidFill>
                  <a:schemeClr val="bg1"/>
                </a:solidFill>
              </a:rPr>
              <a:t> work.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B802-9D1E-1441-1DE3-4FE3469A1D4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04ADF91-AE20-F780-A969-3DEF669A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86" b="16667"/>
          <a:stretch/>
        </p:blipFill>
        <p:spPr>
          <a:xfrm>
            <a:off x="6095998" y="0"/>
            <a:ext cx="6096000" cy="3385458"/>
          </a:xfrm>
          <a:prstGeom prst="rect">
            <a:avLst/>
          </a:prstGeom>
        </p:spPr>
      </p:pic>
      <p:pic>
        <p:nvPicPr>
          <p:cNvPr id="7" name="Picture 6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855ADFAC-A5D4-AE1F-E36C-559EF0066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76" t="1735" b="-803"/>
          <a:stretch/>
        </p:blipFill>
        <p:spPr>
          <a:xfrm rot="5400000">
            <a:off x="8791071" y="3457074"/>
            <a:ext cx="3692273" cy="3109579"/>
          </a:xfrm>
          <a:prstGeom prst="rect">
            <a:avLst/>
          </a:prstGeom>
        </p:spPr>
      </p:pic>
      <p:pic>
        <p:nvPicPr>
          <p:cNvPr id="10" name="Picture 9" descr="A purpl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7CCE87F-F876-E43A-4C64-C31181C532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1" r="11775"/>
          <a:stretch/>
        </p:blipFill>
        <p:spPr>
          <a:xfrm rot="5400000">
            <a:off x="5804649" y="3457074"/>
            <a:ext cx="3692273" cy="31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238099" y="217764"/>
            <a:ext cx="1032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Outcomes &amp; 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FA5EEF6-A63A-A3A8-F566-1E4A98A09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169509"/>
              </p:ext>
            </p:extLst>
          </p:nvPr>
        </p:nvGraphicFramePr>
        <p:xfrm>
          <a:off x="358347" y="1101241"/>
          <a:ext cx="11483457" cy="52708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740624">
                  <a:extLst>
                    <a:ext uri="{9D8B030D-6E8A-4147-A177-3AD203B41FA5}">
                      <a16:colId xmlns:a16="http://schemas.microsoft.com/office/drawing/2014/main" val="3260212020"/>
                    </a:ext>
                  </a:extLst>
                </a:gridCol>
                <a:gridCol w="2046981">
                  <a:extLst>
                    <a:ext uri="{9D8B030D-6E8A-4147-A177-3AD203B41FA5}">
                      <a16:colId xmlns:a16="http://schemas.microsoft.com/office/drawing/2014/main" val="2475817082"/>
                    </a:ext>
                  </a:extLst>
                </a:gridCol>
                <a:gridCol w="1695852">
                  <a:extLst>
                    <a:ext uri="{9D8B030D-6E8A-4147-A177-3AD203B41FA5}">
                      <a16:colId xmlns:a16="http://schemas.microsoft.com/office/drawing/2014/main" val="1333398143"/>
                    </a:ext>
                  </a:extLst>
                </a:gridCol>
              </a:tblGrid>
              <a:tr h="607382">
                <a:tc>
                  <a:txBody>
                    <a:bodyPr/>
                    <a:lstStyle/>
                    <a:p>
                      <a:r>
                        <a:rPr lang="en-US" dirty="0"/>
                        <a:t>Action/Outcome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 is involved?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Check in Date</a:t>
                      </a:r>
                    </a:p>
                  </a:txBody>
                  <a:tcPr>
                    <a:solidFill>
                      <a:srgbClr val="833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94468"/>
                  </a:ext>
                </a:extLst>
              </a:tr>
              <a:tr h="1048358">
                <a:tc>
                  <a:txBody>
                    <a:bodyPr/>
                    <a:lstStyle/>
                    <a:p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Share problem definitions from workshop.</a:t>
                      </a:r>
                    </a:p>
                    <a:p>
                      <a:endParaRPr lang="en-US" sz="1600" b="0" i="0" u="none" strike="noStrike" dirty="0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GB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Teams to familiarise themselves with NHS Digital Service Design standard &amp; manual view a view to incorporating mindsets and methods into Shared Care Record optimisation</a:t>
                      </a:r>
                      <a:endParaRPr lang="en-US" sz="1600" b="0" i="0" u="none" strike="noStrike" dirty="0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/>
                        <a:t>ShCR</a:t>
                      </a:r>
                      <a:r>
                        <a:rPr lang="en-US" sz="1600" baseline="0" dirty="0"/>
                        <a:t> wider community, workshop </a:t>
                      </a:r>
                      <a:r>
                        <a:rPr lang="en-US" sz="1600" baseline="0" dirty="0" err="1"/>
                        <a:t>faciliators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1/7/23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500520"/>
                  </a:ext>
                </a:extLst>
              </a:tr>
              <a:tr h="1497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Engage across </a:t>
                      </a:r>
                      <a:r>
                        <a:rPr lang="en-US" sz="1600" b="0" i="0" u="none" strike="noStrike" dirty="0" err="1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ShCR</a:t>
                      </a: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 community (i.e. National T&amp;F Group) to share discovery outputs and approaches.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Teams to consider skilling up Shared Care Record teams in user-centred design as well as creating user researcher roles into multidisciplinary digital teams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National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ShCR</a:t>
                      </a:r>
                      <a:r>
                        <a:rPr lang="en-US" sz="1600" baseline="0" dirty="0"/>
                        <a:t> Task &amp; Finish Group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1/7/23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72240"/>
                  </a:ext>
                </a:extLst>
              </a:tr>
              <a:tr h="1497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Share approaches to capture, </a:t>
                      </a:r>
                      <a:r>
                        <a:rPr lang="en-US" sz="1600" b="0" i="0" u="none" strike="noStrike" dirty="0" err="1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analyse</a:t>
                      </a: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en-US" sz="1600" b="0" i="0" u="none" strike="noStrike" dirty="0" err="1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visualise</a:t>
                      </a: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 use cases alongside benefits </a:t>
                      </a:r>
                      <a:r>
                        <a:rPr lang="en-US" sz="1600" b="0" i="0" u="none" strike="noStrike" dirty="0" err="1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realisation</a:t>
                      </a:r>
                      <a:r>
                        <a:rPr lang="en-US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 work.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r>
                        <a:rPr lang="en-GB" sz="1600" b="0" i="0" u="none" strike="noStrike" dirty="0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Teams to consider how they engage with other change functions/capabilities such as organisational development, patient and public involvement, patient experience and quality improvement to assess how they can be better brought together to maximise adoption of digital technologies.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National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ShCR</a:t>
                      </a:r>
                      <a:r>
                        <a:rPr lang="en-US" sz="1600" baseline="0" dirty="0"/>
                        <a:t> Task &amp; Finish Group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1/7/23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174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4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c5be63-7636-43f1-bc12-9a358815ed73">
      <Terms xmlns="http://schemas.microsoft.com/office/infopath/2007/PartnerControls"/>
    </lcf76f155ced4ddcb4097134ff3c332f>
    <TaxCatchAll xmlns="00062cda-fd36-412a-9134-e5b115d9e1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8728FEF3F4540BED6A9C2ACE6AB40" ma:contentTypeVersion="16" ma:contentTypeDescription="Create a new document." ma:contentTypeScope="" ma:versionID="a8d11c95b1a4637e0c896fe10dec4b48">
  <xsd:schema xmlns:xsd="http://www.w3.org/2001/XMLSchema" xmlns:xs="http://www.w3.org/2001/XMLSchema" xmlns:p="http://schemas.microsoft.com/office/2006/metadata/properties" xmlns:ns2="26c5be63-7636-43f1-bc12-9a358815ed73" xmlns:ns3="00062cda-fd36-412a-9134-e5b115d9e187" targetNamespace="http://schemas.microsoft.com/office/2006/metadata/properties" ma:root="true" ma:fieldsID="6d3bfea539ea45db0154f7ab5c916637" ns2:_="" ns3:_="">
    <xsd:import namespace="26c5be63-7636-43f1-bc12-9a358815ed73"/>
    <xsd:import namespace="00062cda-fd36-412a-9134-e5b115d9e1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5be63-7636-43f1-bc12-9a358815e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353c15d-b4f2-4052-9b3e-b026a4b846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062cda-fd36-412a-9134-e5b115d9e18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3ede7a6-f423-4abc-bed1-5b61fd051000}" ma:internalName="TaxCatchAll" ma:showField="CatchAllData" ma:web="00062cda-fd36-412a-9134-e5b115d9e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B5F6FB-0ACA-44C0-BA0A-9453667C30BB}">
  <ds:schemaRefs>
    <ds:schemaRef ds:uri="http://purl.org/dc/elements/1.1/"/>
    <ds:schemaRef ds:uri="http://purl.org/dc/terms/"/>
    <ds:schemaRef ds:uri="26c5be63-7636-43f1-bc12-9a358815ed73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00062cda-fd36-412a-9134-e5b115d9e187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81C31F-1BFF-4C61-9B62-30DF3BCE38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73E62-4A90-48EA-8EB3-FCABBC175F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c5be63-7636-43f1-bc12-9a358815ed73"/>
    <ds:schemaRef ds:uri="00062cda-fd36-412a-9134-e5b115d9e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330</Words>
  <Application>Microsoft Macintosh PowerPoint</Application>
  <PresentationFormat>Widescreen</PresentationFormat>
  <Paragraphs>37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 Outcomes and actions for…  Workshop 3A: Designing for Excellent Shared Care Record Adoption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 Text Text Text</dc:title>
  <dc:creator>Microsoft Office User</dc:creator>
  <cp:lastModifiedBy>Louise Sinclair</cp:lastModifiedBy>
  <cp:revision>25</cp:revision>
  <dcterms:created xsi:type="dcterms:W3CDTF">2022-04-12T19:39:15Z</dcterms:created>
  <dcterms:modified xsi:type="dcterms:W3CDTF">2023-05-04T12:33:46Z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0x0101003BF8728FEF3F4540BED6A9C2ACE6AB40</vt:lpwstr>
  </property>
</Properties>
</file>