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sldIdLst>
    <p:sldId id="256" r:id="rId5"/>
    <p:sldId id="259" r:id="rId6"/>
    <p:sldId id="260" r:id="rId7"/>
    <p:sldId id="261" r:id="rId8"/>
    <p:sldId id="262" r:id="rId9"/>
    <p:sldId id="263"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2D9933B1-B0BD-1A94-6748-21A16436D2EA}" name="Debbie Westmoreland" initials="DW" userId="S::dwestmoreland@nhs.net::3754cdd6-bb44-4220-ae93-14aab4bebc97"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Tara Athanasiou" initials="TA" lastIdx="2" clrIdx="0">
    <p:extLst>
      <p:ext uri="{19B8F6BF-5375-455C-9EA6-DF929625EA0E}">
        <p15:presenceInfo xmlns:p15="http://schemas.microsoft.com/office/powerpoint/2012/main" userId="S::t.athanasiou@nhs.net::1d163717-48b6-4ad1-8d81-82a93ebb201b" providerId="AD"/>
      </p:ext>
    </p:extLst>
  </p:cmAuthor>
  <p:cmAuthor id="2" name="WESTMORELAND, Debbie (NHS HUMBER AND NORTH YORKSHIRE ICB - 03H)" initials="W0" lastIdx="1" clrIdx="1">
    <p:extLst>
      <p:ext uri="{19B8F6BF-5375-455C-9EA6-DF929625EA0E}">
        <p15:presenceInfo xmlns:p15="http://schemas.microsoft.com/office/powerpoint/2012/main" userId="S::dwestmoreland@nhs.net::3754cdd6-bb44-4220-ae93-14aab4bebc9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E94F35"/>
    <a:srgbClr val="3C063F"/>
    <a:srgbClr val="782283"/>
    <a:srgbClr val="833C9F"/>
    <a:srgbClr val="003853"/>
    <a:srgbClr val="D9458F"/>
    <a:srgbClr val="FFCE44"/>
    <a:srgbClr val="3AADC7"/>
    <a:srgbClr val="4771B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FB88F16-2D53-40B4-9897-8422417A35E8}" v="18" dt="2023-03-23T11:36:04.45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836"/>
    <p:restoredTop sz="94718"/>
  </p:normalViewPr>
  <p:slideViewPr>
    <p:cSldViewPr snapToGrid="0">
      <p:cViewPr varScale="1">
        <p:scale>
          <a:sx n="117" d="100"/>
          <a:sy n="117" d="100"/>
        </p:scale>
        <p:origin x="632" y="1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17" Type="http://schemas.microsoft.com/office/2018/10/relationships/authors" Target="authors.xml"/><Relationship Id="rId2" Type="http://schemas.openxmlformats.org/officeDocument/2006/relationships/customXml" Target="../customXml/item2.xml"/><Relationship Id="rId16"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commentAuthors" Target="commentAuthors.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87A0B6-1121-5A4F-A9E5-C1109A67E91F}"/>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a:p>
        </p:txBody>
      </p:sp>
      <p:sp>
        <p:nvSpPr>
          <p:cNvPr id="3" name="Subtitle 2">
            <a:extLst>
              <a:ext uri="{FF2B5EF4-FFF2-40B4-BE49-F238E27FC236}">
                <a16:creationId xmlns:a16="http://schemas.microsoft.com/office/drawing/2014/main" id="{4010B07B-9C86-D94A-9A6D-C25DD2348ED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4" name="Date Placeholder 3">
            <a:extLst>
              <a:ext uri="{FF2B5EF4-FFF2-40B4-BE49-F238E27FC236}">
                <a16:creationId xmlns:a16="http://schemas.microsoft.com/office/drawing/2014/main" id="{55B0EBE2-8C89-3D46-9F39-E61224518296}"/>
              </a:ext>
            </a:extLst>
          </p:cNvPr>
          <p:cNvSpPr>
            <a:spLocks noGrp="1"/>
          </p:cNvSpPr>
          <p:nvPr>
            <p:ph type="dt" sz="half" idx="10"/>
          </p:nvPr>
        </p:nvSpPr>
        <p:spPr/>
        <p:txBody>
          <a:bodyPr/>
          <a:lstStyle/>
          <a:p>
            <a:fld id="{0C225E06-2D28-6044-A754-78574865E02E}" type="datetimeFigureOut">
              <a:rPr lang="en-US" smtClean="0"/>
              <a:t>4/18/23</a:t>
            </a:fld>
            <a:endParaRPr lang="en-US"/>
          </a:p>
        </p:txBody>
      </p:sp>
      <p:sp>
        <p:nvSpPr>
          <p:cNvPr id="5" name="Footer Placeholder 4">
            <a:extLst>
              <a:ext uri="{FF2B5EF4-FFF2-40B4-BE49-F238E27FC236}">
                <a16:creationId xmlns:a16="http://schemas.microsoft.com/office/drawing/2014/main" id="{B7532CEC-A2F2-8F40-B370-7DD1ED15EF2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971C006-20ED-2048-AD08-E1AA4E108258}"/>
              </a:ext>
            </a:extLst>
          </p:cNvPr>
          <p:cNvSpPr>
            <a:spLocks noGrp="1"/>
          </p:cNvSpPr>
          <p:nvPr>
            <p:ph type="sldNum" sz="quarter" idx="12"/>
          </p:nvPr>
        </p:nvSpPr>
        <p:spPr/>
        <p:txBody>
          <a:bodyPr/>
          <a:lstStyle/>
          <a:p>
            <a:fld id="{F418F0A1-952F-D043-9020-DF8406D5167E}" type="slidenum">
              <a:rPr lang="en-US" smtClean="0"/>
              <a:t>‹#›</a:t>
            </a:fld>
            <a:endParaRPr lang="en-US"/>
          </a:p>
        </p:txBody>
      </p:sp>
    </p:spTree>
    <p:extLst>
      <p:ext uri="{BB962C8B-B14F-4D97-AF65-F5344CB8AC3E}">
        <p14:creationId xmlns:p14="http://schemas.microsoft.com/office/powerpoint/2010/main" val="40560165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B68D34-09BF-1147-A822-30A710EAFCC5}"/>
              </a:ext>
            </a:extLst>
          </p:cNvPr>
          <p:cNvSpPr>
            <a:spLocks noGrp="1"/>
          </p:cNvSpPr>
          <p:nvPr>
            <p:ph type="title"/>
          </p:nvPr>
        </p:nvSpPr>
        <p:spPr/>
        <p:txBody>
          <a:bodyPr/>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ABDB7C88-2041-0F4C-9CB2-033A350B14D1}"/>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9EAB9516-6057-E046-B3E0-59802BA340F1}"/>
              </a:ext>
            </a:extLst>
          </p:cNvPr>
          <p:cNvSpPr>
            <a:spLocks noGrp="1"/>
          </p:cNvSpPr>
          <p:nvPr>
            <p:ph type="dt" sz="half" idx="10"/>
          </p:nvPr>
        </p:nvSpPr>
        <p:spPr/>
        <p:txBody>
          <a:bodyPr/>
          <a:lstStyle/>
          <a:p>
            <a:fld id="{0C225E06-2D28-6044-A754-78574865E02E}" type="datetimeFigureOut">
              <a:rPr lang="en-US" smtClean="0"/>
              <a:t>4/18/23</a:t>
            </a:fld>
            <a:endParaRPr lang="en-US"/>
          </a:p>
        </p:txBody>
      </p:sp>
      <p:sp>
        <p:nvSpPr>
          <p:cNvPr id="5" name="Footer Placeholder 4">
            <a:extLst>
              <a:ext uri="{FF2B5EF4-FFF2-40B4-BE49-F238E27FC236}">
                <a16:creationId xmlns:a16="http://schemas.microsoft.com/office/drawing/2014/main" id="{50682922-BD86-EF4B-A76C-3FDD665C296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F0FCEB0-A74D-1742-9E98-90E52CCDB7C0}"/>
              </a:ext>
            </a:extLst>
          </p:cNvPr>
          <p:cNvSpPr>
            <a:spLocks noGrp="1"/>
          </p:cNvSpPr>
          <p:nvPr>
            <p:ph type="sldNum" sz="quarter" idx="12"/>
          </p:nvPr>
        </p:nvSpPr>
        <p:spPr/>
        <p:txBody>
          <a:bodyPr/>
          <a:lstStyle/>
          <a:p>
            <a:fld id="{F418F0A1-952F-D043-9020-DF8406D5167E}" type="slidenum">
              <a:rPr lang="en-US" smtClean="0"/>
              <a:t>‹#›</a:t>
            </a:fld>
            <a:endParaRPr lang="en-US"/>
          </a:p>
        </p:txBody>
      </p:sp>
    </p:spTree>
    <p:extLst>
      <p:ext uri="{BB962C8B-B14F-4D97-AF65-F5344CB8AC3E}">
        <p14:creationId xmlns:p14="http://schemas.microsoft.com/office/powerpoint/2010/main" val="24141149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EB3D1F6-81D6-1D4D-B59E-8BC3D366A259}"/>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328EA0BC-C8D2-C64A-A14D-268613844D72}"/>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74541D60-5381-934B-8E95-90938EEAE8DA}"/>
              </a:ext>
            </a:extLst>
          </p:cNvPr>
          <p:cNvSpPr>
            <a:spLocks noGrp="1"/>
          </p:cNvSpPr>
          <p:nvPr>
            <p:ph type="dt" sz="half" idx="10"/>
          </p:nvPr>
        </p:nvSpPr>
        <p:spPr/>
        <p:txBody>
          <a:bodyPr/>
          <a:lstStyle/>
          <a:p>
            <a:fld id="{0C225E06-2D28-6044-A754-78574865E02E}" type="datetimeFigureOut">
              <a:rPr lang="en-US" smtClean="0"/>
              <a:t>4/18/23</a:t>
            </a:fld>
            <a:endParaRPr lang="en-US"/>
          </a:p>
        </p:txBody>
      </p:sp>
      <p:sp>
        <p:nvSpPr>
          <p:cNvPr id="5" name="Footer Placeholder 4">
            <a:extLst>
              <a:ext uri="{FF2B5EF4-FFF2-40B4-BE49-F238E27FC236}">
                <a16:creationId xmlns:a16="http://schemas.microsoft.com/office/drawing/2014/main" id="{088AE05C-F4BA-0D47-AE92-E0CFB4ACB4C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E8A2A8B-B043-4E4F-8622-A44989BE499D}"/>
              </a:ext>
            </a:extLst>
          </p:cNvPr>
          <p:cNvSpPr>
            <a:spLocks noGrp="1"/>
          </p:cNvSpPr>
          <p:nvPr>
            <p:ph type="sldNum" sz="quarter" idx="12"/>
          </p:nvPr>
        </p:nvSpPr>
        <p:spPr/>
        <p:txBody>
          <a:bodyPr/>
          <a:lstStyle/>
          <a:p>
            <a:fld id="{F418F0A1-952F-D043-9020-DF8406D5167E}" type="slidenum">
              <a:rPr lang="en-US" smtClean="0"/>
              <a:t>‹#›</a:t>
            </a:fld>
            <a:endParaRPr lang="en-US"/>
          </a:p>
        </p:txBody>
      </p:sp>
    </p:spTree>
    <p:extLst>
      <p:ext uri="{BB962C8B-B14F-4D97-AF65-F5344CB8AC3E}">
        <p14:creationId xmlns:p14="http://schemas.microsoft.com/office/powerpoint/2010/main" val="20851016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5D9483-299F-7844-AF90-31791D9F6337}"/>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69D2CA7C-55A6-794D-9D08-0474B8964523}"/>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700DAEF5-2048-5442-8EEC-B3E7CBCEFC81}"/>
              </a:ext>
            </a:extLst>
          </p:cNvPr>
          <p:cNvSpPr>
            <a:spLocks noGrp="1"/>
          </p:cNvSpPr>
          <p:nvPr>
            <p:ph type="dt" sz="half" idx="10"/>
          </p:nvPr>
        </p:nvSpPr>
        <p:spPr/>
        <p:txBody>
          <a:bodyPr/>
          <a:lstStyle/>
          <a:p>
            <a:fld id="{0C225E06-2D28-6044-A754-78574865E02E}" type="datetimeFigureOut">
              <a:rPr lang="en-US" smtClean="0"/>
              <a:t>4/18/23</a:t>
            </a:fld>
            <a:endParaRPr lang="en-US"/>
          </a:p>
        </p:txBody>
      </p:sp>
      <p:sp>
        <p:nvSpPr>
          <p:cNvPr id="5" name="Footer Placeholder 4">
            <a:extLst>
              <a:ext uri="{FF2B5EF4-FFF2-40B4-BE49-F238E27FC236}">
                <a16:creationId xmlns:a16="http://schemas.microsoft.com/office/drawing/2014/main" id="{48F46D2B-32F6-9043-B1C6-9B635111799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02E4A01-6E9C-424C-A13C-F04BD71BC987}"/>
              </a:ext>
            </a:extLst>
          </p:cNvPr>
          <p:cNvSpPr>
            <a:spLocks noGrp="1"/>
          </p:cNvSpPr>
          <p:nvPr>
            <p:ph type="sldNum" sz="quarter" idx="12"/>
          </p:nvPr>
        </p:nvSpPr>
        <p:spPr/>
        <p:txBody>
          <a:bodyPr/>
          <a:lstStyle/>
          <a:p>
            <a:fld id="{F418F0A1-952F-D043-9020-DF8406D5167E}" type="slidenum">
              <a:rPr lang="en-US" smtClean="0"/>
              <a:t>‹#›</a:t>
            </a:fld>
            <a:endParaRPr lang="en-US"/>
          </a:p>
        </p:txBody>
      </p:sp>
    </p:spTree>
    <p:extLst>
      <p:ext uri="{BB962C8B-B14F-4D97-AF65-F5344CB8AC3E}">
        <p14:creationId xmlns:p14="http://schemas.microsoft.com/office/powerpoint/2010/main" val="31445029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79223F-5167-BF49-B7A5-9A20B74E8F8C}"/>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a:p>
        </p:txBody>
      </p:sp>
      <p:sp>
        <p:nvSpPr>
          <p:cNvPr id="3" name="Text Placeholder 2">
            <a:extLst>
              <a:ext uri="{FF2B5EF4-FFF2-40B4-BE49-F238E27FC236}">
                <a16:creationId xmlns:a16="http://schemas.microsoft.com/office/drawing/2014/main" id="{17ABF161-E384-894F-8CEF-F54371BBF6E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4FC480C3-D0D1-4E4D-9F78-98CFDDBAFE71}"/>
              </a:ext>
            </a:extLst>
          </p:cNvPr>
          <p:cNvSpPr>
            <a:spLocks noGrp="1"/>
          </p:cNvSpPr>
          <p:nvPr>
            <p:ph type="dt" sz="half" idx="10"/>
          </p:nvPr>
        </p:nvSpPr>
        <p:spPr/>
        <p:txBody>
          <a:bodyPr/>
          <a:lstStyle/>
          <a:p>
            <a:fld id="{0C225E06-2D28-6044-A754-78574865E02E}" type="datetimeFigureOut">
              <a:rPr lang="en-US" smtClean="0"/>
              <a:t>4/18/23</a:t>
            </a:fld>
            <a:endParaRPr lang="en-US"/>
          </a:p>
        </p:txBody>
      </p:sp>
      <p:sp>
        <p:nvSpPr>
          <p:cNvPr id="5" name="Footer Placeholder 4">
            <a:extLst>
              <a:ext uri="{FF2B5EF4-FFF2-40B4-BE49-F238E27FC236}">
                <a16:creationId xmlns:a16="http://schemas.microsoft.com/office/drawing/2014/main" id="{AA97826A-6DF5-CD4F-B5D0-85F601B7EA7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5A5BFAC-05F5-3347-9B34-5803B349BE96}"/>
              </a:ext>
            </a:extLst>
          </p:cNvPr>
          <p:cNvSpPr>
            <a:spLocks noGrp="1"/>
          </p:cNvSpPr>
          <p:nvPr>
            <p:ph type="sldNum" sz="quarter" idx="12"/>
          </p:nvPr>
        </p:nvSpPr>
        <p:spPr/>
        <p:txBody>
          <a:bodyPr/>
          <a:lstStyle/>
          <a:p>
            <a:fld id="{F418F0A1-952F-D043-9020-DF8406D5167E}" type="slidenum">
              <a:rPr lang="en-US" smtClean="0"/>
              <a:t>‹#›</a:t>
            </a:fld>
            <a:endParaRPr lang="en-US"/>
          </a:p>
        </p:txBody>
      </p:sp>
    </p:spTree>
    <p:extLst>
      <p:ext uri="{BB962C8B-B14F-4D97-AF65-F5344CB8AC3E}">
        <p14:creationId xmlns:p14="http://schemas.microsoft.com/office/powerpoint/2010/main" val="16036142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D4C62B-3F37-8347-BD7A-155988B27BDA}"/>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60F007E9-C26B-5440-A4A0-0CC5914A2434}"/>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a16="http://schemas.microsoft.com/office/drawing/2014/main" id="{A9498BE2-A856-134D-B17A-5DAD97DDCF17}"/>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a:extLst>
              <a:ext uri="{FF2B5EF4-FFF2-40B4-BE49-F238E27FC236}">
                <a16:creationId xmlns:a16="http://schemas.microsoft.com/office/drawing/2014/main" id="{558697B1-9116-6E49-8710-69F7246DCB74}"/>
              </a:ext>
            </a:extLst>
          </p:cNvPr>
          <p:cNvSpPr>
            <a:spLocks noGrp="1"/>
          </p:cNvSpPr>
          <p:nvPr>
            <p:ph type="dt" sz="half" idx="10"/>
          </p:nvPr>
        </p:nvSpPr>
        <p:spPr/>
        <p:txBody>
          <a:bodyPr/>
          <a:lstStyle/>
          <a:p>
            <a:fld id="{0C225E06-2D28-6044-A754-78574865E02E}" type="datetimeFigureOut">
              <a:rPr lang="en-US" smtClean="0"/>
              <a:t>4/18/23</a:t>
            </a:fld>
            <a:endParaRPr lang="en-US"/>
          </a:p>
        </p:txBody>
      </p:sp>
      <p:sp>
        <p:nvSpPr>
          <p:cNvPr id="6" name="Footer Placeholder 5">
            <a:extLst>
              <a:ext uri="{FF2B5EF4-FFF2-40B4-BE49-F238E27FC236}">
                <a16:creationId xmlns:a16="http://schemas.microsoft.com/office/drawing/2014/main" id="{476BA064-0D23-B447-A093-21CD4666C5A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B54D95A-4286-214D-AFDC-DF88B65E6EC6}"/>
              </a:ext>
            </a:extLst>
          </p:cNvPr>
          <p:cNvSpPr>
            <a:spLocks noGrp="1"/>
          </p:cNvSpPr>
          <p:nvPr>
            <p:ph type="sldNum" sz="quarter" idx="12"/>
          </p:nvPr>
        </p:nvSpPr>
        <p:spPr/>
        <p:txBody>
          <a:bodyPr/>
          <a:lstStyle/>
          <a:p>
            <a:fld id="{F418F0A1-952F-D043-9020-DF8406D5167E}" type="slidenum">
              <a:rPr lang="en-US" smtClean="0"/>
              <a:t>‹#›</a:t>
            </a:fld>
            <a:endParaRPr lang="en-US"/>
          </a:p>
        </p:txBody>
      </p:sp>
    </p:spTree>
    <p:extLst>
      <p:ext uri="{BB962C8B-B14F-4D97-AF65-F5344CB8AC3E}">
        <p14:creationId xmlns:p14="http://schemas.microsoft.com/office/powerpoint/2010/main" val="26996441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0945E3-9B78-FA4D-A6CB-2B8E112EF4F9}"/>
              </a:ext>
            </a:extLst>
          </p:cNvPr>
          <p:cNvSpPr>
            <a:spLocks noGrp="1"/>
          </p:cNvSpPr>
          <p:nvPr>
            <p:ph type="title"/>
          </p:nvPr>
        </p:nvSpPr>
        <p:spPr>
          <a:xfrm>
            <a:off x="839788" y="365125"/>
            <a:ext cx="10515600" cy="1325563"/>
          </a:xfrm>
        </p:spPr>
        <p:txBody>
          <a:bodyPr/>
          <a:lstStyle/>
          <a:p>
            <a:r>
              <a:rPr lang="en-GB"/>
              <a:t>Click to edit Master title style</a:t>
            </a:r>
            <a:endParaRPr lang="en-US"/>
          </a:p>
        </p:txBody>
      </p:sp>
      <p:sp>
        <p:nvSpPr>
          <p:cNvPr id="3" name="Text Placeholder 2">
            <a:extLst>
              <a:ext uri="{FF2B5EF4-FFF2-40B4-BE49-F238E27FC236}">
                <a16:creationId xmlns:a16="http://schemas.microsoft.com/office/drawing/2014/main" id="{24B1D343-4F3B-5A48-9CA0-9232B636292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D2D435E5-6C34-7648-96DB-BCCD01F4F063}"/>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a:extLst>
              <a:ext uri="{FF2B5EF4-FFF2-40B4-BE49-F238E27FC236}">
                <a16:creationId xmlns:a16="http://schemas.microsoft.com/office/drawing/2014/main" id="{1D81EA4C-8D79-8342-B5A8-F70547351AA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45AE8DA1-3568-2848-B2B6-C41448FD396C}"/>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a:extLst>
              <a:ext uri="{FF2B5EF4-FFF2-40B4-BE49-F238E27FC236}">
                <a16:creationId xmlns:a16="http://schemas.microsoft.com/office/drawing/2014/main" id="{8906A5E2-7DED-BE4D-8E43-1A9975BFEEA1}"/>
              </a:ext>
            </a:extLst>
          </p:cNvPr>
          <p:cNvSpPr>
            <a:spLocks noGrp="1"/>
          </p:cNvSpPr>
          <p:nvPr>
            <p:ph type="dt" sz="half" idx="10"/>
          </p:nvPr>
        </p:nvSpPr>
        <p:spPr/>
        <p:txBody>
          <a:bodyPr/>
          <a:lstStyle/>
          <a:p>
            <a:fld id="{0C225E06-2D28-6044-A754-78574865E02E}" type="datetimeFigureOut">
              <a:rPr lang="en-US" smtClean="0"/>
              <a:t>4/18/23</a:t>
            </a:fld>
            <a:endParaRPr lang="en-US"/>
          </a:p>
        </p:txBody>
      </p:sp>
      <p:sp>
        <p:nvSpPr>
          <p:cNvPr id="8" name="Footer Placeholder 7">
            <a:extLst>
              <a:ext uri="{FF2B5EF4-FFF2-40B4-BE49-F238E27FC236}">
                <a16:creationId xmlns:a16="http://schemas.microsoft.com/office/drawing/2014/main" id="{CD8456DC-ADB5-EE4E-8E3A-7C2E0C8C7D7C}"/>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EC7A1EB-8C3D-9840-8D2A-0599328E7713}"/>
              </a:ext>
            </a:extLst>
          </p:cNvPr>
          <p:cNvSpPr>
            <a:spLocks noGrp="1"/>
          </p:cNvSpPr>
          <p:nvPr>
            <p:ph type="sldNum" sz="quarter" idx="12"/>
          </p:nvPr>
        </p:nvSpPr>
        <p:spPr/>
        <p:txBody>
          <a:bodyPr/>
          <a:lstStyle/>
          <a:p>
            <a:fld id="{F418F0A1-952F-D043-9020-DF8406D5167E}" type="slidenum">
              <a:rPr lang="en-US" smtClean="0"/>
              <a:t>‹#›</a:t>
            </a:fld>
            <a:endParaRPr lang="en-US"/>
          </a:p>
        </p:txBody>
      </p:sp>
    </p:spTree>
    <p:extLst>
      <p:ext uri="{BB962C8B-B14F-4D97-AF65-F5344CB8AC3E}">
        <p14:creationId xmlns:p14="http://schemas.microsoft.com/office/powerpoint/2010/main" val="37144299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A79DA7-A946-B44D-912B-1CEB6805FBBB}"/>
              </a:ext>
            </a:extLst>
          </p:cNvPr>
          <p:cNvSpPr>
            <a:spLocks noGrp="1"/>
          </p:cNvSpPr>
          <p:nvPr>
            <p:ph type="title"/>
          </p:nvPr>
        </p:nvSpPr>
        <p:spPr/>
        <p:txBody>
          <a:bodyPr/>
          <a:lstStyle/>
          <a:p>
            <a:r>
              <a:rPr lang="en-GB"/>
              <a:t>Click to edit Master title style</a:t>
            </a:r>
            <a:endParaRPr lang="en-US"/>
          </a:p>
        </p:txBody>
      </p:sp>
      <p:sp>
        <p:nvSpPr>
          <p:cNvPr id="3" name="Date Placeholder 2">
            <a:extLst>
              <a:ext uri="{FF2B5EF4-FFF2-40B4-BE49-F238E27FC236}">
                <a16:creationId xmlns:a16="http://schemas.microsoft.com/office/drawing/2014/main" id="{9370918D-ECC7-B44F-BEBB-8C2AD21DB741}"/>
              </a:ext>
            </a:extLst>
          </p:cNvPr>
          <p:cNvSpPr>
            <a:spLocks noGrp="1"/>
          </p:cNvSpPr>
          <p:nvPr>
            <p:ph type="dt" sz="half" idx="10"/>
          </p:nvPr>
        </p:nvSpPr>
        <p:spPr/>
        <p:txBody>
          <a:bodyPr/>
          <a:lstStyle/>
          <a:p>
            <a:fld id="{0C225E06-2D28-6044-A754-78574865E02E}" type="datetimeFigureOut">
              <a:rPr lang="en-US" smtClean="0"/>
              <a:t>4/18/23</a:t>
            </a:fld>
            <a:endParaRPr lang="en-US"/>
          </a:p>
        </p:txBody>
      </p:sp>
      <p:sp>
        <p:nvSpPr>
          <p:cNvPr id="4" name="Footer Placeholder 3">
            <a:extLst>
              <a:ext uri="{FF2B5EF4-FFF2-40B4-BE49-F238E27FC236}">
                <a16:creationId xmlns:a16="http://schemas.microsoft.com/office/drawing/2014/main" id="{09126158-212F-0545-9FDE-F342B2CC9E6A}"/>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E18FDC3C-1E94-AB47-94D4-903D917AB513}"/>
              </a:ext>
            </a:extLst>
          </p:cNvPr>
          <p:cNvSpPr>
            <a:spLocks noGrp="1"/>
          </p:cNvSpPr>
          <p:nvPr>
            <p:ph type="sldNum" sz="quarter" idx="12"/>
          </p:nvPr>
        </p:nvSpPr>
        <p:spPr/>
        <p:txBody>
          <a:bodyPr/>
          <a:lstStyle/>
          <a:p>
            <a:fld id="{F418F0A1-952F-D043-9020-DF8406D5167E}" type="slidenum">
              <a:rPr lang="en-US" smtClean="0"/>
              <a:t>‹#›</a:t>
            </a:fld>
            <a:endParaRPr lang="en-US"/>
          </a:p>
        </p:txBody>
      </p:sp>
    </p:spTree>
    <p:extLst>
      <p:ext uri="{BB962C8B-B14F-4D97-AF65-F5344CB8AC3E}">
        <p14:creationId xmlns:p14="http://schemas.microsoft.com/office/powerpoint/2010/main" val="41963638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7821A4D-2954-3443-B696-92A89B25EDBD}"/>
              </a:ext>
            </a:extLst>
          </p:cNvPr>
          <p:cNvSpPr>
            <a:spLocks noGrp="1"/>
          </p:cNvSpPr>
          <p:nvPr>
            <p:ph type="dt" sz="half" idx="10"/>
          </p:nvPr>
        </p:nvSpPr>
        <p:spPr/>
        <p:txBody>
          <a:bodyPr/>
          <a:lstStyle/>
          <a:p>
            <a:fld id="{0C225E06-2D28-6044-A754-78574865E02E}" type="datetimeFigureOut">
              <a:rPr lang="en-US" smtClean="0"/>
              <a:t>4/18/23</a:t>
            </a:fld>
            <a:endParaRPr lang="en-US"/>
          </a:p>
        </p:txBody>
      </p:sp>
      <p:sp>
        <p:nvSpPr>
          <p:cNvPr id="3" name="Footer Placeholder 2">
            <a:extLst>
              <a:ext uri="{FF2B5EF4-FFF2-40B4-BE49-F238E27FC236}">
                <a16:creationId xmlns:a16="http://schemas.microsoft.com/office/drawing/2014/main" id="{FB0AB7E3-AC26-0749-8132-9C6935811C6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232BBEF-4970-E64F-B4ED-368373468182}"/>
              </a:ext>
            </a:extLst>
          </p:cNvPr>
          <p:cNvSpPr>
            <a:spLocks noGrp="1"/>
          </p:cNvSpPr>
          <p:nvPr>
            <p:ph type="sldNum" sz="quarter" idx="12"/>
          </p:nvPr>
        </p:nvSpPr>
        <p:spPr/>
        <p:txBody>
          <a:bodyPr/>
          <a:lstStyle/>
          <a:p>
            <a:fld id="{F418F0A1-952F-D043-9020-DF8406D5167E}" type="slidenum">
              <a:rPr lang="en-US" smtClean="0"/>
              <a:t>‹#›</a:t>
            </a:fld>
            <a:endParaRPr lang="en-US"/>
          </a:p>
        </p:txBody>
      </p:sp>
    </p:spTree>
    <p:extLst>
      <p:ext uri="{BB962C8B-B14F-4D97-AF65-F5344CB8AC3E}">
        <p14:creationId xmlns:p14="http://schemas.microsoft.com/office/powerpoint/2010/main" val="14051368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1ACCDB-273A-D24C-A5E8-377C1C1C045C}"/>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Content Placeholder 2">
            <a:extLst>
              <a:ext uri="{FF2B5EF4-FFF2-40B4-BE49-F238E27FC236}">
                <a16:creationId xmlns:a16="http://schemas.microsoft.com/office/drawing/2014/main" id="{FE938ED9-2DD2-BD4F-ACC9-0FEB9E3FCED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a:extLst>
              <a:ext uri="{FF2B5EF4-FFF2-40B4-BE49-F238E27FC236}">
                <a16:creationId xmlns:a16="http://schemas.microsoft.com/office/drawing/2014/main" id="{10DB7286-9740-384F-824B-A5585CF7CCD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875ECDA9-BEAE-754C-AA36-331D6A5606EF}"/>
              </a:ext>
            </a:extLst>
          </p:cNvPr>
          <p:cNvSpPr>
            <a:spLocks noGrp="1"/>
          </p:cNvSpPr>
          <p:nvPr>
            <p:ph type="dt" sz="half" idx="10"/>
          </p:nvPr>
        </p:nvSpPr>
        <p:spPr/>
        <p:txBody>
          <a:bodyPr/>
          <a:lstStyle/>
          <a:p>
            <a:fld id="{0C225E06-2D28-6044-A754-78574865E02E}" type="datetimeFigureOut">
              <a:rPr lang="en-US" smtClean="0"/>
              <a:t>4/18/23</a:t>
            </a:fld>
            <a:endParaRPr lang="en-US"/>
          </a:p>
        </p:txBody>
      </p:sp>
      <p:sp>
        <p:nvSpPr>
          <p:cNvPr id="6" name="Footer Placeholder 5">
            <a:extLst>
              <a:ext uri="{FF2B5EF4-FFF2-40B4-BE49-F238E27FC236}">
                <a16:creationId xmlns:a16="http://schemas.microsoft.com/office/drawing/2014/main" id="{23A4016B-325D-EB40-87E6-0327AC95EC0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22AC85A-498B-E14A-9DBE-E6283B3E171D}"/>
              </a:ext>
            </a:extLst>
          </p:cNvPr>
          <p:cNvSpPr>
            <a:spLocks noGrp="1"/>
          </p:cNvSpPr>
          <p:nvPr>
            <p:ph type="sldNum" sz="quarter" idx="12"/>
          </p:nvPr>
        </p:nvSpPr>
        <p:spPr/>
        <p:txBody>
          <a:bodyPr/>
          <a:lstStyle/>
          <a:p>
            <a:fld id="{F418F0A1-952F-D043-9020-DF8406D5167E}" type="slidenum">
              <a:rPr lang="en-US" smtClean="0"/>
              <a:t>‹#›</a:t>
            </a:fld>
            <a:endParaRPr lang="en-US"/>
          </a:p>
        </p:txBody>
      </p:sp>
    </p:spTree>
    <p:extLst>
      <p:ext uri="{BB962C8B-B14F-4D97-AF65-F5344CB8AC3E}">
        <p14:creationId xmlns:p14="http://schemas.microsoft.com/office/powerpoint/2010/main" val="23542052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7469B3-4B53-8A4C-925E-1FF5718BC94F}"/>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Picture Placeholder 2">
            <a:extLst>
              <a:ext uri="{FF2B5EF4-FFF2-40B4-BE49-F238E27FC236}">
                <a16:creationId xmlns:a16="http://schemas.microsoft.com/office/drawing/2014/main" id="{72693FC1-C711-3940-B813-54594AB4A42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DB43C81-7FA1-B04B-84FF-34BD63BD437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C4AF249D-E16F-424A-8110-93359B2BAFE0}"/>
              </a:ext>
            </a:extLst>
          </p:cNvPr>
          <p:cNvSpPr>
            <a:spLocks noGrp="1"/>
          </p:cNvSpPr>
          <p:nvPr>
            <p:ph type="dt" sz="half" idx="10"/>
          </p:nvPr>
        </p:nvSpPr>
        <p:spPr/>
        <p:txBody>
          <a:bodyPr/>
          <a:lstStyle/>
          <a:p>
            <a:fld id="{0C225E06-2D28-6044-A754-78574865E02E}" type="datetimeFigureOut">
              <a:rPr lang="en-US" smtClean="0"/>
              <a:t>4/18/23</a:t>
            </a:fld>
            <a:endParaRPr lang="en-US"/>
          </a:p>
        </p:txBody>
      </p:sp>
      <p:sp>
        <p:nvSpPr>
          <p:cNvPr id="6" name="Footer Placeholder 5">
            <a:extLst>
              <a:ext uri="{FF2B5EF4-FFF2-40B4-BE49-F238E27FC236}">
                <a16:creationId xmlns:a16="http://schemas.microsoft.com/office/drawing/2014/main" id="{D091CC0B-70EC-334E-A4AF-6615044BC0A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1CA21C5-750B-C945-B7CC-507A846A55C5}"/>
              </a:ext>
            </a:extLst>
          </p:cNvPr>
          <p:cNvSpPr>
            <a:spLocks noGrp="1"/>
          </p:cNvSpPr>
          <p:nvPr>
            <p:ph type="sldNum" sz="quarter" idx="12"/>
          </p:nvPr>
        </p:nvSpPr>
        <p:spPr/>
        <p:txBody>
          <a:bodyPr/>
          <a:lstStyle/>
          <a:p>
            <a:fld id="{F418F0A1-952F-D043-9020-DF8406D5167E}" type="slidenum">
              <a:rPr lang="en-US" smtClean="0"/>
              <a:t>‹#›</a:t>
            </a:fld>
            <a:endParaRPr lang="en-US"/>
          </a:p>
        </p:txBody>
      </p:sp>
    </p:spTree>
    <p:extLst>
      <p:ext uri="{BB962C8B-B14F-4D97-AF65-F5344CB8AC3E}">
        <p14:creationId xmlns:p14="http://schemas.microsoft.com/office/powerpoint/2010/main" val="33219174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35A3E70-C5D9-6644-9917-8047A1B307B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D56758AE-403E-014B-BA93-15C2B64DA5A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0CC73C38-9B26-E347-88EE-F24E3748C21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C225E06-2D28-6044-A754-78574865E02E}" type="datetimeFigureOut">
              <a:rPr lang="en-US" smtClean="0"/>
              <a:t>4/18/23</a:t>
            </a:fld>
            <a:endParaRPr lang="en-US"/>
          </a:p>
        </p:txBody>
      </p:sp>
      <p:sp>
        <p:nvSpPr>
          <p:cNvPr id="5" name="Footer Placeholder 4">
            <a:extLst>
              <a:ext uri="{FF2B5EF4-FFF2-40B4-BE49-F238E27FC236}">
                <a16:creationId xmlns:a16="http://schemas.microsoft.com/office/drawing/2014/main" id="{718235A2-2C56-3C4F-AA70-F43D283747A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7FD4A857-16EE-FF4D-B4FD-F9FE49038FB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418F0A1-952F-D043-9020-DF8406D5167E}" type="slidenum">
              <a:rPr lang="en-US" smtClean="0"/>
              <a:t>‹#›</a:t>
            </a:fld>
            <a:endParaRPr lang="en-US"/>
          </a:p>
        </p:txBody>
      </p:sp>
    </p:spTree>
    <p:extLst>
      <p:ext uri="{BB962C8B-B14F-4D97-AF65-F5344CB8AC3E}">
        <p14:creationId xmlns:p14="http://schemas.microsoft.com/office/powerpoint/2010/main" val="150524713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F712BDDB-F2F6-D5C5-B510-408D1883FA26}"/>
              </a:ext>
            </a:extLst>
          </p:cNvPr>
          <p:cNvSpPr/>
          <p:nvPr/>
        </p:nvSpPr>
        <p:spPr>
          <a:xfrm>
            <a:off x="0" y="2330606"/>
            <a:ext cx="12192000" cy="4527394"/>
          </a:xfrm>
          <a:prstGeom prst="rect">
            <a:avLst/>
          </a:prstGeom>
          <a:solidFill>
            <a:srgbClr val="833C9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2C7E068-7DDB-7340-B0EF-1785D5915A2F}"/>
              </a:ext>
            </a:extLst>
          </p:cNvPr>
          <p:cNvSpPr>
            <a:spLocks noGrp="1"/>
          </p:cNvSpPr>
          <p:nvPr>
            <p:ph type="ctrTitle"/>
          </p:nvPr>
        </p:nvSpPr>
        <p:spPr>
          <a:xfrm>
            <a:off x="1091514" y="2836718"/>
            <a:ext cx="10510678" cy="1504368"/>
          </a:xfrm>
        </p:spPr>
        <p:txBody>
          <a:bodyPr>
            <a:normAutofit/>
          </a:bodyPr>
          <a:lstStyle/>
          <a:p>
            <a:pPr algn="l"/>
            <a:r>
              <a:rPr lang="en-US" sz="4400" b="1" dirty="0">
                <a:solidFill>
                  <a:schemeClr val="bg1"/>
                </a:solidFill>
                <a:latin typeface="Arial" panose="020B0604020202020204" pitchFamily="34" charset="0"/>
                <a:cs typeface="Arial" panose="020B0604020202020204" pitchFamily="34" charset="0"/>
              </a:rPr>
              <a:t>Delegate Feedback….</a:t>
            </a:r>
            <a:endParaRPr lang="en-US" sz="3100" b="1" dirty="0">
              <a:solidFill>
                <a:schemeClr val="bg1"/>
              </a:solidFill>
              <a:latin typeface="Arial" panose="020B0604020202020204" pitchFamily="34" charset="0"/>
              <a:cs typeface="Arial" panose="020B0604020202020204" pitchFamily="34" charset="0"/>
            </a:endParaRPr>
          </a:p>
        </p:txBody>
      </p:sp>
      <p:pic>
        <p:nvPicPr>
          <p:cNvPr id="11" name="Picture 10" descr="Graphical user interface&#10;&#10;Description automatically generated">
            <a:extLst>
              <a:ext uri="{FF2B5EF4-FFF2-40B4-BE49-F238E27FC236}">
                <a16:creationId xmlns:a16="http://schemas.microsoft.com/office/drawing/2014/main" id="{9D8E7B27-345A-1AD1-F0BD-21AB96DABD32}"/>
              </a:ext>
            </a:extLst>
          </p:cNvPr>
          <p:cNvPicPr>
            <a:picLocks noChangeAspect="1"/>
          </p:cNvPicPr>
          <p:nvPr/>
        </p:nvPicPr>
        <p:blipFill rotWithShape="1">
          <a:blip r:embed="rId2"/>
          <a:srcRect t="60718"/>
          <a:stretch/>
        </p:blipFill>
        <p:spPr>
          <a:xfrm>
            <a:off x="8507920" y="868972"/>
            <a:ext cx="3911995" cy="650582"/>
          </a:xfrm>
          <a:prstGeom prst="rect">
            <a:avLst/>
          </a:prstGeom>
        </p:spPr>
      </p:pic>
      <p:pic>
        <p:nvPicPr>
          <p:cNvPr id="13" name="Picture 12" descr="A picture containing shape&#10;&#10;Description automatically generated">
            <a:extLst>
              <a:ext uri="{FF2B5EF4-FFF2-40B4-BE49-F238E27FC236}">
                <a16:creationId xmlns:a16="http://schemas.microsoft.com/office/drawing/2014/main" id="{5726FAE8-5F22-BE59-7CC8-BB0FC1314B90}"/>
              </a:ext>
            </a:extLst>
          </p:cNvPr>
          <p:cNvPicPr>
            <a:picLocks noChangeAspect="1"/>
          </p:cNvPicPr>
          <p:nvPr/>
        </p:nvPicPr>
        <p:blipFill>
          <a:blip r:embed="rId3"/>
          <a:stretch>
            <a:fillRect/>
          </a:stretch>
        </p:blipFill>
        <p:spPr>
          <a:xfrm>
            <a:off x="1228957" y="699118"/>
            <a:ext cx="4360475" cy="990291"/>
          </a:xfrm>
          <a:prstGeom prst="rect">
            <a:avLst/>
          </a:prstGeom>
        </p:spPr>
      </p:pic>
    </p:spTree>
    <p:extLst>
      <p:ext uri="{BB962C8B-B14F-4D97-AF65-F5344CB8AC3E}">
        <p14:creationId xmlns:p14="http://schemas.microsoft.com/office/powerpoint/2010/main" val="42752788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EDCE90-35F9-EA7D-4C77-C1E3ECA98625}"/>
              </a:ext>
            </a:extLst>
          </p:cNvPr>
          <p:cNvSpPr>
            <a:spLocks noGrp="1"/>
          </p:cNvSpPr>
          <p:nvPr>
            <p:ph type="title"/>
          </p:nvPr>
        </p:nvSpPr>
        <p:spPr/>
        <p:txBody>
          <a:bodyPr/>
          <a:lstStyle/>
          <a:p>
            <a:endParaRPr lang="en-US"/>
          </a:p>
        </p:txBody>
      </p:sp>
      <p:sp>
        <p:nvSpPr>
          <p:cNvPr id="4" name="Rectangle 3">
            <a:extLst>
              <a:ext uri="{FF2B5EF4-FFF2-40B4-BE49-F238E27FC236}">
                <a16:creationId xmlns:a16="http://schemas.microsoft.com/office/drawing/2014/main" id="{233DEC3F-B874-D08F-8EBB-3DCC7E5B7DC9}"/>
              </a:ext>
            </a:extLst>
          </p:cNvPr>
          <p:cNvSpPr/>
          <p:nvPr/>
        </p:nvSpPr>
        <p:spPr>
          <a:xfrm>
            <a:off x="0" y="0"/>
            <a:ext cx="12192000" cy="6858000"/>
          </a:xfrm>
          <a:prstGeom prst="rect">
            <a:avLst/>
          </a:prstGeom>
          <a:solidFill>
            <a:srgbClr val="833C9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itle 1">
            <a:extLst>
              <a:ext uri="{FF2B5EF4-FFF2-40B4-BE49-F238E27FC236}">
                <a16:creationId xmlns:a16="http://schemas.microsoft.com/office/drawing/2014/main" id="{F324DBE8-8681-88D5-B4B2-2578A1059B6C}"/>
              </a:ext>
            </a:extLst>
          </p:cNvPr>
          <p:cNvSpPr txBox="1">
            <a:spLocks/>
          </p:cNvSpPr>
          <p:nvPr/>
        </p:nvSpPr>
        <p:spPr>
          <a:xfrm>
            <a:off x="264200" y="-71147"/>
            <a:ext cx="10510678" cy="150436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3100" b="1" dirty="0">
                <a:solidFill>
                  <a:schemeClr val="bg1"/>
                </a:solidFill>
                <a:latin typeface="Arial" panose="020B0604020202020204" pitchFamily="34" charset="0"/>
                <a:cs typeface="Arial" panose="020B0604020202020204" pitchFamily="34" charset="0"/>
              </a:rPr>
              <a:t>What did you like about the event…</a:t>
            </a:r>
          </a:p>
        </p:txBody>
      </p:sp>
      <p:pic>
        <p:nvPicPr>
          <p:cNvPr id="7" name="Content Placeholder 6" descr="A picture containing logo&#10;&#10;Description automatically generated">
            <a:extLst>
              <a:ext uri="{FF2B5EF4-FFF2-40B4-BE49-F238E27FC236}">
                <a16:creationId xmlns:a16="http://schemas.microsoft.com/office/drawing/2014/main" id="{500AF754-FF3A-9946-3DDE-C1356F2B2E82}"/>
              </a:ext>
            </a:extLst>
          </p:cNvPr>
          <p:cNvPicPr>
            <a:picLocks noGrp="1" noChangeAspect="1"/>
          </p:cNvPicPr>
          <p:nvPr>
            <p:ph idx="1"/>
          </p:nvPr>
        </p:nvPicPr>
        <p:blipFill>
          <a:blip r:embed="rId2"/>
          <a:stretch>
            <a:fillRect/>
          </a:stretch>
        </p:blipFill>
        <p:spPr>
          <a:xfrm>
            <a:off x="10276114" y="6297585"/>
            <a:ext cx="1690007" cy="390579"/>
          </a:xfrm>
        </p:spPr>
      </p:pic>
      <p:sp>
        <p:nvSpPr>
          <p:cNvPr id="11" name="TextBox 10">
            <a:extLst>
              <a:ext uri="{FF2B5EF4-FFF2-40B4-BE49-F238E27FC236}">
                <a16:creationId xmlns:a16="http://schemas.microsoft.com/office/drawing/2014/main" id="{61A0EAE4-5955-C7EB-F420-7E27C2A41078}"/>
              </a:ext>
            </a:extLst>
          </p:cNvPr>
          <p:cNvSpPr txBox="1"/>
          <p:nvPr/>
        </p:nvSpPr>
        <p:spPr>
          <a:xfrm>
            <a:off x="370113" y="1156485"/>
            <a:ext cx="11713029" cy="5970865"/>
          </a:xfrm>
          <a:prstGeom prst="rect">
            <a:avLst/>
          </a:prstGeom>
          <a:noFill/>
        </p:spPr>
        <p:txBody>
          <a:bodyPr wrap="square">
            <a:spAutoFit/>
          </a:bodyPr>
          <a:lstStyle/>
          <a:p>
            <a:pPr marL="285750" indent="-285750">
              <a:buFont typeface="Arial" panose="020B0604020202020204" pitchFamily="34" charset="0"/>
              <a:buChar char="•"/>
            </a:pPr>
            <a:r>
              <a:rPr lang="en-US" sz="1400" dirty="0">
                <a:solidFill>
                  <a:schemeClr val="bg1"/>
                </a:solidFill>
              </a:rPr>
              <a:t>The right people were in the room for connections to be made and productive sharing of knowledge and ideas to take place. </a:t>
            </a:r>
          </a:p>
          <a:p>
            <a:pPr marL="285750" indent="-285750">
              <a:buFont typeface="Arial" panose="020B0604020202020204" pitchFamily="34" charset="0"/>
              <a:buChar char="•"/>
            </a:pPr>
            <a:endParaRPr lang="en-US" sz="1400" dirty="0">
              <a:solidFill>
                <a:schemeClr val="bg1"/>
              </a:solidFill>
            </a:endParaRPr>
          </a:p>
          <a:p>
            <a:pPr marL="285750" indent="-285750">
              <a:buFont typeface="Arial" panose="020B0604020202020204" pitchFamily="34" charset="0"/>
              <a:buChar char="•"/>
            </a:pPr>
            <a:r>
              <a:rPr lang="en-US" sz="1400" dirty="0">
                <a:solidFill>
                  <a:schemeClr val="bg1"/>
                </a:solidFill>
              </a:rPr>
              <a:t>A dedicated conference to the reason I get put of bed in the morning?  What's not to love.</a:t>
            </a:r>
          </a:p>
          <a:p>
            <a:pPr marL="285750" indent="-285750">
              <a:buFont typeface="Arial" panose="020B0604020202020204" pitchFamily="34" charset="0"/>
              <a:buChar char="•"/>
            </a:pPr>
            <a:endParaRPr lang="en-US" sz="1400" dirty="0">
              <a:solidFill>
                <a:schemeClr val="bg1"/>
              </a:solidFill>
            </a:endParaRPr>
          </a:p>
          <a:p>
            <a:pPr marL="285750" indent="-285750">
              <a:buFont typeface="Arial" panose="020B0604020202020204" pitchFamily="34" charset="0"/>
              <a:buChar char="•"/>
            </a:pPr>
            <a:r>
              <a:rPr lang="en-US" sz="1400" dirty="0">
                <a:solidFill>
                  <a:schemeClr val="bg1"/>
                </a:solidFill>
              </a:rPr>
              <a:t>Ability to interact and hear many voices from around the country, to meet new friends in person and chat to them after each session</a:t>
            </a:r>
          </a:p>
          <a:p>
            <a:pPr marL="285750" indent="-285750">
              <a:buFont typeface="Arial" panose="020B0604020202020204" pitchFamily="34" charset="0"/>
              <a:buChar char="•"/>
            </a:pPr>
            <a:endParaRPr lang="en-US" sz="1400" dirty="0">
              <a:solidFill>
                <a:schemeClr val="bg1"/>
              </a:solidFill>
            </a:endParaRPr>
          </a:p>
          <a:p>
            <a:pPr marL="285750" indent="-285750">
              <a:buFont typeface="Arial" panose="020B0604020202020204" pitchFamily="34" charset="0"/>
              <a:buChar char="•"/>
            </a:pPr>
            <a:r>
              <a:rPr lang="en-US" sz="1400" dirty="0">
                <a:solidFill>
                  <a:schemeClr val="bg1"/>
                </a:solidFill>
              </a:rPr>
              <a:t>Ability to network</a:t>
            </a:r>
          </a:p>
          <a:p>
            <a:pPr marL="285750" indent="-285750">
              <a:buFont typeface="Arial" panose="020B0604020202020204" pitchFamily="34" charset="0"/>
              <a:buChar char="•"/>
            </a:pPr>
            <a:endParaRPr lang="en-US" sz="1400" dirty="0">
              <a:solidFill>
                <a:schemeClr val="bg1"/>
              </a:solidFill>
            </a:endParaRPr>
          </a:p>
          <a:p>
            <a:pPr marL="285750" indent="-285750">
              <a:buFont typeface="Arial" panose="020B0604020202020204" pitchFamily="34" charset="0"/>
              <a:buChar char="•"/>
            </a:pPr>
            <a:r>
              <a:rPr lang="en-US" sz="1400" dirty="0">
                <a:solidFill>
                  <a:schemeClr val="bg1"/>
                </a:solidFill>
              </a:rPr>
              <a:t>Able to watch some speakers back again.</a:t>
            </a:r>
          </a:p>
          <a:p>
            <a:pPr marL="285750" indent="-285750">
              <a:buFont typeface="Arial" panose="020B0604020202020204" pitchFamily="34" charset="0"/>
              <a:buChar char="•"/>
            </a:pPr>
            <a:endParaRPr lang="en-US" sz="1400" dirty="0">
              <a:solidFill>
                <a:schemeClr val="bg1"/>
              </a:solidFill>
            </a:endParaRPr>
          </a:p>
          <a:p>
            <a:pPr marL="285750" indent="-285750">
              <a:buFont typeface="Arial" panose="020B0604020202020204" pitchFamily="34" charset="0"/>
              <a:buChar char="•"/>
            </a:pPr>
            <a:r>
              <a:rPr lang="en-US" sz="1400" dirty="0">
                <a:solidFill>
                  <a:schemeClr val="bg1"/>
                </a:solidFill>
              </a:rPr>
              <a:t>Engaging with other county's who have </a:t>
            </a:r>
            <a:r>
              <a:rPr lang="en-US" sz="1400" dirty="0" err="1">
                <a:solidFill>
                  <a:schemeClr val="bg1"/>
                </a:solidFill>
              </a:rPr>
              <a:t>ShCR</a:t>
            </a:r>
            <a:endParaRPr lang="en-US" sz="1400" dirty="0">
              <a:solidFill>
                <a:schemeClr val="bg1"/>
              </a:solidFill>
            </a:endParaRPr>
          </a:p>
          <a:p>
            <a:pPr marL="285750" indent="-285750">
              <a:buFont typeface="Arial" panose="020B0604020202020204" pitchFamily="34" charset="0"/>
              <a:buChar char="•"/>
            </a:pPr>
            <a:endParaRPr lang="en-US" sz="1400" dirty="0">
              <a:solidFill>
                <a:schemeClr val="bg1"/>
              </a:solidFill>
            </a:endParaRPr>
          </a:p>
          <a:p>
            <a:pPr marL="285750" indent="-285750">
              <a:buFont typeface="Arial" panose="020B0604020202020204" pitchFamily="34" charset="0"/>
              <a:buChar char="•"/>
            </a:pPr>
            <a:r>
              <a:rPr lang="en-US" sz="1400" dirty="0">
                <a:solidFill>
                  <a:schemeClr val="bg1"/>
                </a:solidFill>
              </a:rPr>
              <a:t>Face to face for a change. Excellent panels and talks.</a:t>
            </a:r>
          </a:p>
          <a:p>
            <a:pPr marL="285750" indent="-285750">
              <a:buFont typeface="Arial" panose="020B0604020202020204" pitchFamily="34" charset="0"/>
              <a:buChar char="•"/>
            </a:pPr>
            <a:endParaRPr lang="en-US" sz="1400" dirty="0">
              <a:solidFill>
                <a:schemeClr val="bg1"/>
              </a:solidFill>
            </a:endParaRPr>
          </a:p>
          <a:p>
            <a:pPr marL="285750" indent="-285750">
              <a:buFont typeface="Arial" panose="020B0604020202020204" pitchFamily="34" charset="0"/>
              <a:buChar char="•"/>
            </a:pPr>
            <a:r>
              <a:rPr lang="en-US" sz="1400" dirty="0">
                <a:solidFill>
                  <a:schemeClr val="bg1"/>
                </a:solidFill>
              </a:rPr>
              <a:t>Good to meet others from the same field and network - great to chat to people in the same shoes!</a:t>
            </a:r>
          </a:p>
          <a:p>
            <a:pPr marL="285750" indent="-285750">
              <a:buFont typeface="Arial" panose="020B0604020202020204" pitchFamily="34" charset="0"/>
              <a:buChar char="•"/>
            </a:pPr>
            <a:endParaRPr lang="en-US" sz="1400" dirty="0">
              <a:solidFill>
                <a:schemeClr val="bg1"/>
              </a:solidFill>
            </a:endParaRPr>
          </a:p>
          <a:p>
            <a:pPr marL="285750" indent="-285750">
              <a:buFont typeface="Arial" panose="020B0604020202020204" pitchFamily="34" charset="0"/>
              <a:buChar char="•"/>
            </a:pPr>
            <a:r>
              <a:rPr lang="en-US" sz="1400" dirty="0">
                <a:solidFill>
                  <a:schemeClr val="bg1"/>
                </a:solidFill>
              </a:rPr>
              <a:t>Good to meet with others and share experiences. </a:t>
            </a:r>
          </a:p>
          <a:p>
            <a:pPr marL="285750" indent="-285750">
              <a:buFont typeface="Arial" panose="020B0604020202020204" pitchFamily="34" charset="0"/>
              <a:buChar char="•"/>
            </a:pPr>
            <a:endParaRPr lang="en-US" sz="1400" dirty="0">
              <a:solidFill>
                <a:schemeClr val="bg1"/>
              </a:solidFill>
            </a:endParaRPr>
          </a:p>
          <a:p>
            <a:pPr marL="285750" indent="-285750">
              <a:buFont typeface="Arial" panose="020B0604020202020204" pitchFamily="34" charset="0"/>
              <a:buChar char="•"/>
            </a:pPr>
            <a:r>
              <a:rPr lang="en-US" sz="1400" dirty="0">
                <a:solidFill>
                  <a:schemeClr val="bg1"/>
                </a:solidFill>
              </a:rPr>
              <a:t>Great location and plenty of networking opportunities</a:t>
            </a:r>
          </a:p>
          <a:p>
            <a:pPr marL="285750" indent="-285750">
              <a:buFont typeface="Arial" panose="020B0604020202020204" pitchFamily="34" charset="0"/>
              <a:buChar char="•"/>
            </a:pPr>
            <a:endParaRPr lang="en-US" sz="1400" dirty="0">
              <a:solidFill>
                <a:schemeClr val="bg1"/>
              </a:solidFill>
            </a:endParaRPr>
          </a:p>
          <a:p>
            <a:pPr marL="285750" indent="-285750">
              <a:buFont typeface="Arial" panose="020B0604020202020204" pitchFamily="34" charset="0"/>
              <a:buChar char="•"/>
            </a:pPr>
            <a:r>
              <a:rPr lang="en-US" sz="1400" dirty="0">
                <a:solidFill>
                  <a:schemeClr val="bg1"/>
                </a:solidFill>
              </a:rPr>
              <a:t>Great opportunity to exchange ideas and strategies</a:t>
            </a:r>
          </a:p>
          <a:p>
            <a:pPr marL="285750" indent="-285750">
              <a:buFont typeface="Arial" panose="020B0604020202020204" pitchFamily="34" charset="0"/>
              <a:buChar char="•"/>
            </a:pPr>
            <a:endParaRPr lang="en-US" sz="1400" dirty="0">
              <a:solidFill>
                <a:schemeClr val="bg1"/>
              </a:solidFill>
            </a:endParaRPr>
          </a:p>
          <a:p>
            <a:pPr marL="285750" indent="-285750">
              <a:buFont typeface="Arial" panose="020B0604020202020204" pitchFamily="34" charset="0"/>
              <a:buChar char="•"/>
            </a:pPr>
            <a:r>
              <a:rPr lang="en-US" sz="1400" dirty="0">
                <a:solidFill>
                  <a:schemeClr val="bg1"/>
                </a:solidFill>
              </a:rPr>
              <a:t>Great venue (especially for travelling in to), well laid out, opening key notes were great.</a:t>
            </a:r>
          </a:p>
          <a:p>
            <a:pPr marL="285750" indent="-285750">
              <a:buFont typeface="Arial" panose="020B0604020202020204" pitchFamily="34" charset="0"/>
              <a:buChar char="•"/>
            </a:pPr>
            <a:endParaRPr lang="en-US" sz="1400" dirty="0">
              <a:solidFill>
                <a:schemeClr val="bg1"/>
              </a:solidFill>
            </a:endParaRPr>
          </a:p>
          <a:p>
            <a:pPr marL="285750" indent="-285750">
              <a:buFont typeface="Arial" panose="020B0604020202020204" pitchFamily="34" charset="0"/>
              <a:buChar char="•"/>
            </a:pPr>
            <a:r>
              <a:rPr lang="en-US" sz="1400" dirty="0">
                <a:solidFill>
                  <a:schemeClr val="bg1"/>
                </a:solidFill>
              </a:rPr>
              <a:t>Hearing from others about their journey and how they had cracked things others were grappling with</a:t>
            </a:r>
          </a:p>
          <a:p>
            <a:pPr marL="285750" indent="-285750">
              <a:buFont typeface="Arial" panose="020B0604020202020204" pitchFamily="34" charset="0"/>
              <a:buChar char="•"/>
            </a:pPr>
            <a:endParaRPr lang="en-US" sz="1400" dirty="0">
              <a:solidFill>
                <a:schemeClr val="bg1"/>
              </a:solidFill>
            </a:endParaRPr>
          </a:p>
          <a:p>
            <a:pPr marL="342900" indent="-342900">
              <a:buFont typeface="Arial" panose="020B0604020202020204" pitchFamily="34" charset="0"/>
              <a:buChar char="•"/>
            </a:pPr>
            <a:endParaRPr lang="en-US" sz="2000" dirty="0"/>
          </a:p>
        </p:txBody>
      </p:sp>
    </p:spTree>
    <p:extLst>
      <p:ext uri="{BB962C8B-B14F-4D97-AF65-F5344CB8AC3E}">
        <p14:creationId xmlns:p14="http://schemas.microsoft.com/office/powerpoint/2010/main" val="16205425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EDCE90-35F9-EA7D-4C77-C1E3ECA98625}"/>
              </a:ext>
            </a:extLst>
          </p:cNvPr>
          <p:cNvSpPr>
            <a:spLocks noGrp="1"/>
          </p:cNvSpPr>
          <p:nvPr>
            <p:ph type="title"/>
          </p:nvPr>
        </p:nvSpPr>
        <p:spPr/>
        <p:txBody>
          <a:bodyPr/>
          <a:lstStyle/>
          <a:p>
            <a:endParaRPr lang="en-US"/>
          </a:p>
        </p:txBody>
      </p:sp>
      <p:sp>
        <p:nvSpPr>
          <p:cNvPr id="4" name="Rectangle 3">
            <a:extLst>
              <a:ext uri="{FF2B5EF4-FFF2-40B4-BE49-F238E27FC236}">
                <a16:creationId xmlns:a16="http://schemas.microsoft.com/office/drawing/2014/main" id="{233DEC3F-B874-D08F-8EBB-3DCC7E5B7DC9}"/>
              </a:ext>
            </a:extLst>
          </p:cNvPr>
          <p:cNvSpPr/>
          <p:nvPr/>
        </p:nvSpPr>
        <p:spPr>
          <a:xfrm>
            <a:off x="0" y="0"/>
            <a:ext cx="12192000" cy="6858000"/>
          </a:xfrm>
          <a:prstGeom prst="rect">
            <a:avLst/>
          </a:prstGeom>
          <a:solidFill>
            <a:srgbClr val="833C9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itle 1">
            <a:extLst>
              <a:ext uri="{FF2B5EF4-FFF2-40B4-BE49-F238E27FC236}">
                <a16:creationId xmlns:a16="http://schemas.microsoft.com/office/drawing/2014/main" id="{F324DBE8-8681-88D5-B4B2-2578A1059B6C}"/>
              </a:ext>
            </a:extLst>
          </p:cNvPr>
          <p:cNvSpPr txBox="1">
            <a:spLocks/>
          </p:cNvSpPr>
          <p:nvPr/>
        </p:nvSpPr>
        <p:spPr>
          <a:xfrm>
            <a:off x="264200" y="-71147"/>
            <a:ext cx="10510678" cy="150436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3100" b="1" dirty="0">
                <a:solidFill>
                  <a:schemeClr val="bg1"/>
                </a:solidFill>
                <a:latin typeface="Arial" panose="020B0604020202020204" pitchFamily="34" charset="0"/>
                <a:cs typeface="Arial" panose="020B0604020202020204" pitchFamily="34" charset="0"/>
              </a:rPr>
              <a:t>What did you like about the event…</a:t>
            </a:r>
          </a:p>
        </p:txBody>
      </p:sp>
      <p:pic>
        <p:nvPicPr>
          <p:cNvPr id="7" name="Content Placeholder 6" descr="A picture containing logo&#10;&#10;Description automatically generated">
            <a:extLst>
              <a:ext uri="{FF2B5EF4-FFF2-40B4-BE49-F238E27FC236}">
                <a16:creationId xmlns:a16="http://schemas.microsoft.com/office/drawing/2014/main" id="{500AF754-FF3A-9946-3DDE-C1356F2B2E82}"/>
              </a:ext>
            </a:extLst>
          </p:cNvPr>
          <p:cNvPicPr>
            <a:picLocks noGrp="1" noChangeAspect="1"/>
          </p:cNvPicPr>
          <p:nvPr>
            <p:ph idx="1"/>
          </p:nvPr>
        </p:nvPicPr>
        <p:blipFill>
          <a:blip r:embed="rId2"/>
          <a:stretch>
            <a:fillRect/>
          </a:stretch>
        </p:blipFill>
        <p:spPr>
          <a:xfrm>
            <a:off x="10276114" y="6297585"/>
            <a:ext cx="1690007" cy="390579"/>
          </a:xfrm>
        </p:spPr>
      </p:pic>
      <p:sp>
        <p:nvSpPr>
          <p:cNvPr id="11" name="TextBox 10">
            <a:extLst>
              <a:ext uri="{FF2B5EF4-FFF2-40B4-BE49-F238E27FC236}">
                <a16:creationId xmlns:a16="http://schemas.microsoft.com/office/drawing/2014/main" id="{61A0EAE4-5955-C7EB-F420-7E27C2A41078}"/>
              </a:ext>
            </a:extLst>
          </p:cNvPr>
          <p:cNvSpPr txBox="1"/>
          <p:nvPr/>
        </p:nvSpPr>
        <p:spPr>
          <a:xfrm>
            <a:off x="402771" y="1062222"/>
            <a:ext cx="11713029" cy="6124754"/>
          </a:xfrm>
          <a:prstGeom prst="rect">
            <a:avLst/>
          </a:prstGeom>
          <a:noFill/>
        </p:spPr>
        <p:txBody>
          <a:bodyPr wrap="square">
            <a:spAutoFit/>
          </a:bodyPr>
          <a:lstStyle/>
          <a:p>
            <a:pPr marL="171450" indent="-171450">
              <a:buFont typeface="Arial" panose="020B0604020202020204" pitchFamily="34" charset="0"/>
              <a:buChar char="•"/>
            </a:pPr>
            <a:r>
              <a:rPr lang="en-US" sz="1400" dirty="0">
                <a:solidFill>
                  <a:schemeClr val="bg1"/>
                </a:solidFill>
              </a:rPr>
              <a:t>Networking / making connection again / face to face </a:t>
            </a:r>
          </a:p>
          <a:p>
            <a:pPr marL="171450" indent="-171450">
              <a:buFont typeface="Arial" panose="020B0604020202020204" pitchFamily="34" charset="0"/>
              <a:buChar char="•"/>
            </a:pPr>
            <a:endParaRPr lang="en-US" sz="1400" dirty="0">
              <a:solidFill>
                <a:schemeClr val="bg1"/>
              </a:solidFill>
            </a:endParaRPr>
          </a:p>
          <a:p>
            <a:pPr marL="171450" indent="-171450">
              <a:buFont typeface="Arial" panose="020B0604020202020204" pitchFamily="34" charset="0"/>
              <a:buChar char="•"/>
            </a:pPr>
            <a:r>
              <a:rPr lang="en-US" sz="1400" dirty="0">
                <a:solidFill>
                  <a:schemeClr val="bg1"/>
                </a:solidFill>
              </a:rPr>
              <a:t>Opportunity to have unstructured conversations with colleagues</a:t>
            </a:r>
          </a:p>
          <a:p>
            <a:pPr marL="171450" indent="-171450">
              <a:buFont typeface="Arial" panose="020B0604020202020204" pitchFamily="34" charset="0"/>
              <a:buChar char="•"/>
            </a:pPr>
            <a:endParaRPr lang="en-US" sz="1400" dirty="0">
              <a:solidFill>
                <a:schemeClr val="bg1"/>
              </a:solidFill>
            </a:endParaRPr>
          </a:p>
          <a:p>
            <a:pPr marL="171450" indent="-171450">
              <a:buFont typeface="Arial" panose="020B0604020202020204" pitchFamily="34" charset="0"/>
              <a:buChar char="•"/>
            </a:pPr>
            <a:r>
              <a:rPr lang="en-US" sz="1400" dirty="0">
                <a:solidFill>
                  <a:schemeClr val="bg1"/>
                </a:solidFill>
              </a:rPr>
              <a:t>Opportunity to network - hear different perspectives, generate ideas. </a:t>
            </a:r>
          </a:p>
          <a:p>
            <a:pPr marL="171450" indent="-171450">
              <a:buFont typeface="Arial" panose="020B0604020202020204" pitchFamily="34" charset="0"/>
              <a:buChar char="•"/>
            </a:pPr>
            <a:endParaRPr lang="en-US" sz="1400" dirty="0">
              <a:solidFill>
                <a:schemeClr val="bg1"/>
              </a:solidFill>
            </a:endParaRPr>
          </a:p>
          <a:p>
            <a:pPr marL="171450" indent="-171450">
              <a:buFont typeface="Arial" panose="020B0604020202020204" pitchFamily="34" charset="0"/>
              <a:buChar char="•"/>
            </a:pPr>
            <a:r>
              <a:rPr lang="en-US" sz="1400" dirty="0">
                <a:solidFill>
                  <a:schemeClr val="bg1"/>
                </a:solidFill>
              </a:rPr>
              <a:t>Opportunity to network and gather learning from other experiences</a:t>
            </a:r>
          </a:p>
          <a:p>
            <a:pPr marL="171450" indent="-171450">
              <a:buFont typeface="Arial" panose="020B0604020202020204" pitchFamily="34" charset="0"/>
              <a:buChar char="•"/>
            </a:pPr>
            <a:endParaRPr lang="en-US" sz="1400" dirty="0">
              <a:solidFill>
                <a:schemeClr val="bg1"/>
              </a:solidFill>
            </a:endParaRPr>
          </a:p>
          <a:p>
            <a:pPr marL="171450" indent="-171450">
              <a:buFont typeface="Arial" panose="020B0604020202020204" pitchFamily="34" charset="0"/>
              <a:buChar char="•"/>
            </a:pPr>
            <a:r>
              <a:rPr lang="en-US" sz="1400" dirty="0">
                <a:solidFill>
                  <a:schemeClr val="bg1"/>
                </a:solidFill>
              </a:rPr>
              <a:t>Real shared experiences of </a:t>
            </a:r>
            <a:r>
              <a:rPr lang="en-US" sz="1400" dirty="0" err="1">
                <a:solidFill>
                  <a:schemeClr val="bg1"/>
                </a:solidFill>
              </a:rPr>
              <a:t>ShCR</a:t>
            </a:r>
            <a:r>
              <a:rPr lang="en-US" sz="1400" dirty="0">
                <a:solidFill>
                  <a:schemeClr val="bg1"/>
                </a:solidFill>
              </a:rPr>
              <a:t> and networking</a:t>
            </a:r>
          </a:p>
          <a:p>
            <a:pPr marL="171450" indent="-171450">
              <a:buFont typeface="Arial" panose="020B0604020202020204" pitchFamily="34" charset="0"/>
              <a:buChar char="•"/>
            </a:pPr>
            <a:endParaRPr lang="en-US" sz="1400" dirty="0">
              <a:solidFill>
                <a:schemeClr val="bg1"/>
              </a:solidFill>
            </a:endParaRPr>
          </a:p>
          <a:p>
            <a:pPr marL="171450" indent="-171450">
              <a:buFont typeface="Arial" panose="020B0604020202020204" pitchFamily="34" charset="0"/>
              <a:buChar char="•"/>
            </a:pPr>
            <a:r>
              <a:rPr lang="en-US" sz="1400" dirty="0">
                <a:solidFill>
                  <a:schemeClr val="bg1"/>
                </a:solidFill>
              </a:rPr>
              <a:t>So good this finally happened!  Main positive is meeting others who are working in the same area and on the same challenges </a:t>
            </a:r>
          </a:p>
          <a:p>
            <a:pPr marL="171450" indent="-171450">
              <a:buFont typeface="Arial" panose="020B0604020202020204" pitchFamily="34" charset="0"/>
              <a:buChar char="•"/>
            </a:pPr>
            <a:endParaRPr lang="en-US" sz="1400" dirty="0">
              <a:solidFill>
                <a:schemeClr val="bg1"/>
              </a:solidFill>
            </a:endParaRPr>
          </a:p>
          <a:p>
            <a:pPr marL="171450" indent="-171450">
              <a:buFont typeface="Arial" panose="020B0604020202020204" pitchFamily="34" charset="0"/>
              <a:buChar char="•"/>
            </a:pPr>
            <a:r>
              <a:rPr lang="en-US" sz="1400" dirty="0">
                <a:solidFill>
                  <a:schemeClr val="bg1"/>
                </a:solidFill>
              </a:rPr>
              <a:t>Supplier engagement, what their technology could offer and what their strategic vision looks like </a:t>
            </a:r>
          </a:p>
          <a:p>
            <a:pPr marL="171450" indent="-171450">
              <a:buFont typeface="Arial" panose="020B0604020202020204" pitchFamily="34" charset="0"/>
              <a:buChar char="•"/>
            </a:pPr>
            <a:endParaRPr lang="en-US" sz="1400" dirty="0">
              <a:solidFill>
                <a:schemeClr val="bg1"/>
              </a:solidFill>
            </a:endParaRPr>
          </a:p>
          <a:p>
            <a:pPr marL="171450" indent="-171450">
              <a:buFont typeface="Arial" panose="020B0604020202020204" pitchFamily="34" charset="0"/>
              <a:buChar char="•"/>
            </a:pPr>
            <a:r>
              <a:rPr lang="en-US" sz="1400" dirty="0">
                <a:solidFill>
                  <a:schemeClr val="bg1"/>
                </a:solidFill>
              </a:rPr>
              <a:t>That it existed - bringing all the Shared Care Records together. The opening keynote was a great way to start.</a:t>
            </a:r>
          </a:p>
          <a:p>
            <a:pPr marL="171450" indent="-171450">
              <a:buFont typeface="Arial" panose="020B0604020202020204" pitchFamily="34" charset="0"/>
              <a:buChar char="•"/>
            </a:pPr>
            <a:endParaRPr lang="en-US" sz="1400" dirty="0">
              <a:solidFill>
                <a:schemeClr val="bg1"/>
              </a:solidFill>
            </a:endParaRPr>
          </a:p>
          <a:p>
            <a:pPr marL="171450" indent="-171450">
              <a:buFont typeface="Arial" panose="020B0604020202020204" pitchFamily="34" charset="0"/>
              <a:buChar char="•"/>
            </a:pPr>
            <a:r>
              <a:rPr lang="en-US" sz="1400" dirty="0">
                <a:solidFill>
                  <a:schemeClr val="bg1"/>
                </a:solidFill>
              </a:rPr>
              <a:t>The attendees were all </a:t>
            </a:r>
            <a:r>
              <a:rPr lang="en-US" sz="1400" dirty="0" err="1">
                <a:solidFill>
                  <a:schemeClr val="bg1"/>
                </a:solidFill>
              </a:rPr>
              <a:t>ShCR</a:t>
            </a:r>
            <a:r>
              <a:rPr lang="en-US" sz="1400" dirty="0">
                <a:solidFill>
                  <a:schemeClr val="bg1"/>
                </a:solidFill>
              </a:rPr>
              <a:t> professionals with a shared passion for delivering the concept.</a:t>
            </a:r>
          </a:p>
          <a:p>
            <a:pPr marL="171450" indent="-171450">
              <a:buFont typeface="Arial" panose="020B0604020202020204" pitchFamily="34" charset="0"/>
              <a:buChar char="•"/>
            </a:pPr>
            <a:endParaRPr lang="en-US" sz="1400" dirty="0">
              <a:solidFill>
                <a:schemeClr val="bg1"/>
              </a:solidFill>
            </a:endParaRPr>
          </a:p>
          <a:p>
            <a:pPr marL="171450" indent="-171450">
              <a:buFont typeface="Arial" panose="020B0604020202020204" pitchFamily="34" charset="0"/>
              <a:buChar char="•"/>
            </a:pPr>
            <a:r>
              <a:rPr lang="en-US" sz="1400" dirty="0">
                <a:solidFill>
                  <a:schemeClr val="bg1"/>
                </a:solidFill>
              </a:rPr>
              <a:t>The event was hosted well by YHCR - demonstrating enthusiasm for the summit and </a:t>
            </a:r>
            <a:r>
              <a:rPr lang="en-US" sz="1400" dirty="0" err="1">
                <a:solidFill>
                  <a:schemeClr val="bg1"/>
                </a:solidFill>
              </a:rPr>
              <a:t>ShCRs</a:t>
            </a:r>
            <a:r>
              <a:rPr lang="en-US" sz="1400" dirty="0">
                <a:solidFill>
                  <a:schemeClr val="bg1"/>
                </a:solidFill>
              </a:rPr>
              <a:t> in general</a:t>
            </a:r>
          </a:p>
          <a:p>
            <a:pPr marL="171450" indent="-171450">
              <a:buFont typeface="Arial" panose="020B0604020202020204" pitchFamily="34" charset="0"/>
              <a:buChar char="•"/>
            </a:pPr>
            <a:endParaRPr lang="en-US" sz="1400" dirty="0">
              <a:solidFill>
                <a:schemeClr val="bg1"/>
              </a:solidFill>
            </a:endParaRPr>
          </a:p>
          <a:p>
            <a:pPr marL="171450" indent="-171450">
              <a:buFont typeface="Arial" panose="020B0604020202020204" pitchFamily="34" charset="0"/>
              <a:buChar char="•"/>
            </a:pPr>
            <a:r>
              <a:rPr lang="en-US" sz="1400" dirty="0">
                <a:solidFill>
                  <a:schemeClr val="bg1"/>
                </a:solidFill>
              </a:rPr>
              <a:t>The opportunity to network and listen to how others had approached various areas.</a:t>
            </a:r>
          </a:p>
          <a:p>
            <a:pPr marL="171450" indent="-171450">
              <a:buFont typeface="Arial" panose="020B0604020202020204" pitchFamily="34" charset="0"/>
              <a:buChar char="•"/>
            </a:pPr>
            <a:endParaRPr lang="en-US" sz="1400" dirty="0">
              <a:solidFill>
                <a:schemeClr val="bg1"/>
              </a:solidFill>
            </a:endParaRPr>
          </a:p>
          <a:p>
            <a:pPr marL="171450" indent="-171450">
              <a:buFont typeface="Arial" panose="020B0604020202020204" pitchFamily="34" charset="0"/>
              <a:buChar char="•"/>
            </a:pPr>
            <a:r>
              <a:rPr lang="en-US" sz="1400" dirty="0">
                <a:solidFill>
                  <a:schemeClr val="bg1"/>
                </a:solidFill>
              </a:rPr>
              <a:t>The patient story at the beginning - made us </a:t>
            </a:r>
            <a:r>
              <a:rPr lang="en-US" sz="1400" dirty="0" err="1">
                <a:solidFill>
                  <a:schemeClr val="bg1"/>
                </a:solidFill>
              </a:rPr>
              <a:t>realise</a:t>
            </a:r>
            <a:r>
              <a:rPr lang="en-US" sz="1400" dirty="0">
                <a:solidFill>
                  <a:schemeClr val="bg1"/>
                </a:solidFill>
              </a:rPr>
              <a:t> why we are doing this. </a:t>
            </a:r>
          </a:p>
          <a:p>
            <a:pPr marL="171450" indent="-171450">
              <a:buFont typeface="Arial" panose="020B0604020202020204" pitchFamily="34" charset="0"/>
              <a:buChar char="•"/>
            </a:pPr>
            <a:endParaRPr lang="en-US" sz="1400" dirty="0">
              <a:solidFill>
                <a:schemeClr val="bg1"/>
              </a:solidFill>
            </a:endParaRPr>
          </a:p>
          <a:p>
            <a:pPr marL="171450" indent="-171450">
              <a:buFont typeface="Arial" panose="020B0604020202020204" pitchFamily="34" charset="0"/>
              <a:buChar char="•"/>
            </a:pPr>
            <a:r>
              <a:rPr lang="en-US" sz="1400" dirty="0">
                <a:solidFill>
                  <a:schemeClr val="bg1"/>
                </a:solidFill>
              </a:rPr>
              <a:t>Understanding care record context and background will help us moving forward</a:t>
            </a:r>
          </a:p>
          <a:p>
            <a:pPr marL="171450" indent="-171450">
              <a:buFont typeface="Arial" panose="020B0604020202020204" pitchFamily="34" charset="0"/>
              <a:buChar char="•"/>
            </a:pPr>
            <a:endParaRPr lang="en-US" sz="1400" dirty="0">
              <a:solidFill>
                <a:schemeClr val="bg1"/>
              </a:solidFill>
            </a:endParaRPr>
          </a:p>
          <a:p>
            <a:pPr marL="171450" indent="-171450">
              <a:buFont typeface="Arial" panose="020B0604020202020204" pitchFamily="34" charset="0"/>
              <a:buChar char="•"/>
            </a:pPr>
            <a:endParaRPr lang="en-US" sz="1400" dirty="0"/>
          </a:p>
        </p:txBody>
      </p:sp>
    </p:spTree>
    <p:extLst>
      <p:ext uri="{BB962C8B-B14F-4D97-AF65-F5344CB8AC3E}">
        <p14:creationId xmlns:p14="http://schemas.microsoft.com/office/powerpoint/2010/main" val="30618953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EDCE90-35F9-EA7D-4C77-C1E3ECA98625}"/>
              </a:ext>
            </a:extLst>
          </p:cNvPr>
          <p:cNvSpPr>
            <a:spLocks noGrp="1"/>
          </p:cNvSpPr>
          <p:nvPr>
            <p:ph type="title"/>
          </p:nvPr>
        </p:nvSpPr>
        <p:spPr/>
        <p:txBody>
          <a:bodyPr/>
          <a:lstStyle/>
          <a:p>
            <a:endParaRPr lang="en-US"/>
          </a:p>
        </p:txBody>
      </p:sp>
      <p:sp>
        <p:nvSpPr>
          <p:cNvPr id="4" name="Rectangle 3">
            <a:extLst>
              <a:ext uri="{FF2B5EF4-FFF2-40B4-BE49-F238E27FC236}">
                <a16:creationId xmlns:a16="http://schemas.microsoft.com/office/drawing/2014/main" id="{233DEC3F-B874-D08F-8EBB-3DCC7E5B7DC9}"/>
              </a:ext>
            </a:extLst>
          </p:cNvPr>
          <p:cNvSpPr/>
          <p:nvPr/>
        </p:nvSpPr>
        <p:spPr>
          <a:xfrm>
            <a:off x="0" y="0"/>
            <a:ext cx="12192000" cy="6858000"/>
          </a:xfrm>
          <a:prstGeom prst="rect">
            <a:avLst/>
          </a:prstGeom>
          <a:solidFill>
            <a:srgbClr val="833C9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itle 1">
            <a:extLst>
              <a:ext uri="{FF2B5EF4-FFF2-40B4-BE49-F238E27FC236}">
                <a16:creationId xmlns:a16="http://schemas.microsoft.com/office/drawing/2014/main" id="{F324DBE8-8681-88D5-B4B2-2578A1059B6C}"/>
              </a:ext>
            </a:extLst>
          </p:cNvPr>
          <p:cNvSpPr txBox="1">
            <a:spLocks/>
          </p:cNvSpPr>
          <p:nvPr/>
        </p:nvSpPr>
        <p:spPr>
          <a:xfrm>
            <a:off x="264200" y="-71147"/>
            <a:ext cx="10510678" cy="150436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3100" b="1" dirty="0">
                <a:solidFill>
                  <a:schemeClr val="bg1"/>
                </a:solidFill>
                <a:latin typeface="Arial" panose="020B0604020202020204" pitchFamily="34" charset="0"/>
                <a:cs typeface="Arial" panose="020B0604020202020204" pitchFamily="34" charset="0"/>
              </a:rPr>
              <a:t>How could the event be improved…</a:t>
            </a:r>
          </a:p>
        </p:txBody>
      </p:sp>
      <p:pic>
        <p:nvPicPr>
          <p:cNvPr id="7" name="Content Placeholder 6" descr="A picture containing logo&#10;&#10;Description automatically generated">
            <a:extLst>
              <a:ext uri="{FF2B5EF4-FFF2-40B4-BE49-F238E27FC236}">
                <a16:creationId xmlns:a16="http://schemas.microsoft.com/office/drawing/2014/main" id="{500AF754-FF3A-9946-3DDE-C1356F2B2E82}"/>
              </a:ext>
            </a:extLst>
          </p:cNvPr>
          <p:cNvPicPr>
            <a:picLocks noGrp="1" noChangeAspect="1"/>
          </p:cNvPicPr>
          <p:nvPr>
            <p:ph idx="1"/>
          </p:nvPr>
        </p:nvPicPr>
        <p:blipFill>
          <a:blip r:embed="rId2"/>
          <a:stretch>
            <a:fillRect/>
          </a:stretch>
        </p:blipFill>
        <p:spPr>
          <a:xfrm>
            <a:off x="10276114" y="6297585"/>
            <a:ext cx="1690007" cy="390579"/>
          </a:xfrm>
        </p:spPr>
      </p:pic>
      <p:sp>
        <p:nvSpPr>
          <p:cNvPr id="12" name="TextBox 11">
            <a:extLst>
              <a:ext uri="{FF2B5EF4-FFF2-40B4-BE49-F238E27FC236}">
                <a16:creationId xmlns:a16="http://schemas.microsoft.com/office/drawing/2014/main" id="{8A4BD620-6D33-963B-06DA-6B55464D89C2}"/>
              </a:ext>
            </a:extLst>
          </p:cNvPr>
          <p:cNvSpPr txBox="1"/>
          <p:nvPr/>
        </p:nvSpPr>
        <p:spPr>
          <a:xfrm>
            <a:off x="390896" y="1027906"/>
            <a:ext cx="11092543" cy="5478423"/>
          </a:xfrm>
          <a:prstGeom prst="rect">
            <a:avLst/>
          </a:prstGeom>
          <a:noFill/>
        </p:spPr>
        <p:txBody>
          <a:bodyPr wrap="square">
            <a:spAutoFit/>
          </a:bodyPr>
          <a:lstStyle/>
          <a:p>
            <a:pPr marL="285750" indent="-285750">
              <a:buFont typeface="Arial" panose="020B0604020202020204" pitchFamily="34" charset="0"/>
              <a:buChar char="•"/>
            </a:pPr>
            <a:r>
              <a:rPr lang="en-US" sz="1400" dirty="0">
                <a:solidFill>
                  <a:schemeClr val="bg1"/>
                </a:solidFill>
              </a:rPr>
              <a:t>Brilliant event, well done Y&amp;H for bringing everyone together </a:t>
            </a:r>
          </a:p>
          <a:p>
            <a:pPr marL="285750" indent="-285750">
              <a:buFont typeface="Arial" panose="020B0604020202020204" pitchFamily="34" charset="0"/>
              <a:buChar char="•"/>
            </a:pPr>
            <a:endParaRPr lang="en-US" sz="1400" dirty="0">
              <a:solidFill>
                <a:schemeClr val="bg1"/>
              </a:solidFill>
            </a:endParaRPr>
          </a:p>
          <a:p>
            <a:pPr marL="285750" indent="-285750">
              <a:buFont typeface="Arial" panose="020B0604020202020204" pitchFamily="34" charset="0"/>
              <a:buChar char="•"/>
            </a:pPr>
            <a:r>
              <a:rPr lang="en-US" sz="1400" dirty="0">
                <a:solidFill>
                  <a:schemeClr val="bg1"/>
                </a:solidFill>
              </a:rPr>
              <a:t>Could have worked as a single day event</a:t>
            </a:r>
          </a:p>
          <a:p>
            <a:pPr marL="285750" indent="-285750">
              <a:buFont typeface="Arial" panose="020B0604020202020204" pitchFamily="34" charset="0"/>
              <a:buChar char="•"/>
            </a:pPr>
            <a:endParaRPr lang="en-US" sz="1400" dirty="0">
              <a:solidFill>
                <a:schemeClr val="bg1"/>
              </a:solidFill>
            </a:endParaRPr>
          </a:p>
          <a:p>
            <a:pPr marL="285750" indent="-285750">
              <a:buFont typeface="Arial" panose="020B0604020202020204" pitchFamily="34" charset="0"/>
              <a:buChar char="•"/>
            </a:pPr>
            <a:r>
              <a:rPr lang="en-US" sz="1400" dirty="0">
                <a:solidFill>
                  <a:schemeClr val="bg1"/>
                </a:solidFill>
              </a:rPr>
              <a:t>Enforced networking! 10 mins talking to a peer from another region about what are you proud of, what are you struggling with</a:t>
            </a:r>
          </a:p>
          <a:p>
            <a:endParaRPr lang="en-US" sz="1400" dirty="0">
              <a:solidFill>
                <a:schemeClr val="bg1"/>
              </a:solidFill>
            </a:endParaRPr>
          </a:p>
          <a:p>
            <a:pPr marL="285750" indent="-285750">
              <a:buFont typeface="Arial" panose="020B0604020202020204" pitchFamily="34" charset="0"/>
              <a:buChar char="•"/>
            </a:pPr>
            <a:r>
              <a:rPr lang="en-US" sz="1400" dirty="0">
                <a:solidFill>
                  <a:schemeClr val="bg1"/>
                </a:solidFill>
              </a:rPr>
              <a:t>Choosing our own workshop sessions</a:t>
            </a:r>
          </a:p>
          <a:p>
            <a:pPr marL="285750" indent="-285750">
              <a:buFont typeface="Arial" panose="020B0604020202020204" pitchFamily="34" charset="0"/>
              <a:buChar char="•"/>
            </a:pPr>
            <a:endParaRPr lang="en-US" sz="1400" dirty="0">
              <a:solidFill>
                <a:schemeClr val="bg1"/>
              </a:solidFill>
            </a:endParaRPr>
          </a:p>
          <a:p>
            <a:pPr marL="285750" indent="-285750">
              <a:buFont typeface="Arial" panose="020B0604020202020204" pitchFamily="34" charset="0"/>
              <a:buChar char="•"/>
            </a:pPr>
            <a:r>
              <a:rPr lang="en-US" sz="1400" dirty="0">
                <a:solidFill>
                  <a:schemeClr val="bg1"/>
                </a:solidFill>
              </a:rPr>
              <a:t>No death by feedback. No post its. Just opportunity to share ideas</a:t>
            </a:r>
          </a:p>
          <a:p>
            <a:pPr marL="285750" indent="-285750">
              <a:buFont typeface="Arial" panose="020B0604020202020204" pitchFamily="34" charset="0"/>
              <a:buChar char="•"/>
            </a:pPr>
            <a:endParaRPr lang="en-US" sz="1400" dirty="0">
              <a:solidFill>
                <a:schemeClr val="bg1"/>
              </a:solidFill>
            </a:endParaRPr>
          </a:p>
          <a:p>
            <a:pPr marL="285750" indent="-285750">
              <a:buFont typeface="Arial" panose="020B0604020202020204" pitchFamily="34" charset="0"/>
              <a:buChar char="•"/>
            </a:pPr>
            <a:r>
              <a:rPr lang="en-US" sz="1400" dirty="0">
                <a:solidFill>
                  <a:schemeClr val="bg1"/>
                </a:solidFill>
              </a:rPr>
              <a:t>Schedule more time for attendees to meet and confer with each other</a:t>
            </a:r>
          </a:p>
          <a:p>
            <a:pPr marL="285750" indent="-285750">
              <a:buFont typeface="Arial" panose="020B0604020202020204" pitchFamily="34" charset="0"/>
              <a:buChar char="•"/>
            </a:pPr>
            <a:endParaRPr lang="en-US" sz="1400" dirty="0">
              <a:solidFill>
                <a:schemeClr val="bg1"/>
              </a:solidFill>
            </a:endParaRPr>
          </a:p>
          <a:p>
            <a:pPr marL="285750" indent="-285750">
              <a:buFont typeface="Arial" panose="020B0604020202020204" pitchFamily="34" charset="0"/>
              <a:buChar char="•"/>
            </a:pPr>
            <a:r>
              <a:rPr lang="en-US" sz="1400" dirty="0">
                <a:solidFill>
                  <a:schemeClr val="bg1"/>
                </a:solidFill>
              </a:rPr>
              <a:t>More best practice and lessons learned showcases (not supplier led)</a:t>
            </a:r>
          </a:p>
          <a:p>
            <a:pPr marL="285750" indent="-285750">
              <a:buFont typeface="Arial" panose="020B0604020202020204" pitchFamily="34" charset="0"/>
              <a:buChar char="•"/>
            </a:pPr>
            <a:endParaRPr lang="en-US" sz="1400" dirty="0">
              <a:solidFill>
                <a:schemeClr val="bg1"/>
              </a:solidFill>
            </a:endParaRPr>
          </a:p>
          <a:p>
            <a:pPr marL="285750" indent="-285750">
              <a:buFont typeface="Arial" panose="020B0604020202020204" pitchFamily="34" charset="0"/>
              <a:buChar char="•"/>
            </a:pPr>
            <a:r>
              <a:rPr lang="en-US" sz="1400" dirty="0">
                <a:solidFill>
                  <a:schemeClr val="bg1"/>
                </a:solidFill>
              </a:rPr>
              <a:t>It seemed by accident (or expertly orchestrated) that we left with a shared decision to move forward with NRL.  I think next year we could go into the conference with some clear decisions to be made in the joining up space.  Clear agenda with debate and voting.  That said- delighted with the NRL outcome.</a:t>
            </a:r>
          </a:p>
          <a:p>
            <a:pPr marL="285750" indent="-285750">
              <a:buFont typeface="Arial" panose="020B0604020202020204" pitchFamily="34" charset="0"/>
              <a:buChar char="•"/>
            </a:pPr>
            <a:endParaRPr lang="en-US" sz="1400" dirty="0">
              <a:solidFill>
                <a:schemeClr val="bg1"/>
              </a:solidFill>
            </a:endParaRPr>
          </a:p>
          <a:p>
            <a:pPr marL="285750" indent="-285750">
              <a:buFont typeface="Arial" panose="020B0604020202020204" pitchFamily="34" charset="0"/>
              <a:buChar char="•"/>
            </a:pPr>
            <a:r>
              <a:rPr lang="en-US" sz="1400" dirty="0">
                <a:solidFill>
                  <a:schemeClr val="bg1"/>
                </a:solidFill>
              </a:rPr>
              <a:t>More focus on actions, unless this was said at the end of the session as I had to leave after lunch on the second day</a:t>
            </a:r>
          </a:p>
          <a:p>
            <a:pPr marL="285750" indent="-285750">
              <a:buFont typeface="Arial" panose="020B0604020202020204" pitchFamily="34" charset="0"/>
              <a:buChar char="•"/>
            </a:pPr>
            <a:endParaRPr lang="en-US" sz="1400" dirty="0">
              <a:solidFill>
                <a:schemeClr val="bg1"/>
              </a:solidFill>
            </a:endParaRPr>
          </a:p>
          <a:p>
            <a:pPr marL="285750" indent="-285750">
              <a:buFont typeface="Arial" panose="020B0604020202020204" pitchFamily="34" charset="0"/>
              <a:buChar char="•"/>
            </a:pPr>
            <a:r>
              <a:rPr lang="en-US" sz="1400" dirty="0">
                <a:solidFill>
                  <a:schemeClr val="bg1"/>
                </a:solidFill>
              </a:rPr>
              <a:t>Split the two key notes so there was just one per day (or one at start and end), it felt like the event got off to a great start but that the momentum waned towards the end of the day.</a:t>
            </a:r>
          </a:p>
          <a:p>
            <a:pPr marL="285750" indent="-285750">
              <a:buFont typeface="Arial" panose="020B0604020202020204" pitchFamily="34" charset="0"/>
              <a:buChar char="•"/>
            </a:pPr>
            <a:endParaRPr lang="en-US" sz="1400" dirty="0">
              <a:solidFill>
                <a:schemeClr val="bg1"/>
              </a:solidFill>
            </a:endParaRPr>
          </a:p>
          <a:p>
            <a:pPr marL="285750" indent="-285750">
              <a:buFont typeface="Arial" panose="020B0604020202020204" pitchFamily="34" charset="0"/>
              <a:buChar char="•"/>
            </a:pPr>
            <a:r>
              <a:rPr lang="en-US" sz="1400" dirty="0">
                <a:solidFill>
                  <a:schemeClr val="bg1"/>
                </a:solidFill>
              </a:rPr>
              <a:t>Too many white males speaking, more diversity please.</a:t>
            </a:r>
          </a:p>
          <a:p>
            <a:pPr marL="285750" indent="-285750">
              <a:buFont typeface="Arial" panose="020B0604020202020204" pitchFamily="34" charset="0"/>
              <a:buChar char="•"/>
            </a:pPr>
            <a:endParaRPr lang="en-US" sz="1400" dirty="0">
              <a:solidFill>
                <a:schemeClr val="bg1"/>
              </a:solidFill>
            </a:endParaRPr>
          </a:p>
        </p:txBody>
      </p:sp>
    </p:spTree>
    <p:extLst>
      <p:ext uri="{BB962C8B-B14F-4D97-AF65-F5344CB8AC3E}">
        <p14:creationId xmlns:p14="http://schemas.microsoft.com/office/powerpoint/2010/main" val="29527618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EDCE90-35F9-EA7D-4C77-C1E3ECA98625}"/>
              </a:ext>
            </a:extLst>
          </p:cNvPr>
          <p:cNvSpPr>
            <a:spLocks noGrp="1"/>
          </p:cNvSpPr>
          <p:nvPr>
            <p:ph type="title"/>
          </p:nvPr>
        </p:nvSpPr>
        <p:spPr/>
        <p:txBody>
          <a:bodyPr/>
          <a:lstStyle/>
          <a:p>
            <a:endParaRPr lang="en-US"/>
          </a:p>
        </p:txBody>
      </p:sp>
      <p:sp>
        <p:nvSpPr>
          <p:cNvPr id="4" name="Rectangle 3">
            <a:extLst>
              <a:ext uri="{FF2B5EF4-FFF2-40B4-BE49-F238E27FC236}">
                <a16:creationId xmlns:a16="http://schemas.microsoft.com/office/drawing/2014/main" id="{233DEC3F-B874-D08F-8EBB-3DCC7E5B7DC9}"/>
              </a:ext>
            </a:extLst>
          </p:cNvPr>
          <p:cNvSpPr/>
          <p:nvPr/>
        </p:nvSpPr>
        <p:spPr>
          <a:xfrm>
            <a:off x="0" y="0"/>
            <a:ext cx="12192000" cy="6858000"/>
          </a:xfrm>
          <a:prstGeom prst="rect">
            <a:avLst/>
          </a:prstGeom>
          <a:solidFill>
            <a:srgbClr val="833C9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itle 1">
            <a:extLst>
              <a:ext uri="{FF2B5EF4-FFF2-40B4-BE49-F238E27FC236}">
                <a16:creationId xmlns:a16="http://schemas.microsoft.com/office/drawing/2014/main" id="{F324DBE8-8681-88D5-B4B2-2578A1059B6C}"/>
              </a:ext>
            </a:extLst>
          </p:cNvPr>
          <p:cNvSpPr txBox="1">
            <a:spLocks/>
          </p:cNvSpPr>
          <p:nvPr/>
        </p:nvSpPr>
        <p:spPr>
          <a:xfrm>
            <a:off x="264200" y="-71147"/>
            <a:ext cx="10510678" cy="150436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3100" b="1" dirty="0">
                <a:solidFill>
                  <a:schemeClr val="bg1"/>
                </a:solidFill>
                <a:latin typeface="Arial" panose="020B0604020202020204" pitchFamily="34" charset="0"/>
                <a:cs typeface="Arial" panose="020B0604020202020204" pitchFamily="34" charset="0"/>
              </a:rPr>
              <a:t>How could the event be improved…</a:t>
            </a:r>
          </a:p>
        </p:txBody>
      </p:sp>
      <p:pic>
        <p:nvPicPr>
          <p:cNvPr id="7" name="Content Placeholder 6" descr="A picture containing logo&#10;&#10;Description automatically generated">
            <a:extLst>
              <a:ext uri="{FF2B5EF4-FFF2-40B4-BE49-F238E27FC236}">
                <a16:creationId xmlns:a16="http://schemas.microsoft.com/office/drawing/2014/main" id="{500AF754-FF3A-9946-3DDE-C1356F2B2E82}"/>
              </a:ext>
            </a:extLst>
          </p:cNvPr>
          <p:cNvPicPr>
            <a:picLocks noGrp="1" noChangeAspect="1"/>
          </p:cNvPicPr>
          <p:nvPr>
            <p:ph idx="1"/>
          </p:nvPr>
        </p:nvPicPr>
        <p:blipFill>
          <a:blip r:embed="rId2"/>
          <a:stretch>
            <a:fillRect/>
          </a:stretch>
        </p:blipFill>
        <p:spPr>
          <a:xfrm>
            <a:off x="10276114" y="6297585"/>
            <a:ext cx="1690007" cy="390579"/>
          </a:xfrm>
        </p:spPr>
      </p:pic>
      <p:sp>
        <p:nvSpPr>
          <p:cNvPr id="12" name="TextBox 11">
            <a:extLst>
              <a:ext uri="{FF2B5EF4-FFF2-40B4-BE49-F238E27FC236}">
                <a16:creationId xmlns:a16="http://schemas.microsoft.com/office/drawing/2014/main" id="{8A4BD620-6D33-963B-06DA-6B55464D89C2}"/>
              </a:ext>
            </a:extLst>
          </p:cNvPr>
          <p:cNvSpPr txBox="1"/>
          <p:nvPr/>
        </p:nvSpPr>
        <p:spPr>
          <a:xfrm>
            <a:off x="390896" y="1027906"/>
            <a:ext cx="11092543" cy="5478423"/>
          </a:xfrm>
          <a:prstGeom prst="rect">
            <a:avLst/>
          </a:prstGeom>
          <a:noFill/>
        </p:spPr>
        <p:txBody>
          <a:bodyPr wrap="square">
            <a:spAutoFit/>
          </a:bodyPr>
          <a:lstStyle/>
          <a:p>
            <a:pPr marL="285750" indent="-285750">
              <a:buFont typeface="Arial" panose="020B0604020202020204" pitchFamily="34" charset="0"/>
              <a:buChar char="•"/>
            </a:pPr>
            <a:r>
              <a:rPr lang="en-US" sz="1400" dirty="0">
                <a:solidFill>
                  <a:schemeClr val="bg1"/>
                </a:solidFill>
              </a:rPr>
              <a:t>More detail about lessons learnt and what is working or has worked well, what benefits different programmes are seeing</a:t>
            </a:r>
          </a:p>
          <a:p>
            <a:pPr marL="285750" indent="-285750">
              <a:buFont typeface="Arial" panose="020B0604020202020204" pitchFamily="34" charset="0"/>
              <a:buChar char="•"/>
            </a:pPr>
            <a:endParaRPr lang="en-US" sz="1400" dirty="0">
              <a:solidFill>
                <a:schemeClr val="bg1"/>
              </a:solidFill>
            </a:endParaRPr>
          </a:p>
          <a:p>
            <a:pPr marL="285750" indent="-285750">
              <a:buFont typeface="Arial" panose="020B0604020202020204" pitchFamily="34" charset="0"/>
              <a:buChar char="•"/>
            </a:pPr>
            <a:r>
              <a:rPr lang="en-US" sz="1400" dirty="0">
                <a:solidFill>
                  <a:schemeClr val="bg1"/>
                </a:solidFill>
              </a:rPr>
              <a:t>A bit more about National initiatives and funding opportunities would be useful next time, although understandable with timing at this event. </a:t>
            </a:r>
          </a:p>
          <a:p>
            <a:pPr marL="285750" indent="-285750">
              <a:buFont typeface="Arial" panose="020B0604020202020204" pitchFamily="34" charset="0"/>
              <a:buChar char="•"/>
            </a:pPr>
            <a:endParaRPr lang="en-US" sz="1400" dirty="0">
              <a:solidFill>
                <a:schemeClr val="bg1"/>
              </a:solidFill>
            </a:endParaRPr>
          </a:p>
          <a:p>
            <a:pPr marL="285750" indent="-285750">
              <a:buFont typeface="Arial" panose="020B0604020202020204" pitchFamily="34" charset="0"/>
              <a:buChar char="•"/>
            </a:pPr>
            <a:r>
              <a:rPr lang="en-US" sz="1400" dirty="0">
                <a:solidFill>
                  <a:schemeClr val="bg1"/>
                </a:solidFill>
              </a:rPr>
              <a:t>It may be good to have more focus on addressing common challenges and issues as well. </a:t>
            </a:r>
          </a:p>
          <a:p>
            <a:pPr marL="285750" indent="-285750">
              <a:buFont typeface="Arial" panose="020B0604020202020204" pitchFamily="34" charset="0"/>
              <a:buChar char="•"/>
            </a:pPr>
            <a:endParaRPr lang="en-US" sz="1400" dirty="0">
              <a:solidFill>
                <a:schemeClr val="bg1"/>
              </a:solidFill>
            </a:endParaRPr>
          </a:p>
          <a:p>
            <a:pPr marL="285750" indent="-285750">
              <a:buFont typeface="Arial" panose="020B0604020202020204" pitchFamily="34" charset="0"/>
              <a:buChar char="•"/>
            </a:pPr>
            <a:r>
              <a:rPr lang="en-US" sz="1400" dirty="0">
                <a:solidFill>
                  <a:schemeClr val="bg1"/>
                </a:solidFill>
              </a:rPr>
              <a:t>The main room was not a conducive environment for workshops, being way too large. The presenters in there were great nevertheless</a:t>
            </a:r>
          </a:p>
          <a:p>
            <a:pPr marL="285750" indent="-285750">
              <a:buFont typeface="Arial" panose="020B0604020202020204" pitchFamily="34" charset="0"/>
              <a:buChar char="•"/>
            </a:pPr>
            <a:endParaRPr lang="en-US" sz="1400" dirty="0">
              <a:solidFill>
                <a:schemeClr val="bg1"/>
              </a:solidFill>
            </a:endParaRPr>
          </a:p>
          <a:p>
            <a:pPr marL="285750" indent="-285750">
              <a:buFont typeface="Arial" panose="020B0604020202020204" pitchFamily="34" charset="0"/>
              <a:buChar char="•"/>
            </a:pPr>
            <a:r>
              <a:rPr lang="en-US" sz="1400" dirty="0">
                <a:solidFill>
                  <a:schemeClr val="bg1"/>
                </a:solidFill>
              </a:rPr>
              <a:t>Clearer roles for suppliers and NHSE but keep it as a local Shared Care Records led event</a:t>
            </a:r>
          </a:p>
          <a:p>
            <a:pPr marL="285750" indent="-285750">
              <a:buFont typeface="Arial" panose="020B0604020202020204" pitchFamily="34" charset="0"/>
              <a:buChar char="•"/>
            </a:pPr>
            <a:endParaRPr lang="en-US" sz="1400" dirty="0">
              <a:solidFill>
                <a:schemeClr val="bg1"/>
              </a:solidFill>
            </a:endParaRPr>
          </a:p>
          <a:p>
            <a:pPr marL="285750" indent="-285750">
              <a:buFont typeface="Arial" panose="020B0604020202020204" pitchFamily="34" charset="0"/>
              <a:buChar char="•"/>
            </a:pPr>
            <a:r>
              <a:rPr lang="en-US" sz="1400" dirty="0">
                <a:solidFill>
                  <a:schemeClr val="bg1"/>
                </a:solidFill>
              </a:rPr>
              <a:t>The IG session was poor. Didn't add any insight and confirmed stereotypes of IG as a barrier.</a:t>
            </a:r>
          </a:p>
          <a:p>
            <a:pPr marL="285750" indent="-285750">
              <a:buFont typeface="Arial" panose="020B0604020202020204" pitchFamily="34" charset="0"/>
              <a:buChar char="•"/>
            </a:pPr>
            <a:endParaRPr lang="en-US" sz="1400" dirty="0">
              <a:solidFill>
                <a:schemeClr val="bg1"/>
              </a:solidFill>
            </a:endParaRPr>
          </a:p>
          <a:p>
            <a:pPr marL="285750" indent="-285750">
              <a:buFont typeface="Arial" panose="020B0604020202020204" pitchFamily="34" charset="0"/>
              <a:buChar char="•"/>
            </a:pPr>
            <a:r>
              <a:rPr lang="en-US" sz="1400" dirty="0">
                <a:solidFill>
                  <a:schemeClr val="bg1"/>
                </a:solidFill>
              </a:rPr>
              <a:t>Shorter or smaller workshops and more choice &amp; variation between workshop options</a:t>
            </a:r>
          </a:p>
          <a:p>
            <a:pPr marL="285750" indent="-285750">
              <a:buFont typeface="Arial" panose="020B0604020202020204" pitchFamily="34" charset="0"/>
              <a:buChar char="•"/>
            </a:pPr>
            <a:endParaRPr lang="en-US" sz="1400" dirty="0">
              <a:solidFill>
                <a:schemeClr val="bg1"/>
              </a:solidFill>
            </a:endParaRPr>
          </a:p>
          <a:p>
            <a:pPr marL="285750" indent="-285750">
              <a:buFont typeface="Arial" panose="020B0604020202020204" pitchFamily="34" charset="0"/>
              <a:buChar char="•"/>
            </a:pPr>
            <a:r>
              <a:rPr lang="en-US" sz="1400" dirty="0">
                <a:solidFill>
                  <a:schemeClr val="bg1"/>
                </a:solidFill>
              </a:rPr>
              <a:t>Better interactive software in workshops</a:t>
            </a:r>
          </a:p>
          <a:p>
            <a:pPr marL="285750" indent="-285750">
              <a:buFont typeface="Arial" panose="020B0604020202020204" pitchFamily="34" charset="0"/>
              <a:buChar char="•"/>
            </a:pPr>
            <a:endParaRPr lang="en-US" sz="1400" dirty="0">
              <a:solidFill>
                <a:schemeClr val="bg1"/>
              </a:solidFill>
            </a:endParaRPr>
          </a:p>
          <a:p>
            <a:pPr marL="285750" indent="-285750">
              <a:buFont typeface="Arial" panose="020B0604020202020204" pitchFamily="34" charset="0"/>
              <a:buChar char="•"/>
            </a:pPr>
            <a:r>
              <a:rPr lang="en-US" sz="1400" dirty="0">
                <a:solidFill>
                  <a:schemeClr val="bg1"/>
                </a:solidFill>
              </a:rPr>
              <a:t>Holding it at the end of March is not a good time as lots of people use up their annual leave and then the colleagues that are left can struggle to take time away to travel to a two day event.</a:t>
            </a:r>
          </a:p>
          <a:p>
            <a:pPr marL="285750" indent="-285750">
              <a:buFont typeface="Arial" panose="020B0604020202020204" pitchFamily="34" charset="0"/>
              <a:buChar char="•"/>
            </a:pPr>
            <a:endParaRPr lang="en-US" sz="1400" dirty="0">
              <a:solidFill>
                <a:schemeClr val="bg1"/>
              </a:solidFill>
            </a:endParaRPr>
          </a:p>
          <a:p>
            <a:pPr marL="285750" indent="-285750">
              <a:buFont typeface="Arial" panose="020B0604020202020204" pitchFamily="34" charset="0"/>
              <a:buChar char="•"/>
            </a:pPr>
            <a:r>
              <a:rPr lang="en-US" sz="1400" dirty="0">
                <a:solidFill>
                  <a:schemeClr val="bg1"/>
                </a:solidFill>
              </a:rPr>
              <a:t>More time / focus on agreeing actions &amp; next steps</a:t>
            </a:r>
          </a:p>
          <a:p>
            <a:pPr marL="285750" indent="-285750">
              <a:buFont typeface="Arial" panose="020B0604020202020204" pitchFamily="34" charset="0"/>
              <a:buChar char="•"/>
            </a:pPr>
            <a:endParaRPr lang="en-US" sz="1400" dirty="0">
              <a:solidFill>
                <a:schemeClr val="bg1"/>
              </a:solidFill>
            </a:endParaRPr>
          </a:p>
          <a:p>
            <a:pPr marL="285750" indent="-285750">
              <a:buFont typeface="Arial" panose="020B0604020202020204" pitchFamily="34" charset="0"/>
              <a:buChar char="•"/>
            </a:pPr>
            <a:r>
              <a:rPr lang="en-US" sz="1400" dirty="0">
                <a:solidFill>
                  <a:schemeClr val="bg1"/>
                </a:solidFill>
              </a:rPr>
              <a:t>Needs to be shorter by a session at end of the day </a:t>
            </a:r>
          </a:p>
          <a:p>
            <a:pPr marL="285750" indent="-285750">
              <a:buFont typeface="Arial" panose="020B0604020202020204" pitchFamily="34" charset="0"/>
              <a:buChar char="•"/>
            </a:pPr>
            <a:endParaRPr lang="en-US" sz="1400" dirty="0">
              <a:solidFill>
                <a:schemeClr val="bg1"/>
              </a:solidFill>
            </a:endParaRPr>
          </a:p>
          <a:p>
            <a:pPr marL="285750" indent="-285750">
              <a:buFont typeface="Arial" panose="020B0604020202020204" pitchFamily="34" charset="0"/>
              <a:buChar char="•"/>
            </a:pPr>
            <a:r>
              <a:rPr lang="en-US" sz="1400" dirty="0">
                <a:solidFill>
                  <a:schemeClr val="bg1"/>
                </a:solidFill>
              </a:rPr>
              <a:t>Less show and tell, more debate on joint issues, agreement on shared approaches and direction, more focus on the issues which challenge us all and which we have to work on together rather than those which we can progress individually (but which are useful to learn from each other on)</a:t>
            </a:r>
          </a:p>
        </p:txBody>
      </p:sp>
    </p:spTree>
    <p:extLst>
      <p:ext uri="{BB962C8B-B14F-4D97-AF65-F5344CB8AC3E}">
        <p14:creationId xmlns:p14="http://schemas.microsoft.com/office/powerpoint/2010/main" val="23965563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EDCE90-35F9-EA7D-4C77-C1E3ECA98625}"/>
              </a:ext>
            </a:extLst>
          </p:cNvPr>
          <p:cNvSpPr>
            <a:spLocks noGrp="1"/>
          </p:cNvSpPr>
          <p:nvPr>
            <p:ph type="title"/>
          </p:nvPr>
        </p:nvSpPr>
        <p:spPr/>
        <p:txBody>
          <a:bodyPr/>
          <a:lstStyle/>
          <a:p>
            <a:endParaRPr lang="en-US"/>
          </a:p>
        </p:txBody>
      </p:sp>
      <p:sp>
        <p:nvSpPr>
          <p:cNvPr id="4" name="Rectangle 3">
            <a:extLst>
              <a:ext uri="{FF2B5EF4-FFF2-40B4-BE49-F238E27FC236}">
                <a16:creationId xmlns:a16="http://schemas.microsoft.com/office/drawing/2014/main" id="{233DEC3F-B874-D08F-8EBB-3DCC7E5B7DC9}"/>
              </a:ext>
            </a:extLst>
          </p:cNvPr>
          <p:cNvSpPr/>
          <p:nvPr/>
        </p:nvSpPr>
        <p:spPr>
          <a:xfrm>
            <a:off x="0" y="0"/>
            <a:ext cx="12192000" cy="6858000"/>
          </a:xfrm>
          <a:prstGeom prst="rect">
            <a:avLst/>
          </a:prstGeom>
          <a:solidFill>
            <a:srgbClr val="833C9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itle 1">
            <a:extLst>
              <a:ext uri="{FF2B5EF4-FFF2-40B4-BE49-F238E27FC236}">
                <a16:creationId xmlns:a16="http://schemas.microsoft.com/office/drawing/2014/main" id="{F324DBE8-8681-88D5-B4B2-2578A1059B6C}"/>
              </a:ext>
            </a:extLst>
          </p:cNvPr>
          <p:cNvSpPr txBox="1">
            <a:spLocks/>
          </p:cNvSpPr>
          <p:nvPr/>
        </p:nvSpPr>
        <p:spPr>
          <a:xfrm>
            <a:off x="264200" y="-71147"/>
            <a:ext cx="10510678" cy="150436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3100" b="1" dirty="0">
                <a:solidFill>
                  <a:schemeClr val="bg1"/>
                </a:solidFill>
                <a:latin typeface="Arial" panose="020B0604020202020204" pitchFamily="34" charset="0"/>
                <a:cs typeface="Arial" panose="020B0604020202020204" pitchFamily="34" charset="0"/>
              </a:rPr>
              <a:t>How could the event be improved…</a:t>
            </a:r>
          </a:p>
        </p:txBody>
      </p:sp>
      <p:pic>
        <p:nvPicPr>
          <p:cNvPr id="7" name="Content Placeholder 6" descr="A picture containing logo&#10;&#10;Description automatically generated">
            <a:extLst>
              <a:ext uri="{FF2B5EF4-FFF2-40B4-BE49-F238E27FC236}">
                <a16:creationId xmlns:a16="http://schemas.microsoft.com/office/drawing/2014/main" id="{500AF754-FF3A-9946-3DDE-C1356F2B2E82}"/>
              </a:ext>
            </a:extLst>
          </p:cNvPr>
          <p:cNvPicPr>
            <a:picLocks noGrp="1" noChangeAspect="1"/>
          </p:cNvPicPr>
          <p:nvPr>
            <p:ph idx="1"/>
          </p:nvPr>
        </p:nvPicPr>
        <p:blipFill>
          <a:blip r:embed="rId2"/>
          <a:stretch>
            <a:fillRect/>
          </a:stretch>
        </p:blipFill>
        <p:spPr>
          <a:xfrm>
            <a:off x="10276114" y="6297585"/>
            <a:ext cx="1690007" cy="390579"/>
          </a:xfrm>
        </p:spPr>
      </p:pic>
      <p:sp>
        <p:nvSpPr>
          <p:cNvPr id="12" name="TextBox 11">
            <a:extLst>
              <a:ext uri="{FF2B5EF4-FFF2-40B4-BE49-F238E27FC236}">
                <a16:creationId xmlns:a16="http://schemas.microsoft.com/office/drawing/2014/main" id="{8A4BD620-6D33-963B-06DA-6B55464D89C2}"/>
              </a:ext>
            </a:extLst>
          </p:cNvPr>
          <p:cNvSpPr txBox="1"/>
          <p:nvPr/>
        </p:nvSpPr>
        <p:spPr>
          <a:xfrm>
            <a:off x="390896" y="1027906"/>
            <a:ext cx="11092543" cy="4832092"/>
          </a:xfrm>
          <a:prstGeom prst="rect">
            <a:avLst/>
          </a:prstGeom>
          <a:noFill/>
        </p:spPr>
        <p:txBody>
          <a:bodyPr wrap="square">
            <a:spAutoFit/>
          </a:bodyPr>
          <a:lstStyle/>
          <a:p>
            <a:pPr marL="285750" indent="-285750">
              <a:buFont typeface="Arial" panose="020B0604020202020204" pitchFamily="34" charset="0"/>
              <a:buChar char="•"/>
            </a:pPr>
            <a:endParaRPr lang="en-US" sz="1400" dirty="0">
              <a:solidFill>
                <a:schemeClr val="bg1"/>
              </a:solidFill>
            </a:endParaRPr>
          </a:p>
          <a:p>
            <a:pPr marL="285750" indent="-285750">
              <a:buFont typeface="Arial" panose="020B0604020202020204" pitchFamily="34" charset="0"/>
              <a:buChar char="•"/>
            </a:pPr>
            <a:r>
              <a:rPr lang="en-US" sz="1400" dirty="0">
                <a:solidFill>
                  <a:schemeClr val="bg1"/>
                </a:solidFill>
              </a:rPr>
              <a:t>The content of some of the speakers on track A was not well targeted to the audience. As a </a:t>
            </a:r>
            <a:r>
              <a:rPr lang="en-US" sz="1400" dirty="0" err="1">
                <a:solidFill>
                  <a:schemeClr val="bg1"/>
                </a:solidFill>
              </a:rPr>
              <a:t>ShCR</a:t>
            </a:r>
            <a:r>
              <a:rPr lang="en-US" sz="1400" dirty="0">
                <a:solidFill>
                  <a:schemeClr val="bg1"/>
                </a:solidFill>
              </a:rPr>
              <a:t> professional, I would have benefited from seeing specific examples of what went well, or worked, rather than having the conapt of benefits or sustainability explained as being necessary. I and many of my colleagues felt that some of the content of the day 1 Track A presentations were preaching to the converted and the slots were a missed opportunity to provide specific examples of approaches, metrics or tools that worked. Additionally, having separate tracks that were not able to be pre-selected is a missed opportunity unless each session was recorded and will be released.</a:t>
            </a:r>
          </a:p>
          <a:p>
            <a:pPr marL="285750" indent="-285750">
              <a:buFont typeface="Arial" panose="020B0604020202020204" pitchFamily="34" charset="0"/>
              <a:buChar char="•"/>
            </a:pPr>
            <a:endParaRPr lang="en-US" sz="1400" dirty="0">
              <a:solidFill>
                <a:schemeClr val="bg1"/>
              </a:solidFill>
            </a:endParaRPr>
          </a:p>
          <a:p>
            <a:pPr marL="285750" indent="-285750">
              <a:buFont typeface="Arial" panose="020B0604020202020204" pitchFamily="34" charset="0"/>
              <a:buChar char="•"/>
            </a:pPr>
            <a:r>
              <a:rPr lang="en-US" sz="1400" dirty="0">
                <a:solidFill>
                  <a:schemeClr val="bg1"/>
                </a:solidFill>
              </a:rPr>
              <a:t>Specific time to network allocated.  More discussions with suppliers in a workshop to resolve issues</a:t>
            </a:r>
          </a:p>
          <a:p>
            <a:pPr marL="285750" indent="-285750">
              <a:buFont typeface="Arial" panose="020B0604020202020204" pitchFamily="34" charset="0"/>
              <a:buChar char="•"/>
            </a:pPr>
            <a:endParaRPr lang="en-US" sz="1400" dirty="0">
              <a:solidFill>
                <a:schemeClr val="bg1"/>
              </a:solidFill>
            </a:endParaRPr>
          </a:p>
          <a:p>
            <a:pPr marL="285750" indent="-285750">
              <a:buFont typeface="Arial" panose="020B0604020202020204" pitchFamily="34" charset="0"/>
              <a:buChar char="•"/>
            </a:pPr>
            <a:r>
              <a:rPr lang="en-US" sz="1400" dirty="0">
                <a:solidFill>
                  <a:schemeClr val="bg1"/>
                </a:solidFill>
              </a:rPr>
              <a:t>Possible one and a half days to maintain interest and momentum</a:t>
            </a:r>
          </a:p>
          <a:p>
            <a:pPr marL="285750" indent="-285750">
              <a:buFont typeface="Arial" panose="020B0604020202020204" pitchFamily="34" charset="0"/>
              <a:buChar char="•"/>
            </a:pPr>
            <a:endParaRPr lang="en-US" sz="1400" dirty="0">
              <a:solidFill>
                <a:schemeClr val="bg1"/>
              </a:solidFill>
            </a:endParaRPr>
          </a:p>
          <a:p>
            <a:pPr marL="285750" indent="-285750">
              <a:buFont typeface="Arial" panose="020B0604020202020204" pitchFamily="34" charset="0"/>
              <a:buChar char="•"/>
            </a:pPr>
            <a:r>
              <a:rPr lang="en-US" sz="1400" dirty="0">
                <a:solidFill>
                  <a:schemeClr val="bg1"/>
                </a:solidFill>
              </a:rPr>
              <a:t>More focus on national priorities, more opportunities for discussion around challenges we all face, more opportunities to discuss national capabilities and needs from those</a:t>
            </a:r>
          </a:p>
          <a:p>
            <a:pPr marL="285750" indent="-285750">
              <a:buFont typeface="Arial" panose="020B0604020202020204" pitchFamily="34" charset="0"/>
              <a:buChar char="•"/>
            </a:pPr>
            <a:endParaRPr lang="en-US" sz="1400" dirty="0">
              <a:solidFill>
                <a:schemeClr val="bg1"/>
              </a:solidFill>
            </a:endParaRPr>
          </a:p>
          <a:p>
            <a:pPr marL="285750" indent="-285750">
              <a:buFont typeface="Arial" panose="020B0604020202020204" pitchFamily="34" charset="0"/>
              <a:buChar char="•"/>
            </a:pPr>
            <a:r>
              <a:rPr lang="en-US" sz="1400" dirty="0">
                <a:solidFill>
                  <a:schemeClr val="bg1"/>
                </a:solidFill>
              </a:rPr>
              <a:t>Some of the group activities were a little repetitive and formulaic.  I don't feel that they extracted the good case studies or examples where ICSs have done brilliant work.  An improvement would be to have more ICS sharing with more specific detail on what they have done...and then let the talking and questions and group workflow from that  </a:t>
            </a:r>
          </a:p>
          <a:p>
            <a:pPr marL="285750" indent="-285750">
              <a:buFont typeface="Arial" panose="020B0604020202020204" pitchFamily="34" charset="0"/>
              <a:buChar char="•"/>
            </a:pPr>
            <a:endParaRPr lang="en-US" sz="1400" dirty="0">
              <a:solidFill>
                <a:schemeClr val="bg1"/>
              </a:solidFill>
            </a:endParaRPr>
          </a:p>
          <a:p>
            <a:pPr marL="285750" indent="-285750">
              <a:buFont typeface="Arial" panose="020B0604020202020204" pitchFamily="34" charset="0"/>
              <a:buChar char="•"/>
            </a:pPr>
            <a:r>
              <a:rPr lang="en-US" sz="1400" dirty="0">
                <a:solidFill>
                  <a:schemeClr val="bg1"/>
                </a:solidFill>
              </a:rPr>
              <a:t>More show and tell demos</a:t>
            </a:r>
          </a:p>
          <a:p>
            <a:pPr marL="285750" indent="-285750">
              <a:buFont typeface="Arial" panose="020B0604020202020204" pitchFamily="34" charset="0"/>
              <a:buChar char="•"/>
            </a:pPr>
            <a:endParaRPr lang="en-US" sz="1400" dirty="0">
              <a:solidFill>
                <a:schemeClr val="bg1"/>
              </a:solidFill>
            </a:endParaRPr>
          </a:p>
          <a:p>
            <a:endParaRPr lang="en-US" sz="1400" dirty="0">
              <a:solidFill>
                <a:schemeClr val="bg1"/>
              </a:solidFill>
            </a:endParaRPr>
          </a:p>
          <a:p>
            <a:pPr marL="285750" indent="-285750">
              <a:buFont typeface="Arial" panose="020B0604020202020204" pitchFamily="34" charset="0"/>
              <a:buChar char="•"/>
            </a:pPr>
            <a:endParaRPr lang="en-US" sz="1400" dirty="0">
              <a:solidFill>
                <a:schemeClr val="bg1"/>
              </a:solidFill>
            </a:endParaRPr>
          </a:p>
        </p:txBody>
      </p:sp>
    </p:spTree>
    <p:extLst>
      <p:ext uri="{BB962C8B-B14F-4D97-AF65-F5344CB8AC3E}">
        <p14:creationId xmlns:p14="http://schemas.microsoft.com/office/powerpoint/2010/main" val="153673762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acbd5a54-67a2-415f-9d40-4f363c204df8">
      <Terms xmlns="http://schemas.microsoft.com/office/infopath/2007/PartnerControls"/>
    </lcf76f155ced4ddcb4097134ff3c332f>
    <TaxCatchAll xmlns="974518b7-21d3-47e9-8ad5-f04c2bbca1f6" xsi:nil="true"/>
    <_ip_UnifiedCompliancePolicyUIAction xmlns="http://schemas.microsoft.com/sharepoint/v3" xsi:nil="true"/>
    <_ip_UnifiedCompliancePolicyProperties xmlns="http://schemas.microsoft.com/sharepoint/v3"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55D2B1D46874EC42ADF7C8FF3D66F2E3" ma:contentTypeVersion="17" ma:contentTypeDescription="Create a new document." ma:contentTypeScope="" ma:versionID="a3e271e901dd56aca992bbf2c2a53e04">
  <xsd:schema xmlns:xsd="http://www.w3.org/2001/XMLSchema" xmlns:xs="http://www.w3.org/2001/XMLSchema" xmlns:p="http://schemas.microsoft.com/office/2006/metadata/properties" xmlns:ns1="http://schemas.microsoft.com/sharepoint/v3" xmlns:ns2="acbd5a54-67a2-415f-9d40-4f363c204df8" xmlns:ns3="974518b7-21d3-47e9-8ad5-f04c2bbca1f6" targetNamespace="http://schemas.microsoft.com/office/2006/metadata/properties" ma:root="true" ma:fieldsID="91c3342208108af155248e67a177d242" ns1:_="" ns2:_="" ns3:_="">
    <xsd:import namespace="http://schemas.microsoft.com/sharepoint/v3"/>
    <xsd:import namespace="acbd5a54-67a2-415f-9d40-4f363c204df8"/>
    <xsd:import namespace="974518b7-21d3-47e9-8ad5-f04c2bbca1f6"/>
    <xsd:element name="properties">
      <xsd:complexType>
        <xsd:sequence>
          <xsd:element name="documentManagement">
            <xsd:complexType>
              <xsd:all>
                <xsd:element ref="ns2:MediaServiceMetadata" minOccurs="0"/>
                <xsd:element ref="ns2:MediaServiceFastMetadata" minOccurs="0"/>
                <xsd:element ref="ns1:_ip_UnifiedCompliancePolicyProperties" minOccurs="0"/>
                <xsd:element ref="ns1:_ip_UnifiedCompliancePolicyUIAction" minOccurs="0"/>
                <xsd:element ref="ns2:MediaServiceAutoKeyPoints" minOccurs="0"/>
                <xsd:element ref="ns2:MediaServiceKeyPoints" minOccurs="0"/>
                <xsd:element ref="ns2:MediaServiceDateTaken" minOccurs="0"/>
                <xsd:element ref="ns2:MediaLengthInSeconds" minOccurs="0"/>
                <xsd:element ref="ns2:MediaServiceAutoTags" minOccurs="0"/>
                <xsd:element ref="ns2:MediaServiceOCR" minOccurs="0"/>
                <xsd:element ref="ns2:MediaServiceGenerationTime" minOccurs="0"/>
                <xsd:element ref="ns2:MediaServiceEventHashCode" minOccurs="0"/>
                <xsd:element ref="ns3:SharedWithUsers" minOccurs="0"/>
                <xsd:element ref="ns3:SharedWithDetail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0" nillable="true" ma:displayName="Unified Compliance Policy Properties" ma:hidden="true" ma:internalName="_ip_UnifiedCompliancePolicyProperties">
      <xsd:simpleType>
        <xsd:restriction base="dms:Note"/>
      </xsd:simpleType>
    </xsd:element>
    <xsd:element name="_ip_UnifiedCompliancePolicyUIAction" ma:index="11"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acbd5a54-67a2-415f-9d40-4f363c204df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LengthInSeconds" ma:index="15" nillable="true" ma:displayName="Length (seconds)" ma:internalName="MediaLengthInSeconds" ma:readOnly="true">
      <xsd:simpleType>
        <xsd:restriction base="dms:Unknown"/>
      </xsd:simpleType>
    </xsd:element>
    <xsd:element name="MediaServiceAutoTags" ma:index="16" nillable="true" ma:displayName="Tags" ma:internalName="MediaServiceAutoTags"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element name="lcf76f155ced4ddcb4097134ff3c332f" ma:index="23" nillable="true" ma:taxonomy="true" ma:internalName="lcf76f155ced4ddcb4097134ff3c332f" ma:taxonomyFieldName="MediaServiceImageTags" ma:displayName="Image Tags" ma:readOnly="false" ma:fieldId="{5cf76f15-5ced-4ddc-b409-7134ff3c332f}" ma:taxonomyMulti="true" ma:sspId="2c8d5fda-b97d-42c6-97e2-f76465e161c0"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974518b7-21d3-47e9-8ad5-f04c2bbca1f6" elementFormDefault="qualified">
    <xsd:import namespace="http://schemas.microsoft.com/office/2006/documentManagement/types"/>
    <xsd:import namespace="http://schemas.microsoft.com/office/infopath/2007/PartnerControls"/>
    <xsd:element name="SharedWithUsers" ma:index="2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1" nillable="true" ma:displayName="Shared With Details" ma:internalName="SharedWithDetails" ma:readOnly="true">
      <xsd:simpleType>
        <xsd:restriction base="dms:Note">
          <xsd:maxLength value="255"/>
        </xsd:restriction>
      </xsd:simpleType>
    </xsd:element>
    <xsd:element name="TaxCatchAll" ma:index="24" nillable="true" ma:displayName="Taxonomy Catch All Column" ma:hidden="true" ma:list="{7f451632-47dd-4abf-9b8a-57c5e5509fe1}" ma:internalName="TaxCatchAll" ma:showField="CatchAllData" ma:web="974518b7-21d3-47e9-8ad5-f04c2bbca1f6">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F7B5F6FB-0ACA-44C0-BA0A-9453667C30BB}">
  <ds:schemaRefs>
    <ds:schemaRef ds:uri="http://purl.org/dc/dcmitype/"/>
    <ds:schemaRef ds:uri="http://schemas.openxmlformats.org/package/2006/metadata/core-properties"/>
    <ds:schemaRef ds:uri="http://schemas.microsoft.com/office/2006/documentManagement/types"/>
    <ds:schemaRef ds:uri="http://purl.org/dc/elements/1.1/"/>
    <ds:schemaRef ds:uri="http://schemas.microsoft.com/office/2006/metadata/properties"/>
    <ds:schemaRef ds:uri="http://www.w3.org/XML/1998/namespace"/>
    <ds:schemaRef ds:uri="http://schemas.microsoft.com/office/infopath/2007/PartnerControls"/>
    <ds:schemaRef ds:uri="acbd5a54-67a2-415f-9d40-4f363c204df8"/>
    <ds:schemaRef ds:uri="974518b7-21d3-47e9-8ad5-f04c2bbca1f6"/>
    <ds:schemaRef ds:uri="http://schemas.microsoft.com/sharepoint/v3"/>
    <ds:schemaRef ds:uri="http://purl.org/dc/terms/"/>
  </ds:schemaRefs>
</ds:datastoreItem>
</file>

<file path=customXml/itemProps2.xml><?xml version="1.0" encoding="utf-8"?>
<ds:datastoreItem xmlns:ds="http://schemas.openxmlformats.org/officeDocument/2006/customXml" ds:itemID="{6E81C31F-1BFF-4C61-9B62-30DF3BCE38E8}">
  <ds:schemaRefs>
    <ds:schemaRef ds:uri="http://schemas.microsoft.com/sharepoint/v3/contenttype/forms"/>
  </ds:schemaRefs>
</ds:datastoreItem>
</file>

<file path=customXml/itemProps3.xml><?xml version="1.0" encoding="utf-8"?>
<ds:datastoreItem xmlns:ds="http://schemas.openxmlformats.org/officeDocument/2006/customXml" ds:itemID="{5D9A74FD-DF73-4BC6-9CB8-373C6390673D}">
  <ds:schemaRefs>
    <ds:schemaRef ds:uri="974518b7-21d3-47e9-8ad5-f04c2bbca1f6"/>
    <ds:schemaRef ds:uri="acbd5a54-67a2-415f-9d40-4f363c204df8"/>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microsoft.com/sharepoint/v3"/>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otalTime>2983</TotalTime>
  <Words>1117</Words>
  <Application>Microsoft Macintosh PowerPoint</Application>
  <PresentationFormat>Widescreen</PresentationFormat>
  <Paragraphs>113</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Calibri Light</vt:lpstr>
      <vt:lpstr>Office Theme</vt:lpstr>
      <vt:lpstr>Delegate Feedback….</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Insert Presentation Title Here Text Text Text</dc:title>
  <dc:creator>Microsoft Office User</dc:creator>
  <cp:lastModifiedBy>Louise Sinclair</cp:lastModifiedBy>
  <cp:revision>4</cp:revision>
  <dcterms:created xsi:type="dcterms:W3CDTF">2022-04-12T19:39:15Z</dcterms:created>
  <dcterms:modified xsi:type="dcterms:W3CDTF">2023-04-20T11:04:05Z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0x01010055D2B1D46874EC42ADF7C8FF3D66F2E3</vt:lpwstr>
  </property>
  <property fmtid="{D5CDD505-2E9C-101B-9397-08002B2CF9AE}" pid="3" name="MediaServiceImageTags">
    <vt:lpwstr/>
  </property>
</Properties>
</file>