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58" r:id="rId6"/>
    <p:sldId id="257" r:id="rId7"/>
    <p:sldId id="266" r:id="rId8"/>
    <p:sldId id="267" r:id="rId9"/>
    <p:sldId id="268" r:id="rId10"/>
    <p:sldId id="269" r:id="rId11"/>
    <p:sldId id="270" r:id="rId12"/>
    <p:sldId id="271" r:id="rId13"/>
    <p:sldId id="27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063F"/>
    <a:srgbClr val="782283"/>
    <a:srgbClr val="833C9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E355BA-A37F-42A5-B817-3EE54FB2EDE1}" v="10" dt="2023-03-16T17:08:04.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4"/>
    <p:restoredTop sz="80171" autoAdjust="0"/>
  </p:normalViewPr>
  <p:slideViewPr>
    <p:cSldViewPr snapToGrid="0" snapToObjects="1">
      <p:cViewPr varScale="1">
        <p:scale>
          <a:sx n="89" d="100"/>
          <a:sy n="89" d="100"/>
        </p:scale>
        <p:origin x="15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Lawrence" userId="fccb32ab9e884f60" providerId="LiveId" clId="{99E355BA-A37F-42A5-B817-3EE54FB2EDE1}"/>
    <pc:docChg chg="modSld">
      <pc:chgData name="Ian Lawrence" userId="fccb32ab9e884f60" providerId="LiveId" clId="{99E355BA-A37F-42A5-B817-3EE54FB2EDE1}" dt="2023-03-16T17:08:04.809" v="7" actId="14100"/>
      <pc:docMkLst>
        <pc:docMk/>
      </pc:docMkLst>
      <pc:sldChg chg="setBg">
        <pc:chgData name="Ian Lawrence" userId="fccb32ab9e884f60" providerId="LiveId" clId="{99E355BA-A37F-42A5-B817-3EE54FB2EDE1}" dt="2023-03-16T16:52:14.479" v="2" actId="18331"/>
        <pc:sldMkLst>
          <pc:docMk/>
          <pc:sldMk cId="2970002140" sldId="258"/>
        </pc:sldMkLst>
      </pc:sldChg>
      <pc:sldChg chg="modSp">
        <pc:chgData name="Ian Lawrence" userId="fccb32ab9e884f60" providerId="LiveId" clId="{99E355BA-A37F-42A5-B817-3EE54FB2EDE1}" dt="2023-03-16T16:52:20.366" v="3" actId="14100"/>
        <pc:sldMkLst>
          <pc:docMk/>
          <pc:sldMk cId="3443397300" sldId="266"/>
        </pc:sldMkLst>
        <pc:picChg chg="mod">
          <ac:chgData name="Ian Lawrence" userId="fccb32ab9e884f60" providerId="LiveId" clId="{99E355BA-A37F-42A5-B817-3EE54FB2EDE1}" dt="2023-03-16T16:52:20.366" v="3" actId="14100"/>
          <ac:picMkLst>
            <pc:docMk/>
            <pc:sldMk cId="3443397300" sldId="266"/>
            <ac:picMk id="3076" creationId="{469F2212-6256-FA54-8A33-FAD64DC1A116}"/>
          </ac:picMkLst>
        </pc:picChg>
      </pc:sldChg>
      <pc:sldChg chg="modSp">
        <pc:chgData name="Ian Lawrence" userId="fccb32ab9e884f60" providerId="LiveId" clId="{99E355BA-A37F-42A5-B817-3EE54FB2EDE1}" dt="2023-03-16T16:52:25.161" v="4" actId="14100"/>
        <pc:sldMkLst>
          <pc:docMk/>
          <pc:sldMk cId="4062937672" sldId="267"/>
        </pc:sldMkLst>
        <pc:picChg chg="mod">
          <ac:chgData name="Ian Lawrence" userId="fccb32ab9e884f60" providerId="LiveId" clId="{99E355BA-A37F-42A5-B817-3EE54FB2EDE1}" dt="2023-03-16T16:52:25.161" v="4" actId="14100"/>
          <ac:picMkLst>
            <pc:docMk/>
            <pc:sldMk cId="4062937672" sldId="267"/>
            <ac:picMk id="6" creationId="{59061D29-D754-3D50-0142-1BC400F26970}"/>
          </ac:picMkLst>
        </pc:picChg>
      </pc:sldChg>
      <pc:sldChg chg="setBg">
        <pc:chgData name="Ian Lawrence" userId="fccb32ab9e884f60" providerId="LiveId" clId="{99E355BA-A37F-42A5-B817-3EE54FB2EDE1}" dt="2023-03-16T16:52:14.479" v="2" actId="18331"/>
        <pc:sldMkLst>
          <pc:docMk/>
          <pc:sldMk cId="521331650" sldId="268"/>
        </pc:sldMkLst>
      </pc:sldChg>
      <pc:sldChg chg="addSp modSp setBg">
        <pc:chgData name="Ian Lawrence" userId="fccb32ab9e884f60" providerId="LiveId" clId="{99E355BA-A37F-42A5-B817-3EE54FB2EDE1}" dt="2023-03-16T17:08:04.809" v="7" actId="14100"/>
        <pc:sldMkLst>
          <pc:docMk/>
          <pc:sldMk cId="702233733" sldId="271"/>
        </pc:sldMkLst>
        <pc:picChg chg="add mod">
          <ac:chgData name="Ian Lawrence" userId="fccb32ab9e884f60" providerId="LiveId" clId="{99E355BA-A37F-42A5-B817-3EE54FB2EDE1}" dt="2023-03-16T17:08:04.809" v="7" actId="14100"/>
          <ac:picMkLst>
            <pc:docMk/>
            <pc:sldMk cId="702233733" sldId="271"/>
            <ac:picMk id="1026" creationId="{7078441F-73E2-B15D-A7DE-B225F46DB9B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542DA-248E-4B81-9CAD-FF4BE13CF5F5}" type="datetimeFigureOut">
              <a:rPr lang="en-GB" smtClean="0"/>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80788-C1A8-48A5-B4C4-29536EC65B47}" type="slidenum">
              <a:rPr lang="en-GB" smtClean="0"/>
              <a:t>‹#›</a:t>
            </a:fld>
            <a:endParaRPr lang="en-GB"/>
          </a:p>
        </p:txBody>
      </p:sp>
    </p:spTree>
    <p:extLst>
      <p:ext uri="{BB962C8B-B14F-4D97-AF65-F5344CB8AC3E}">
        <p14:creationId xmlns:p14="http://schemas.microsoft.com/office/powerpoint/2010/main" val="120646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Ian,</a:t>
            </a:r>
          </a:p>
          <a:p>
            <a:r>
              <a:rPr lang="en-GB" dirty="0"/>
              <a:t>So, when James &amp; I get together to plan what we might do with this hour, we reflected on how challenging the ‘after coffee’ slot on the last afternoon was going to be, so we thought we might fill it with difficult questions.</a:t>
            </a:r>
          </a:p>
          <a:p>
            <a:r>
              <a:rPr lang="en-GB" dirty="0"/>
              <a:t>Here’s the first one.</a:t>
            </a:r>
          </a:p>
          <a:p>
            <a:r>
              <a:rPr lang="en-GB" dirty="0"/>
              <a:t>You’ll all have answers, take a minute to think of the reasons, write them down, and we’ll see if they match our thoughts.</a:t>
            </a:r>
          </a:p>
          <a:p>
            <a:endParaRPr lang="en-GB" dirty="0"/>
          </a:p>
        </p:txBody>
      </p:sp>
      <p:sp>
        <p:nvSpPr>
          <p:cNvPr id="4" name="Slide Number Placeholder 3"/>
          <p:cNvSpPr>
            <a:spLocks noGrp="1"/>
          </p:cNvSpPr>
          <p:nvPr>
            <p:ph type="sldNum" sz="quarter" idx="5"/>
          </p:nvPr>
        </p:nvSpPr>
        <p:spPr/>
        <p:txBody>
          <a:bodyPr/>
          <a:lstStyle/>
          <a:p>
            <a:fld id="{B3780788-C1A8-48A5-B4C4-29536EC65B47}" type="slidenum">
              <a:rPr lang="en-GB" smtClean="0"/>
              <a:t>2</a:t>
            </a:fld>
            <a:endParaRPr lang="en-GB"/>
          </a:p>
        </p:txBody>
      </p:sp>
    </p:spTree>
    <p:extLst>
      <p:ext uri="{BB962C8B-B14F-4D97-AF65-F5344CB8AC3E}">
        <p14:creationId xmlns:p14="http://schemas.microsoft.com/office/powerpoint/2010/main" val="1578637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780788-C1A8-48A5-B4C4-29536EC65B47}" type="slidenum">
              <a:rPr lang="en-GB" smtClean="0"/>
              <a:t>11</a:t>
            </a:fld>
            <a:endParaRPr lang="en-GB"/>
          </a:p>
        </p:txBody>
      </p:sp>
    </p:spTree>
    <p:extLst>
      <p:ext uri="{BB962C8B-B14F-4D97-AF65-F5344CB8AC3E}">
        <p14:creationId xmlns:p14="http://schemas.microsoft.com/office/powerpoint/2010/main" val="2831353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James</a:t>
            </a:r>
          </a:p>
        </p:txBody>
      </p:sp>
      <p:sp>
        <p:nvSpPr>
          <p:cNvPr id="4" name="Slide Number Placeholder 3"/>
          <p:cNvSpPr>
            <a:spLocks noGrp="1"/>
          </p:cNvSpPr>
          <p:nvPr>
            <p:ph type="sldNum" sz="quarter" idx="5"/>
          </p:nvPr>
        </p:nvSpPr>
        <p:spPr/>
        <p:txBody>
          <a:bodyPr/>
          <a:lstStyle/>
          <a:p>
            <a:fld id="{B3780788-C1A8-48A5-B4C4-29536EC65B47}" type="slidenum">
              <a:rPr lang="en-GB" smtClean="0"/>
              <a:t>3</a:t>
            </a:fld>
            <a:endParaRPr lang="en-GB"/>
          </a:p>
        </p:txBody>
      </p:sp>
    </p:spTree>
    <p:extLst>
      <p:ext uri="{BB962C8B-B14F-4D97-AF65-F5344CB8AC3E}">
        <p14:creationId xmlns:p14="http://schemas.microsoft.com/office/powerpoint/2010/main" val="677963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James</a:t>
            </a:r>
          </a:p>
        </p:txBody>
      </p:sp>
      <p:sp>
        <p:nvSpPr>
          <p:cNvPr id="4" name="Slide Number Placeholder 3"/>
          <p:cNvSpPr>
            <a:spLocks noGrp="1"/>
          </p:cNvSpPr>
          <p:nvPr>
            <p:ph type="sldNum" sz="quarter" idx="5"/>
          </p:nvPr>
        </p:nvSpPr>
        <p:spPr/>
        <p:txBody>
          <a:bodyPr/>
          <a:lstStyle/>
          <a:p>
            <a:fld id="{B3780788-C1A8-48A5-B4C4-29536EC65B47}" type="slidenum">
              <a:rPr lang="en-GB" smtClean="0"/>
              <a:t>4</a:t>
            </a:fld>
            <a:endParaRPr lang="en-GB"/>
          </a:p>
        </p:txBody>
      </p:sp>
    </p:spTree>
    <p:extLst>
      <p:ext uri="{BB962C8B-B14F-4D97-AF65-F5344CB8AC3E}">
        <p14:creationId xmlns:p14="http://schemas.microsoft.com/office/powerpoint/2010/main" val="152832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Ian</a:t>
            </a:r>
          </a:p>
        </p:txBody>
      </p:sp>
      <p:sp>
        <p:nvSpPr>
          <p:cNvPr id="4" name="Slide Number Placeholder 3"/>
          <p:cNvSpPr>
            <a:spLocks noGrp="1"/>
          </p:cNvSpPr>
          <p:nvPr>
            <p:ph type="sldNum" sz="quarter" idx="5"/>
          </p:nvPr>
        </p:nvSpPr>
        <p:spPr/>
        <p:txBody>
          <a:bodyPr/>
          <a:lstStyle/>
          <a:p>
            <a:fld id="{B3780788-C1A8-48A5-B4C4-29536EC65B47}" type="slidenum">
              <a:rPr lang="en-GB" smtClean="0"/>
              <a:t>5</a:t>
            </a:fld>
            <a:endParaRPr lang="en-GB"/>
          </a:p>
        </p:txBody>
      </p:sp>
    </p:spTree>
    <p:extLst>
      <p:ext uri="{BB962C8B-B14F-4D97-AF65-F5344CB8AC3E}">
        <p14:creationId xmlns:p14="http://schemas.microsoft.com/office/powerpoint/2010/main" val="2290667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Ian,</a:t>
            </a:r>
          </a:p>
          <a:p>
            <a:endParaRPr lang="en-GB" dirty="0"/>
          </a:p>
        </p:txBody>
      </p:sp>
      <p:sp>
        <p:nvSpPr>
          <p:cNvPr id="4" name="Slide Number Placeholder 3"/>
          <p:cNvSpPr>
            <a:spLocks noGrp="1"/>
          </p:cNvSpPr>
          <p:nvPr>
            <p:ph type="sldNum" sz="quarter" idx="5"/>
          </p:nvPr>
        </p:nvSpPr>
        <p:spPr/>
        <p:txBody>
          <a:bodyPr/>
          <a:lstStyle/>
          <a:p>
            <a:fld id="{B3780788-C1A8-48A5-B4C4-29536EC65B47}" type="slidenum">
              <a:rPr lang="en-GB" smtClean="0"/>
              <a:t>6</a:t>
            </a:fld>
            <a:endParaRPr lang="en-GB"/>
          </a:p>
        </p:txBody>
      </p:sp>
    </p:spTree>
    <p:extLst>
      <p:ext uri="{BB962C8B-B14F-4D97-AF65-F5344CB8AC3E}">
        <p14:creationId xmlns:p14="http://schemas.microsoft.com/office/powerpoint/2010/main" val="3792118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James</a:t>
            </a:r>
          </a:p>
        </p:txBody>
      </p:sp>
      <p:sp>
        <p:nvSpPr>
          <p:cNvPr id="4" name="Slide Number Placeholder 3"/>
          <p:cNvSpPr>
            <a:spLocks noGrp="1"/>
          </p:cNvSpPr>
          <p:nvPr>
            <p:ph type="sldNum" sz="quarter" idx="5"/>
          </p:nvPr>
        </p:nvSpPr>
        <p:spPr/>
        <p:txBody>
          <a:bodyPr/>
          <a:lstStyle/>
          <a:p>
            <a:fld id="{B3780788-C1A8-48A5-B4C4-29536EC65B47}" type="slidenum">
              <a:rPr lang="en-GB" smtClean="0"/>
              <a:t>7</a:t>
            </a:fld>
            <a:endParaRPr lang="en-GB"/>
          </a:p>
        </p:txBody>
      </p:sp>
    </p:spTree>
    <p:extLst>
      <p:ext uri="{BB962C8B-B14F-4D97-AF65-F5344CB8AC3E}">
        <p14:creationId xmlns:p14="http://schemas.microsoft.com/office/powerpoint/2010/main" val="29883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Ian</a:t>
            </a:r>
          </a:p>
        </p:txBody>
      </p:sp>
      <p:sp>
        <p:nvSpPr>
          <p:cNvPr id="4" name="Slide Number Placeholder 3"/>
          <p:cNvSpPr>
            <a:spLocks noGrp="1"/>
          </p:cNvSpPr>
          <p:nvPr>
            <p:ph type="sldNum" sz="quarter" idx="5"/>
          </p:nvPr>
        </p:nvSpPr>
        <p:spPr/>
        <p:txBody>
          <a:bodyPr/>
          <a:lstStyle/>
          <a:p>
            <a:fld id="{B3780788-C1A8-48A5-B4C4-29536EC65B47}" type="slidenum">
              <a:rPr lang="en-GB" smtClean="0"/>
              <a:t>8</a:t>
            </a:fld>
            <a:endParaRPr lang="en-GB"/>
          </a:p>
        </p:txBody>
      </p:sp>
    </p:spTree>
    <p:extLst>
      <p:ext uri="{BB962C8B-B14F-4D97-AF65-F5344CB8AC3E}">
        <p14:creationId xmlns:p14="http://schemas.microsoft.com/office/powerpoint/2010/main" val="1585695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Ian,</a:t>
            </a:r>
          </a:p>
          <a:p>
            <a:endParaRPr lang="en-GB" dirty="0"/>
          </a:p>
        </p:txBody>
      </p:sp>
      <p:sp>
        <p:nvSpPr>
          <p:cNvPr id="4" name="Slide Number Placeholder 3"/>
          <p:cNvSpPr>
            <a:spLocks noGrp="1"/>
          </p:cNvSpPr>
          <p:nvPr>
            <p:ph type="sldNum" sz="quarter" idx="5"/>
          </p:nvPr>
        </p:nvSpPr>
        <p:spPr/>
        <p:txBody>
          <a:bodyPr/>
          <a:lstStyle/>
          <a:p>
            <a:fld id="{B3780788-C1A8-48A5-B4C4-29536EC65B47}" type="slidenum">
              <a:rPr lang="en-GB" smtClean="0"/>
              <a:t>9</a:t>
            </a:fld>
            <a:endParaRPr lang="en-GB"/>
          </a:p>
        </p:txBody>
      </p:sp>
    </p:spTree>
    <p:extLst>
      <p:ext uri="{BB962C8B-B14F-4D97-AF65-F5344CB8AC3E}">
        <p14:creationId xmlns:p14="http://schemas.microsoft.com/office/powerpoint/2010/main" val="107198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James</a:t>
            </a:r>
          </a:p>
        </p:txBody>
      </p:sp>
      <p:sp>
        <p:nvSpPr>
          <p:cNvPr id="4" name="Slide Number Placeholder 3"/>
          <p:cNvSpPr>
            <a:spLocks noGrp="1"/>
          </p:cNvSpPr>
          <p:nvPr>
            <p:ph type="sldNum" sz="quarter" idx="5"/>
          </p:nvPr>
        </p:nvSpPr>
        <p:spPr/>
        <p:txBody>
          <a:bodyPr/>
          <a:lstStyle/>
          <a:p>
            <a:fld id="{B3780788-C1A8-48A5-B4C4-29536EC65B47}" type="slidenum">
              <a:rPr lang="en-GB" smtClean="0"/>
              <a:t>10</a:t>
            </a:fld>
            <a:endParaRPr lang="en-GB"/>
          </a:p>
        </p:txBody>
      </p:sp>
    </p:spTree>
    <p:extLst>
      <p:ext uri="{BB962C8B-B14F-4D97-AF65-F5344CB8AC3E}">
        <p14:creationId xmlns:p14="http://schemas.microsoft.com/office/powerpoint/2010/main" val="1374647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3/16/2023</a:t>
            </a:fld>
            <a:endParaRPr lang="en-US"/>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05601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3/16/2023</a:t>
            </a:fld>
            <a:endParaRPr lang="en-US"/>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41411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3/16/2023</a:t>
            </a:fld>
            <a:endParaRPr lang="en-US"/>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08510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3/16/2023</a:t>
            </a:fld>
            <a:endParaRPr lang="en-US"/>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14450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3/16/2023</a:t>
            </a:fld>
            <a:endParaRPr lang="en-US"/>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60361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3/16/2023</a:t>
            </a:fld>
            <a:endParaRPr lang="en-US"/>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69964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3/16/2023</a:t>
            </a:fld>
            <a:endParaRPr lang="en-US"/>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71442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3/16/2023</a:t>
            </a:fld>
            <a:endParaRPr lang="en-US"/>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419636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3/16/2023</a:t>
            </a:fld>
            <a:endParaRPr lang="en-US"/>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140513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3/16/2023</a:t>
            </a:fld>
            <a:endParaRPr lang="en-US"/>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235420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3/16/2023</a:t>
            </a:fld>
            <a:endParaRPr lang="en-US"/>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a:p>
        </p:txBody>
      </p:sp>
    </p:spTree>
    <p:extLst>
      <p:ext uri="{BB962C8B-B14F-4D97-AF65-F5344CB8AC3E}">
        <p14:creationId xmlns:p14="http://schemas.microsoft.com/office/powerpoint/2010/main" val="332191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3/16/2023</a:t>
            </a:fld>
            <a:endParaRPr lang="en-US"/>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0" y="1847273"/>
            <a:ext cx="12192000" cy="5010727"/>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1109120" y="2514288"/>
            <a:ext cx="8960623" cy="1504368"/>
          </a:xfrm>
        </p:spPr>
        <p:txBody>
          <a:bodyPr>
            <a:normAutofit/>
          </a:bodyPr>
          <a:lstStyle/>
          <a:p>
            <a:r>
              <a:rPr lang="en-GB" sz="4800" b="1" dirty="0">
                <a:solidFill>
                  <a:schemeClr val="bg1"/>
                </a:solidFill>
              </a:rPr>
              <a:t>“Seeing the Wood for the Trees”</a:t>
            </a:r>
            <a:br>
              <a:rPr lang="en-GB" sz="1000" dirty="0">
                <a:solidFill>
                  <a:schemeClr val="bg1"/>
                </a:solidFill>
              </a:rPr>
            </a:br>
            <a:br>
              <a:rPr lang="en-GB" sz="1000" dirty="0">
                <a:solidFill>
                  <a:schemeClr val="bg1"/>
                </a:solidFill>
              </a:rPr>
            </a:br>
            <a:r>
              <a:rPr lang="en-GB" sz="4400" dirty="0">
                <a:solidFill>
                  <a:schemeClr val="bg1"/>
                </a:solidFill>
              </a:rPr>
              <a:t>Clinical Issues Workshop</a:t>
            </a:r>
            <a:endParaRPr lang="en-US" sz="4400" b="1"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B73A3E1-990D-C047-9DF5-E3F22A2CDFD7}"/>
              </a:ext>
            </a:extLst>
          </p:cNvPr>
          <p:cNvSpPr>
            <a:spLocks noGrp="1"/>
          </p:cNvSpPr>
          <p:nvPr>
            <p:ph type="subTitle" idx="1"/>
          </p:nvPr>
        </p:nvSpPr>
        <p:spPr>
          <a:xfrm>
            <a:off x="410332" y="5322308"/>
            <a:ext cx="2196631" cy="1167320"/>
          </a:xfrm>
        </p:spPr>
        <p:txBody>
          <a:bodyPr>
            <a:normAutofit/>
          </a:bodyPr>
          <a:lstStyle/>
          <a:p>
            <a:pPr algn="l">
              <a:lnSpc>
                <a:spcPct val="100000"/>
              </a:lnSpc>
            </a:pPr>
            <a:r>
              <a:rPr lang="en-GB" sz="1200" b="1" dirty="0">
                <a:solidFill>
                  <a:schemeClr val="bg1"/>
                </a:solidFill>
                <a:latin typeface="Arial" panose="020B0604020202020204" pitchFamily="34" charset="0"/>
                <a:cs typeface="Arial" panose="020B0604020202020204" pitchFamily="34" charset="0"/>
              </a:rPr>
              <a:t>Dr James Reed</a:t>
            </a:r>
          </a:p>
          <a:p>
            <a:pPr algn="l">
              <a:lnSpc>
                <a:spcPct val="100000"/>
              </a:lnSpc>
            </a:pPr>
            <a:r>
              <a:rPr lang="en-GB" sz="1200" dirty="0">
                <a:solidFill>
                  <a:schemeClr val="bg1"/>
                </a:solidFill>
                <a:latin typeface="Arial" panose="020B0604020202020204" pitchFamily="34" charset="0"/>
                <a:cs typeface="Arial" panose="020B0604020202020204" pitchFamily="34" charset="0"/>
              </a:rPr>
              <a:t>CCIO Birmingham &amp; Solihull Mental Health FT</a:t>
            </a:r>
          </a:p>
          <a:p>
            <a:pPr algn="l">
              <a:lnSpc>
                <a:spcPct val="100000"/>
              </a:lnSpc>
            </a:pPr>
            <a:r>
              <a:rPr lang="en-GB" sz="1200" dirty="0">
                <a:solidFill>
                  <a:schemeClr val="bg1"/>
                </a:solidFill>
                <a:latin typeface="Arial" panose="020B0604020202020204" pitchFamily="34" charset="0"/>
                <a:cs typeface="Arial" panose="020B0604020202020204" pitchFamily="34" charset="0"/>
              </a:rPr>
              <a:t>jamesreed@nhs.net</a:t>
            </a:r>
          </a:p>
        </p:txBody>
      </p:sp>
      <p:sp>
        <p:nvSpPr>
          <p:cNvPr id="4" name="Subtitle 2">
            <a:extLst>
              <a:ext uri="{FF2B5EF4-FFF2-40B4-BE49-F238E27FC236}">
                <a16:creationId xmlns:a16="http://schemas.microsoft.com/office/drawing/2014/main" id="{3C93F276-E5CD-6644-9594-B9573657C25B}"/>
              </a:ext>
            </a:extLst>
          </p:cNvPr>
          <p:cNvSpPr txBox="1">
            <a:spLocks/>
          </p:cNvSpPr>
          <p:nvPr/>
        </p:nvSpPr>
        <p:spPr>
          <a:xfrm>
            <a:off x="9003583" y="5667522"/>
            <a:ext cx="3072712" cy="73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solidFill>
                  <a:schemeClr val="bg1"/>
                </a:solidFill>
                <a:latin typeface="Arial" panose="020B0604020202020204" pitchFamily="34" charset="0"/>
                <a:cs typeface="Arial" panose="020B0604020202020204" pitchFamily="34" charset="0"/>
              </a:rPr>
              <a:t>Shared Care Record Summit</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20</a:t>
            </a:r>
            <a:r>
              <a:rPr lang="en-GB" sz="1200" b="1" baseline="30000" dirty="0">
                <a:solidFill>
                  <a:schemeClr val="bg1"/>
                </a:solidFill>
                <a:latin typeface="Arial" panose="020B0604020202020204" pitchFamily="34" charset="0"/>
                <a:cs typeface="Arial" panose="020B0604020202020204" pitchFamily="34" charset="0"/>
              </a:rPr>
              <a:t>th</a:t>
            </a:r>
            <a:r>
              <a:rPr lang="en-GB" sz="1200" b="1" dirty="0">
                <a:solidFill>
                  <a:schemeClr val="bg1"/>
                </a:solidFill>
                <a:latin typeface="Arial" panose="020B0604020202020204" pitchFamily="34" charset="0"/>
                <a:cs typeface="Arial" panose="020B0604020202020204" pitchFamily="34" charset="0"/>
              </a:rPr>
              <a:t> – 21</a:t>
            </a:r>
            <a:r>
              <a:rPr lang="en-GB" sz="1200" b="1" baseline="30000" dirty="0">
                <a:solidFill>
                  <a:schemeClr val="bg1"/>
                </a:solidFill>
                <a:latin typeface="Arial" panose="020B0604020202020204" pitchFamily="34" charset="0"/>
                <a:cs typeface="Arial" panose="020B0604020202020204" pitchFamily="34" charset="0"/>
              </a:rPr>
              <a:t>st</a:t>
            </a:r>
            <a:r>
              <a:rPr lang="en-GB" sz="1200" b="1" dirty="0">
                <a:solidFill>
                  <a:schemeClr val="bg1"/>
                </a:solidFill>
                <a:latin typeface="Arial" panose="020B0604020202020204" pitchFamily="34" charset="0"/>
                <a:cs typeface="Arial" panose="020B0604020202020204" pitchFamily="34" charset="0"/>
              </a:rPr>
              <a:t> March 2023</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The Queens Hotel, Leeds</a:t>
            </a: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507920" y="868972"/>
            <a:ext cx="3911995" cy="65058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957" y="699118"/>
            <a:ext cx="4360475" cy="990291"/>
          </a:xfrm>
          <a:prstGeom prst="rect">
            <a:avLst/>
          </a:prstGeom>
        </p:spPr>
      </p:pic>
      <p:sp>
        <p:nvSpPr>
          <p:cNvPr id="5" name="Subtitle 2">
            <a:extLst>
              <a:ext uri="{FF2B5EF4-FFF2-40B4-BE49-F238E27FC236}">
                <a16:creationId xmlns:a16="http://schemas.microsoft.com/office/drawing/2014/main" id="{FD4BEF37-C3A5-739E-89BA-9AEBE0C81739}"/>
              </a:ext>
            </a:extLst>
          </p:cNvPr>
          <p:cNvSpPr txBox="1">
            <a:spLocks/>
          </p:cNvSpPr>
          <p:nvPr/>
        </p:nvSpPr>
        <p:spPr>
          <a:xfrm>
            <a:off x="3017295" y="5305998"/>
            <a:ext cx="2196631" cy="11673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solidFill>
                  <a:schemeClr val="bg1"/>
                </a:solidFill>
                <a:latin typeface="Arial" panose="020B0604020202020204" pitchFamily="34" charset="0"/>
                <a:cs typeface="Arial" panose="020B0604020202020204" pitchFamily="34" charset="0"/>
              </a:rPr>
              <a:t>Dr Ian Lawrence</a:t>
            </a:r>
          </a:p>
          <a:p>
            <a:pPr algn="l">
              <a:lnSpc>
                <a:spcPct val="100000"/>
              </a:lnSpc>
            </a:pPr>
            <a:r>
              <a:rPr lang="en-GB" sz="1200" dirty="0">
                <a:solidFill>
                  <a:schemeClr val="bg1"/>
                </a:solidFill>
                <a:latin typeface="Arial" panose="020B0604020202020204" pitchFamily="34" charset="0"/>
                <a:cs typeface="Arial" panose="020B0604020202020204" pitchFamily="34" charset="0"/>
              </a:rPr>
              <a:t>CCIO Derbyshire Community Health Services FT</a:t>
            </a:r>
          </a:p>
          <a:p>
            <a:pPr algn="l">
              <a:lnSpc>
                <a:spcPct val="100000"/>
              </a:lnSpc>
            </a:pPr>
            <a:r>
              <a:rPr lang="en-GB" sz="1200" dirty="0">
                <a:solidFill>
                  <a:schemeClr val="bg1"/>
                </a:solidFill>
                <a:latin typeface="Arial" panose="020B0604020202020204" pitchFamily="34" charset="0"/>
                <a:cs typeface="Arial" panose="020B0604020202020204" pitchFamily="34" charset="0"/>
              </a:rPr>
              <a:t>Ian.lawrence@nhs.net</a:t>
            </a:r>
          </a:p>
        </p:txBody>
      </p:sp>
    </p:spTree>
    <p:extLst>
      <p:ext uri="{BB962C8B-B14F-4D97-AF65-F5344CB8AC3E}">
        <p14:creationId xmlns:p14="http://schemas.microsoft.com/office/powerpoint/2010/main" val="427527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155ECC-C304-074D-AB39-49A17CD5FEB7}"/>
              </a:ext>
            </a:extLst>
          </p:cNvPr>
          <p:cNvSpPr/>
          <p:nvPr/>
        </p:nvSpPr>
        <p:spPr>
          <a:xfrm>
            <a:off x="558124" y="1628507"/>
            <a:ext cx="11075751" cy="3600986"/>
          </a:xfrm>
          <a:prstGeom prst="rect">
            <a:avLst/>
          </a:prstGeom>
        </p:spPr>
        <p:txBody>
          <a:bodyPr wrap="square">
            <a:spAutoFit/>
          </a:bodyPr>
          <a:lstStyle/>
          <a:p>
            <a:pPr marL="285750" indent="-285750">
              <a:buFont typeface="Arial" panose="020B0604020202020204" pitchFamily="34" charset="0"/>
              <a:buChar char="•"/>
            </a:pPr>
            <a:r>
              <a:rPr lang="en-GB" sz="2800" dirty="0"/>
              <a:t>“Holy grail” of ICS-wide condition specific pathways</a:t>
            </a:r>
          </a:p>
          <a:p>
            <a:pPr marL="285750" indent="-285750">
              <a:buFont typeface="Arial" panose="020B0604020202020204" pitchFamily="34" charset="0"/>
              <a:buChar char="•"/>
            </a:pPr>
            <a:r>
              <a:rPr lang="en-GB" sz="2800" dirty="0"/>
              <a:t>Data moved away from individual orgs into </a:t>
            </a:r>
            <a:r>
              <a:rPr lang="en-GB" sz="2800" dirty="0" err="1"/>
              <a:t>ShCRs</a:t>
            </a:r>
            <a:endParaRPr lang="en-GB" sz="2800" dirty="0"/>
          </a:p>
          <a:p>
            <a:pPr marL="285750" indent="-285750">
              <a:buFont typeface="Arial" panose="020B0604020202020204" pitchFamily="34" charset="0"/>
              <a:buChar char="•"/>
            </a:pPr>
            <a:r>
              <a:rPr lang="en-GB" sz="2800" dirty="0" err="1"/>
              <a:t>ShCR</a:t>
            </a:r>
            <a:r>
              <a:rPr lang="en-GB" sz="2800" dirty="0"/>
              <a:t> first port of call rather than add-on</a:t>
            </a:r>
          </a:p>
          <a:p>
            <a:pPr marL="285750" indent="-285750">
              <a:buFont typeface="Arial" panose="020B0604020202020204" pitchFamily="34" charset="0"/>
              <a:buChar char="•"/>
            </a:pPr>
            <a:r>
              <a:rPr lang="en-GB" sz="2800" dirty="0"/>
              <a:t>Common access for staff and patients</a:t>
            </a:r>
          </a:p>
          <a:p>
            <a:pPr marL="742950" lvl="1" indent="-285750">
              <a:buFont typeface="Arial" panose="020B0604020202020204" pitchFamily="34" charset="0"/>
              <a:buChar char="•"/>
            </a:pPr>
            <a:r>
              <a:rPr lang="en-GB" sz="2800" dirty="0"/>
              <a:t>Government Digital Services as an example</a:t>
            </a:r>
          </a:p>
          <a:p>
            <a:pPr marL="285750" indent="-285750">
              <a:buFont typeface="Arial" panose="020B0604020202020204" pitchFamily="34" charset="0"/>
              <a:buChar char="•"/>
            </a:pPr>
            <a:r>
              <a:rPr lang="en-GB" sz="2800" dirty="0"/>
              <a:t>Are we ready for this?</a:t>
            </a:r>
          </a:p>
          <a:p>
            <a:pPr marL="285750" indent="-285750">
              <a:buFont typeface="Arial" panose="020B0604020202020204" pitchFamily="34" charset="0"/>
              <a:buChar char="•"/>
            </a:pPr>
            <a:r>
              <a:rPr lang="en-GB" sz="2800" dirty="0"/>
              <a:t>How will we get there?</a:t>
            </a:r>
          </a:p>
          <a:p>
            <a:pPr marL="285750" indent="-285750">
              <a:buFont typeface="Arial" panose="020B0604020202020204" pitchFamily="34" charset="0"/>
              <a:buChar char="•"/>
            </a:pPr>
            <a:endParaRPr lang="en-GB" sz="3200" dirty="0"/>
          </a:p>
        </p:txBody>
      </p:sp>
      <p:sp>
        <p:nvSpPr>
          <p:cNvPr id="2" name="Rectangle 1">
            <a:extLst>
              <a:ext uri="{FF2B5EF4-FFF2-40B4-BE49-F238E27FC236}">
                <a16:creationId xmlns:a16="http://schemas.microsoft.com/office/drawing/2014/main" id="{5FCB49E5-BAF5-EA0D-4485-8692E5E21059}"/>
              </a:ext>
            </a:extLst>
          </p:cNvPr>
          <p:cNvSpPr/>
          <p:nvPr/>
        </p:nvSpPr>
        <p:spPr>
          <a:xfrm>
            <a:off x="0" y="0"/>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0AFDA91-7127-D15C-DE6D-C30C28A66301}"/>
              </a:ext>
            </a:extLst>
          </p:cNvPr>
          <p:cNvSpPr/>
          <p:nvPr/>
        </p:nvSpPr>
        <p:spPr>
          <a:xfrm>
            <a:off x="735248" y="168481"/>
            <a:ext cx="6133638" cy="769441"/>
          </a:xfrm>
          <a:prstGeom prst="rect">
            <a:avLst/>
          </a:prstGeom>
        </p:spPr>
        <p:txBody>
          <a:bodyPr wrap="square">
            <a:spAutoFit/>
          </a:bodyPr>
          <a:lstStyle/>
          <a:p>
            <a:r>
              <a:rPr lang="en-GB" sz="4400" b="1" dirty="0">
                <a:solidFill>
                  <a:schemeClr val="bg1"/>
                </a:solidFill>
              </a:rPr>
              <a:t>Getting maximum value</a:t>
            </a:r>
            <a:endParaRPr lang="en-US" sz="4400" b="1" dirty="0">
              <a:solidFill>
                <a:schemeClr val="bg1"/>
              </a:solidFill>
              <a:latin typeface="Arial" panose="020B0604020202020204" pitchFamily="34" charset="0"/>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63" y="6200384"/>
            <a:ext cx="1545867" cy="351076"/>
          </a:xfrm>
          <a:prstGeom prst="rect">
            <a:avLst/>
          </a:prstGeom>
        </p:spPr>
      </p:pic>
      <p:pic>
        <p:nvPicPr>
          <p:cNvPr id="7170" name="Picture 2" descr="Use Computer PNG - 81628">
            <a:extLst>
              <a:ext uri="{FF2B5EF4-FFF2-40B4-BE49-F238E27FC236}">
                <a16:creationId xmlns:a16="http://schemas.microsoft.com/office/drawing/2014/main" id="{33CE1F1F-FD30-4DC5-7975-00F6E2804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7675" y="3305175"/>
            <a:ext cx="394335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37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C063F"/>
        </a:solidFill>
        <a:effectLst/>
      </p:bgPr>
    </p:bg>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AE3D58BC-0D12-6178-CA02-A60B87E37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166" y="633497"/>
            <a:ext cx="2050692" cy="473237"/>
          </a:xfrm>
          <a:prstGeom prst="rect">
            <a:avLst/>
          </a:prstGeom>
        </p:spPr>
      </p:pic>
      <p:sp>
        <p:nvSpPr>
          <p:cNvPr id="3" name="Subtitle 2">
            <a:extLst>
              <a:ext uri="{FF2B5EF4-FFF2-40B4-BE49-F238E27FC236}">
                <a16:creationId xmlns:a16="http://schemas.microsoft.com/office/drawing/2014/main" id="{FF879C56-5B9C-FEE6-5F15-1D04A2018576}"/>
              </a:ext>
            </a:extLst>
          </p:cNvPr>
          <p:cNvSpPr txBox="1">
            <a:spLocks/>
          </p:cNvSpPr>
          <p:nvPr/>
        </p:nvSpPr>
        <p:spPr>
          <a:xfrm>
            <a:off x="410332" y="5322308"/>
            <a:ext cx="2196631" cy="1167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b="1">
                <a:solidFill>
                  <a:schemeClr val="bg1"/>
                </a:solidFill>
                <a:latin typeface="Arial" panose="020B0604020202020204" pitchFamily="34" charset="0"/>
                <a:cs typeface="Arial" panose="020B0604020202020204" pitchFamily="34" charset="0"/>
              </a:rPr>
              <a:t>Dr James Reed</a:t>
            </a:r>
          </a:p>
          <a:p>
            <a:pPr>
              <a:lnSpc>
                <a:spcPct val="100000"/>
              </a:lnSpc>
            </a:pPr>
            <a:r>
              <a:rPr lang="en-GB" sz="1200">
                <a:solidFill>
                  <a:schemeClr val="bg1"/>
                </a:solidFill>
                <a:latin typeface="Arial" panose="020B0604020202020204" pitchFamily="34" charset="0"/>
                <a:cs typeface="Arial" panose="020B0604020202020204" pitchFamily="34" charset="0"/>
              </a:rPr>
              <a:t>CCIO Birmingham &amp; Solihull Mental Health FT</a:t>
            </a:r>
          </a:p>
          <a:p>
            <a:pPr>
              <a:lnSpc>
                <a:spcPct val="100000"/>
              </a:lnSpc>
            </a:pPr>
            <a:r>
              <a:rPr lang="en-GB" sz="1200">
                <a:solidFill>
                  <a:schemeClr val="bg1"/>
                </a:solidFill>
                <a:latin typeface="Arial" panose="020B0604020202020204" pitchFamily="34" charset="0"/>
                <a:cs typeface="Arial" panose="020B0604020202020204" pitchFamily="34" charset="0"/>
              </a:rPr>
              <a:t>jamesreed@nhs.net</a:t>
            </a:r>
            <a:endParaRPr lang="en-GB" sz="1200" dirty="0">
              <a:solidFill>
                <a:schemeClr val="bg1"/>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391FBDA3-6A44-58F7-2DC5-EB53F897457E}"/>
              </a:ext>
            </a:extLst>
          </p:cNvPr>
          <p:cNvSpPr txBox="1">
            <a:spLocks/>
          </p:cNvSpPr>
          <p:nvPr/>
        </p:nvSpPr>
        <p:spPr>
          <a:xfrm>
            <a:off x="3017295" y="5305998"/>
            <a:ext cx="2196631" cy="11673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solidFill>
                  <a:schemeClr val="bg1"/>
                </a:solidFill>
                <a:latin typeface="Arial" panose="020B0604020202020204" pitchFamily="34" charset="0"/>
                <a:cs typeface="Arial" panose="020B0604020202020204" pitchFamily="34" charset="0"/>
              </a:rPr>
              <a:t>Dr Ian Lawrence</a:t>
            </a:r>
          </a:p>
          <a:p>
            <a:pPr algn="l">
              <a:lnSpc>
                <a:spcPct val="100000"/>
              </a:lnSpc>
            </a:pPr>
            <a:r>
              <a:rPr lang="en-GB" sz="1200" dirty="0">
                <a:solidFill>
                  <a:schemeClr val="bg1"/>
                </a:solidFill>
                <a:latin typeface="Arial" panose="020B0604020202020204" pitchFamily="34" charset="0"/>
                <a:cs typeface="Arial" panose="020B0604020202020204" pitchFamily="34" charset="0"/>
              </a:rPr>
              <a:t>CCIO Derbyshire Community Health Services FT</a:t>
            </a:r>
          </a:p>
          <a:p>
            <a:pPr algn="l">
              <a:lnSpc>
                <a:spcPct val="100000"/>
              </a:lnSpc>
            </a:pPr>
            <a:r>
              <a:rPr lang="en-GB" sz="1200" dirty="0">
                <a:solidFill>
                  <a:schemeClr val="bg1"/>
                </a:solidFill>
                <a:latin typeface="Arial" panose="020B0604020202020204" pitchFamily="34" charset="0"/>
                <a:cs typeface="Arial" panose="020B0604020202020204" pitchFamily="34" charset="0"/>
              </a:rPr>
              <a:t>Ian.lawrence@nhs.net</a:t>
            </a:r>
          </a:p>
        </p:txBody>
      </p:sp>
      <p:sp>
        <p:nvSpPr>
          <p:cNvPr id="6" name="Title 1">
            <a:extLst>
              <a:ext uri="{FF2B5EF4-FFF2-40B4-BE49-F238E27FC236}">
                <a16:creationId xmlns:a16="http://schemas.microsoft.com/office/drawing/2014/main" id="{03D9E5E7-BA3B-5F6F-0566-053940A0F554}"/>
              </a:ext>
            </a:extLst>
          </p:cNvPr>
          <p:cNvSpPr>
            <a:spLocks noGrp="1"/>
          </p:cNvSpPr>
          <p:nvPr>
            <p:ph type="title"/>
          </p:nvPr>
        </p:nvSpPr>
        <p:spPr>
          <a:xfrm>
            <a:off x="1634809" y="2559189"/>
            <a:ext cx="8147270" cy="1325563"/>
          </a:xfrm>
        </p:spPr>
        <p:txBody>
          <a:bodyPr>
            <a:normAutofit/>
          </a:bodyPr>
          <a:lstStyle/>
          <a:p>
            <a:r>
              <a:rPr lang="en-GB" sz="7200" b="1" dirty="0">
                <a:solidFill>
                  <a:schemeClr val="bg1"/>
                </a:solidFill>
              </a:rPr>
              <a:t>Any questions</a:t>
            </a:r>
          </a:p>
        </p:txBody>
      </p:sp>
      <p:sp>
        <p:nvSpPr>
          <p:cNvPr id="7" name="TextBox 6">
            <a:extLst>
              <a:ext uri="{FF2B5EF4-FFF2-40B4-BE49-F238E27FC236}">
                <a16:creationId xmlns:a16="http://schemas.microsoft.com/office/drawing/2014/main" id="{CEB6149D-1375-078D-B3A9-CA0993557AE6}"/>
              </a:ext>
            </a:extLst>
          </p:cNvPr>
          <p:cNvSpPr txBox="1"/>
          <p:nvPr/>
        </p:nvSpPr>
        <p:spPr>
          <a:xfrm>
            <a:off x="7881260" y="843720"/>
            <a:ext cx="2111828" cy="4708981"/>
          </a:xfrm>
          <a:prstGeom prst="rect">
            <a:avLst/>
          </a:prstGeom>
          <a:noFill/>
        </p:spPr>
        <p:txBody>
          <a:bodyPr wrap="square" rtlCol="0">
            <a:spAutoFit/>
          </a:bodyPr>
          <a:lstStyle/>
          <a:p>
            <a:r>
              <a:rPr lang="en-GB" sz="30000" b="1" dirty="0">
                <a:solidFill>
                  <a:srgbClr val="FFFF00"/>
                </a:solidFill>
                <a:latin typeface="Batang" panose="02030600000101010101" pitchFamily="18" charset="-127"/>
                <a:ea typeface="Batang" panose="02030600000101010101" pitchFamily="18" charset="-127"/>
              </a:rPr>
              <a:t>?</a:t>
            </a:r>
          </a:p>
        </p:txBody>
      </p:sp>
    </p:spTree>
    <p:extLst>
      <p:ext uri="{BB962C8B-B14F-4D97-AF65-F5344CB8AC3E}">
        <p14:creationId xmlns:p14="http://schemas.microsoft.com/office/powerpoint/2010/main" val="154989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648168" y="818201"/>
            <a:ext cx="10477032" cy="1915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If Shared Care Records are such a no brainer why don’t clinicians ‘just’ use them? </a:t>
            </a:r>
            <a:endParaRPr lang="en-US" b="1" dirty="0">
              <a:solidFill>
                <a:schemeClr val="bg1"/>
              </a:solidFill>
              <a:latin typeface="Arial" panose="020B0604020202020204" pitchFamily="34" charset="0"/>
              <a:cs typeface="Arial" panose="020B0604020202020204" pitchFamily="34" charset="0"/>
            </a:endParaRP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5307" y="6164120"/>
            <a:ext cx="1878517" cy="433504"/>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B66872D4-80B8-0898-A2CE-60BA338F5A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5225" y="2951873"/>
            <a:ext cx="2096713" cy="3428999"/>
          </a:xfrm>
          <a:prstGeom prst="rect">
            <a:avLst/>
          </a:prstGeom>
        </p:spPr>
      </p:pic>
    </p:spTree>
    <p:extLst>
      <p:ext uri="{BB962C8B-B14F-4D97-AF65-F5344CB8AC3E}">
        <p14:creationId xmlns:p14="http://schemas.microsoft.com/office/powerpoint/2010/main" val="297000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9EBD34CD-F9F8-BA53-F7A3-7A32B6569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944" y="2616979"/>
            <a:ext cx="4180114" cy="41801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B155ECC-C304-074D-AB39-49A17CD5FEB7}"/>
              </a:ext>
            </a:extLst>
          </p:cNvPr>
          <p:cNvSpPr/>
          <p:nvPr/>
        </p:nvSpPr>
        <p:spPr>
          <a:xfrm>
            <a:off x="571963" y="1606679"/>
            <a:ext cx="11075751" cy="3539430"/>
          </a:xfrm>
          <a:prstGeom prst="rect">
            <a:avLst/>
          </a:prstGeom>
        </p:spPr>
        <p:txBody>
          <a:bodyPr wrap="square">
            <a:spAutoFit/>
          </a:bodyPr>
          <a:lstStyle/>
          <a:p>
            <a:pPr marL="285750" indent="-285750">
              <a:buFont typeface="Arial" panose="020B0604020202020204" pitchFamily="34" charset="0"/>
              <a:buChar char="•"/>
            </a:pPr>
            <a:r>
              <a:rPr lang="en-GB" sz="2800" dirty="0"/>
              <a:t>Shared care records are clearly a good thing</a:t>
            </a:r>
          </a:p>
          <a:p>
            <a:pPr marL="285750" indent="-285750">
              <a:buFont typeface="Arial" panose="020B0604020202020204" pitchFamily="34" charset="0"/>
              <a:buChar char="•"/>
            </a:pPr>
            <a:r>
              <a:rPr lang="en-GB" sz="2800" dirty="0"/>
              <a:t>Early stages tend to be consumed by technical considerations</a:t>
            </a:r>
          </a:p>
          <a:p>
            <a:pPr marL="285750" indent="-285750">
              <a:buFont typeface="Arial" panose="020B0604020202020204" pitchFamily="34" charset="0"/>
              <a:buChar char="•"/>
            </a:pPr>
            <a:r>
              <a:rPr lang="en-GB" sz="2800" dirty="0"/>
              <a:t>Assumption that ‘data is good’</a:t>
            </a:r>
          </a:p>
          <a:p>
            <a:pPr marL="285750" indent="-285750">
              <a:buFont typeface="Arial" panose="020B0604020202020204" pitchFamily="34" charset="0"/>
              <a:buChar char="•"/>
            </a:pPr>
            <a:r>
              <a:rPr lang="en-GB" sz="2800" dirty="0"/>
              <a:t>Benefits harder to articulate – “it’s obvious”</a:t>
            </a:r>
          </a:p>
          <a:p>
            <a:pPr marL="285750" indent="-285750">
              <a:buFont typeface="Arial" panose="020B0604020202020204" pitchFamily="34" charset="0"/>
              <a:buChar char="•"/>
            </a:pPr>
            <a:r>
              <a:rPr lang="en-GB" sz="2800" dirty="0"/>
              <a:t>Design not well understood</a:t>
            </a:r>
          </a:p>
          <a:p>
            <a:pPr marL="742950" lvl="1" indent="-285750">
              <a:buFont typeface="Arial" panose="020B0604020202020204" pitchFamily="34" charset="0"/>
              <a:buChar char="•"/>
            </a:pPr>
            <a:r>
              <a:rPr lang="en-GB" sz="2800" dirty="0"/>
              <a:t>Depends to some extent on choice of system</a:t>
            </a:r>
          </a:p>
          <a:p>
            <a:pPr marL="285750" indent="-285750">
              <a:buFont typeface="Arial" panose="020B0604020202020204" pitchFamily="34" charset="0"/>
              <a:buChar char="•"/>
            </a:pPr>
            <a:r>
              <a:rPr lang="en-GB" sz="2800" dirty="0"/>
              <a:t>Good to time to think about challenges</a:t>
            </a:r>
          </a:p>
          <a:p>
            <a:pPr marL="285750" indent="-285750">
              <a:buFont typeface="Arial" panose="020B0604020202020204" pitchFamily="34" charset="0"/>
              <a:buChar char="•"/>
            </a:pPr>
            <a:r>
              <a:rPr lang="en-GB" sz="2800" dirty="0"/>
              <a:t>“Planning for the peace”</a:t>
            </a:r>
          </a:p>
        </p:txBody>
      </p:sp>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0AFDA91-7127-D15C-DE6D-C30C28A66301}"/>
              </a:ext>
            </a:extLst>
          </p:cNvPr>
          <p:cNvSpPr/>
          <p:nvPr/>
        </p:nvSpPr>
        <p:spPr>
          <a:xfrm>
            <a:off x="735248" y="168481"/>
            <a:ext cx="3934723" cy="646331"/>
          </a:xfrm>
          <a:prstGeom prst="rect">
            <a:avLst/>
          </a:prstGeom>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Introduction</a:t>
            </a:r>
            <a:endParaRPr lang="en-US" sz="3600" b="1" dirty="0">
              <a:latin typeface="Arial" panose="020B0604020202020204" pitchFamily="34" charset="0"/>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98" y="6338443"/>
            <a:ext cx="1545867" cy="351076"/>
          </a:xfrm>
          <a:prstGeom prst="rect">
            <a:avLst/>
          </a:prstGeom>
        </p:spPr>
      </p:pic>
    </p:spTree>
    <p:extLst>
      <p:ext uri="{BB962C8B-B14F-4D97-AF65-F5344CB8AC3E}">
        <p14:creationId xmlns:p14="http://schemas.microsoft.com/office/powerpoint/2010/main" val="270187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Overload job. | CanStock">
            <a:extLst>
              <a:ext uri="{FF2B5EF4-FFF2-40B4-BE49-F238E27FC236}">
                <a16:creationId xmlns:a16="http://schemas.microsoft.com/office/drawing/2014/main" id="{469F2212-6256-FA54-8A33-FAD64DC1A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768702"/>
            <a:ext cx="4136572" cy="40892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B155ECC-C304-074D-AB39-49A17CD5FEB7}"/>
              </a:ext>
            </a:extLst>
          </p:cNvPr>
          <p:cNvSpPr/>
          <p:nvPr/>
        </p:nvSpPr>
        <p:spPr>
          <a:xfrm>
            <a:off x="571963" y="1606679"/>
            <a:ext cx="11075751" cy="2677656"/>
          </a:xfrm>
          <a:prstGeom prst="rect">
            <a:avLst/>
          </a:prstGeom>
        </p:spPr>
        <p:txBody>
          <a:bodyPr wrap="square">
            <a:spAutoFit/>
          </a:bodyPr>
          <a:lstStyle/>
          <a:p>
            <a:pPr marL="285750" indent="-285750">
              <a:buFont typeface="Arial" panose="020B0604020202020204" pitchFamily="34" charset="0"/>
              <a:buChar char="•"/>
            </a:pPr>
            <a:r>
              <a:rPr lang="en-GB" sz="2800" dirty="0"/>
              <a:t>Famine to feast</a:t>
            </a:r>
          </a:p>
          <a:p>
            <a:pPr marL="285750" indent="-285750">
              <a:buFont typeface="Arial" panose="020B0604020202020204" pitchFamily="34" charset="0"/>
              <a:buChar char="•"/>
            </a:pPr>
            <a:r>
              <a:rPr lang="en-GB" sz="2800" dirty="0"/>
              <a:t>Lack of information is too little…</a:t>
            </a:r>
          </a:p>
          <a:p>
            <a:pPr lvl="1"/>
            <a:r>
              <a:rPr lang="en-GB" sz="2800" dirty="0"/>
              <a:t> …but how much is too much?</a:t>
            </a:r>
          </a:p>
          <a:p>
            <a:pPr marL="285750" indent="-285750">
              <a:buFont typeface="Arial" panose="020B0604020202020204" pitchFamily="34" charset="0"/>
              <a:buChar char="•"/>
            </a:pPr>
            <a:r>
              <a:rPr lang="en-GB" sz="2800" dirty="0"/>
              <a:t>Datasets dictated by source organisations</a:t>
            </a:r>
          </a:p>
          <a:p>
            <a:pPr marL="285750" indent="-285750">
              <a:buFont typeface="Arial" panose="020B0604020202020204" pitchFamily="34" charset="0"/>
              <a:buChar char="•"/>
            </a:pPr>
            <a:r>
              <a:rPr lang="en-GB" sz="2800" dirty="0"/>
              <a:t>Need to consider needs of ‘non-members’</a:t>
            </a:r>
          </a:p>
          <a:p>
            <a:pPr marL="285750" indent="-285750">
              <a:buFont typeface="Arial" panose="020B0604020202020204" pitchFamily="34" charset="0"/>
              <a:buChar char="•"/>
            </a:pPr>
            <a:r>
              <a:rPr lang="en-GB" sz="2800" dirty="0"/>
              <a:t>Design principles / guides don’t really exist</a:t>
            </a:r>
          </a:p>
        </p:txBody>
      </p:sp>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0AFDA91-7127-D15C-DE6D-C30C28A66301}"/>
              </a:ext>
            </a:extLst>
          </p:cNvPr>
          <p:cNvSpPr/>
          <p:nvPr/>
        </p:nvSpPr>
        <p:spPr>
          <a:xfrm>
            <a:off x="735248" y="168481"/>
            <a:ext cx="6133638" cy="646331"/>
          </a:xfrm>
          <a:prstGeom prst="rect">
            <a:avLst/>
          </a:prstGeom>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Information overload</a:t>
            </a:r>
            <a:endParaRPr lang="en-US" sz="3600" b="1" dirty="0">
              <a:latin typeface="Arial" panose="020B0604020202020204" pitchFamily="34" charset="0"/>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48" y="6200384"/>
            <a:ext cx="1545867" cy="351076"/>
          </a:xfrm>
          <a:prstGeom prst="rect">
            <a:avLst/>
          </a:prstGeom>
        </p:spPr>
      </p:pic>
    </p:spTree>
    <p:extLst>
      <p:ext uri="{BB962C8B-B14F-4D97-AF65-F5344CB8AC3E}">
        <p14:creationId xmlns:p14="http://schemas.microsoft.com/office/powerpoint/2010/main" val="344339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Overload job. | CanStock">
            <a:extLst>
              <a:ext uri="{FF2B5EF4-FFF2-40B4-BE49-F238E27FC236}">
                <a16:creationId xmlns:a16="http://schemas.microsoft.com/office/drawing/2014/main" id="{59061D29-D754-3D50-0142-1BC400F26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057" y="3026973"/>
            <a:ext cx="3875315" cy="38310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B155ECC-C304-074D-AB39-49A17CD5FEB7}"/>
              </a:ext>
            </a:extLst>
          </p:cNvPr>
          <p:cNvSpPr/>
          <p:nvPr/>
        </p:nvSpPr>
        <p:spPr>
          <a:xfrm>
            <a:off x="558124" y="2053262"/>
            <a:ext cx="11075751" cy="2739211"/>
          </a:xfrm>
          <a:prstGeom prst="rect">
            <a:avLst/>
          </a:prstGeom>
        </p:spPr>
        <p:txBody>
          <a:bodyPr wrap="square">
            <a:spAutoFit/>
          </a:bodyPr>
          <a:lstStyle/>
          <a:p>
            <a:r>
              <a:rPr lang="en-GB" sz="2800" dirty="0"/>
              <a:t>Is it quantity or presentation?</a:t>
            </a:r>
          </a:p>
          <a:p>
            <a:pPr marL="742950" lvl="1" indent="-285750">
              <a:buFont typeface="Arial" panose="020B0604020202020204" pitchFamily="34" charset="0"/>
              <a:buChar char="•"/>
            </a:pPr>
            <a:r>
              <a:rPr lang="en-GB" sz="2800" dirty="0"/>
              <a:t>Do we know what people in various settings go looking for?</a:t>
            </a:r>
          </a:p>
          <a:p>
            <a:pPr marL="742950" lvl="1" indent="-285750">
              <a:buFont typeface="Arial" panose="020B0604020202020204" pitchFamily="34" charset="0"/>
              <a:buChar char="•"/>
            </a:pPr>
            <a:r>
              <a:rPr lang="en-GB" sz="2800" dirty="0"/>
              <a:t>Objective vs subjective</a:t>
            </a:r>
          </a:p>
          <a:p>
            <a:pPr marL="742950" lvl="1" indent="-285750">
              <a:buFont typeface="Arial" panose="020B0604020202020204" pitchFamily="34" charset="0"/>
              <a:buChar char="•"/>
            </a:pPr>
            <a:r>
              <a:rPr lang="en-GB" sz="2800" dirty="0"/>
              <a:t>Some information is best held &amp; updated centrally</a:t>
            </a:r>
          </a:p>
          <a:p>
            <a:pPr marL="742950" lvl="1" indent="-285750">
              <a:buFont typeface="Arial" panose="020B0604020202020204" pitchFamily="34" charset="0"/>
              <a:buChar char="•"/>
            </a:pPr>
            <a:r>
              <a:rPr lang="en-GB" sz="2800" dirty="0"/>
              <a:t>Can we make it easier?</a:t>
            </a:r>
          </a:p>
          <a:p>
            <a:pPr marL="285750" indent="-285750">
              <a:buFont typeface="Arial" panose="020B0604020202020204" pitchFamily="34" charset="0"/>
              <a:buChar char="•"/>
            </a:pPr>
            <a:endParaRPr lang="en-GB" sz="3200" dirty="0"/>
          </a:p>
        </p:txBody>
      </p:sp>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0AFDA91-7127-D15C-DE6D-C30C28A66301}"/>
              </a:ext>
            </a:extLst>
          </p:cNvPr>
          <p:cNvSpPr/>
          <p:nvPr/>
        </p:nvSpPr>
        <p:spPr>
          <a:xfrm>
            <a:off x="735248" y="168481"/>
            <a:ext cx="6133638" cy="646331"/>
          </a:xfrm>
          <a:prstGeom prst="rect">
            <a:avLst/>
          </a:prstGeom>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Information overload</a:t>
            </a:r>
            <a:endParaRPr lang="en-US" sz="3600" b="1" dirty="0">
              <a:latin typeface="Arial" panose="020B0604020202020204" pitchFamily="34" charset="0"/>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963" y="6200384"/>
            <a:ext cx="1545867" cy="351076"/>
          </a:xfrm>
          <a:prstGeom prst="rect">
            <a:avLst/>
          </a:prstGeom>
        </p:spPr>
      </p:pic>
    </p:spTree>
    <p:extLst>
      <p:ext uri="{BB962C8B-B14F-4D97-AF65-F5344CB8AC3E}">
        <p14:creationId xmlns:p14="http://schemas.microsoft.com/office/powerpoint/2010/main" val="406293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648168" y="711269"/>
            <a:ext cx="10477032" cy="4047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Could we agree conventions for organising and presenting data to operational clinicians?</a:t>
            </a:r>
            <a:r>
              <a:rPr lang="en-GB" dirty="0"/>
              <a:t> </a:t>
            </a:r>
          </a:p>
          <a:p>
            <a:endParaRPr lang="en-GB" dirty="0"/>
          </a:p>
          <a:p>
            <a:endParaRPr lang="en-GB" dirty="0"/>
          </a:p>
          <a:p>
            <a:r>
              <a:rPr lang="en-GB" sz="2800" dirty="0">
                <a:solidFill>
                  <a:schemeClr val="bg1"/>
                </a:solidFill>
              </a:rPr>
              <a:t>15 mins discussion</a:t>
            </a:r>
            <a:endParaRPr lang="en-GB" sz="2800" b="1" dirty="0">
              <a:solidFill>
                <a:schemeClr val="bg1"/>
              </a:solidFill>
            </a:endParaRP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005" y="5929979"/>
            <a:ext cx="1878517" cy="433504"/>
          </a:xfrm>
          <a:prstGeom prst="rect">
            <a:avLst/>
          </a:prstGeom>
        </p:spPr>
      </p:pic>
      <p:pic>
        <p:nvPicPr>
          <p:cNvPr id="5122" name="Picture 2" descr="How ISO Standards are developed">
            <a:extLst>
              <a:ext uri="{FF2B5EF4-FFF2-40B4-BE49-F238E27FC236}">
                <a16:creationId xmlns:a16="http://schemas.microsoft.com/office/drawing/2014/main" id="{4421E3BB-A8FF-D83A-0872-E0E8B32B77A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108106" y="2735125"/>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331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llection of Use Computer PNG. | PlusPNG">
            <a:extLst>
              <a:ext uri="{FF2B5EF4-FFF2-40B4-BE49-F238E27FC236}">
                <a16:creationId xmlns:a16="http://schemas.microsoft.com/office/drawing/2014/main" id="{E49D6E2F-86F4-DFED-AC9A-BD4199816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67200"/>
            <a:ext cx="2529628" cy="25907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B155ECC-C304-074D-AB39-49A17CD5FEB7}"/>
              </a:ext>
            </a:extLst>
          </p:cNvPr>
          <p:cNvSpPr/>
          <p:nvPr/>
        </p:nvSpPr>
        <p:spPr>
          <a:xfrm>
            <a:off x="1331010" y="1388965"/>
            <a:ext cx="11075751" cy="3600986"/>
          </a:xfrm>
          <a:prstGeom prst="rect">
            <a:avLst/>
          </a:prstGeom>
        </p:spPr>
        <p:txBody>
          <a:bodyPr wrap="square">
            <a:spAutoFit/>
          </a:bodyPr>
          <a:lstStyle/>
          <a:p>
            <a:pPr marL="285750" indent="-285750">
              <a:buFont typeface="Arial" panose="020B0604020202020204" pitchFamily="34" charset="0"/>
              <a:buChar char="•"/>
            </a:pPr>
            <a:r>
              <a:rPr lang="en-GB" sz="2800" dirty="0"/>
              <a:t>How do we get people to use this?</a:t>
            </a:r>
          </a:p>
          <a:p>
            <a:pPr marL="285750" indent="-285750">
              <a:buFont typeface="Arial" panose="020B0604020202020204" pitchFamily="34" charset="0"/>
              <a:buChar char="•"/>
            </a:pPr>
            <a:r>
              <a:rPr lang="en-GB" sz="2800" dirty="0"/>
              <a:t>“It’s obvious” isn’t good enough</a:t>
            </a:r>
          </a:p>
          <a:p>
            <a:pPr marL="285750" indent="-285750">
              <a:buFont typeface="Arial" panose="020B0604020202020204" pitchFamily="34" charset="0"/>
              <a:buChar char="•"/>
            </a:pPr>
            <a:r>
              <a:rPr lang="en-GB" sz="2800" dirty="0"/>
              <a:t>Ease of access</a:t>
            </a:r>
          </a:p>
          <a:p>
            <a:pPr marL="742950" lvl="1" indent="-285750">
              <a:buFont typeface="Arial" panose="020B0604020202020204" pitchFamily="34" charset="0"/>
              <a:buChar char="•"/>
            </a:pPr>
            <a:r>
              <a:rPr lang="en-GB" sz="2800" dirty="0"/>
              <a:t>In-context launching</a:t>
            </a:r>
          </a:p>
          <a:p>
            <a:pPr marL="742950" lvl="1" indent="-285750">
              <a:buFont typeface="Arial" panose="020B0604020202020204" pitchFamily="34" charset="0"/>
              <a:buChar char="•"/>
            </a:pPr>
            <a:r>
              <a:rPr lang="en-GB" sz="2800" dirty="0"/>
              <a:t>Minimise clicks</a:t>
            </a:r>
          </a:p>
          <a:p>
            <a:pPr marL="742950" lvl="1" indent="-285750">
              <a:buFont typeface="Arial" panose="020B0604020202020204" pitchFamily="34" charset="0"/>
              <a:buChar char="•"/>
            </a:pPr>
            <a:r>
              <a:rPr lang="en-GB" sz="2800" dirty="0"/>
              <a:t>Identify specific use cases</a:t>
            </a:r>
          </a:p>
          <a:p>
            <a:pPr marL="742950" lvl="1" indent="-285750">
              <a:buFont typeface="Arial" panose="020B0604020202020204" pitchFamily="34" charset="0"/>
              <a:buChar char="•"/>
            </a:pPr>
            <a:r>
              <a:rPr lang="en-GB" sz="2800" dirty="0"/>
              <a:t>Confidence in technology – slow to gain and quick to lose</a:t>
            </a:r>
          </a:p>
          <a:p>
            <a:pPr marL="285750" indent="-285750">
              <a:buFont typeface="Arial" panose="020B0604020202020204" pitchFamily="34" charset="0"/>
              <a:buChar char="•"/>
            </a:pPr>
            <a:endParaRPr lang="en-GB" sz="3200" dirty="0"/>
          </a:p>
        </p:txBody>
      </p:sp>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0AFDA91-7127-D15C-DE6D-C30C28A66301}"/>
              </a:ext>
            </a:extLst>
          </p:cNvPr>
          <p:cNvSpPr/>
          <p:nvPr/>
        </p:nvSpPr>
        <p:spPr>
          <a:xfrm>
            <a:off x="735248" y="168481"/>
            <a:ext cx="6133638" cy="646331"/>
          </a:xfrm>
          <a:prstGeom prst="rect">
            <a:avLst/>
          </a:prstGeom>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Adoption</a:t>
            </a:r>
            <a:endParaRPr lang="en-US" sz="3600" b="1" dirty="0">
              <a:latin typeface="Arial" panose="020B0604020202020204" pitchFamily="34" charset="0"/>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649" y="6102412"/>
            <a:ext cx="1545867" cy="351076"/>
          </a:xfrm>
          <a:prstGeom prst="rect">
            <a:avLst/>
          </a:prstGeom>
        </p:spPr>
      </p:pic>
    </p:spTree>
    <p:extLst>
      <p:ext uri="{BB962C8B-B14F-4D97-AF65-F5344CB8AC3E}">
        <p14:creationId xmlns:p14="http://schemas.microsoft.com/office/powerpoint/2010/main" val="58966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155ECC-C304-074D-AB39-49A17CD5FEB7}"/>
              </a:ext>
            </a:extLst>
          </p:cNvPr>
          <p:cNvSpPr/>
          <p:nvPr/>
        </p:nvSpPr>
        <p:spPr>
          <a:xfrm>
            <a:off x="571963" y="2259822"/>
            <a:ext cx="11075751" cy="1877437"/>
          </a:xfrm>
          <a:prstGeom prst="rect">
            <a:avLst/>
          </a:prstGeom>
        </p:spPr>
        <p:txBody>
          <a:bodyPr wrap="square">
            <a:spAutoFit/>
          </a:bodyPr>
          <a:lstStyle/>
          <a:p>
            <a:pPr marL="571500" indent="-571500">
              <a:buFont typeface="Arial" panose="020B0604020202020204" pitchFamily="34" charset="0"/>
              <a:buChar char="•"/>
            </a:pPr>
            <a:r>
              <a:rPr lang="en-GB" sz="2800" dirty="0"/>
              <a:t>Any computer system takes time to learn</a:t>
            </a:r>
          </a:p>
          <a:p>
            <a:pPr marL="571500" indent="-571500">
              <a:buFont typeface="Arial" panose="020B0604020202020204" pitchFamily="34" charset="0"/>
              <a:buChar char="•"/>
            </a:pPr>
            <a:r>
              <a:rPr lang="en-GB" sz="2800" dirty="0"/>
              <a:t>Clinicians are already overwhelmed</a:t>
            </a:r>
          </a:p>
          <a:p>
            <a:pPr marL="571500" indent="-571500">
              <a:buFont typeface="Arial" panose="020B0604020202020204" pitchFamily="34" charset="0"/>
              <a:buChar char="•"/>
            </a:pPr>
            <a:r>
              <a:rPr lang="en-GB" sz="2800" dirty="0"/>
              <a:t>Shared Care Records are by their nature overwhelming</a:t>
            </a:r>
          </a:p>
          <a:p>
            <a:pPr marL="285750" indent="-285750">
              <a:buFont typeface="Arial" panose="020B0604020202020204" pitchFamily="34" charset="0"/>
              <a:buChar char="•"/>
            </a:pPr>
            <a:endParaRPr lang="en-GB" sz="3200" dirty="0"/>
          </a:p>
        </p:txBody>
      </p:sp>
      <p:sp>
        <p:nvSpPr>
          <p:cNvPr id="2" name="Rectangle 1">
            <a:extLst>
              <a:ext uri="{FF2B5EF4-FFF2-40B4-BE49-F238E27FC236}">
                <a16:creationId xmlns:a16="http://schemas.microsoft.com/office/drawing/2014/main" id="{5FCB49E5-BAF5-EA0D-4485-8692E5E21059}"/>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0AFDA91-7127-D15C-DE6D-C30C28A66301}"/>
              </a:ext>
            </a:extLst>
          </p:cNvPr>
          <p:cNvSpPr/>
          <p:nvPr/>
        </p:nvSpPr>
        <p:spPr>
          <a:xfrm>
            <a:off x="735248" y="168481"/>
            <a:ext cx="6133638" cy="646331"/>
          </a:xfrm>
          <a:prstGeom prst="rect">
            <a:avLst/>
          </a:prstGeom>
        </p:spPr>
        <p:txBody>
          <a:bodyPr wrap="square">
            <a:spAutoFit/>
          </a:bodyPr>
          <a:lstStyle/>
          <a:p>
            <a:r>
              <a:rPr lang="en-US" sz="3600" b="1" dirty="0">
                <a:solidFill>
                  <a:schemeClr val="bg1"/>
                </a:solidFill>
                <a:latin typeface="Arial" panose="020B0604020202020204" pitchFamily="34" charset="0"/>
                <a:cs typeface="Arial" panose="020B0604020202020204" pitchFamily="34" charset="0"/>
              </a:rPr>
              <a:t>Adoption</a:t>
            </a:r>
            <a:endParaRPr lang="en-US" sz="3600" b="1" dirty="0">
              <a:latin typeface="Arial" panose="020B0604020202020204" pitchFamily="34" charset="0"/>
              <a:cs typeface="Arial" panose="020B0604020202020204" pitchFamily="34" charset="0"/>
            </a:endParaRPr>
          </a:p>
        </p:txBody>
      </p:sp>
      <p:pic>
        <p:nvPicPr>
          <p:cNvPr id="4" name="Picture 3" descr="A picture containing shape&#10;&#10;Description automatically generated">
            <a:extLst>
              <a:ext uri="{FF2B5EF4-FFF2-40B4-BE49-F238E27FC236}">
                <a16:creationId xmlns:a16="http://schemas.microsoft.com/office/drawing/2014/main" id="{93C43DDB-4D09-713A-829B-B5ABBBD0F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706" y="6024846"/>
            <a:ext cx="1545867" cy="351076"/>
          </a:xfrm>
          <a:prstGeom prst="rect">
            <a:avLst/>
          </a:prstGeom>
        </p:spPr>
      </p:pic>
      <p:pic>
        <p:nvPicPr>
          <p:cNvPr id="5" name="Picture 2" descr="Collection of Use Computer PNG. | PlusPNG">
            <a:extLst>
              <a:ext uri="{FF2B5EF4-FFF2-40B4-BE49-F238E27FC236}">
                <a16:creationId xmlns:a16="http://schemas.microsoft.com/office/drawing/2014/main" id="{C2F560F9-036E-E910-5387-4680BB22E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267200"/>
            <a:ext cx="2529628" cy="259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653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648168" y="711269"/>
            <a:ext cx="10477032" cy="4047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rPr>
              <a:t>How do you get clinicians to use and practice using their shared care record?</a:t>
            </a:r>
          </a:p>
          <a:p>
            <a:endParaRPr lang="en-GB" dirty="0"/>
          </a:p>
          <a:p>
            <a:endParaRPr lang="en-GB" dirty="0"/>
          </a:p>
          <a:p>
            <a:r>
              <a:rPr lang="en-GB" sz="2800" dirty="0">
                <a:solidFill>
                  <a:schemeClr val="bg1"/>
                </a:solidFill>
              </a:rPr>
              <a:t>15 mins discussion</a:t>
            </a:r>
            <a:endParaRPr lang="en-GB" sz="2800" b="1" dirty="0">
              <a:solidFill>
                <a:schemeClr val="bg1"/>
              </a:solidFill>
            </a:endParaRP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005" y="5929979"/>
            <a:ext cx="1878517" cy="433504"/>
          </a:xfrm>
          <a:prstGeom prst="rect">
            <a:avLst/>
          </a:prstGeom>
        </p:spPr>
      </p:pic>
      <p:pic>
        <p:nvPicPr>
          <p:cNvPr id="1026" name="Picture 2">
            <a:extLst>
              <a:ext uri="{FF2B5EF4-FFF2-40B4-BE49-F238E27FC236}">
                <a16:creationId xmlns:a16="http://schemas.microsoft.com/office/drawing/2014/main" id="{7078441F-73E2-B15D-A7DE-B225F46DB9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6268" y="3145221"/>
            <a:ext cx="3542796" cy="353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33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F8728FEF3F4540BED6A9C2ACE6AB40" ma:contentTypeVersion="16" ma:contentTypeDescription="Create a new document." ma:contentTypeScope="" ma:versionID="a8d11c95b1a4637e0c896fe10dec4b48">
  <xsd:schema xmlns:xsd="http://www.w3.org/2001/XMLSchema" xmlns:xs="http://www.w3.org/2001/XMLSchema" xmlns:p="http://schemas.microsoft.com/office/2006/metadata/properties" xmlns:ns2="26c5be63-7636-43f1-bc12-9a358815ed73" xmlns:ns3="00062cda-fd36-412a-9134-e5b115d9e187" targetNamespace="http://schemas.microsoft.com/office/2006/metadata/properties" ma:root="true" ma:fieldsID="6d3bfea539ea45db0154f7ab5c916637" ns2:_="" ns3:_="">
    <xsd:import namespace="26c5be63-7636-43f1-bc12-9a358815ed73"/>
    <xsd:import namespace="00062cda-fd36-412a-9134-e5b115d9e1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5be63-7636-43f1-bc12-9a358815e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353c15d-b4f2-4052-9b3e-b026a4b846b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062cda-fd36-412a-9134-e5b115d9e18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3ede7a6-f423-4abc-bed1-5b61fd051000}" ma:internalName="TaxCatchAll" ma:showField="CatchAllData" ma:web="00062cda-fd36-412a-9134-e5b115d9e1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c5be63-7636-43f1-bc12-9a358815ed73">
      <Terms xmlns="http://schemas.microsoft.com/office/infopath/2007/PartnerControls"/>
    </lcf76f155ced4ddcb4097134ff3c332f>
    <TaxCatchAll xmlns="00062cda-fd36-412a-9134-e5b115d9e187" xsi:nil="true"/>
  </documentManagement>
</p:properties>
</file>

<file path=customXml/itemProps1.xml><?xml version="1.0" encoding="utf-8"?>
<ds:datastoreItem xmlns:ds="http://schemas.openxmlformats.org/officeDocument/2006/customXml" ds:itemID="{6E81C31F-1BFF-4C61-9B62-30DF3BCE38E8}">
  <ds:schemaRefs>
    <ds:schemaRef ds:uri="http://schemas.microsoft.com/sharepoint/v3/contenttype/forms"/>
  </ds:schemaRefs>
</ds:datastoreItem>
</file>

<file path=customXml/itemProps2.xml><?xml version="1.0" encoding="utf-8"?>
<ds:datastoreItem xmlns:ds="http://schemas.openxmlformats.org/officeDocument/2006/customXml" ds:itemID="{B5E73E62-4A90-48EA-8EB3-FCABBC175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5be63-7636-43f1-bc12-9a358815ed73"/>
    <ds:schemaRef ds:uri="00062cda-fd36-412a-9134-e5b115d9e1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B5F6FB-0ACA-44C0-BA0A-9453667C30BB}">
  <ds:schemaRefs>
    <ds:schemaRef ds:uri="http://schemas.microsoft.com/office/2006/metadata/properties"/>
    <ds:schemaRef ds:uri="http://schemas.microsoft.com/office/infopath/2007/PartnerControls"/>
    <ds:schemaRef ds:uri="26c5be63-7636-43f1-bc12-9a358815ed73"/>
    <ds:schemaRef ds:uri="00062cda-fd36-412a-9134-e5b115d9e187"/>
  </ds:schemaRefs>
</ds:datastoreItem>
</file>

<file path=docProps/app.xml><?xml version="1.0" encoding="utf-8"?>
<Properties xmlns="http://schemas.openxmlformats.org/officeDocument/2006/extended-properties" xmlns:vt="http://schemas.openxmlformats.org/officeDocument/2006/docPropsVTypes">
  <TotalTime>162</TotalTime>
  <Words>497</Words>
  <Application>Microsoft Office PowerPoint</Application>
  <PresentationFormat>Widescreen</PresentationFormat>
  <Paragraphs>89</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Batang</vt:lpstr>
      <vt:lpstr>Arial</vt:lpstr>
      <vt:lpstr>Calibri</vt:lpstr>
      <vt:lpstr>Calibri Light</vt:lpstr>
      <vt:lpstr>Office Theme</vt:lpstr>
      <vt:lpstr>“Seeing the Wood for the Trees”  Clinical Issues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Ian Lawrence</cp:lastModifiedBy>
  <cp:revision>17</cp:revision>
  <dcterms:created xsi:type="dcterms:W3CDTF">2022-04-12T19:39:15Z</dcterms:created>
  <dcterms:modified xsi:type="dcterms:W3CDTF">2023-03-16T17:08:07Z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0x0101003BF8728FEF3F4540BED6A9C2ACE6AB40</vt:lpwstr>
  </property>
</Properties>
</file>