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3"/>
  </p:notesMasterIdLst>
  <p:sldIdLst>
    <p:sldId id="256" r:id="rId6"/>
    <p:sldId id="269" r:id="rId7"/>
    <p:sldId id="3424" r:id="rId8"/>
    <p:sldId id="262" r:id="rId9"/>
    <p:sldId id="264" r:id="rId10"/>
    <p:sldId id="3435" r:id="rId11"/>
    <p:sldId id="270" r:id="rId12"/>
    <p:sldId id="271" r:id="rId13"/>
    <p:sldId id="266" r:id="rId14"/>
    <p:sldId id="303" r:id="rId15"/>
    <p:sldId id="3420" r:id="rId16"/>
    <p:sldId id="265" r:id="rId17"/>
    <p:sldId id="3421" r:id="rId18"/>
    <p:sldId id="299" r:id="rId19"/>
    <p:sldId id="3432" r:id="rId20"/>
    <p:sldId id="3433" r:id="rId21"/>
    <p:sldId id="301" r:id="rId22"/>
    <p:sldId id="258" r:id="rId23"/>
    <p:sldId id="261" r:id="rId24"/>
    <p:sldId id="3412" r:id="rId25"/>
    <p:sldId id="3413" r:id="rId26"/>
    <p:sldId id="3431" r:id="rId27"/>
    <p:sldId id="295" r:id="rId28"/>
    <p:sldId id="296" r:id="rId29"/>
    <p:sldId id="268" r:id="rId30"/>
    <p:sldId id="3425" r:id="rId31"/>
    <p:sldId id="3426" r:id="rId32"/>
    <p:sldId id="3427" r:id="rId33"/>
    <p:sldId id="3428" r:id="rId34"/>
    <p:sldId id="3423" r:id="rId35"/>
    <p:sldId id="3434" r:id="rId36"/>
    <p:sldId id="297" r:id="rId37"/>
    <p:sldId id="267" r:id="rId38"/>
    <p:sldId id="3429" r:id="rId39"/>
    <p:sldId id="3430" r:id="rId40"/>
    <p:sldId id="300" r:id="rId41"/>
    <p:sldId id="26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3C9F"/>
    <a:srgbClr val="FFCE44"/>
    <a:srgbClr val="3AADC7"/>
    <a:srgbClr val="3C063F"/>
    <a:srgbClr val="782283"/>
    <a:srgbClr val="003853"/>
    <a:srgbClr val="D9458F"/>
    <a:srgbClr val="E94F35"/>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29"/>
    <p:restoredTop sz="94249" autoAdjust="0"/>
  </p:normalViewPr>
  <p:slideViewPr>
    <p:cSldViewPr snapToGrid="0" snapToObjects="1">
      <p:cViewPr>
        <p:scale>
          <a:sx n="70" d="100"/>
          <a:sy n="70" d="100"/>
        </p:scale>
        <p:origin x="2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_rels/data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CFF3AD-AEB0-4CD1-A02C-B60FD687BAA0}" type="doc">
      <dgm:prSet loTypeId="urn:microsoft.com/office/officeart/2005/8/layout/chevron1" loCatId="process" qsTypeId="urn:microsoft.com/office/officeart/2005/8/quickstyle/simple1" qsCatId="simple" csTypeId="urn:microsoft.com/office/officeart/2005/8/colors/accent1_2" csCatId="accent1" phldr="1"/>
      <dgm:spPr/>
    </dgm:pt>
    <dgm:pt modelId="{7951CB21-1755-4A69-82B2-9BD7CB1E85DB}">
      <dgm:prSet phldrT="[Text]"/>
      <dgm:spPr>
        <a:solidFill>
          <a:srgbClr val="00B0F0"/>
        </a:solidFill>
      </dgm:spPr>
      <dgm:t>
        <a:bodyPr/>
        <a:lstStyle/>
        <a:p>
          <a:r>
            <a:rPr lang="en-GB" dirty="0"/>
            <a:t>Provider</a:t>
          </a:r>
        </a:p>
      </dgm:t>
    </dgm:pt>
    <dgm:pt modelId="{88204BB8-FECA-4C3E-B5E8-0E76201CB1DD}" type="parTrans" cxnId="{A747C859-963B-410F-92B5-9771BB3B30A7}">
      <dgm:prSet/>
      <dgm:spPr/>
      <dgm:t>
        <a:bodyPr/>
        <a:lstStyle/>
        <a:p>
          <a:endParaRPr lang="en-GB"/>
        </a:p>
      </dgm:t>
    </dgm:pt>
    <dgm:pt modelId="{FEF743FD-9F8D-49DC-8C3B-C03078207DA1}" type="sibTrans" cxnId="{A747C859-963B-410F-92B5-9771BB3B30A7}">
      <dgm:prSet/>
      <dgm:spPr/>
      <dgm:t>
        <a:bodyPr/>
        <a:lstStyle/>
        <a:p>
          <a:endParaRPr lang="en-GB"/>
        </a:p>
      </dgm:t>
    </dgm:pt>
    <dgm:pt modelId="{2FE16F4D-5707-435D-A94F-9200FFB47827}">
      <dgm:prSet phldrT="[Text]"/>
      <dgm:spPr>
        <a:solidFill>
          <a:srgbClr val="7030A0"/>
        </a:solidFill>
      </dgm:spPr>
      <dgm:t>
        <a:bodyPr/>
        <a:lstStyle/>
        <a:p>
          <a:r>
            <a:rPr lang="en-GB" dirty="0"/>
            <a:t>YHCR</a:t>
          </a:r>
        </a:p>
      </dgm:t>
    </dgm:pt>
    <dgm:pt modelId="{AF3F1B4C-D23C-4AAC-92AD-AC6E41C1C619}" type="parTrans" cxnId="{E563C922-61BA-4CAF-A0D3-3B64B50FBFF3}">
      <dgm:prSet/>
      <dgm:spPr/>
      <dgm:t>
        <a:bodyPr/>
        <a:lstStyle/>
        <a:p>
          <a:endParaRPr lang="en-GB"/>
        </a:p>
      </dgm:t>
    </dgm:pt>
    <dgm:pt modelId="{45E739A2-E24F-449F-90AA-6864FCDEA6D3}" type="sibTrans" cxnId="{E563C922-61BA-4CAF-A0D3-3B64B50FBFF3}">
      <dgm:prSet/>
      <dgm:spPr/>
      <dgm:t>
        <a:bodyPr/>
        <a:lstStyle/>
        <a:p>
          <a:endParaRPr lang="en-GB"/>
        </a:p>
      </dgm:t>
    </dgm:pt>
    <dgm:pt modelId="{CDE486AD-DBD4-42E8-A040-D6538779DB64}">
      <dgm:prSet phldrT="[Text]"/>
      <dgm:spPr>
        <a:solidFill>
          <a:srgbClr val="00B050"/>
        </a:solidFill>
      </dgm:spPr>
      <dgm:t>
        <a:bodyPr/>
        <a:lstStyle/>
        <a:p>
          <a:r>
            <a:rPr lang="en-GB" dirty="0"/>
            <a:t>Consumer </a:t>
          </a:r>
        </a:p>
      </dgm:t>
    </dgm:pt>
    <dgm:pt modelId="{63740CC5-F2E2-49B4-8A62-8703BCD06F52}" type="parTrans" cxnId="{C8743FE2-C73A-40B4-9F4A-464BDBFCFCC6}">
      <dgm:prSet/>
      <dgm:spPr/>
      <dgm:t>
        <a:bodyPr/>
        <a:lstStyle/>
        <a:p>
          <a:endParaRPr lang="en-GB"/>
        </a:p>
      </dgm:t>
    </dgm:pt>
    <dgm:pt modelId="{B42447FE-6E6B-45E5-8D54-709584092917}" type="sibTrans" cxnId="{C8743FE2-C73A-40B4-9F4A-464BDBFCFCC6}">
      <dgm:prSet/>
      <dgm:spPr/>
      <dgm:t>
        <a:bodyPr/>
        <a:lstStyle/>
        <a:p>
          <a:endParaRPr lang="en-GB"/>
        </a:p>
      </dgm:t>
    </dgm:pt>
    <dgm:pt modelId="{D6A90EC3-AE94-46FD-AD52-E13429007C47}" type="pres">
      <dgm:prSet presAssocID="{D8CFF3AD-AEB0-4CD1-A02C-B60FD687BAA0}" presName="Name0" presStyleCnt="0">
        <dgm:presLayoutVars>
          <dgm:dir/>
          <dgm:animLvl val="lvl"/>
          <dgm:resizeHandles val="exact"/>
        </dgm:presLayoutVars>
      </dgm:prSet>
      <dgm:spPr/>
    </dgm:pt>
    <dgm:pt modelId="{9046DF83-A5E8-44E5-8B36-D06AD6A5F920}" type="pres">
      <dgm:prSet presAssocID="{7951CB21-1755-4A69-82B2-9BD7CB1E85DB}" presName="parTxOnly" presStyleLbl="node1" presStyleIdx="0" presStyleCnt="3" custLinFactY="-32017" custLinFactNeighborX="43149" custLinFactNeighborY="-100000">
        <dgm:presLayoutVars>
          <dgm:chMax val="0"/>
          <dgm:chPref val="0"/>
          <dgm:bulletEnabled val="1"/>
        </dgm:presLayoutVars>
      </dgm:prSet>
      <dgm:spPr/>
    </dgm:pt>
    <dgm:pt modelId="{89450B3E-0A4F-4429-9402-B2E6F21CD47F}" type="pres">
      <dgm:prSet presAssocID="{FEF743FD-9F8D-49DC-8C3B-C03078207DA1}" presName="parTxOnlySpace" presStyleCnt="0"/>
      <dgm:spPr/>
    </dgm:pt>
    <dgm:pt modelId="{A9213059-5F2B-45DA-A006-6D5CABC4D886}" type="pres">
      <dgm:prSet presAssocID="{2FE16F4D-5707-435D-A94F-9200FFB47827}" presName="parTxOnly" presStyleLbl="node1" presStyleIdx="1" presStyleCnt="3" custLinFactY="-32017" custLinFactNeighborX="36685" custLinFactNeighborY="-100000">
        <dgm:presLayoutVars>
          <dgm:chMax val="0"/>
          <dgm:chPref val="0"/>
          <dgm:bulletEnabled val="1"/>
        </dgm:presLayoutVars>
      </dgm:prSet>
      <dgm:spPr/>
    </dgm:pt>
    <dgm:pt modelId="{BE100BF6-0120-4022-86C0-0D8BC0759B3F}" type="pres">
      <dgm:prSet presAssocID="{45E739A2-E24F-449F-90AA-6864FCDEA6D3}" presName="parTxOnlySpace" presStyleCnt="0"/>
      <dgm:spPr/>
    </dgm:pt>
    <dgm:pt modelId="{16821953-A3EF-48A3-A114-52665DA93A9B}" type="pres">
      <dgm:prSet presAssocID="{CDE486AD-DBD4-42E8-A040-D6538779DB64}" presName="parTxOnly" presStyleLbl="node1" presStyleIdx="2" presStyleCnt="3" custLinFactY="-32017" custLinFactNeighborX="63315" custLinFactNeighborY="-100000">
        <dgm:presLayoutVars>
          <dgm:chMax val="0"/>
          <dgm:chPref val="0"/>
          <dgm:bulletEnabled val="1"/>
        </dgm:presLayoutVars>
      </dgm:prSet>
      <dgm:spPr/>
    </dgm:pt>
  </dgm:ptLst>
  <dgm:cxnLst>
    <dgm:cxn modelId="{E563C922-61BA-4CAF-A0D3-3B64B50FBFF3}" srcId="{D8CFF3AD-AEB0-4CD1-A02C-B60FD687BAA0}" destId="{2FE16F4D-5707-435D-A94F-9200FFB47827}" srcOrd="1" destOrd="0" parTransId="{AF3F1B4C-D23C-4AAC-92AD-AC6E41C1C619}" sibTransId="{45E739A2-E24F-449F-90AA-6864FCDEA6D3}"/>
    <dgm:cxn modelId="{5195733A-EF01-4D69-A924-DACCF5880F6A}" type="presOf" srcId="{CDE486AD-DBD4-42E8-A040-D6538779DB64}" destId="{16821953-A3EF-48A3-A114-52665DA93A9B}" srcOrd="0" destOrd="0" presId="urn:microsoft.com/office/officeart/2005/8/layout/chevron1"/>
    <dgm:cxn modelId="{CD7E633B-DC50-4EC8-A18D-BBA81AD98CB5}" type="presOf" srcId="{7951CB21-1755-4A69-82B2-9BD7CB1E85DB}" destId="{9046DF83-A5E8-44E5-8B36-D06AD6A5F920}" srcOrd="0" destOrd="0" presId="urn:microsoft.com/office/officeart/2005/8/layout/chevron1"/>
    <dgm:cxn modelId="{A747C859-963B-410F-92B5-9771BB3B30A7}" srcId="{D8CFF3AD-AEB0-4CD1-A02C-B60FD687BAA0}" destId="{7951CB21-1755-4A69-82B2-9BD7CB1E85DB}" srcOrd="0" destOrd="0" parTransId="{88204BB8-FECA-4C3E-B5E8-0E76201CB1DD}" sibTransId="{FEF743FD-9F8D-49DC-8C3B-C03078207DA1}"/>
    <dgm:cxn modelId="{C8743FE2-C73A-40B4-9F4A-464BDBFCFCC6}" srcId="{D8CFF3AD-AEB0-4CD1-A02C-B60FD687BAA0}" destId="{CDE486AD-DBD4-42E8-A040-D6538779DB64}" srcOrd="2" destOrd="0" parTransId="{63740CC5-F2E2-49B4-8A62-8703BCD06F52}" sibTransId="{B42447FE-6E6B-45E5-8D54-709584092917}"/>
    <dgm:cxn modelId="{70D166E8-DE5A-4190-A0FC-B100A63B99E0}" type="presOf" srcId="{D8CFF3AD-AEB0-4CD1-A02C-B60FD687BAA0}" destId="{D6A90EC3-AE94-46FD-AD52-E13429007C47}" srcOrd="0" destOrd="0" presId="urn:microsoft.com/office/officeart/2005/8/layout/chevron1"/>
    <dgm:cxn modelId="{F69005F7-FB15-4665-B1D4-936CAE0767DF}" type="presOf" srcId="{2FE16F4D-5707-435D-A94F-9200FFB47827}" destId="{A9213059-5F2B-45DA-A006-6D5CABC4D886}" srcOrd="0" destOrd="0" presId="urn:microsoft.com/office/officeart/2005/8/layout/chevron1"/>
    <dgm:cxn modelId="{5C9C69FE-0C87-43BD-B4B2-CA9B0FCFAA46}" type="presParOf" srcId="{D6A90EC3-AE94-46FD-AD52-E13429007C47}" destId="{9046DF83-A5E8-44E5-8B36-D06AD6A5F920}" srcOrd="0" destOrd="0" presId="urn:microsoft.com/office/officeart/2005/8/layout/chevron1"/>
    <dgm:cxn modelId="{2A4C51CE-55CE-4768-80EC-591F34B979DA}" type="presParOf" srcId="{D6A90EC3-AE94-46FD-AD52-E13429007C47}" destId="{89450B3E-0A4F-4429-9402-B2E6F21CD47F}" srcOrd="1" destOrd="0" presId="urn:microsoft.com/office/officeart/2005/8/layout/chevron1"/>
    <dgm:cxn modelId="{CEBD9763-58F7-4C26-9F96-74595247C2B9}" type="presParOf" srcId="{D6A90EC3-AE94-46FD-AD52-E13429007C47}" destId="{A9213059-5F2B-45DA-A006-6D5CABC4D886}" srcOrd="2" destOrd="0" presId="urn:microsoft.com/office/officeart/2005/8/layout/chevron1"/>
    <dgm:cxn modelId="{B7BCCC9A-84A8-428C-85FA-44A21F5936CA}" type="presParOf" srcId="{D6A90EC3-AE94-46FD-AD52-E13429007C47}" destId="{BE100BF6-0120-4022-86C0-0D8BC0759B3F}" srcOrd="3" destOrd="0" presId="urn:microsoft.com/office/officeart/2005/8/layout/chevron1"/>
    <dgm:cxn modelId="{243F545A-BF52-4BE8-A495-5F5380EA6A25}" type="presParOf" srcId="{D6A90EC3-AE94-46FD-AD52-E13429007C47}" destId="{16821953-A3EF-48A3-A114-52665DA93A9B}"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E062B-6665-4068-9187-78968A5100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65ABF8-6276-46F1-B1B7-15AE1042AB02}">
      <dgm:prSet custT="1"/>
      <dgm:spPr/>
      <dgm:t>
        <a:bodyPr/>
        <a:lstStyle/>
        <a:p>
          <a:pPr algn="ctr"/>
          <a:r>
            <a:rPr lang="en-GB" sz="1400" dirty="0"/>
            <a:t>The Clinical Safety Officer leads the clinical safety process</a:t>
          </a:r>
          <a:endParaRPr lang="en-US" sz="1400" dirty="0"/>
        </a:p>
      </dgm:t>
    </dgm:pt>
    <dgm:pt modelId="{4B09D592-86CE-48B6-ACA6-3B15E51905BD}" type="parTrans" cxnId="{F54C8379-4377-4E28-A2BD-7178E162E482}">
      <dgm:prSet/>
      <dgm:spPr/>
      <dgm:t>
        <a:bodyPr/>
        <a:lstStyle/>
        <a:p>
          <a:endParaRPr lang="en-US"/>
        </a:p>
      </dgm:t>
    </dgm:pt>
    <dgm:pt modelId="{9BBC5956-95BC-4739-9978-47AAA4F6F372}" type="sibTrans" cxnId="{F54C8379-4377-4E28-A2BD-7178E162E482}">
      <dgm:prSet/>
      <dgm:spPr/>
      <dgm:t>
        <a:bodyPr/>
        <a:lstStyle/>
        <a:p>
          <a:endParaRPr lang="en-US"/>
        </a:p>
      </dgm:t>
    </dgm:pt>
    <dgm:pt modelId="{63CE847D-3E51-4D43-B52D-25BF16DC97EA}">
      <dgm:prSet custT="1"/>
      <dgm:spPr/>
      <dgm:t>
        <a:bodyPr/>
        <a:lstStyle/>
        <a:p>
          <a:pPr algn="ctr"/>
          <a:r>
            <a:rPr lang="en-GB" sz="1400" dirty="0"/>
            <a:t>Clinical safety embedded in the development and deployment from </a:t>
          </a:r>
          <a:r>
            <a:rPr lang="en-GB" sz="1400"/>
            <a:t>the beginning </a:t>
          </a:r>
          <a:endParaRPr lang="en-US" sz="1400" dirty="0"/>
        </a:p>
      </dgm:t>
    </dgm:pt>
    <dgm:pt modelId="{051E0978-5F7C-4AA6-9B77-4B0F0AFB420D}" type="parTrans" cxnId="{4549E7B2-1EE6-44BF-AFFB-D641255B1DBC}">
      <dgm:prSet/>
      <dgm:spPr/>
      <dgm:t>
        <a:bodyPr/>
        <a:lstStyle/>
        <a:p>
          <a:endParaRPr lang="en-US"/>
        </a:p>
      </dgm:t>
    </dgm:pt>
    <dgm:pt modelId="{8C75ED95-DC2F-4424-8A4F-86FE358B8438}" type="sibTrans" cxnId="{4549E7B2-1EE6-44BF-AFFB-D641255B1DBC}">
      <dgm:prSet/>
      <dgm:spPr/>
      <dgm:t>
        <a:bodyPr/>
        <a:lstStyle/>
        <a:p>
          <a:endParaRPr lang="en-US"/>
        </a:p>
      </dgm:t>
    </dgm:pt>
    <dgm:pt modelId="{2BB60B7F-51AE-4EAB-97B5-72574DD2373D}">
      <dgm:prSet custT="1"/>
      <dgm:spPr/>
      <dgm:t>
        <a:bodyPr/>
        <a:lstStyle/>
        <a:p>
          <a:pPr algn="ctr"/>
          <a:r>
            <a:rPr lang="en-US" sz="1400" dirty="0"/>
            <a:t>Clinical Safety Standard DCB0129/DCB0160 </a:t>
          </a:r>
        </a:p>
      </dgm:t>
    </dgm:pt>
    <dgm:pt modelId="{BB198362-9530-4673-B851-5FD51F44DB99}" type="parTrans" cxnId="{E6659765-670B-48C7-9533-EAE92DFC1818}">
      <dgm:prSet/>
      <dgm:spPr/>
      <dgm:t>
        <a:bodyPr/>
        <a:lstStyle/>
        <a:p>
          <a:endParaRPr lang="en-GB"/>
        </a:p>
      </dgm:t>
    </dgm:pt>
    <dgm:pt modelId="{922B73A4-7D38-42BB-9C5B-951C9444B93E}" type="sibTrans" cxnId="{E6659765-670B-48C7-9533-EAE92DFC1818}">
      <dgm:prSet/>
      <dgm:spPr/>
      <dgm:t>
        <a:bodyPr/>
        <a:lstStyle/>
        <a:p>
          <a:endParaRPr lang="en-GB"/>
        </a:p>
      </dgm:t>
    </dgm:pt>
    <dgm:pt modelId="{0A093084-EE07-476A-879C-D2A19C797BCE}" type="pres">
      <dgm:prSet presAssocID="{81FE062B-6665-4068-9187-78968A510069}" presName="linear" presStyleCnt="0">
        <dgm:presLayoutVars>
          <dgm:animLvl val="lvl"/>
          <dgm:resizeHandles val="exact"/>
        </dgm:presLayoutVars>
      </dgm:prSet>
      <dgm:spPr/>
    </dgm:pt>
    <dgm:pt modelId="{B82F0B64-B98F-4359-9AA2-A9AA610D6105}" type="pres">
      <dgm:prSet presAssocID="{3665ABF8-6276-46F1-B1B7-15AE1042AB02}" presName="parentText" presStyleLbl="node1" presStyleIdx="0" presStyleCnt="3" custScaleX="99227">
        <dgm:presLayoutVars>
          <dgm:chMax val="0"/>
          <dgm:bulletEnabled val="1"/>
        </dgm:presLayoutVars>
      </dgm:prSet>
      <dgm:spPr/>
    </dgm:pt>
    <dgm:pt modelId="{7955E669-3C79-4D6C-AFB0-007CD0E65E75}" type="pres">
      <dgm:prSet presAssocID="{9BBC5956-95BC-4739-9978-47AAA4F6F372}" presName="spacer" presStyleCnt="0"/>
      <dgm:spPr/>
    </dgm:pt>
    <dgm:pt modelId="{DCB9F581-B27F-4F40-9890-F71F8064ADBF}" type="pres">
      <dgm:prSet presAssocID="{63CE847D-3E51-4D43-B52D-25BF16DC97EA}" presName="parentText" presStyleLbl="node1" presStyleIdx="1" presStyleCnt="3">
        <dgm:presLayoutVars>
          <dgm:chMax val="0"/>
          <dgm:bulletEnabled val="1"/>
        </dgm:presLayoutVars>
      </dgm:prSet>
      <dgm:spPr/>
    </dgm:pt>
    <dgm:pt modelId="{1571285B-718A-4C34-ABC1-DE8946E48F31}" type="pres">
      <dgm:prSet presAssocID="{8C75ED95-DC2F-4424-8A4F-86FE358B8438}" presName="spacer" presStyleCnt="0"/>
      <dgm:spPr/>
    </dgm:pt>
    <dgm:pt modelId="{76D188E9-5E30-4E90-BF62-D5F00804D601}" type="pres">
      <dgm:prSet presAssocID="{2BB60B7F-51AE-4EAB-97B5-72574DD2373D}" presName="parentText" presStyleLbl="node1" presStyleIdx="2" presStyleCnt="3">
        <dgm:presLayoutVars>
          <dgm:chMax val="0"/>
          <dgm:bulletEnabled val="1"/>
        </dgm:presLayoutVars>
      </dgm:prSet>
      <dgm:spPr/>
    </dgm:pt>
  </dgm:ptLst>
  <dgm:cxnLst>
    <dgm:cxn modelId="{4180EA3F-D4B3-499F-B8A0-0CB239F475F5}" type="presOf" srcId="{3665ABF8-6276-46F1-B1B7-15AE1042AB02}" destId="{B82F0B64-B98F-4359-9AA2-A9AA610D6105}" srcOrd="0" destOrd="0" presId="urn:microsoft.com/office/officeart/2005/8/layout/vList2"/>
    <dgm:cxn modelId="{E6659765-670B-48C7-9533-EAE92DFC1818}" srcId="{81FE062B-6665-4068-9187-78968A510069}" destId="{2BB60B7F-51AE-4EAB-97B5-72574DD2373D}" srcOrd="2" destOrd="0" parTransId="{BB198362-9530-4673-B851-5FD51F44DB99}" sibTransId="{922B73A4-7D38-42BB-9C5B-951C9444B93E}"/>
    <dgm:cxn modelId="{30693667-549F-41D5-969A-EA02CA2B8983}" type="presOf" srcId="{63CE847D-3E51-4D43-B52D-25BF16DC97EA}" destId="{DCB9F581-B27F-4F40-9890-F71F8064ADBF}" srcOrd="0" destOrd="0" presId="urn:microsoft.com/office/officeart/2005/8/layout/vList2"/>
    <dgm:cxn modelId="{BCC91658-29C7-4301-997B-708CF7F83EBA}" type="presOf" srcId="{2BB60B7F-51AE-4EAB-97B5-72574DD2373D}" destId="{76D188E9-5E30-4E90-BF62-D5F00804D601}" srcOrd="0" destOrd="0" presId="urn:microsoft.com/office/officeart/2005/8/layout/vList2"/>
    <dgm:cxn modelId="{F54C8379-4377-4E28-A2BD-7178E162E482}" srcId="{81FE062B-6665-4068-9187-78968A510069}" destId="{3665ABF8-6276-46F1-B1B7-15AE1042AB02}" srcOrd="0" destOrd="0" parTransId="{4B09D592-86CE-48B6-ACA6-3B15E51905BD}" sibTransId="{9BBC5956-95BC-4739-9978-47AAA4F6F372}"/>
    <dgm:cxn modelId="{4549E7B2-1EE6-44BF-AFFB-D641255B1DBC}" srcId="{81FE062B-6665-4068-9187-78968A510069}" destId="{63CE847D-3E51-4D43-B52D-25BF16DC97EA}" srcOrd="1" destOrd="0" parTransId="{051E0978-5F7C-4AA6-9B77-4B0F0AFB420D}" sibTransId="{8C75ED95-DC2F-4424-8A4F-86FE358B8438}"/>
    <dgm:cxn modelId="{C11CFFCE-6B74-4645-98C1-1353AED6326D}" type="presOf" srcId="{81FE062B-6665-4068-9187-78968A510069}" destId="{0A093084-EE07-476A-879C-D2A19C797BCE}" srcOrd="0" destOrd="0" presId="urn:microsoft.com/office/officeart/2005/8/layout/vList2"/>
    <dgm:cxn modelId="{A84FCC99-D900-4AA3-A606-E056B4012127}" type="presParOf" srcId="{0A093084-EE07-476A-879C-D2A19C797BCE}" destId="{B82F0B64-B98F-4359-9AA2-A9AA610D6105}" srcOrd="0" destOrd="0" presId="urn:microsoft.com/office/officeart/2005/8/layout/vList2"/>
    <dgm:cxn modelId="{48AF795B-403F-499E-9C52-EFA15B8258E7}" type="presParOf" srcId="{0A093084-EE07-476A-879C-D2A19C797BCE}" destId="{7955E669-3C79-4D6C-AFB0-007CD0E65E75}" srcOrd="1" destOrd="0" presId="urn:microsoft.com/office/officeart/2005/8/layout/vList2"/>
    <dgm:cxn modelId="{C121ECF4-A805-43F1-91A2-FCC5BE7FDCD4}" type="presParOf" srcId="{0A093084-EE07-476A-879C-D2A19C797BCE}" destId="{DCB9F581-B27F-4F40-9890-F71F8064ADBF}" srcOrd="2" destOrd="0" presId="urn:microsoft.com/office/officeart/2005/8/layout/vList2"/>
    <dgm:cxn modelId="{35A56385-0B4E-4CBD-9209-DAB119FDF17D}" type="presParOf" srcId="{0A093084-EE07-476A-879C-D2A19C797BCE}" destId="{1571285B-718A-4C34-ABC1-DE8946E48F31}" srcOrd="3" destOrd="0" presId="urn:microsoft.com/office/officeart/2005/8/layout/vList2"/>
    <dgm:cxn modelId="{DA08E4B3-FD15-4528-949B-28A1A9BBE336}" type="presParOf" srcId="{0A093084-EE07-476A-879C-D2A19C797BCE}" destId="{76D188E9-5E30-4E90-BF62-D5F00804D60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4973BA-B379-4D2D-B6F5-B1691DCD982A}"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77E91DF5-6910-4E30-B676-BE844B433F06}">
      <dgm:prSet/>
      <dgm:spPr/>
      <dgm:t>
        <a:bodyPr/>
        <a:lstStyle/>
        <a:p>
          <a:r>
            <a:rPr lang="en-GB" b="1" dirty="0"/>
            <a:t>Continual clinical safety review of the UAT feedback, with ongoing opportunities to identify anything raised that may impact on clinical safety and put in place mitigating actions</a:t>
          </a:r>
          <a:r>
            <a:rPr lang="en-GB" dirty="0"/>
            <a:t>.</a:t>
          </a:r>
          <a:endParaRPr lang="en-US" dirty="0"/>
        </a:p>
      </dgm:t>
    </dgm:pt>
    <dgm:pt modelId="{B21AD44A-E76C-40C4-BE3F-8706A4690D7A}" type="parTrans" cxnId="{7B5D94AE-B98C-4292-9A1B-C97F17A62ED7}">
      <dgm:prSet/>
      <dgm:spPr/>
      <dgm:t>
        <a:bodyPr/>
        <a:lstStyle/>
        <a:p>
          <a:endParaRPr lang="en-US"/>
        </a:p>
      </dgm:t>
    </dgm:pt>
    <dgm:pt modelId="{7BA4953F-068A-40B1-BC4B-D61A3F524E8B}" type="sibTrans" cxnId="{7B5D94AE-B98C-4292-9A1B-C97F17A62ED7}">
      <dgm:prSet/>
      <dgm:spPr/>
      <dgm:t>
        <a:bodyPr/>
        <a:lstStyle/>
        <a:p>
          <a:endParaRPr lang="en-US"/>
        </a:p>
      </dgm:t>
    </dgm:pt>
    <dgm:pt modelId="{8A90066A-63EE-42DF-ABCC-9F1C1726443E}">
      <dgm:prSet/>
      <dgm:spPr/>
      <dgm:t>
        <a:bodyPr/>
        <a:lstStyle/>
        <a:p>
          <a:r>
            <a:rPr lang="en-GB" b="1" dirty="0"/>
            <a:t>The CSO updates the Clinical Hazard Log and Clinical Safety Case.</a:t>
          </a:r>
          <a:endParaRPr lang="en-US" b="1" dirty="0"/>
        </a:p>
      </dgm:t>
    </dgm:pt>
    <dgm:pt modelId="{FF5C44E7-E3CC-41E1-9E4D-108033916C49}" type="parTrans" cxnId="{7EE73C08-9CCD-4C94-873E-D97FC5A03AD6}">
      <dgm:prSet/>
      <dgm:spPr/>
      <dgm:t>
        <a:bodyPr/>
        <a:lstStyle/>
        <a:p>
          <a:endParaRPr lang="en-US"/>
        </a:p>
      </dgm:t>
    </dgm:pt>
    <dgm:pt modelId="{9B376947-ACAA-4269-8635-482B15BBC525}" type="sibTrans" cxnId="{7EE73C08-9CCD-4C94-873E-D97FC5A03AD6}">
      <dgm:prSet/>
      <dgm:spPr/>
      <dgm:t>
        <a:bodyPr/>
        <a:lstStyle/>
        <a:p>
          <a:endParaRPr lang="en-US"/>
        </a:p>
      </dgm:t>
    </dgm:pt>
    <dgm:pt modelId="{140F0074-36CC-4750-82D4-7CF5F7ADC83D}">
      <dgm:prSet/>
      <dgm:spPr/>
      <dgm:t>
        <a:bodyPr/>
        <a:lstStyle/>
        <a:p>
          <a:r>
            <a:rPr lang="en-GB" b="1" dirty="0"/>
            <a:t>The CSO is a mandated signatory on the change control.</a:t>
          </a:r>
          <a:endParaRPr lang="en-US" b="1" dirty="0"/>
        </a:p>
      </dgm:t>
    </dgm:pt>
    <dgm:pt modelId="{5BD01135-5B20-4D8F-90A6-4360A508D9A7}" type="parTrans" cxnId="{F8D63F2B-C1B0-4765-85DC-5EC4C62B8CC7}">
      <dgm:prSet/>
      <dgm:spPr/>
      <dgm:t>
        <a:bodyPr/>
        <a:lstStyle/>
        <a:p>
          <a:endParaRPr lang="en-US"/>
        </a:p>
      </dgm:t>
    </dgm:pt>
    <dgm:pt modelId="{6E0EEDEE-0246-4592-906D-84B6236B38E7}" type="sibTrans" cxnId="{F8D63F2B-C1B0-4765-85DC-5EC4C62B8CC7}">
      <dgm:prSet/>
      <dgm:spPr/>
      <dgm:t>
        <a:bodyPr/>
        <a:lstStyle/>
        <a:p>
          <a:endParaRPr lang="en-US"/>
        </a:p>
      </dgm:t>
    </dgm:pt>
    <dgm:pt modelId="{EE06BDD3-9D5E-402E-AC7D-8774D82A3AFB}">
      <dgm:prSet/>
      <dgm:spPr/>
      <dgm:t>
        <a:bodyPr/>
        <a:lstStyle/>
        <a:p>
          <a:r>
            <a:rPr lang="en-GB" b="1" dirty="0"/>
            <a:t>Post go-live, the CSO updates the Clinical Hazard Log and Safety Case with any emergent issues. The process is a continual process throughout the life cycle of the software from design to decommissioning</a:t>
          </a:r>
          <a:r>
            <a:rPr lang="en-GB" dirty="0"/>
            <a:t>. </a:t>
          </a:r>
          <a:endParaRPr lang="en-US" dirty="0"/>
        </a:p>
      </dgm:t>
    </dgm:pt>
    <dgm:pt modelId="{79F5C5D9-D54F-4862-B9CD-28E96D6F40A1}" type="parTrans" cxnId="{441A7CD3-2702-4768-80C1-1B03AA7A97D8}">
      <dgm:prSet/>
      <dgm:spPr/>
      <dgm:t>
        <a:bodyPr/>
        <a:lstStyle/>
        <a:p>
          <a:endParaRPr lang="en-US"/>
        </a:p>
      </dgm:t>
    </dgm:pt>
    <dgm:pt modelId="{9193904A-8393-4A14-982E-0DB8B592BAF2}" type="sibTrans" cxnId="{441A7CD3-2702-4768-80C1-1B03AA7A97D8}">
      <dgm:prSet/>
      <dgm:spPr/>
      <dgm:t>
        <a:bodyPr/>
        <a:lstStyle/>
        <a:p>
          <a:endParaRPr lang="en-US"/>
        </a:p>
      </dgm:t>
    </dgm:pt>
    <dgm:pt modelId="{08E47183-26CC-4389-8F17-2F4F8C9FD862}" type="pres">
      <dgm:prSet presAssocID="{194973BA-B379-4D2D-B6F5-B1691DCD982A}" presName="root" presStyleCnt="0">
        <dgm:presLayoutVars>
          <dgm:dir/>
          <dgm:resizeHandles val="exact"/>
        </dgm:presLayoutVars>
      </dgm:prSet>
      <dgm:spPr/>
    </dgm:pt>
    <dgm:pt modelId="{D18DB6AC-1D11-45C8-8EB1-F0563DBA4145}" type="pres">
      <dgm:prSet presAssocID="{194973BA-B379-4D2D-B6F5-B1691DCD982A}" presName="container" presStyleCnt="0">
        <dgm:presLayoutVars>
          <dgm:dir/>
          <dgm:resizeHandles val="exact"/>
        </dgm:presLayoutVars>
      </dgm:prSet>
      <dgm:spPr/>
    </dgm:pt>
    <dgm:pt modelId="{F97C24CB-B495-410B-9C7D-82F40F824CE4}" type="pres">
      <dgm:prSet presAssocID="{77E91DF5-6910-4E30-B676-BE844B433F06}" presName="compNode" presStyleCnt="0"/>
      <dgm:spPr/>
    </dgm:pt>
    <dgm:pt modelId="{42AB0BCB-84FD-4DB9-A43F-C0A6EFE6FF2E}" type="pres">
      <dgm:prSet presAssocID="{77E91DF5-6910-4E30-B676-BE844B433F06}" presName="iconBgRect" presStyleLbl="bgShp" presStyleIdx="0" presStyleCnt="4"/>
      <dgm:spPr/>
    </dgm:pt>
    <dgm:pt modelId="{35BB9520-5134-4488-A6FA-C0CF9FE9EA6F}" type="pres">
      <dgm:prSet presAssocID="{77E91DF5-6910-4E30-B676-BE844B433F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BA7899A0-4586-48E5-9F26-E6F7D8867C56}" type="pres">
      <dgm:prSet presAssocID="{77E91DF5-6910-4E30-B676-BE844B433F06}" presName="spaceRect" presStyleCnt="0"/>
      <dgm:spPr/>
    </dgm:pt>
    <dgm:pt modelId="{BFF36ED6-2DF8-4D94-8BAC-9FDF299C0B28}" type="pres">
      <dgm:prSet presAssocID="{77E91DF5-6910-4E30-B676-BE844B433F06}" presName="textRect" presStyleLbl="revTx" presStyleIdx="0" presStyleCnt="4">
        <dgm:presLayoutVars>
          <dgm:chMax val="1"/>
          <dgm:chPref val="1"/>
        </dgm:presLayoutVars>
      </dgm:prSet>
      <dgm:spPr/>
    </dgm:pt>
    <dgm:pt modelId="{9A97D59F-E234-4885-99F4-9DB78FEA255D}" type="pres">
      <dgm:prSet presAssocID="{7BA4953F-068A-40B1-BC4B-D61A3F524E8B}" presName="sibTrans" presStyleLbl="sibTrans2D1" presStyleIdx="0" presStyleCnt="0"/>
      <dgm:spPr/>
    </dgm:pt>
    <dgm:pt modelId="{7C5B8F59-9E04-4C74-A0CC-A33F74C5486F}" type="pres">
      <dgm:prSet presAssocID="{8A90066A-63EE-42DF-ABCC-9F1C1726443E}" presName="compNode" presStyleCnt="0"/>
      <dgm:spPr/>
    </dgm:pt>
    <dgm:pt modelId="{25947EE9-5346-4E35-B9D3-4A617B111FF1}" type="pres">
      <dgm:prSet presAssocID="{8A90066A-63EE-42DF-ABCC-9F1C1726443E}" presName="iconBgRect" presStyleLbl="bgShp" presStyleIdx="1" presStyleCnt="4"/>
      <dgm:spPr/>
    </dgm:pt>
    <dgm:pt modelId="{70B39730-1CDC-45B1-A7CB-9C607D6C40D8}" type="pres">
      <dgm:prSet presAssocID="{8A90066A-63EE-42DF-ABCC-9F1C1726443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ADB8C8A4-E26C-49E9-9D5B-C0F3B6FBAE83}" type="pres">
      <dgm:prSet presAssocID="{8A90066A-63EE-42DF-ABCC-9F1C1726443E}" presName="spaceRect" presStyleCnt="0"/>
      <dgm:spPr/>
    </dgm:pt>
    <dgm:pt modelId="{3D0BB63C-87E7-4F80-B04D-D45BA27865FC}" type="pres">
      <dgm:prSet presAssocID="{8A90066A-63EE-42DF-ABCC-9F1C1726443E}" presName="textRect" presStyleLbl="revTx" presStyleIdx="1" presStyleCnt="4">
        <dgm:presLayoutVars>
          <dgm:chMax val="1"/>
          <dgm:chPref val="1"/>
        </dgm:presLayoutVars>
      </dgm:prSet>
      <dgm:spPr/>
    </dgm:pt>
    <dgm:pt modelId="{7D1D72AF-A8A3-4B6C-A369-A3B155496C5A}" type="pres">
      <dgm:prSet presAssocID="{9B376947-ACAA-4269-8635-482B15BBC525}" presName="sibTrans" presStyleLbl="sibTrans2D1" presStyleIdx="0" presStyleCnt="0"/>
      <dgm:spPr/>
    </dgm:pt>
    <dgm:pt modelId="{F5742C6A-1F30-4421-A552-0248923B8CB1}" type="pres">
      <dgm:prSet presAssocID="{140F0074-36CC-4750-82D4-7CF5F7ADC83D}" presName="compNode" presStyleCnt="0"/>
      <dgm:spPr/>
    </dgm:pt>
    <dgm:pt modelId="{B4C24A37-11F2-4E51-99A7-3DEB7FA3C7D4}" type="pres">
      <dgm:prSet presAssocID="{140F0074-36CC-4750-82D4-7CF5F7ADC83D}" presName="iconBgRect" presStyleLbl="bgShp" presStyleIdx="2" presStyleCnt="4"/>
      <dgm:spPr>
        <a:solidFill>
          <a:srgbClr val="FFC000"/>
        </a:solidFill>
      </dgm:spPr>
    </dgm:pt>
    <dgm:pt modelId="{FD397ADC-C529-4473-BB1F-2029FB31FA9D}" type="pres">
      <dgm:prSet presAssocID="{140F0074-36CC-4750-82D4-7CF5F7ADC83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erver"/>
        </a:ext>
      </dgm:extLst>
    </dgm:pt>
    <dgm:pt modelId="{98953244-590B-4305-8057-B9DA93D61D74}" type="pres">
      <dgm:prSet presAssocID="{140F0074-36CC-4750-82D4-7CF5F7ADC83D}" presName="spaceRect" presStyleCnt="0"/>
      <dgm:spPr/>
    </dgm:pt>
    <dgm:pt modelId="{0568135C-7BE7-4782-A467-F08C2357F0DC}" type="pres">
      <dgm:prSet presAssocID="{140F0074-36CC-4750-82D4-7CF5F7ADC83D}" presName="textRect" presStyleLbl="revTx" presStyleIdx="2" presStyleCnt="4">
        <dgm:presLayoutVars>
          <dgm:chMax val="1"/>
          <dgm:chPref val="1"/>
        </dgm:presLayoutVars>
      </dgm:prSet>
      <dgm:spPr/>
    </dgm:pt>
    <dgm:pt modelId="{9117D8E5-7F7B-4A73-BC6D-927FCC714CAE}" type="pres">
      <dgm:prSet presAssocID="{6E0EEDEE-0246-4592-906D-84B6236B38E7}" presName="sibTrans" presStyleLbl="sibTrans2D1" presStyleIdx="0" presStyleCnt="0"/>
      <dgm:spPr/>
    </dgm:pt>
    <dgm:pt modelId="{B2B586E7-F64F-416B-9F73-EB0A22278FA8}" type="pres">
      <dgm:prSet presAssocID="{EE06BDD3-9D5E-402E-AC7D-8774D82A3AFB}" presName="compNode" presStyleCnt="0"/>
      <dgm:spPr/>
    </dgm:pt>
    <dgm:pt modelId="{2CED824A-6465-47D4-B60D-13B077857752}" type="pres">
      <dgm:prSet presAssocID="{EE06BDD3-9D5E-402E-AC7D-8774D82A3AFB}" presName="iconBgRect" presStyleLbl="bgShp" presStyleIdx="3" presStyleCnt="4"/>
      <dgm:spPr/>
    </dgm:pt>
    <dgm:pt modelId="{5FD0F863-C3A1-4C9E-B01B-04FDB1B67AA6}" type="pres">
      <dgm:prSet presAssocID="{EE06BDD3-9D5E-402E-AC7D-8774D82A3AF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2DD1C276-176C-4235-ADBE-5C1E1E047670}" type="pres">
      <dgm:prSet presAssocID="{EE06BDD3-9D5E-402E-AC7D-8774D82A3AFB}" presName="spaceRect" presStyleCnt="0"/>
      <dgm:spPr/>
    </dgm:pt>
    <dgm:pt modelId="{9073697C-4C4D-49ED-96DF-BF875883EDEA}" type="pres">
      <dgm:prSet presAssocID="{EE06BDD3-9D5E-402E-AC7D-8774D82A3AFB}" presName="textRect" presStyleLbl="revTx" presStyleIdx="3" presStyleCnt="4" custScaleX="110377" custScaleY="112559">
        <dgm:presLayoutVars>
          <dgm:chMax val="1"/>
          <dgm:chPref val="1"/>
        </dgm:presLayoutVars>
      </dgm:prSet>
      <dgm:spPr/>
    </dgm:pt>
  </dgm:ptLst>
  <dgm:cxnLst>
    <dgm:cxn modelId="{7EE73C08-9CCD-4C94-873E-D97FC5A03AD6}" srcId="{194973BA-B379-4D2D-B6F5-B1691DCD982A}" destId="{8A90066A-63EE-42DF-ABCC-9F1C1726443E}" srcOrd="1" destOrd="0" parTransId="{FF5C44E7-E3CC-41E1-9E4D-108033916C49}" sibTransId="{9B376947-ACAA-4269-8635-482B15BBC525}"/>
    <dgm:cxn modelId="{2A4B8A24-F146-4952-BE80-08BBC9F17EA4}" type="presOf" srcId="{77E91DF5-6910-4E30-B676-BE844B433F06}" destId="{BFF36ED6-2DF8-4D94-8BAC-9FDF299C0B28}" srcOrd="0" destOrd="0" presId="urn:microsoft.com/office/officeart/2018/2/layout/IconCircleList"/>
    <dgm:cxn modelId="{F8D63F2B-C1B0-4765-85DC-5EC4C62B8CC7}" srcId="{194973BA-B379-4D2D-B6F5-B1691DCD982A}" destId="{140F0074-36CC-4750-82D4-7CF5F7ADC83D}" srcOrd="2" destOrd="0" parTransId="{5BD01135-5B20-4D8F-90A6-4360A508D9A7}" sibTransId="{6E0EEDEE-0246-4592-906D-84B6236B38E7}"/>
    <dgm:cxn modelId="{0E6F697F-CD70-45E1-A889-A4F700A4E28B}" type="presOf" srcId="{EE06BDD3-9D5E-402E-AC7D-8774D82A3AFB}" destId="{9073697C-4C4D-49ED-96DF-BF875883EDEA}" srcOrd="0" destOrd="0" presId="urn:microsoft.com/office/officeart/2018/2/layout/IconCircleList"/>
    <dgm:cxn modelId="{EE2C948D-1FF3-4F06-9D5A-E053250203EA}" type="presOf" srcId="{8A90066A-63EE-42DF-ABCC-9F1C1726443E}" destId="{3D0BB63C-87E7-4F80-B04D-D45BA27865FC}" srcOrd="0" destOrd="0" presId="urn:microsoft.com/office/officeart/2018/2/layout/IconCircleList"/>
    <dgm:cxn modelId="{5FCCFE98-0364-47BC-B2A8-12F4E051173F}" type="presOf" srcId="{7BA4953F-068A-40B1-BC4B-D61A3F524E8B}" destId="{9A97D59F-E234-4885-99F4-9DB78FEA255D}" srcOrd="0" destOrd="0" presId="urn:microsoft.com/office/officeart/2018/2/layout/IconCircleList"/>
    <dgm:cxn modelId="{C82DF59D-DD11-4E89-A82F-5D448F0CB2B2}" type="presOf" srcId="{6E0EEDEE-0246-4592-906D-84B6236B38E7}" destId="{9117D8E5-7F7B-4A73-BC6D-927FCC714CAE}" srcOrd="0" destOrd="0" presId="urn:microsoft.com/office/officeart/2018/2/layout/IconCircleList"/>
    <dgm:cxn modelId="{7B5D94AE-B98C-4292-9A1B-C97F17A62ED7}" srcId="{194973BA-B379-4D2D-B6F5-B1691DCD982A}" destId="{77E91DF5-6910-4E30-B676-BE844B433F06}" srcOrd="0" destOrd="0" parTransId="{B21AD44A-E76C-40C4-BE3F-8706A4690D7A}" sibTransId="{7BA4953F-068A-40B1-BC4B-D61A3F524E8B}"/>
    <dgm:cxn modelId="{D8881CAF-DAF7-458F-85C8-F9A521A3B4C2}" type="presOf" srcId="{194973BA-B379-4D2D-B6F5-B1691DCD982A}" destId="{08E47183-26CC-4389-8F17-2F4F8C9FD862}" srcOrd="0" destOrd="0" presId="urn:microsoft.com/office/officeart/2018/2/layout/IconCircleList"/>
    <dgm:cxn modelId="{896B8AB2-8353-489A-9762-49AA348CDD66}" type="presOf" srcId="{9B376947-ACAA-4269-8635-482B15BBC525}" destId="{7D1D72AF-A8A3-4B6C-A369-A3B155496C5A}" srcOrd="0" destOrd="0" presId="urn:microsoft.com/office/officeart/2018/2/layout/IconCircleList"/>
    <dgm:cxn modelId="{CA20D6CE-62BA-4FF7-9384-9CE2570CAFF8}" type="presOf" srcId="{140F0074-36CC-4750-82D4-7CF5F7ADC83D}" destId="{0568135C-7BE7-4782-A467-F08C2357F0DC}" srcOrd="0" destOrd="0" presId="urn:microsoft.com/office/officeart/2018/2/layout/IconCircleList"/>
    <dgm:cxn modelId="{441A7CD3-2702-4768-80C1-1B03AA7A97D8}" srcId="{194973BA-B379-4D2D-B6F5-B1691DCD982A}" destId="{EE06BDD3-9D5E-402E-AC7D-8774D82A3AFB}" srcOrd="3" destOrd="0" parTransId="{79F5C5D9-D54F-4862-B9CD-28E96D6F40A1}" sibTransId="{9193904A-8393-4A14-982E-0DB8B592BAF2}"/>
    <dgm:cxn modelId="{8E554111-D17D-4EEF-80AE-654C46C0FC4E}" type="presParOf" srcId="{08E47183-26CC-4389-8F17-2F4F8C9FD862}" destId="{D18DB6AC-1D11-45C8-8EB1-F0563DBA4145}" srcOrd="0" destOrd="0" presId="urn:microsoft.com/office/officeart/2018/2/layout/IconCircleList"/>
    <dgm:cxn modelId="{F80E7FD6-8468-464A-BE8E-E04FD3128A85}" type="presParOf" srcId="{D18DB6AC-1D11-45C8-8EB1-F0563DBA4145}" destId="{F97C24CB-B495-410B-9C7D-82F40F824CE4}" srcOrd="0" destOrd="0" presId="urn:microsoft.com/office/officeart/2018/2/layout/IconCircleList"/>
    <dgm:cxn modelId="{B9B074D6-8E10-45B1-A55E-ABAB5F4A82F9}" type="presParOf" srcId="{F97C24CB-B495-410B-9C7D-82F40F824CE4}" destId="{42AB0BCB-84FD-4DB9-A43F-C0A6EFE6FF2E}" srcOrd="0" destOrd="0" presId="urn:microsoft.com/office/officeart/2018/2/layout/IconCircleList"/>
    <dgm:cxn modelId="{E604B234-4DD6-4C23-AA7D-17FEFBB897AD}" type="presParOf" srcId="{F97C24CB-B495-410B-9C7D-82F40F824CE4}" destId="{35BB9520-5134-4488-A6FA-C0CF9FE9EA6F}" srcOrd="1" destOrd="0" presId="urn:microsoft.com/office/officeart/2018/2/layout/IconCircleList"/>
    <dgm:cxn modelId="{3FDB23E0-2264-4E4C-9C08-B9B78FF7A761}" type="presParOf" srcId="{F97C24CB-B495-410B-9C7D-82F40F824CE4}" destId="{BA7899A0-4586-48E5-9F26-E6F7D8867C56}" srcOrd="2" destOrd="0" presId="urn:microsoft.com/office/officeart/2018/2/layout/IconCircleList"/>
    <dgm:cxn modelId="{FFC90536-EF5C-41A4-9DF5-6EB38A96361B}" type="presParOf" srcId="{F97C24CB-B495-410B-9C7D-82F40F824CE4}" destId="{BFF36ED6-2DF8-4D94-8BAC-9FDF299C0B28}" srcOrd="3" destOrd="0" presId="urn:microsoft.com/office/officeart/2018/2/layout/IconCircleList"/>
    <dgm:cxn modelId="{5B6B5386-7FD2-4E8A-8ACC-41D04DDFB5CC}" type="presParOf" srcId="{D18DB6AC-1D11-45C8-8EB1-F0563DBA4145}" destId="{9A97D59F-E234-4885-99F4-9DB78FEA255D}" srcOrd="1" destOrd="0" presId="urn:microsoft.com/office/officeart/2018/2/layout/IconCircleList"/>
    <dgm:cxn modelId="{9CF50F2F-85AA-4860-8BAB-748690135752}" type="presParOf" srcId="{D18DB6AC-1D11-45C8-8EB1-F0563DBA4145}" destId="{7C5B8F59-9E04-4C74-A0CC-A33F74C5486F}" srcOrd="2" destOrd="0" presId="urn:microsoft.com/office/officeart/2018/2/layout/IconCircleList"/>
    <dgm:cxn modelId="{1A4DCF24-8552-4D36-9E65-BA2FCA48B544}" type="presParOf" srcId="{7C5B8F59-9E04-4C74-A0CC-A33F74C5486F}" destId="{25947EE9-5346-4E35-B9D3-4A617B111FF1}" srcOrd="0" destOrd="0" presId="urn:microsoft.com/office/officeart/2018/2/layout/IconCircleList"/>
    <dgm:cxn modelId="{9293F149-75B2-4252-B18E-BC82F2D43CEC}" type="presParOf" srcId="{7C5B8F59-9E04-4C74-A0CC-A33F74C5486F}" destId="{70B39730-1CDC-45B1-A7CB-9C607D6C40D8}" srcOrd="1" destOrd="0" presId="urn:microsoft.com/office/officeart/2018/2/layout/IconCircleList"/>
    <dgm:cxn modelId="{315D1DEE-E1CB-49B2-B750-C2B065759255}" type="presParOf" srcId="{7C5B8F59-9E04-4C74-A0CC-A33F74C5486F}" destId="{ADB8C8A4-E26C-49E9-9D5B-C0F3B6FBAE83}" srcOrd="2" destOrd="0" presId="urn:microsoft.com/office/officeart/2018/2/layout/IconCircleList"/>
    <dgm:cxn modelId="{80ABAA63-E91C-4C7B-B6B6-DE335AED57D4}" type="presParOf" srcId="{7C5B8F59-9E04-4C74-A0CC-A33F74C5486F}" destId="{3D0BB63C-87E7-4F80-B04D-D45BA27865FC}" srcOrd="3" destOrd="0" presId="urn:microsoft.com/office/officeart/2018/2/layout/IconCircleList"/>
    <dgm:cxn modelId="{A1164485-6E4F-43DB-83C6-B55395F4D114}" type="presParOf" srcId="{D18DB6AC-1D11-45C8-8EB1-F0563DBA4145}" destId="{7D1D72AF-A8A3-4B6C-A369-A3B155496C5A}" srcOrd="3" destOrd="0" presId="urn:microsoft.com/office/officeart/2018/2/layout/IconCircleList"/>
    <dgm:cxn modelId="{BAEB3442-528D-447D-A224-08B8DC4CE52F}" type="presParOf" srcId="{D18DB6AC-1D11-45C8-8EB1-F0563DBA4145}" destId="{F5742C6A-1F30-4421-A552-0248923B8CB1}" srcOrd="4" destOrd="0" presId="urn:microsoft.com/office/officeart/2018/2/layout/IconCircleList"/>
    <dgm:cxn modelId="{DDE8B1E3-8F9B-45F2-AFD0-B644FD438AE4}" type="presParOf" srcId="{F5742C6A-1F30-4421-A552-0248923B8CB1}" destId="{B4C24A37-11F2-4E51-99A7-3DEB7FA3C7D4}" srcOrd="0" destOrd="0" presId="urn:microsoft.com/office/officeart/2018/2/layout/IconCircleList"/>
    <dgm:cxn modelId="{6B6407C9-F885-4D4C-B977-F2A08AF817C0}" type="presParOf" srcId="{F5742C6A-1F30-4421-A552-0248923B8CB1}" destId="{FD397ADC-C529-4473-BB1F-2029FB31FA9D}" srcOrd="1" destOrd="0" presId="urn:microsoft.com/office/officeart/2018/2/layout/IconCircleList"/>
    <dgm:cxn modelId="{0399F905-4020-4426-800F-523852C0F60A}" type="presParOf" srcId="{F5742C6A-1F30-4421-A552-0248923B8CB1}" destId="{98953244-590B-4305-8057-B9DA93D61D74}" srcOrd="2" destOrd="0" presId="urn:microsoft.com/office/officeart/2018/2/layout/IconCircleList"/>
    <dgm:cxn modelId="{3DABE2A0-AE75-4E71-954D-B6D9E55BEA77}" type="presParOf" srcId="{F5742C6A-1F30-4421-A552-0248923B8CB1}" destId="{0568135C-7BE7-4782-A467-F08C2357F0DC}" srcOrd="3" destOrd="0" presId="urn:microsoft.com/office/officeart/2018/2/layout/IconCircleList"/>
    <dgm:cxn modelId="{06BF9AA5-2C5B-4E9F-980C-7F2E6FA57A36}" type="presParOf" srcId="{D18DB6AC-1D11-45C8-8EB1-F0563DBA4145}" destId="{9117D8E5-7F7B-4A73-BC6D-927FCC714CAE}" srcOrd="5" destOrd="0" presId="urn:microsoft.com/office/officeart/2018/2/layout/IconCircleList"/>
    <dgm:cxn modelId="{C7182747-F4DE-4C6B-B0F6-799A1A9FCAA4}" type="presParOf" srcId="{D18DB6AC-1D11-45C8-8EB1-F0563DBA4145}" destId="{B2B586E7-F64F-416B-9F73-EB0A22278FA8}" srcOrd="6" destOrd="0" presId="urn:microsoft.com/office/officeart/2018/2/layout/IconCircleList"/>
    <dgm:cxn modelId="{21ADCC75-14C3-4C74-BF83-9165586CA09C}" type="presParOf" srcId="{B2B586E7-F64F-416B-9F73-EB0A22278FA8}" destId="{2CED824A-6465-47D4-B60D-13B077857752}" srcOrd="0" destOrd="0" presId="urn:microsoft.com/office/officeart/2018/2/layout/IconCircleList"/>
    <dgm:cxn modelId="{EE05F969-E9A5-46CB-A71D-FC9322AE12A2}" type="presParOf" srcId="{B2B586E7-F64F-416B-9F73-EB0A22278FA8}" destId="{5FD0F863-C3A1-4C9E-B01B-04FDB1B67AA6}" srcOrd="1" destOrd="0" presId="urn:microsoft.com/office/officeart/2018/2/layout/IconCircleList"/>
    <dgm:cxn modelId="{9B1C5753-1AB1-4D18-8242-A240B914268E}" type="presParOf" srcId="{B2B586E7-F64F-416B-9F73-EB0A22278FA8}" destId="{2DD1C276-176C-4235-ADBE-5C1E1E047670}" srcOrd="2" destOrd="0" presId="urn:microsoft.com/office/officeart/2018/2/layout/IconCircleList"/>
    <dgm:cxn modelId="{8CC2FA67-C5B3-4165-8F5B-6A23F8844CA6}" type="presParOf" srcId="{B2B586E7-F64F-416B-9F73-EB0A22278FA8}" destId="{9073697C-4C4D-49ED-96DF-BF875883EDE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CADF68-E5AE-48A1-BCAA-EBABF265ACD8}"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5E5E7BD4-AAB9-44A4-936D-EA18EE7F1710}">
      <dgm:prSet>
        <dgm:style>
          <a:lnRef idx="2">
            <a:schemeClr val="accent1">
              <a:shade val="50000"/>
            </a:schemeClr>
          </a:lnRef>
          <a:fillRef idx="1">
            <a:schemeClr val="accent1"/>
          </a:fillRef>
          <a:effectRef idx="0">
            <a:schemeClr val="accent1"/>
          </a:effectRef>
          <a:fontRef idx="minor">
            <a:schemeClr val="lt1"/>
          </a:fontRef>
        </dgm:style>
      </dgm:prSet>
      <dgm:spPr/>
      <dgm:t>
        <a:bodyPr/>
        <a:lstStyle/>
        <a:p>
          <a:pPr>
            <a:lnSpc>
              <a:spcPct val="100000"/>
            </a:lnSpc>
            <a:defRPr b="1"/>
          </a:pPr>
          <a:r>
            <a:rPr lang="en-GB"/>
            <a:t>Biggest issue is Patient Identification.</a:t>
          </a:r>
          <a:endParaRPr lang="en-US"/>
        </a:p>
      </dgm:t>
    </dgm:pt>
    <dgm:pt modelId="{200E3E91-F55B-43D3-92DA-6EAFA8322EAF}" type="parTrans" cxnId="{D5D9E020-A001-4178-8656-C578A64AE2F8}">
      <dgm:prSet/>
      <dgm:spPr/>
      <dgm:t>
        <a:bodyPr/>
        <a:lstStyle/>
        <a:p>
          <a:endParaRPr lang="en-US"/>
        </a:p>
      </dgm:t>
    </dgm:pt>
    <dgm:pt modelId="{D6503FD9-CBF5-4E8B-AD91-FD1F58CBD1C9}" type="sibTrans" cxnId="{D5D9E020-A001-4178-8656-C578A64AE2F8}">
      <dgm:prSet/>
      <dgm:spPr/>
      <dgm:t>
        <a:bodyPr/>
        <a:lstStyle/>
        <a:p>
          <a:endParaRPr lang="en-US"/>
        </a:p>
      </dgm:t>
    </dgm:pt>
    <dgm:pt modelId="{3011109F-B81A-4BA5-A98E-1464C1FC6E16}">
      <dgm:prSet/>
      <dgm:spPr/>
      <dgm:t>
        <a:bodyPr/>
        <a:lstStyle/>
        <a:p>
          <a:r>
            <a:rPr lang="en-GB" b="1" dirty="0"/>
            <a:t>Through the YHCR, our data is integrated or viewed by other trusts. If there is a misidentification/non-identification at the pre-hospital phase this can lead to a cascade of issues throughout the healthcare system</a:t>
          </a:r>
          <a:endParaRPr lang="en-US" b="1" dirty="0"/>
        </a:p>
      </dgm:t>
    </dgm:pt>
    <dgm:pt modelId="{4973E803-997B-4C3E-9B0E-69339583322D}" type="parTrans" cxnId="{C420F3A9-888A-4AF4-BA65-EEBCF0E3690E}">
      <dgm:prSet/>
      <dgm:spPr/>
      <dgm:t>
        <a:bodyPr/>
        <a:lstStyle/>
        <a:p>
          <a:endParaRPr lang="en-US"/>
        </a:p>
      </dgm:t>
    </dgm:pt>
    <dgm:pt modelId="{5DC88E8A-748A-4B6B-94D4-EB7CA20020DB}" type="sibTrans" cxnId="{C420F3A9-888A-4AF4-BA65-EEBCF0E3690E}">
      <dgm:prSet/>
      <dgm:spPr/>
      <dgm:t>
        <a:bodyPr/>
        <a:lstStyle/>
        <a:p>
          <a:endParaRPr lang="en-US"/>
        </a:p>
      </dgm:t>
    </dgm:pt>
    <dgm:pt modelId="{A4B9BFA3-A14D-4C0F-95AE-43DC671C677D}">
      <dgm:prSet>
        <dgm:style>
          <a:lnRef idx="2">
            <a:schemeClr val="accent1">
              <a:shade val="50000"/>
            </a:schemeClr>
          </a:lnRef>
          <a:fillRef idx="1">
            <a:schemeClr val="accent1"/>
          </a:fillRef>
          <a:effectRef idx="0">
            <a:schemeClr val="accent1"/>
          </a:effectRef>
          <a:fontRef idx="minor">
            <a:schemeClr val="lt1"/>
          </a:fontRef>
        </dgm:style>
      </dgm:prSet>
      <dgm:spPr/>
      <dgm:t>
        <a:bodyPr/>
        <a:lstStyle/>
        <a:p>
          <a:pPr>
            <a:lnSpc>
              <a:spcPct val="100000"/>
            </a:lnSpc>
            <a:defRPr b="1"/>
          </a:pPr>
          <a:r>
            <a:rPr lang="en-US" dirty="0"/>
            <a:t>Clinical Safety case provides a platform for mitigation including design, training and processes.</a:t>
          </a:r>
        </a:p>
        <a:p>
          <a:pPr>
            <a:lnSpc>
              <a:spcPct val="100000"/>
            </a:lnSpc>
            <a:defRPr b="1"/>
          </a:pPr>
          <a:r>
            <a:rPr lang="en-US" dirty="0"/>
            <a:t> The risk has been reduced but still remains.</a:t>
          </a:r>
        </a:p>
      </dgm:t>
    </dgm:pt>
    <dgm:pt modelId="{3CC9E878-4FE0-4447-832A-9BB64B8DB0A4}" type="parTrans" cxnId="{0CC239E4-6C06-4AC2-87CC-CACD51B83323}">
      <dgm:prSet/>
      <dgm:spPr/>
      <dgm:t>
        <a:bodyPr/>
        <a:lstStyle/>
        <a:p>
          <a:endParaRPr lang="en-US"/>
        </a:p>
      </dgm:t>
    </dgm:pt>
    <dgm:pt modelId="{F75291CC-FAA0-4F13-9CCA-C2818825B73B}" type="sibTrans" cxnId="{0CC239E4-6C06-4AC2-87CC-CACD51B83323}">
      <dgm:prSet/>
      <dgm:spPr/>
      <dgm:t>
        <a:bodyPr/>
        <a:lstStyle/>
        <a:p>
          <a:endParaRPr lang="en-US"/>
        </a:p>
      </dgm:t>
    </dgm:pt>
    <dgm:pt modelId="{B4A59A6D-7BBB-46DF-9711-82082EB61878}" type="pres">
      <dgm:prSet presAssocID="{6DCADF68-E5AE-48A1-BCAA-EBABF265ACD8}" presName="Name0" presStyleCnt="0">
        <dgm:presLayoutVars>
          <dgm:dir/>
          <dgm:animLvl val="lvl"/>
          <dgm:resizeHandles val="exact"/>
        </dgm:presLayoutVars>
      </dgm:prSet>
      <dgm:spPr/>
    </dgm:pt>
    <dgm:pt modelId="{A9263540-D2B1-495E-83EC-F096AC0DAED4}" type="pres">
      <dgm:prSet presAssocID="{A4B9BFA3-A14D-4C0F-95AE-43DC671C677D}" presName="boxAndChildren" presStyleCnt="0"/>
      <dgm:spPr/>
    </dgm:pt>
    <dgm:pt modelId="{4D305C97-F79B-4F04-97CB-02C854DB8385}" type="pres">
      <dgm:prSet presAssocID="{A4B9BFA3-A14D-4C0F-95AE-43DC671C677D}" presName="parentTextBox" presStyleLbl="node1" presStyleIdx="0" presStyleCnt="2"/>
      <dgm:spPr/>
    </dgm:pt>
    <dgm:pt modelId="{72D2F41E-3738-409B-B310-51C15F8AE7C2}" type="pres">
      <dgm:prSet presAssocID="{D6503FD9-CBF5-4E8B-AD91-FD1F58CBD1C9}" presName="sp" presStyleCnt="0"/>
      <dgm:spPr/>
    </dgm:pt>
    <dgm:pt modelId="{ECA2EA32-9872-44C5-9C03-4DFCD6BF3CFE}" type="pres">
      <dgm:prSet presAssocID="{5E5E7BD4-AAB9-44A4-936D-EA18EE7F1710}" presName="arrowAndChildren" presStyleCnt="0"/>
      <dgm:spPr/>
    </dgm:pt>
    <dgm:pt modelId="{0E99F0F7-5DEC-4CA0-AB2A-DB6CE28391C8}" type="pres">
      <dgm:prSet presAssocID="{5E5E7BD4-AAB9-44A4-936D-EA18EE7F1710}" presName="parentTextArrow" presStyleLbl="node1" presStyleIdx="0" presStyleCnt="2"/>
      <dgm:spPr/>
    </dgm:pt>
    <dgm:pt modelId="{D159832F-3165-45BB-AE16-54DCA8387235}" type="pres">
      <dgm:prSet presAssocID="{5E5E7BD4-AAB9-44A4-936D-EA18EE7F1710}" presName="arrow" presStyleLbl="node1" presStyleIdx="1" presStyleCnt="2"/>
      <dgm:spPr/>
    </dgm:pt>
    <dgm:pt modelId="{52ABDA8B-2623-4AD6-9E28-FF6EC1C0B77C}" type="pres">
      <dgm:prSet presAssocID="{5E5E7BD4-AAB9-44A4-936D-EA18EE7F1710}" presName="descendantArrow" presStyleCnt="0"/>
      <dgm:spPr/>
    </dgm:pt>
    <dgm:pt modelId="{E88B5858-2347-42C8-9ECF-D67A9C1EC810}" type="pres">
      <dgm:prSet presAssocID="{3011109F-B81A-4BA5-A98E-1464C1FC6E16}" presName="childTextArrow" presStyleLbl="fgAccFollowNode1" presStyleIdx="0" presStyleCnt="1">
        <dgm:presLayoutVars>
          <dgm:bulletEnabled val="1"/>
        </dgm:presLayoutVars>
      </dgm:prSet>
      <dgm:spPr/>
    </dgm:pt>
  </dgm:ptLst>
  <dgm:cxnLst>
    <dgm:cxn modelId="{D5D9E020-A001-4178-8656-C578A64AE2F8}" srcId="{6DCADF68-E5AE-48A1-BCAA-EBABF265ACD8}" destId="{5E5E7BD4-AAB9-44A4-936D-EA18EE7F1710}" srcOrd="0" destOrd="0" parTransId="{200E3E91-F55B-43D3-92DA-6EAFA8322EAF}" sibTransId="{D6503FD9-CBF5-4E8B-AD91-FD1F58CBD1C9}"/>
    <dgm:cxn modelId="{070B9B50-498A-4F2A-9944-A3FDB51D98E6}" type="presOf" srcId="{5E5E7BD4-AAB9-44A4-936D-EA18EE7F1710}" destId="{0E99F0F7-5DEC-4CA0-AB2A-DB6CE28391C8}" srcOrd="0" destOrd="0" presId="urn:microsoft.com/office/officeart/2005/8/layout/process4"/>
    <dgm:cxn modelId="{51509076-D49F-487D-9C88-138F9BF95A47}" type="presOf" srcId="{6DCADF68-E5AE-48A1-BCAA-EBABF265ACD8}" destId="{B4A59A6D-7BBB-46DF-9711-82082EB61878}" srcOrd="0" destOrd="0" presId="urn:microsoft.com/office/officeart/2005/8/layout/process4"/>
    <dgm:cxn modelId="{97DF84A9-6AE4-48EC-9F8C-80EB0AF76189}" type="presOf" srcId="{3011109F-B81A-4BA5-A98E-1464C1FC6E16}" destId="{E88B5858-2347-42C8-9ECF-D67A9C1EC810}" srcOrd="0" destOrd="0" presId="urn:microsoft.com/office/officeart/2005/8/layout/process4"/>
    <dgm:cxn modelId="{C420F3A9-888A-4AF4-BA65-EEBCF0E3690E}" srcId="{5E5E7BD4-AAB9-44A4-936D-EA18EE7F1710}" destId="{3011109F-B81A-4BA5-A98E-1464C1FC6E16}" srcOrd="0" destOrd="0" parTransId="{4973E803-997B-4C3E-9B0E-69339583322D}" sibTransId="{5DC88E8A-748A-4B6B-94D4-EB7CA20020DB}"/>
    <dgm:cxn modelId="{BD8A37E3-8D5D-4BB0-9D73-2BE28104D84C}" type="presOf" srcId="{A4B9BFA3-A14D-4C0F-95AE-43DC671C677D}" destId="{4D305C97-F79B-4F04-97CB-02C854DB8385}" srcOrd="0" destOrd="0" presId="urn:microsoft.com/office/officeart/2005/8/layout/process4"/>
    <dgm:cxn modelId="{0CC239E4-6C06-4AC2-87CC-CACD51B83323}" srcId="{6DCADF68-E5AE-48A1-BCAA-EBABF265ACD8}" destId="{A4B9BFA3-A14D-4C0F-95AE-43DC671C677D}" srcOrd="1" destOrd="0" parTransId="{3CC9E878-4FE0-4447-832A-9BB64B8DB0A4}" sibTransId="{F75291CC-FAA0-4F13-9CCA-C2818825B73B}"/>
    <dgm:cxn modelId="{819A40F2-BAFC-4453-AE30-21A2CE08BDD4}" type="presOf" srcId="{5E5E7BD4-AAB9-44A4-936D-EA18EE7F1710}" destId="{D159832F-3165-45BB-AE16-54DCA8387235}" srcOrd="1" destOrd="0" presId="urn:microsoft.com/office/officeart/2005/8/layout/process4"/>
    <dgm:cxn modelId="{B1A341A8-C62E-40C3-AA48-1FABF096F238}" type="presParOf" srcId="{B4A59A6D-7BBB-46DF-9711-82082EB61878}" destId="{A9263540-D2B1-495E-83EC-F096AC0DAED4}" srcOrd="0" destOrd="0" presId="urn:microsoft.com/office/officeart/2005/8/layout/process4"/>
    <dgm:cxn modelId="{61BD9512-9418-41F4-84DF-30AF2B8011FE}" type="presParOf" srcId="{A9263540-D2B1-495E-83EC-F096AC0DAED4}" destId="{4D305C97-F79B-4F04-97CB-02C854DB8385}" srcOrd="0" destOrd="0" presId="urn:microsoft.com/office/officeart/2005/8/layout/process4"/>
    <dgm:cxn modelId="{344DBB7D-B799-4D17-BD8E-A954301D4603}" type="presParOf" srcId="{B4A59A6D-7BBB-46DF-9711-82082EB61878}" destId="{72D2F41E-3738-409B-B310-51C15F8AE7C2}" srcOrd="1" destOrd="0" presId="urn:microsoft.com/office/officeart/2005/8/layout/process4"/>
    <dgm:cxn modelId="{FDA00810-72AE-4461-B4DA-79F5E52C5865}" type="presParOf" srcId="{B4A59A6D-7BBB-46DF-9711-82082EB61878}" destId="{ECA2EA32-9872-44C5-9C03-4DFCD6BF3CFE}" srcOrd="2" destOrd="0" presId="urn:microsoft.com/office/officeart/2005/8/layout/process4"/>
    <dgm:cxn modelId="{E267C841-6F90-4336-B9A4-1CB4D2FB09D2}" type="presParOf" srcId="{ECA2EA32-9872-44C5-9C03-4DFCD6BF3CFE}" destId="{0E99F0F7-5DEC-4CA0-AB2A-DB6CE28391C8}" srcOrd="0" destOrd="0" presId="urn:microsoft.com/office/officeart/2005/8/layout/process4"/>
    <dgm:cxn modelId="{B5A60EBF-BB9C-47D5-88BC-EE8A9BFE3F32}" type="presParOf" srcId="{ECA2EA32-9872-44C5-9C03-4DFCD6BF3CFE}" destId="{D159832F-3165-45BB-AE16-54DCA8387235}" srcOrd="1" destOrd="0" presId="urn:microsoft.com/office/officeart/2005/8/layout/process4"/>
    <dgm:cxn modelId="{C49A9F68-5AD7-48A9-8E4F-A37873E5F632}" type="presParOf" srcId="{ECA2EA32-9872-44C5-9C03-4DFCD6BF3CFE}" destId="{52ABDA8B-2623-4AD6-9E28-FF6EC1C0B77C}" srcOrd="2" destOrd="0" presId="urn:microsoft.com/office/officeart/2005/8/layout/process4"/>
    <dgm:cxn modelId="{A06C5091-645C-45D9-92F3-8BF83DD1D941}" type="presParOf" srcId="{52ABDA8B-2623-4AD6-9E28-FF6EC1C0B77C}" destId="{E88B5858-2347-42C8-9ECF-D67A9C1EC810}"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6DF83-A5E8-44E5-8B36-D06AD6A5F920}">
      <dsp:nvSpPr>
        <dsp:cNvPr id="0" name=""/>
        <dsp:cNvSpPr/>
      </dsp:nvSpPr>
      <dsp:spPr>
        <a:xfrm>
          <a:off x="95672" y="447820"/>
          <a:ext cx="2175867" cy="870346"/>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Provider</a:t>
          </a:r>
        </a:p>
      </dsp:txBody>
      <dsp:txXfrm>
        <a:off x="530845" y="447820"/>
        <a:ext cx="1305521" cy="870346"/>
      </dsp:txXfrm>
    </dsp:sp>
    <dsp:sp modelId="{A9213059-5F2B-45DA-A006-6D5CABC4D886}">
      <dsp:nvSpPr>
        <dsp:cNvPr id="0" name=""/>
        <dsp:cNvSpPr/>
      </dsp:nvSpPr>
      <dsp:spPr>
        <a:xfrm>
          <a:off x="2039888" y="447820"/>
          <a:ext cx="2175867" cy="870346"/>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YHCR</a:t>
          </a:r>
        </a:p>
      </dsp:txBody>
      <dsp:txXfrm>
        <a:off x="2475061" y="447820"/>
        <a:ext cx="1305521" cy="870346"/>
      </dsp:txXfrm>
    </dsp:sp>
    <dsp:sp modelId="{16821953-A3EF-48A3-A114-52665DA93A9B}">
      <dsp:nvSpPr>
        <dsp:cNvPr id="0" name=""/>
        <dsp:cNvSpPr/>
      </dsp:nvSpPr>
      <dsp:spPr>
        <a:xfrm>
          <a:off x="3920132" y="447820"/>
          <a:ext cx="2175867" cy="870346"/>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Consumer </a:t>
          </a:r>
        </a:p>
      </dsp:txBody>
      <dsp:txXfrm>
        <a:off x="4355305" y="447820"/>
        <a:ext cx="1305521" cy="870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F0B64-B98F-4359-9AA2-A9AA610D6105}">
      <dsp:nvSpPr>
        <dsp:cNvPr id="0" name=""/>
        <dsp:cNvSpPr/>
      </dsp:nvSpPr>
      <dsp:spPr>
        <a:xfrm>
          <a:off x="14525" y="250581"/>
          <a:ext cx="3729157"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The Clinical Safety Officer leads the clinical safety process</a:t>
          </a:r>
          <a:endParaRPr lang="en-US" sz="1400" kern="1200" dirty="0"/>
        </a:p>
      </dsp:txBody>
      <dsp:txXfrm>
        <a:off x="73924" y="309980"/>
        <a:ext cx="3610359" cy="1098002"/>
      </dsp:txXfrm>
    </dsp:sp>
    <dsp:sp modelId="{DCB9F581-B27F-4F40-9890-F71F8064ADBF}">
      <dsp:nvSpPr>
        <dsp:cNvPr id="0" name=""/>
        <dsp:cNvSpPr/>
      </dsp:nvSpPr>
      <dsp:spPr>
        <a:xfrm>
          <a:off x="0" y="1654581"/>
          <a:ext cx="3758208"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Clinical safety embedded in the development and deployment from </a:t>
          </a:r>
          <a:r>
            <a:rPr lang="en-GB" sz="1400" kern="1200"/>
            <a:t>the beginning </a:t>
          </a:r>
          <a:endParaRPr lang="en-US" sz="1400" kern="1200" dirty="0"/>
        </a:p>
      </dsp:txBody>
      <dsp:txXfrm>
        <a:off x="59399" y="1713980"/>
        <a:ext cx="3639410" cy="1098002"/>
      </dsp:txXfrm>
    </dsp:sp>
    <dsp:sp modelId="{76D188E9-5E30-4E90-BF62-D5F00804D601}">
      <dsp:nvSpPr>
        <dsp:cNvPr id="0" name=""/>
        <dsp:cNvSpPr/>
      </dsp:nvSpPr>
      <dsp:spPr>
        <a:xfrm>
          <a:off x="0" y="3058581"/>
          <a:ext cx="3758208"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Clinical Safety Standard DCB0129/DCB0160 </a:t>
          </a:r>
        </a:p>
      </dsp:txBody>
      <dsp:txXfrm>
        <a:off x="59399" y="3117980"/>
        <a:ext cx="3639410"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B0BCB-84FD-4DB9-A43F-C0A6EFE6FF2E}">
      <dsp:nvSpPr>
        <dsp:cNvPr id="0" name=""/>
        <dsp:cNvSpPr/>
      </dsp:nvSpPr>
      <dsp:spPr>
        <a:xfrm>
          <a:off x="205707" y="415953"/>
          <a:ext cx="1375920" cy="137592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BB9520-5134-4488-A6FA-C0CF9FE9EA6F}">
      <dsp:nvSpPr>
        <dsp:cNvPr id="0" name=""/>
        <dsp:cNvSpPr/>
      </dsp:nvSpPr>
      <dsp:spPr>
        <a:xfrm>
          <a:off x="494650" y="704896"/>
          <a:ext cx="798033" cy="7980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F36ED6-2DF8-4D94-8BAC-9FDF299C0B28}">
      <dsp:nvSpPr>
        <dsp:cNvPr id="0" name=""/>
        <dsp:cNvSpPr/>
      </dsp:nvSpPr>
      <dsp:spPr>
        <a:xfrm>
          <a:off x="1876467" y="415953"/>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GB" sz="1500" b="1" kern="1200" dirty="0"/>
            <a:t>Continual clinical safety review of the UAT feedback, with ongoing opportunities to identify anything raised that may impact on clinical safety and put in place mitigating actions</a:t>
          </a:r>
          <a:r>
            <a:rPr lang="en-GB" sz="1500" kern="1200" dirty="0"/>
            <a:t>.</a:t>
          </a:r>
          <a:endParaRPr lang="en-US" sz="1500" kern="1200" dirty="0"/>
        </a:p>
      </dsp:txBody>
      <dsp:txXfrm>
        <a:off x="1876467" y="415953"/>
        <a:ext cx="3243239" cy="1375920"/>
      </dsp:txXfrm>
    </dsp:sp>
    <dsp:sp modelId="{25947EE9-5346-4E35-B9D3-4A617B111FF1}">
      <dsp:nvSpPr>
        <dsp:cNvPr id="0" name=""/>
        <dsp:cNvSpPr/>
      </dsp:nvSpPr>
      <dsp:spPr>
        <a:xfrm>
          <a:off x="5684817" y="415953"/>
          <a:ext cx="1375920" cy="137592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B39730-1CDC-45B1-A7CB-9C607D6C40D8}">
      <dsp:nvSpPr>
        <dsp:cNvPr id="0" name=""/>
        <dsp:cNvSpPr/>
      </dsp:nvSpPr>
      <dsp:spPr>
        <a:xfrm>
          <a:off x="5973760" y="704896"/>
          <a:ext cx="798033" cy="7980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0BB63C-87E7-4F80-B04D-D45BA27865FC}">
      <dsp:nvSpPr>
        <dsp:cNvPr id="0" name=""/>
        <dsp:cNvSpPr/>
      </dsp:nvSpPr>
      <dsp:spPr>
        <a:xfrm>
          <a:off x="7355577" y="415953"/>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GB" sz="1500" b="1" kern="1200" dirty="0"/>
            <a:t>The CSO updates the Clinical Hazard Log and Clinical Safety Case.</a:t>
          </a:r>
          <a:endParaRPr lang="en-US" sz="1500" b="1" kern="1200" dirty="0"/>
        </a:p>
      </dsp:txBody>
      <dsp:txXfrm>
        <a:off x="7355577" y="415953"/>
        <a:ext cx="3243239" cy="1375920"/>
      </dsp:txXfrm>
    </dsp:sp>
    <dsp:sp modelId="{B4C24A37-11F2-4E51-99A7-3DEB7FA3C7D4}">
      <dsp:nvSpPr>
        <dsp:cNvPr id="0" name=""/>
        <dsp:cNvSpPr/>
      </dsp:nvSpPr>
      <dsp:spPr>
        <a:xfrm>
          <a:off x="205707" y="2647688"/>
          <a:ext cx="1375920" cy="1375920"/>
        </a:xfrm>
        <a:prstGeom prst="ellipse">
          <a:avLst/>
        </a:prstGeom>
        <a:solidFill>
          <a:srgbClr val="FFC000"/>
        </a:solidFill>
        <a:ln>
          <a:noFill/>
        </a:ln>
        <a:effectLst/>
      </dsp:spPr>
      <dsp:style>
        <a:lnRef idx="0">
          <a:scrgbClr r="0" g="0" b="0"/>
        </a:lnRef>
        <a:fillRef idx="1">
          <a:scrgbClr r="0" g="0" b="0"/>
        </a:fillRef>
        <a:effectRef idx="0">
          <a:scrgbClr r="0" g="0" b="0"/>
        </a:effectRef>
        <a:fontRef idx="minor"/>
      </dsp:style>
    </dsp:sp>
    <dsp:sp modelId="{FD397ADC-C529-4473-BB1F-2029FB31FA9D}">
      <dsp:nvSpPr>
        <dsp:cNvPr id="0" name=""/>
        <dsp:cNvSpPr/>
      </dsp:nvSpPr>
      <dsp:spPr>
        <a:xfrm>
          <a:off x="494650" y="2936631"/>
          <a:ext cx="798033" cy="7980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68135C-7BE7-4782-A467-F08C2357F0DC}">
      <dsp:nvSpPr>
        <dsp:cNvPr id="0" name=""/>
        <dsp:cNvSpPr/>
      </dsp:nvSpPr>
      <dsp:spPr>
        <a:xfrm>
          <a:off x="1876467" y="2647688"/>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GB" sz="1500" b="1" kern="1200" dirty="0"/>
            <a:t>The CSO is a mandated signatory on the change control.</a:t>
          </a:r>
          <a:endParaRPr lang="en-US" sz="1500" b="1" kern="1200" dirty="0"/>
        </a:p>
      </dsp:txBody>
      <dsp:txXfrm>
        <a:off x="1876467" y="2647688"/>
        <a:ext cx="3243239" cy="1375920"/>
      </dsp:txXfrm>
    </dsp:sp>
    <dsp:sp modelId="{2CED824A-6465-47D4-B60D-13B077857752}">
      <dsp:nvSpPr>
        <dsp:cNvPr id="0" name=""/>
        <dsp:cNvSpPr/>
      </dsp:nvSpPr>
      <dsp:spPr>
        <a:xfrm>
          <a:off x="5684817" y="2647688"/>
          <a:ext cx="1375920" cy="137592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0F863-C3A1-4C9E-B01B-04FDB1B67AA6}">
      <dsp:nvSpPr>
        <dsp:cNvPr id="0" name=""/>
        <dsp:cNvSpPr/>
      </dsp:nvSpPr>
      <dsp:spPr>
        <a:xfrm>
          <a:off x="5973760" y="2936631"/>
          <a:ext cx="798033" cy="7980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73697C-4C4D-49ED-96DF-BF875883EDEA}">
      <dsp:nvSpPr>
        <dsp:cNvPr id="0" name=""/>
        <dsp:cNvSpPr/>
      </dsp:nvSpPr>
      <dsp:spPr>
        <a:xfrm>
          <a:off x="7187301" y="2561287"/>
          <a:ext cx="3579791" cy="1548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GB" sz="1500" b="1" kern="1200" dirty="0"/>
            <a:t>Post go-live, the CSO updates the Clinical Hazard Log and Safety Case with any emergent issues. The process is a continual process throughout the life cycle of the software from design to decommissioning</a:t>
          </a:r>
          <a:r>
            <a:rPr lang="en-GB" sz="1500" kern="1200" dirty="0"/>
            <a:t>. </a:t>
          </a:r>
          <a:endParaRPr lang="en-US" sz="1500" kern="1200" dirty="0"/>
        </a:p>
      </dsp:txBody>
      <dsp:txXfrm>
        <a:off x="7187301" y="2561287"/>
        <a:ext cx="3579791" cy="15487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05C97-F79B-4F04-97CB-02C854DB8385}">
      <dsp:nvSpPr>
        <dsp:cNvPr id="0" name=""/>
        <dsp:cNvSpPr/>
      </dsp:nvSpPr>
      <dsp:spPr>
        <a:xfrm>
          <a:off x="0" y="2731658"/>
          <a:ext cx="7118581" cy="1792263"/>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100000"/>
            </a:lnSpc>
            <a:spcBef>
              <a:spcPct val="0"/>
            </a:spcBef>
            <a:spcAft>
              <a:spcPct val="35000"/>
            </a:spcAft>
            <a:buNone/>
            <a:defRPr b="1"/>
          </a:pPr>
          <a:r>
            <a:rPr lang="en-US" sz="2300" kern="1200" dirty="0"/>
            <a:t>Clinical Safety case provides a platform for mitigation including design, training and processes.</a:t>
          </a:r>
        </a:p>
        <a:p>
          <a:pPr marL="0" lvl="0" indent="0" algn="ctr" defTabSz="1022350">
            <a:lnSpc>
              <a:spcPct val="100000"/>
            </a:lnSpc>
            <a:spcBef>
              <a:spcPct val="0"/>
            </a:spcBef>
            <a:spcAft>
              <a:spcPct val="35000"/>
            </a:spcAft>
            <a:buNone/>
            <a:defRPr b="1"/>
          </a:pPr>
          <a:r>
            <a:rPr lang="en-US" sz="2300" kern="1200" dirty="0"/>
            <a:t> The risk has been reduced but still remains.</a:t>
          </a:r>
        </a:p>
      </dsp:txBody>
      <dsp:txXfrm>
        <a:off x="0" y="2731658"/>
        <a:ext cx="7118581" cy="1792263"/>
      </dsp:txXfrm>
    </dsp:sp>
    <dsp:sp modelId="{D159832F-3165-45BB-AE16-54DCA8387235}">
      <dsp:nvSpPr>
        <dsp:cNvPr id="0" name=""/>
        <dsp:cNvSpPr/>
      </dsp:nvSpPr>
      <dsp:spPr>
        <a:xfrm rot="10800000">
          <a:off x="0" y="2040"/>
          <a:ext cx="7118581" cy="2756501"/>
        </a:xfrm>
        <a:prstGeom prst="upArrowCallou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100000"/>
            </a:lnSpc>
            <a:spcBef>
              <a:spcPct val="0"/>
            </a:spcBef>
            <a:spcAft>
              <a:spcPct val="35000"/>
            </a:spcAft>
            <a:buNone/>
            <a:defRPr b="1"/>
          </a:pPr>
          <a:r>
            <a:rPr lang="en-GB" sz="2300" kern="1200"/>
            <a:t>Biggest issue is Patient Identification.</a:t>
          </a:r>
          <a:endParaRPr lang="en-US" sz="2300" kern="1200"/>
        </a:p>
      </dsp:txBody>
      <dsp:txXfrm rot="-10800000">
        <a:off x="0" y="2040"/>
        <a:ext cx="7118581" cy="967532"/>
      </dsp:txXfrm>
    </dsp:sp>
    <dsp:sp modelId="{E88B5858-2347-42C8-9ECF-D67A9C1EC810}">
      <dsp:nvSpPr>
        <dsp:cNvPr id="0" name=""/>
        <dsp:cNvSpPr/>
      </dsp:nvSpPr>
      <dsp:spPr>
        <a:xfrm>
          <a:off x="0" y="969572"/>
          <a:ext cx="7118581" cy="82419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Through the YHCR, our data is integrated or viewed by other trusts. If there is a misidentification/non-identification at the pre-hospital phase this can lead to a cascade of issues throughout the healthcare system</a:t>
          </a:r>
          <a:endParaRPr lang="en-US" sz="1600" b="1" kern="1200" dirty="0"/>
        </a:p>
      </dsp:txBody>
      <dsp:txXfrm>
        <a:off x="0" y="969572"/>
        <a:ext cx="7118581" cy="82419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CF1F4-59DD-AD44-8351-40E26962FDCD}" type="datetimeFigureOut">
              <a:rPr lang="en-GB" smtClean="0"/>
              <a:t>20/03/2023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17E42-CD32-024B-BC45-4A93A53EDC95}" type="slidenum">
              <a:rPr lang="en-GB" smtClean="0"/>
              <a:t>‹#›</a:t>
            </a:fld>
            <a:endParaRPr lang="en-GB"/>
          </a:p>
        </p:txBody>
      </p:sp>
    </p:spTree>
    <p:extLst>
      <p:ext uri="{BB962C8B-B14F-4D97-AF65-F5344CB8AC3E}">
        <p14:creationId xmlns:p14="http://schemas.microsoft.com/office/powerpoint/2010/main" val="409454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717E42-CD32-024B-BC45-4A93A53EDC95}" type="slidenum">
              <a:rPr lang="en-GB" smtClean="0"/>
              <a:t>4</a:t>
            </a:fld>
            <a:endParaRPr lang="en-GB"/>
          </a:p>
        </p:txBody>
      </p:sp>
    </p:spTree>
    <p:extLst>
      <p:ext uri="{BB962C8B-B14F-4D97-AF65-F5344CB8AC3E}">
        <p14:creationId xmlns:p14="http://schemas.microsoft.com/office/powerpoint/2010/main" val="319249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FFFFFF"/>
                </a:solidFill>
                <a:effectLst/>
                <a:latin typeface="Calibri" panose="020F0502020204030204" pitchFamily="34" charset="0"/>
                <a:ea typeface="PMingLiU" panose="02020500000000000000" pitchFamily="18" charset="-120"/>
              </a:rPr>
              <a:t>Service Line</a:t>
            </a:r>
            <a:endParaRPr lang="en-GB" sz="1800" dirty="0">
              <a:effectLst/>
              <a:latin typeface="Calibri" panose="020F0502020204030204" pitchFamily="34" charset="0"/>
              <a:ea typeface="PMingLiU" panose="02020500000000000000" pitchFamily="18" charset="-120"/>
            </a:endParaRPr>
          </a:p>
          <a:p>
            <a:pPr algn="ctr"/>
            <a:r>
              <a:rPr lang="en-GB" sz="1800" b="1" dirty="0">
                <a:solidFill>
                  <a:srgbClr val="FFFFFF"/>
                </a:solidFill>
                <a:effectLst/>
                <a:latin typeface="Calibri" panose="020F0502020204030204" pitchFamily="34" charset="0"/>
                <a:ea typeface="PMingLiU" panose="02020500000000000000" pitchFamily="18" charset="-120"/>
              </a:rPr>
              <a:t>2022/2023</a:t>
            </a:r>
            <a:endParaRPr lang="en-GB" sz="1800" dirty="0">
              <a:effectLst/>
              <a:latin typeface="Calibri" panose="020F0502020204030204" pitchFamily="34" charset="0"/>
              <a:ea typeface="PMingLiU" panose="02020500000000000000" pitchFamily="18" charset="-120"/>
            </a:endParaRPr>
          </a:p>
          <a:p>
            <a:pPr algn="ctr"/>
            <a:r>
              <a:rPr lang="en-GB" sz="1800" b="1" dirty="0" err="1">
                <a:solidFill>
                  <a:srgbClr val="FFFFFF"/>
                </a:solidFill>
                <a:effectLst/>
                <a:latin typeface="Calibri" panose="020F0502020204030204" pitchFamily="34" charset="0"/>
                <a:ea typeface="PMingLiU" panose="02020500000000000000" pitchFamily="18" charset="-120"/>
              </a:rPr>
              <a:t>Avg</a:t>
            </a:r>
            <a:r>
              <a:rPr lang="en-GB" sz="1800" b="1" dirty="0">
                <a:solidFill>
                  <a:srgbClr val="FFFFFF"/>
                </a:solidFill>
                <a:effectLst/>
                <a:latin typeface="Calibri" panose="020F0502020204030204" pitchFamily="34" charset="0"/>
                <a:ea typeface="PMingLiU" panose="02020500000000000000" pitchFamily="18" charset="-120"/>
              </a:rPr>
              <a:t> per Day</a:t>
            </a:r>
            <a:endParaRPr lang="en-GB" sz="1800" dirty="0">
              <a:effectLst/>
              <a:latin typeface="Calibri" panose="020F0502020204030204" pitchFamily="34" charset="0"/>
              <a:ea typeface="PMingLiU" panose="02020500000000000000" pitchFamily="18" charset="-120"/>
            </a:endParaRPr>
          </a:p>
          <a:p>
            <a:r>
              <a:rPr lang="en-GB" sz="1800" dirty="0">
                <a:solidFill>
                  <a:srgbClr val="000000"/>
                </a:solidFill>
                <a:effectLst/>
                <a:latin typeface="Calibri" panose="020F0502020204030204" pitchFamily="34" charset="0"/>
                <a:ea typeface="PMingLiU" panose="02020500000000000000" pitchFamily="18" charset="-120"/>
              </a:rPr>
              <a:t>999 Calls Answered</a:t>
            </a:r>
            <a:endParaRPr lang="en-GB" sz="1800" dirty="0">
              <a:effectLst/>
              <a:latin typeface="Calibri" panose="020F0502020204030204" pitchFamily="34" charset="0"/>
              <a:ea typeface="PMingLiU" panose="02020500000000000000" pitchFamily="18" charset="-120"/>
            </a:endParaRPr>
          </a:p>
          <a:p>
            <a:pPr algn="ctr"/>
            <a:r>
              <a:rPr lang="en-GB" sz="1800" dirty="0">
                <a:solidFill>
                  <a:srgbClr val="000000"/>
                </a:solidFill>
                <a:effectLst/>
                <a:latin typeface="Calibri" panose="020F0502020204030204" pitchFamily="34" charset="0"/>
                <a:ea typeface="PMingLiU" panose="02020500000000000000" pitchFamily="18" charset="-120"/>
              </a:rPr>
              <a:t>1,107,599</a:t>
            </a:r>
            <a:endParaRPr lang="en-GB" sz="1800" dirty="0">
              <a:effectLst/>
              <a:latin typeface="Calibri" panose="020F0502020204030204" pitchFamily="34" charset="0"/>
              <a:ea typeface="PMingLiU" panose="02020500000000000000" pitchFamily="18" charset="-120"/>
            </a:endParaRPr>
          </a:p>
          <a:p>
            <a:pPr algn="ctr"/>
            <a:r>
              <a:rPr lang="en-GB" sz="1800" dirty="0">
                <a:solidFill>
                  <a:srgbClr val="000000"/>
                </a:solidFill>
                <a:effectLst/>
                <a:latin typeface="Calibri" panose="020F0502020204030204" pitchFamily="34" charset="0"/>
                <a:ea typeface="PMingLiU" panose="02020500000000000000" pitchFamily="18" charset="-120"/>
              </a:rPr>
              <a:t>3,316</a:t>
            </a:r>
            <a:endParaRPr lang="en-GB" sz="1800" dirty="0">
              <a:effectLst/>
              <a:latin typeface="Calibri" panose="020F0502020204030204" pitchFamily="34" charset="0"/>
              <a:ea typeface="PMingLiU" panose="02020500000000000000" pitchFamily="18" charset="-120"/>
            </a:endParaRPr>
          </a:p>
          <a:p>
            <a:r>
              <a:rPr lang="en-GB" sz="1800" dirty="0">
                <a:solidFill>
                  <a:srgbClr val="000000"/>
                </a:solidFill>
                <a:effectLst/>
                <a:latin typeface="Calibri" panose="020F0502020204030204" pitchFamily="34" charset="0"/>
                <a:ea typeface="PMingLiU" panose="02020500000000000000" pitchFamily="18" charset="-120"/>
              </a:rPr>
              <a:t>PTS Calls Answered</a:t>
            </a:r>
            <a:endParaRPr lang="en-GB" sz="1800" dirty="0">
              <a:effectLst/>
              <a:latin typeface="Calibri" panose="020F0502020204030204" pitchFamily="34" charset="0"/>
              <a:ea typeface="PMingLiU" panose="02020500000000000000" pitchFamily="18" charset="-120"/>
            </a:endParaRPr>
          </a:p>
          <a:p>
            <a:pPr algn="ctr"/>
            <a:r>
              <a:rPr lang="en-GB" sz="1800" dirty="0">
                <a:solidFill>
                  <a:srgbClr val="000000"/>
                </a:solidFill>
                <a:effectLst/>
                <a:latin typeface="Calibri" panose="020F0502020204030204" pitchFamily="34" charset="0"/>
                <a:ea typeface="PMingLiU" panose="02020500000000000000" pitchFamily="18" charset="-120"/>
              </a:rPr>
              <a:t>316,250</a:t>
            </a:r>
            <a:endParaRPr lang="en-GB" sz="1800" dirty="0">
              <a:effectLst/>
              <a:latin typeface="Calibri" panose="020F0502020204030204" pitchFamily="34" charset="0"/>
              <a:ea typeface="PMingLiU" panose="02020500000000000000" pitchFamily="18" charset="-120"/>
            </a:endParaRPr>
          </a:p>
          <a:p>
            <a:pPr algn="ctr"/>
            <a:r>
              <a:rPr lang="en-GB" sz="1800" dirty="0">
                <a:solidFill>
                  <a:srgbClr val="000000"/>
                </a:solidFill>
                <a:effectLst/>
                <a:latin typeface="Calibri" panose="020F0502020204030204" pitchFamily="34" charset="0"/>
                <a:ea typeface="PMingLiU" panose="02020500000000000000" pitchFamily="18" charset="-120"/>
              </a:rPr>
              <a:t>947</a:t>
            </a:r>
            <a:endParaRPr lang="en-GB" sz="1800" dirty="0">
              <a:effectLst/>
              <a:latin typeface="Calibri" panose="020F0502020204030204" pitchFamily="34" charset="0"/>
              <a:ea typeface="PMingLiU" panose="02020500000000000000" pitchFamily="18" charset="-120"/>
            </a:endParaRPr>
          </a:p>
          <a:p>
            <a:r>
              <a:rPr lang="en-GB" sz="1800" dirty="0">
                <a:solidFill>
                  <a:srgbClr val="000000"/>
                </a:solidFill>
                <a:effectLst/>
                <a:latin typeface="Calibri" panose="020F0502020204030204" pitchFamily="34" charset="0"/>
                <a:ea typeface="PMingLiU" panose="02020500000000000000" pitchFamily="18" charset="-120"/>
              </a:rPr>
              <a:t>IUC Calls Answered</a:t>
            </a:r>
            <a:endParaRPr lang="en-GB" sz="1800" dirty="0">
              <a:effectLst/>
              <a:latin typeface="Calibri" panose="020F0502020204030204" pitchFamily="34" charset="0"/>
              <a:ea typeface="PMingLiU" panose="02020500000000000000" pitchFamily="18" charset="-120"/>
            </a:endParaRPr>
          </a:p>
          <a:p>
            <a:pPr algn="ctr"/>
            <a:r>
              <a:rPr lang="en-GB" sz="1800" dirty="0">
                <a:solidFill>
                  <a:srgbClr val="000000"/>
                </a:solidFill>
                <a:effectLst/>
                <a:latin typeface="Calibri" panose="020F0502020204030204" pitchFamily="34" charset="0"/>
                <a:ea typeface="PMingLiU" panose="02020500000000000000" pitchFamily="18" charset="-120"/>
              </a:rPr>
              <a:t>1,381,661</a:t>
            </a:r>
            <a:endParaRPr lang="en-GB" sz="1800" dirty="0">
              <a:effectLst/>
              <a:latin typeface="Calibri" panose="020F0502020204030204" pitchFamily="34" charset="0"/>
              <a:ea typeface="PMingLiU" panose="02020500000000000000" pitchFamily="18" charset="-120"/>
            </a:endParaRPr>
          </a:p>
          <a:p>
            <a:pPr algn="ctr"/>
            <a:r>
              <a:rPr lang="en-GB" sz="1800" dirty="0">
                <a:solidFill>
                  <a:srgbClr val="000000"/>
                </a:solidFill>
                <a:effectLst/>
                <a:latin typeface="Calibri" panose="020F0502020204030204" pitchFamily="34" charset="0"/>
                <a:ea typeface="PMingLiU" panose="02020500000000000000" pitchFamily="18" charset="-120"/>
              </a:rPr>
              <a:t>4,137</a:t>
            </a:r>
            <a:endParaRPr lang="en-GB" sz="1800" dirty="0">
              <a:effectLst/>
              <a:latin typeface="Calibri" panose="020F0502020204030204" pitchFamily="34" charset="0"/>
              <a:ea typeface="PMingLiU" panose="02020500000000000000" pitchFamily="18" charset="-120"/>
            </a:endParaRPr>
          </a:p>
          <a:p>
            <a:r>
              <a:rPr lang="en-GB" sz="1800" dirty="0">
                <a:solidFill>
                  <a:srgbClr val="000000"/>
                </a:solidFill>
                <a:effectLst/>
                <a:latin typeface="Calibri" panose="020F0502020204030204" pitchFamily="34" charset="0"/>
                <a:ea typeface="PMingLiU" panose="02020500000000000000" pitchFamily="18" charset="-120"/>
              </a:rPr>
              <a:t> </a:t>
            </a:r>
            <a:endParaRPr lang="en-GB" sz="1800" dirty="0">
              <a:effectLst/>
              <a:latin typeface="Calibri" panose="020F0502020204030204" pitchFamily="34" charset="0"/>
              <a:ea typeface="PMingLiU" panose="02020500000000000000" pitchFamily="18" charset="-120"/>
            </a:endParaRPr>
          </a:p>
          <a:p>
            <a:pPr algn="ctr"/>
            <a:r>
              <a:rPr lang="en-GB" sz="1800" dirty="0">
                <a:solidFill>
                  <a:srgbClr val="000000"/>
                </a:solidFill>
                <a:effectLst/>
                <a:latin typeface="Calibri" panose="020F0502020204030204" pitchFamily="34" charset="0"/>
                <a:ea typeface="PMingLiU" panose="02020500000000000000" pitchFamily="18" charset="-120"/>
              </a:rPr>
              <a:t>2,805,510</a:t>
            </a:r>
            <a:endParaRPr lang="en-GB" sz="1800" dirty="0">
              <a:effectLst/>
              <a:latin typeface="Calibri" panose="020F0502020204030204" pitchFamily="34" charset="0"/>
              <a:ea typeface="PMingLiU" panose="02020500000000000000" pitchFamily="18" charset="-120"/>
            </a:endParaRPr>
          </a:p>
          <a:p>
            <a:pPr algn="ctr"/>
            <a:r>
              <a:rPr lang="en-GB" sz="1800" dirty="0">
                <a:solidFill>
                  <a:srgbClr val="000000"/>
                </a:solidFill>
                <a:effectLst/>
                <a:latin typeface="Calibri" panose="020F0502020204030204" pitchFamily="34" charset="0"/>
                <a:ea typeface="PMingLiU" panose="02020500000000000000" pitchFamily="18" charset="-120"/>
              </a:rPr>
              <a:t>8,400</a:t>
            </a:r>
            <a:endParaRPr lang="en-GB" sz="1800" dirty="0">
              <a:effectLst/>
              <a:latin typeface="Calibri" panose="020F0502020204030204" pitchFamily="34" charset="0"/>
              <a:ea typeface="PMingLiU" panose="02020500000000000000" pitchFamily="18" charset="-120"/>
            </a:endParaRPr>
          </a:p>
          <a:p>
            <a:r>
              <a:rPr lang="en-GB" sz="1800" dirty="0">
                <a:effectLst/>
                <a:latin typeface="Calibri" panose="020F0502020204030204" pitchFamily="34" charset="0"/>
                <a:ea typeface="PMingLiU" panose="02020500000000000000" pitchFamily="18" charset="-120"/>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0DE5F-2252-4285-805C-C0AD603B88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69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00" marR="0" lvl="0" indent="0" algn="just" fontAlgn="auto">
              <a:lnSpc>
                <a:spcPct val="90000"/>
              </a:lnSpc>
              <a:spcBef>
                <a:spcPct val="20000"/>
              </a:spcBef>
              <a:spcAft>
                <a:spcPts val="0"/>
              </a:spcAft>
              <a:buClrTx/>
              <a:buSzTx/>
              <a:buFont typeface="Arial" panose="020B0604020202020204" pitchFamily="34" charset="0"/>
              <a:buNone/>
              <a:tabLst/>
              <a:defRPr/>
            </a:pPr>
            <a:r>
              <a:rPr kumimoji="0" lang="en-GB" sz="1200" b="1" i="0" u="none" strike="noStrike" cap="none" spc="0" normalizeH="0" baseline="0" noProof="0" dirty="0">
                <a:ln>
                  <a:noFill/>
                </a:ln>
                <a:effectLst/>
                <a:uLnTx/>
                <a:uFillTx/>
                <a:latin typeface="Arial" panose="020B0604020202020204" pitchFamily="34" charset="0"/>
                <a:cs typeface="Arial" panose="020B0604020202020204" pitchFamily="34" charset="0"/>
              </a:rPr>
              <a:t>Clinical safety is considered during the initial requirements gathering stage</a:t>
            </a:r>
            <a:r>
              <a:rPr kumimoji="0" lang="en-GB" sz="1200" i="0" u="none" strike="noStrike" cap="none" spc="0" normalizeH="0" baseline="0" noProof="0" dirty="0">
                <a:ln>
                  <a:noFill/>
                </a:ln>
                <a:effectLst/>
                <a:uLnTx/>
                <a:uFillTx/>
                <a:latin typeface="Arial" panose="020B0604020202020204" pitchFamily="34" charset="0"/>
                <a:cs typeface="Arial" panose="020B0604020202020204" pitchFamily="34" charset="0"/>
              </a:rPr>
              <a:t>. Any clinical aspect or potential patient safety hazards are identified and catalogued. These are held on the Hazard log by the CSO.</a:t>
            </a:r>
          </a:p>
          <a:p>
            <a:pPr marL="180000" marR="0" lvl="0" indent="0" algn="just" fontAlgn="auto">
              <a:lnSpc>
                <a:spcPct val="90000"/>
              </a:lnSpc>
              <a:spcBef>
                <a:spcPct val="20000"/>
              </a:spcBef>
              <a:spcAft>
                <a:spcPts val="0"/>
              </a:spcAft>
              <a:buClrTx/>
              <a:buSzTx/>
              <a:buFont typeface="Arial" panose="020B0604020202020204" pitchFamily="34" charset="0"/>
              <a:buNone/>
              <a:tabLst/>
              <a:defRPr/>
            </a:pPr>
            <a:endParaRPr kumimoji="0" lang="en-US" sz="120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180000" marR="0" lvl="0" indent="0" algn="just" fontAlgn="auto">
              <a:lnSpc>
                <a:spcPct val="90000"/>
              </a:lnSpc>
              <a:spcBef>
                <a:spcPct val="20000"/>
              </a:spcBef>
              <a:spcAft>
                <a:spcPts val="0"/>
              </a:spcAft>
              <a:buClrTx/>
              <a:buSzTx/>
              <a:buFont typeface="Arial" panose="020B0604020202020204" pitchFamily="34" charset="0"/>
              <a:buNone/>
              <a:tabLst/>
              <a:defRPr/>
            </a:pPr>
            <a:r>
              <a:rPr kumimoji="0" lang="en-GB" sz="1200" i="0" u="none" strike="noStrike" cap="none" spc="0" normalizeH="0" baseline="0" noProof="0" dirty="0">
                <a:ln>
                  <a:noFill/>
                </a:ln>
                <a:effectLst/>
                <a:uLnTx/>
                <a:uFillTx/>
                <a:latin typeface="Arial" panose="020B0604020202020204" pitchFamily="34" charset="0"/>
                <a:cs typeface="Arial" panose="020B0604020202020204" pitchFamily="34" charset="0"/>
              </a:rPr>
              <a:t>During the </a:t>
            </a:r>
            <a:r>
              <a:rPr kumimoji="0" lang="en-GB" sz="1200" b="1" i="0" u="none" strike="noStrike" cap="none" spc="0" normalizeH="0" baseline="0" noProof="0" dirty="0">
                <a:ln>
                  <a:noFill/>
                </a:ln>
                <a:effectLst/>
                <a:uLnTx/>
                <a:uFillTx/>
                <a:latin typeface="Arial" panose="020B0604020202020204" pitchFamily="34" charset="0"/>
                <a:cs typeface="Arial" panose="020B0604020202020204" pitchFamily="34" charset="0"/>
              </a:rPr>
              <a:t>design phase</a:t>
            </a:r>
            <a:r>
              <a:rPr kumimoji="0" lang="en-GB" sz="1200" i="0" u="none" strike="noStrike" cap="none" spc="0" normalizeH="0" baseline="0" noProof="0" dirty="0">
                <a:ln>
                  <a:noFill/>
                </a:ln>
                <a:effectLst/>
                <a:uLnTx/>
                <a:uFillTx/>
                <a:latin typeface="Arial" panose="020B0604020202020204" pitchFamily="34" charset="0"/>
                <a:cs typeface="Arial" panose="020B0604020202020204" pitchFamily="34" charset="0"/>
              </a:rPr>
              <a:t>, development tasks with clinical safety hazards are recorded on TFS. Any potential clinical hazards are flagged as “Hazard Log applicable”. At any point during the lifecycle of development, any additional hazards are also catalogued. </a:t>
            </a:r>
          </a:p>
          <a:p>
            <a:pPr marL="180000" marR="0" lvl="0" indent="0" algn="just" fontAlgn="auto">
              <a:lnSpc>
                <a:spcPct val="90000"/>
              </a:lnSpc>
              <a:spcBef>
                <a:spcPct val="20000"/>
              </a:spcBef>
              <a:spcAft>
                <a:spcPts val="0"/>
              </a:spcAft>
              <a:buClrTx/>
              <a:buSzTx/>
              <a:buFont typeface="Arial" panose="020B0604020202020204" pitchFamily="34" charset="0"/>
              <a:buNone/>
              <a:tabLst/>
              <a:defRPr/>
            </a:pPr>
            <a:r>
              <a:rPr kumimoji="0" lang="en-GB" sz="1200" i="0" u="none" strike="noStrike" cap="none" spc="0" normalizeH="0" baseline="0" noProof="0" dirty="0">
                <a:ln>
                  <a:noFill/>
                </a:ln>
                <a:effectLst/>
                <a:uLnTx/>
                <a:uFillTx/>
                <a:latin typeface="Arial" panose="020B0604020202020204" pitchFamily="34" charset="0"/>
                <a:cs typeface="Arial" panose="020B0604020202020204" pitchFamily="34" charset="0"/>
              </a:rPr>
              <a:t>
Once the developers have a product to demo, the CSO hold a clinical safety hazard identification workshop attended by Clinical team&amp; Ops end users, BA, PM lead Developers and Testers.</a:t>
            </a:r>
          </a:p>
          <a:p>
            <a:pPr marL="180000" marR="0" lvl="0" indent="0" algn="just" fontAlgn="auto">
              <a:lnSpc>
                <a:spcPct val="90000"/>
              </a:lnSpc>
              <a:spcBef>
                <a:spcPct val="20000"/>
              </a:spcBef>
              <a:spcAft>
                <a:spcPts val="0"/>
              </a:spcAft>
              <a:buClrTx/>
              <a:buSzTx/>
              <a:buFont typeface="Arial" panose="020B0604020202020204" pitchFamily="34" charset="0"/>
              <a:buNone/>
              <a:tabLst/>
              <a:defRPr/>
            </a:pPr>
            <a:r>
              <a:rPr kumimoji="0" lang="en-GB" sz="1200" i="0" u="none" strike="noStrike" cap="none" spc="0" normalizeH="0" baseline="0" noProof="0" dirty="0">
                <a:ln>
                  <a:noFill/>
                </a:ln>
                <a:effectLst/>
                <a:uLnTx/>
                <a:uFillTx/>
                <a:latin typeface="Arial" panose="020B0604020202020204" pitchFamily="34" charset="0"/>
                <a:cs typeface="Arial" panose="020B0604020202020204" pitchFamily="34" charset="0"/>
              </a:rPr>
              <a:t>
All potential </a:t>
            </a:r>
            <a:r>
              <a:rPr kumimoji="0" lang="en-GB" sz="1200" b="1" i="0" u="none" strike="noStrike" cap="none" spc="0" normalizeH="0" baseline="0" noProof="0" dirty="0">
                <a:ln>
                  <a:noFill/>
                </a:ln>
                <a:effectLst/>
                <a:uLnTx/>
                <a:uFillTx/>
                <a:latin typeface="Arial" panose="020B0604020202020204" pitchFamily="34" charset="0"/>
                <a:cs typeface="Arial" panose="020B0604020202020204" pitchFamily="34" charset="0"/>
              </a:rPr>
              <a:t>clinical hazards</a:t>
            </a:r>
            <a:r>
              <a:rPr kumimoji="0" lang="en-GB" sz="1200" i="0" u="none" strike="noStrike" cap="none" spc="0" normalizeH="0" baseline="0" noProof="0" dirty="0">
                <a:ln>
                  <a:noFill/>
                </a:ln>
                <a:effectLst/>
                <a:uLnTx/>
                <a:uFillTx/>
                <a:latin typeface="Arial" panose="020B0604020202020204" pitchFamily="34" charset="0"/>
                <a:cs typeface="Arial" panose="020B0604020202020204" pitchFamily="34" charset="0"/>
              </a:rPr>
              <a:t> together with mitigating actions are reviewed. Changes to mitigate a clinical safety risk are generally “must do”. Types of mitigations may include technical change, non-development actions such as user documentation, training or procedures. </a:t>
            </a:r>
          </a:p>
          <a:p>
            <a:pPr marL="180000" marR="0" lvl="0" indent="0" algn="just" fontAlgn="auto">
              <a:lnSpc>
                <a:spcPct val="90000"/>
              </a:lnSpc>
              <a:spcBef>
                <a:spcPct val="20000"/>
              </a:spcBef>
              <a:spcAft>
                <a:spcPts val="0"/>
              </a:spcAft>
              <a:buClrTx/>
              <a:buSzTx/>
              <a:buFont typeface="Arial" panose="020B0604020202020204" pitchFamily="34" charset="0"/>
              <a:buNone/>
              <a:tabLst/>
              <a:defRPr/>
            </a:pPr>
            <a:endParaRPr kumimoji="0" lang="en-US" sz="120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180000" marR="0" lvl="0" indent="0" algn="just" fontAlgn="auto">
              <a:lnSpc>
                <a:spcPct val="90000"/>
              </a:lnSpc>
              <a:spcBef>
                <a:spcPct val="20000"/>
              </a:spcBef>
              <a:spcAft>
                <a:spcPts val="0"/>
              </a:spcAft>
              <a:buClrTx/>
              <a:buSzTx/>
              <a:buFont typeface="Arial" panose="020B0604020202020204" pitchFamily="34" charset="0"/>
              <a:buNone/>
              <a:tabLst/>
              <a:defRPr/>
            </a:pPr>
            <a:r>
              <a:rPr kumimoji="0" lang="en-GB" sz="1200" i="0" u="none" strike="noStrike" cap="none" spc="0" normalizeH="0" baseline="0" noProof="0" dirty="0">
                <a:ln>
                  <a:noFill/>
                </a:ln>
                <a:effectLst/>
                <a:uLnTx/>
                <a:uFillTx/>
                <a:latin typeface="Arial" panose="020B0604020202020204" pitchFamily="34" charset="0"/>
                <a:cs typeface="Arial" panose="020B0604020202020204" pitchFamily="34" charset="0"/>
              </a:rPr>
              <a:t>The </a:t>
            </a:r>
            <a:r>
              <a:rPr kumimoji="0" lang="en-GB" sz="1200" b="1" i="0" u="none" strike="noStrike" cap="none" spc="0" normalizeH="0" baseline="0" noProof="0" dirty="0">
                <a:ln>
                  <a:noFill/>
                </a:ln>
                <a:effectLst/>
                <a:uLnTx/>
                <a:uFillTx/>
                <a:latin typeface="Arial" panose="020B0604020202020204" pitchFamily="34" charset="0"/>
                <a:cs typeface="Arial" panose="020B0604020202020204" pitchFamily="34" charset="0"/>
              </a:rPr>
              <a:t>Testers</a:t>
            </a:r>
            <a:r>
              <a:rPr kumimoji="0" lang="en-GB" sz="1200" i="0" u="none" strike="noStrike" cap="none" spc="0" normalizeH="0" baseline="0" noProof="0" dirty="0">
                <a:ln>
                  <a:noFill/>
                </a:ln>
                <a:effectLst/>
                <a:uLnTx/>
                <a:uFillTx/>
                <a:latin typeface="Arial" panose="020B0604020202020204" pitchFamily="34" charset="0"/>
                <a:cs typeface="Arial" panose="020B0604020202020204" pitchFamily="34" charset="0"/>
              </a:rPr>
              <a:t> include checks in their tests plans to ensure that the must-do changes agreed have been made. Results are included a test report which is sent to the CSO for sign-off.</a:t>
            </a:r>
          </a:p>
          <a:p>
            <a:pPr marL="180000" marR="0" lvl="0" indent="0" algn="just" fontAlgn="auto">
              <a:lnSpc>
                <a:spcPct val="90000"/>
              </a:lnSpc>
              <a:spcBef>
                <a:spcPct val="20000"/>
              </a:spcBef>
              <a:spcAft>
                <a:spcPts val="0"/>
              </a:spcAft>
              <a:buClrTx/>
              <a:buSzTx/>
              <a:buFont typeface="Arial" panose="020B0604020202020204" pitchFamily="34" charset="0"/>
              <a:buNone/>
              <a:tabLst/>
              <a:defRPr/>
            </a:pPr>
            <a:r>
              <a:rPr kumimoji="0" lang="en-GB" sz="1200" i="0" u="none" strike="noStrike" cap="none" spc="0" normalizeH="0" baseline="0" noProof="0" dirty="0">
                <a:ln>
                  <a:noFill/>
                </a:ln>
                <a:effectLst/>
                <a:uLnTx/>
                <a:uFillTx/>
                <a:latin typeface="Arial" panose="020B0604020202020204" pitchFamily="34" charset="0"/>
                <a:cs typeface="Arial" panose="020B0604020202020204" pitchFamily="34" charset="0"/>
              </a:rPr>
              <a:t>
In some developments, additional clinical safety tests are performed by independent YHCR testers/CSO’s, working with YAS testers and developers when appropriate.</a:t>
            </a:r>
            <a:endParaRPr kumimoji="0" lang="en-US" sz="1200" i="0" u="none" strike="noStrike" cap="none" spc="0" normalizeH="0" baseline="0" noProof="0" dirty="0">
              <a:ln>
                <a:noFill/>
              </a:ln>
              <a:effectLst/>
              <a:uLnTx/>
              <a:uFillTx/>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0DE5F-2252-4285-805C-C0AD603B88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454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0DE5F-2252-4285-805C-C0AD603B88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853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717E42-CD32-024B-BC45-4A93A53EDC95}" type="slidenum">
              <a:rPr lang="en-GB" smtClean="0"/>
              <a:t>31</a:t>
            </a:fld>
            <a:endParaRPr lang="en-GB"/>
          </a:p>
        </p:txBody>
      </p:sp>
    </p:spTree>
    <p:extLst>
      <p:ext uri="{BB962C8B-B14F-4D97-AF65-F5344CB8AC3E}">
        <p14:creationId xmlns:p14="http://schemas.microsoft.com/office/powerpoint/2010/main" val="373778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Establish a structured governance framework which allows for the CRM process to be followed with clear roles and responsibilities documented as part of this process.</a:t>
            </a:r>
          </a:p>
          <a:p>
            <a:pPr marL="228600" indent="-228600">
              <a:buAutoNum type="arabicPeriod"/>
            </a:pPr>
            <a:r>
              <a:rPr lang="en-GB" dirty="0"/>
              <a:t>Appoint a CSO with experience in digital health projects and use in clinical practice</a:t>
            </a:r>
          </a:p>
          <a:p>
            <a:pPr marL="228600" indent="-228600">
              <a:buAutoNum type="arabicPeriod"/>
            </a:pPr>
            <a:r>
              <a:rPr lang="en-GB" dirty="0"/>
              <a:t>Make sure the supplier has given you access to their DCB0129 safety documentation and that this has been reviewed with the supplier, they should be able to give you are clear summary and handover</a:t>
            </a:r>
          </a:p>
          <a:p>
            <a:pPr marL="228600" indent="-228600">
              <a:buAutoNum type="arabicPeriod"/>
            </a:pPr>
            <a:r>
              <a:rPr lang="en-GB" dirty="0"/>
              <a:t>Maintain regular clinical safety reviews that are commensurate with the project size, these can be incorporated into your project meetings</a:t>
            </a:r>
          </a:p>
          <a:p>
            <a:pPr marL="228600" indent="-228600">
              <a:buAutoNum type="arabicPeriod"/>
            </a:pPr>
            <a:r>
              <a:rPr lang="en-GB" dirty="0"/>
              <a:t>Hazard Workshops are an essential part of the CRM process and the outputs from these workshops will inform your hazard log which is the backbone of any CRM process</a:t>
            </a:r>
          </a:p>
          <a:p>
            <a:pPr marL="228600" indent="-228600">
              <a:buAutoNum type="arabicPeriod"/>
            </a:pPr>
            <a:r>
              <a:rPr lang="en-GB" dirty="0"/>
              <a:t>Assign owners for all identified hazards with actions to supply the required supporting evidence for the mitigation of risk where required</a:t>
            </a:r>
          </a:p>
          <a:p>
            <a:pPr marL="228600" indent="-228600">
              <a:buAutoNum type="arabicPeriod"/>
            </a:pPr>
            <a:r>
              <a:rPr lang="en-GB" dirty="0"/>
              <a:t>Post deployment monitoring should maintain CRM activities in support of the go live and beyond</a:t>
            </a:r>
          </a:p>
          <a:p>
            <a:pPr marL="228600" indent="-228600">
              <a:buAutoNum type="arabicPeriod"/>
            </a:pPr>
            <a:r>
              <a:rPr lang="en-GB" dirty="0"/>
              <a:t>Safety Incident Log (Datix) is essential for the post go live management of issues with ongoing support from the supplier </a:t>
            </a:r>
          </a:p>
        </p:txBody>
      </p:sp>
      <p:sp>
        <p:nvSpPr>
          <p:cNvPr id="4" name="Slide Number Placeholder 3"/>
          <p:cNvSpPr>
            <a:spLocks noGrp="1"/>
          </p:cNvSpPr>
          <p:nvPr>
            <p:ph type="sldNum" sz="quarter" idx="5"/>
          </p:nvPr>
        </p:nvSpPr>
        <p:spPr/>
        <p:txBody>
          <a:bodyPr/>
          <a:lstStyle/>
          <a:p>
            <a:fld id="{1E717E42-CD32-024B-BC45-4A93A53EDC95}" type="slidenum">
              <a:rPr lang="en-GB" smtClean="0"/>
              <a:t>9</a:t>
            </a:fld>
            <a:endParaRPr lang="en-GB"/>
          </a:p>
        </p:txBody>
      </p:sp>
    </p:spTree>
    <p:extLst>
      <p:ext uri="{BB962C8B-B14F-4D97-AF65-F5344CB8AC3E}">
        <p14:creationId xmlns:p14="http://schemas.microsoft.com/office/powerpoint/2010/main" val="3153442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717E42-CD32-024B-BC45-4A93A53EDC95}" type="slidenum">
              <a:rPr lang="en-GB" smtClean="0"/>
              <a:t>12</a:t>
            </a:fld>
            <a:endParaRPr lang="en-GB"/>
          </a:p>
        </p:txBody>
      </p:sp>
    </p:spTree>
    <p:extLst>
      <p:ext uri="{BB962C8B-B14F-4D97-AF65-F5344CB8AC3E}">
        <p14:creationId xmlns:p14="http://schemas.microsoft.com/office/powerpoint/2010/main" val="225179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have we managed our hazards – </a:t>
            </a:r>
          </a:p>
          <a:p>
            <a:r>
              <a:rPr lang="en-GB" dirty="0"/>
              <a:t>Examples include:</a:t>
            </a:r>
          </a:p>
          <a:p>
            <a:endParaRPr lang="en-GB" dirty="0"/>
          </a:p>
        </p:txBody>
      </p:sp>
      <p:sp>
        <p:nvSpPr>
          <p:cNvPr id="4" name="Slide Number Placeholder 3"/>
          <p:cNvSpPr>
            <a:spLocks noGrp="1"/>
          </p:cNvSpPr>
          <p:nvPr>
            <p:ph type="sldNum" sz="quarter" idx="5"/>
          </p:nvPr>
        </p:nvSpPr>
        <p:spPr/>
        <p:txBody>
          <a:bodyPr/>
          <a:lstStyle/>
          <a:p>
            <a:fld id="{1E717E42-CD32-024B-BC45-4A93A53EDC95}" type="slidenum">
              <a:rPr lang="en-GB" smtClean="0"/>
              <a:t>13</a:t>
            </a:fld>
            <a:endParaRPr lang="en-GB"/>
          </a:p>
        </p:txBody>
      </p:sp>
    </p:spTree>
    <p:extLst>
      <p:ext uri="{BB962C8B-B14F-4D97-AF65-F5344CB8AC3E}">
        <p14:creationId xmlns:p14="http://schemas.microsoft.com/office/powerpoint/2010/main" val="2349690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3C063F"/>
                </a:solidFill>
                <a:latin typeface="Arial" panose="020B0604020202020204" pitchFamily="34" charset="0"/>
                <a:cs typeface="Arial" panose="020B0604020202020204" pitchFamily="34" charset="0"/>
              </a:rPr>
              <a:t>Over the years, YHCR have been fully engaged and empowered by the clinical safety standards thus, informing the assurance processes. The first assurance process started in 2019 with early adopters completing end to end testing and sign off with many CSO’s involved in the testing and Go-Live process. </a:t>
            </a: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Fast forward to 2021 the assurance process became more streamlined, with the evolving programme launching at scale the processes changed. HOWEVER, the key was and is to ensure the safe and accurate display of patient/person data. </a:t>
            </a: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With the development of the Interweave Portal launching via a web browser , in-context launch and consumers developing their user Interface to display the data available in the YHCR. We and the region had to ensure a clear, governed and repeatable process.   </a:t>
            </a: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However, this doesn’t come without challenges of the Clinical Safety Standards and how the YHCR tackled them working regionally to address the need, embed process while engaging with key people to ensure the safe sharing of useful data for direct care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Team and CSO/Social Care Lead at provider site ensures they are providing correct information by completing various testing aligned to data standards. A Data Quality Report should be completed to evidence compliance at each environmental stage, sign off by the site is completed and sent to the YHCR CSO to assure and approve. Where required additional testing will be completed or recommendations provided.  Existing hazards should be reviewed and any additional hazards identified forwarded to the YHCR.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The CSO(s) and team review testing, Data Quality Report(s), Hazards to ensure the safe and accurate provision of data. The CSO assures the provision for production once all other environments have been satisfied. The Interweave portal has undergone design, test, release phases with clinical oversight to enable a clear display of the provided data accurately. Product design, developments and releases are reviewed and approved and recommendations provided where required to satisfy governance and assurance process. Any new hazards are documented in the ‘Master hazard 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Once consuming sites start to consume the data either via the Interweave Portal or in their own User Interface it is CRUCIAL that activities take place at the consumer site to ensure data transfer is pulled and displayed correctly.</a:t>
            </a: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E717E42-CD32-024B-BC45-4A93A53EDC95}" type="slidenum">
              <a:rPr lang="en-GB" smtClean="0"/>
              <a:t>14</a:t>
            </a:fld>
            <a:endParaRPr lang="en-GB"/>
          </a:p>
        </p:txBody>
      </p:sp>
    </p:spTree>
    <p:extLst>
      <p:ext uri="{BB962C8B-B14F-4D97-AF65-F5344CB8AC3E}">
        <p14:creationId xmlns:p14="http://schemas.microsoft.com/office/powerpoint/2010/main" val="2753106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Assured for consumption, Design version 1 with user groups and experts,  design version 2 with feedback, assessment's,  input across </a:t>
            </a:r>
            <a:r>
              <a:rPr lang="en-GB" dirty="0" err="1"/>
              <a:t>icbs</a:t>
            </a:r>
            <a:r>
              <a:rPr lang="en-GB" dirty="0"/>
              <a:t>, ideas,= </a:t>
            </a:r>
            <a:r>
              <a:rPr lang="en-GB" dirty="0" err="1"/>
              <a:t>planning,review,build</a:t>
            </a:r>
            <a:r>
              <a:rPr lang="en-GB" dirty="0"/>
              <a:t>, testing, sign off release, testing= assurances for consumers. </a:t>
            </a:r>
          </a:p>
        </p:txBody>
      </p:sp>
      <p:sp>
        <p:nvSpPr>
          <p:cNvPr id="4" name="Slide Number Placeholder 3"/>
          <p:cNvSpPr>
            <a:spLocks noGrp="1"/>
          </p:cNvSpPr>
          <p:nvPr>
            <p:ph type="sldNum" sz="quarter" idx="5"/>
          </p:nvPr>
        </p:nvSpPr>
        <p:spPr/>
        <p:txBody>
          <a:bodyPr/>
          <a:lstStyle/>
          <a:p>
            <a:fld id="{1E717E42-CD32-024B-BC45-4A93A53EDC95}" type="slidenum">
              <a:rPr lang="en-GB" smtClean="0"/>
              <a:t>15</a:t>
            </a:fld>
            <a:endParaRPr lang="en-GB"/>
          </a:p>
        </p:txBody>
      </p:sp>
    </p:spTree>
    <p:extLst>
      <p:ext uri="{BB962C8B-B14F-4D97-AF65-F5344CB8AC3E}">
        <p14:creationId xmlns:p14="http://schemas.microsoft.com/office/powerpoint/2010/main" val="3269610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Labels terminology considered </a:t>
            </a:r>
          </a:p>
        </p:txBody>
      </p:sp>
      <p:sp>
        <p:nvSpPr>
          <p:cNvPr id="4" name="Slide Number Placeholder 3"/>
          <p:cNvSpPr>
            <a:spLocks noGrp="1"/>
          </p:cNvSpPr>
          <p:nvPr>
            <p:ph type="sldNum" sz="quarter" idx="5"/>
          </p:nvPr>
        </p:nvSpPr>
        <p:spPr/>
        <p:txBody>
          <a:bodyPr/>
          <a:lstStyle/>
          <a:p>
            <a:fld id="{1E717E42-CD32-024B-BC45-4A93A53EDC95}" type="slidenum">
              <a:rPr lang="en-GB" smtClean="0"/>
              <a:t>16</a:t>
            </a:fld>
            <a:endParaRPr lang="en-GB"/>
          </a:p>
        </p:txBody>
      </p:sp>
    </p:spTree>
    <p:extLst>
      <p:ext uri="{BB962C8B-B14F-4D97-AF65-F5344CB8AC3E}">
        <p14:creationId xmlns:p14="http://schemas.microsoft.com/office/powerpoint/2010/main" val="1854646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0DE5F-2252-4285-805C-C0AD603B88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382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DF677-4625-CF4A-9DC8-2664F33DDC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1919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sz="5600" b="1">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 b="6070"/>
          <a:stretch/>
        </p:blipFill>
        <p:spPr>
          <a:xfrm>
            <a:off x="9526" y="6434317"/>
            <a:ext cx="12142229" cy="42368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0310" y="251521"/>
            <a:ext cx="3005901" cy="1085817"/>
          </a:xfrm>
          <a:prstGeom prst="rect">
            <a:avLst/>
          </a:prstGeom>
        </p:spPr>
      </p:pic>
    </p:spTree>
    <p:extLst>
      <p:ext uri="{BB962C8B-B14F-4D97-AF65-F5344CB8AC3E}">
        <p14:creationId xmlns:p14="http://schemas.microsoft.com/office/powerpoint/2010/main" val="329134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5"/>
            <a:ext cx="7886667" cy="562075"/>
          </a:xfrm>
          <a:prstGeom prst="rect">
            <a:avLst/>
          </a:prstGeom>
        </p:spPr>
        <p:txBody>
          <a:bodyPr/>
          <a:lstStyle>
            <a:lvl1pPr algn="l">
              <a:defRPr sz="3733" b="1">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1600201"/>
            <a:ext cx="10972800" cy="4525963"/>
          </a:xfrm>
          <a:prstGeom prst="rect">
            <a:avLst/>
          </a:prstGeom>
        </p:spPr>
        <p:txBody>
          <a:bodyPr/>
          <a:lstStyle>
            <a:lvl1pPr>
              <a:buClr>
                <a:srgbClr val="005EB8"/>
              </a:buClr>
              <a:defRPr sz="3200">
                <a:latin typeface="Arial" panose="020B0604020202020204" pitchFamily="34" charset="0"/>
                <a:cs typeface="Arial" panose="020B0604020202020204" pitchFamily="34" charset="0"/>
              </a:defRPr>
            </a:lvl1pPr>
            <a:lvl2pPr>
              <a:buClr>
                <a:srgbClr val="005EB8"/>
              </a:buClr>
              <a:defRPr sz="2667">
                <a:latin typeface="Arial" panose="020B0604020202020204" pitchFamily="34" charset="0"/>
                <a:cs typeface="Arial" panose="020B0604020202020204" pitchFamily="34" charset="0"/>
              </a:defRPr>
            </a:lvl2pPr>
            <a:lvl3pPr>
              <a:buClr>
                <a:srgbClr val="425563"/>
              </a:buClr>
              <a:defRPr sz="2400">
                <a:latin typeface="Arial" panose="020B0604020202020204" pitchFamily="34" charset="0"/>
                <a:cs typeface="Arial" panose="020B0604020202020204" pitchFamily="34" charset="0"/>
              </a:defRPr>
            </a:lvl3pPr>
            <a:lvl4pPr>
              <a:buClr>
                <a:srgbClr val="425563"/>
              </a:buClr>
              <a:defRPr sz="2133">
                <a:latin typeface="Arial" panose="020B0604020202020204" pitchFamily="34" charset="0"/>
                <a:cs typeface="Arial" panose="020B0604020202020204" pitchFamily="34" charset="0"/>
              </a:defRPr>
            </a:lvl4pPr>
            <a:lvl5pPr>
              <a:buClr>
                <a:srgbClr val="425563"/>
              </a:buCl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6070"/>
          <a:stretch/>
        </p:blipFill>
        <p:spPr>
          <a:xfrm>
            <a:off x="9526" y="6434317"/>
            <a:ext cx="12142229" cy="42368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0310" y="251521"/>
            <a:ext cx="3005901" cy="1085817"/>
          </a:xfrm>
          <a:prstGeom prst="rect">
            <a:avLst/>
          </a:prstGeom>
        </p:spPr>
      </p:pic>
    </p:spTree>
    <p:extLst>
      <p:ext uri="{BB962C8B-B14F-4D97-AF65-F5344CB8AC3E}">
        <p14:creationId xmlns:p14="http://schemas.microsoft.com/office/powerpoint/2010/main" val="185695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buClr>
                <a:srgbClr val="005EB8"/>
              </a:buClr>
              <a:defRPr sz="3200">
                <a:latin typeface="Arial" panose="020B0604020202020204" pitchFamily="34" charset="0"/>
                <a:cs typeface="Arial" panose="020B0604020202020204" pitchFamily="34" charset="0"/>
              </a:defRPr>
            </a:lvl1pPr>
            <a:lvl2pPr>
              <a:buClr>
                <a:srgbClr val="005EB8"/>
              </a:buClr>
              <a:defRPr sz="2667">
                <a:latin typeface="Arial" panose="020B0604020202020204" pitchFamily="34" charset="0"/>
                <a:cs typeface="Arial" panose="020B0604020202020204" pitchFamily="34" charset="0"/>
              </a:defRPr>
            </a:lvl2pPr>
            <a:lvl3pPr>
              <a:buClr>
                <a:srgbClr val="425563"/>
              </a:buClr>
              <a:defRPr sz="2400">
                <a:latin typeface="Arial" panose="020B0604020202020204" pitchFamily="34" charset="0"/>
                <a:cs typeface="Arial" panose="020B0604020202020204" pitchFamily="34" charset="0"/>
              </a:defRPr>
            </a:lvl3pPr>
            <a:lvl4pPr>
              <a:buClr>
                <a:srgbClr val="425563"/>
              </a:buCl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buClr>
                <a:srgbClr val="005EB8"/>
              </a:buClr>
              <a:defRPr sz="3200">
                <a:latin typeface="Arial" panose="020B0604020202020204" pitchFamily="34" charset="0"/>
                <a:cs typeface="Arial" panose="020B0604020202020204" pitchFamily="34" charset="0"/>
              </a:defRPr>
            </a:lvl1pPr>
            <a:lvl2pPr>
              <a:buClr>
                <a:srgbClr val="005EB8"/>
              </a:buClr>
              <a:defRPr sz="2667">
                <a:latin typeface="Arial" panose="020B0604020202020204" pitchFamily="34" charset="0"/>
                <a:cs typeface="Arial" panose="020B0604020202020204" pitchFamily="34" charset="0"/>
              </a:defRPr>
            </a:lvl2pPr>
            <a:lvl3pPr>
              <a:buClr>
                <a:srgbClr val="425563"/>
              </a:buClr>
              <a:defRPr sz="2400">
                <a:latin typeface="Arial" panose="020B0604020202020204" pitchFamily="34" charset="0"/>
                <a:cs typeface="Arial" panose="020B0604020202020204" pitchFamily="34" charset="0"/>
              </a:defRPr>
            </a:lvl3pPr>
            <a:lvl4pPr>
              <a:buClr>
                <a:srgbClr val="425563"/>
              </a:buClr>
              <a:defRPr sz="2133">
                <a:latin typeface="Arial" panose="020B0604020202020204" pitchFamily="34" charset="0"/>
                <a:cs typeface="Arial" panose="020B0604020202020204" pitchFamily="34" charset="0"/>
              </a:defRPr>
            </a:lvl4pPr>
            <a:lvl5pPr>
              <a:buClr>
                <a:srgbClr val="425563"/>
              </a:buClr>
              <a:defRPr sz="2133">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1"/>
          <p:cNvSpPr>
            <a:spLocks noGrp="1"/>
          </p:cNvSpPr>
          <p:nvPr>
            <p:ph type="title"/>
          </p:nvPr>
        </p:nvSpPr>
        <p:spPr>
          <a:xfrm>
            <a:off x="609600" y="404665"/>
            <a:ext cx="7886667" cy="562075"/>
          </a:xfrm>
          <a:prstGeom prst="rect">
            <a:avLst/>
          </a:prstGeom>
        </p:spPr>
        <p:txBody>
          <a:bodyPr/>
          <a:lstStyle>
            <a:lvl1pPr algn="l">
              <a:defRPr sz="3733" b="1">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 b="6070"/>
          <a:stretch/>
        </p:blipFill>
        <p:spPr>
          <a:xfrm>
            <a:off x="9526" y="6434317"/>
            <a:ext cx="12142229" cy="42368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0310" y="251521"/>
            <a:ext cx="3005901" cy="1085817"/>
          </a:xfrm>
          <a:prstGeom prst="rect">
            <a:avLst/>
          </a:prstGeom>
        </p:spPr>
      </p:pic>
    </p:spTree>
    <p:extLst>
      <p:ext uri="{BB962C8B-B14F-4D97-AF65-F5344CB8AC3E}">
        <p14:creationId xmlns:p14="http://schemas.microsoft.com/office/powerpoint/2010/main" val="542017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itle 1"/>
          <p:cNvSpPr>
            <a:spLocks noGrp="1"/>
          </p:cNvSpPr>
          <p:nvPr>
            <p:ph type="ctrTitle"/>
          </p:nvPr>
        </p:nvSpPr>
        <p:spPr>
          <a:xfrm>
            <a:off x="914400" y="2130428"/>
            <a:ext cx="10363200" cy="1470025"/>
          </a:xfrm>
          <a:prstGeom prst="rect">
            <a:avLst/>
          </a:prstGeom>
        </p:spPr>
        <p:txBody>
          <a:bodyPr/>
          <a:lstStyle>
            <a:lvl1pPr>
              <a:defRPr b="1">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6070"/>
          <a:stretch/>
        </p:blipFill>
        <p:spPr>
          <a:xfrm>
            <a:off x="9526" y="6434317"/>
            <a:ext cx="12142229" cy="42368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0310" y="251521"/>
            <a:ext cx="3005901" cy="1085817"/>
          </a:xfrm>
          <a:prstGeom prst="rect">
            <a:avLst/>
          </a:prstGeom>
        </p:spPr>
      </p:pic>
    </p:spTree>
    <p:extLst>
      <p:ext uri="{BB962C8B-B14F-4D97-AF65-F5344CB8AC3E}">
        <p14:creationId xmlns:p14="http://schemas.microsoft.com/office/powerpoint/2010/main" val="1350528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3900"/>
          <a:stretch/>
        </p:blipFill>
        <p:spPr>
          <a:xfrm>
            <a:off x="3186" y="8022"/>
            <a:ext cx="12188815" cy="9135977"/>
          </a:xfrm>
          <a:prstGeom prst="rect">
            <a:avLst/>
          </a:prstGeom>
        </p:spPr>
      </p:pic>
      <p:sp>
        <p:nvSpPr>
          <p:cNvPr id="7" name="Text Placeholder 7"/>
          <p:cNvSpPr>
            <a:spLocks noGrp="1"/>
          </p:cNvSpPr>
          <p:nvPr>
            <p:ph type="body" sz="quarter" idx="10" hasCustomPrompt="1"/>
          </p:nvPr>
        </p:nvSpPr>
        <p:spPr>
          <a:xfrm>
            <a:off x="6576053" y="2996952"/>
            <a:ext cx="4992555" cy="2592288"/>
          </a:xfrm>
          <a:prstGeom prst="rect">
            <a:avLst/>
          </a:prstGeom>
        </p:spPr>
        <p:txBody>
          <a:bodyPr/>
          <a:lstStyle>
            <a:lvl1pPr marL="0" indent="0" algn="ctr">
              <a:buNone/>
              <a:defRPr sz="4000" b="1" baseline="0">
                <a:solidFill>
                  <a:schemeClr val="accent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Add Presentation Title</a:t>
            </a:r>
          </a:p>
        </p:txBody>
      </p:sp>
      <p:sp>
        <p:nvSpPr>
          <p:cNvPr id="8" name="Text Placeholder 7"/>
          <p:cNvSpPr>
            <a:spLocks noGrp="1"/>
          </p:cNvSpPr>
          <p:nvPr>
            <p:ph type="body" sz="quarter" idx="11" hasCustomPrompt="1"/>
          </p:nvPr>
        </p:nvSpPr>
        <p:spPr>
          <a:xfrm>
            <a:off x="6576053" y="5805264"/>
            <a:ext cx="4992555" cy="648072"/>
          </a:xfrm>
          <a:prstGeom prst="rect">
            <a:avLst/>
          </a:prstGeom>
        </p:spPr>
        <p:txBody>
          <a:bodyPr/>
          <a:lstStyle>
            <a:lvl1pPr marL="0" indent="0" algn="ctr">
              <a:buNone/>
              <a:defRPr sz="2400" b="1" baseline="0">
                <a:solidFill>
                  <a:schemeClr val="accent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add presenter and date if applicable</a:t>
            </a:r>
          </a:p>
        </p:txBody>
      </p:sp>
    </p:spTree>
    <p:extLst>
      <p:ext uri="{BB962C8B-B14F-4D97-AF65-F5344CB8AC3E}">
        <p14:creationId xmlns:p14="http://schemas.microsoft.com/office/powerpoint/2010/main" val="50926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0C225E06-2D28-6044-A754-78574865E02E}" type="datetimeFigureOut">
              <a:rPr lang="en-US" smtClean="0"/>
              <a:t>3/20/2023</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5E06-2D28-6044-A754-78574865E02E}" type="datetimeFigureOut">
              <a:rPr lang="en-US" smtClean="0"/>
              <a:t>3/20/2023</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7"/>
          <p:cNvSpPr txBox="1">
            <a:spLocks/>
          </p:cNvSpPr>
          <p:nvPr userDrawn="1"/>
        </p:nvSpPr>
        <p:spPr>
          <a:xfrm>
            <a:off x="5039883" y="3068961"/>
            <a:ext cx="4224867" cy="1512168"/>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3000" b="1"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4000"/>
              <a:t>Click to Add Presentation Title</a:t>
            </a:r>
            <a:endParaRPr lang="en-US" sz="4000" dirty="0"/>
          </a:p>
        </p:txBody>
      </p:sp>
    </p:spTree>
    <p:extLst>
      <p:ext uri="{BB962C8B-B14F-4D97-AF65-F5344CB8AC3E}">
        <p14:creationId xmlns:p14="http://schemas.microsoft.com/office/powerpoint/2010/main" val="3435391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8.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pixabay.com/en/post-it-memos-notes-info-1975179/" TargetMode="Externa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pixabay.com/en/post-it-memos-notes-info-1975179/"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1091514" y="2836718"/>
            <a:ext cx="8960623" cy="1504368"/>
          </a:xfrm>
        </p:spPr>
        <p:txBody>
          <a:bodyPr>
            <a:normAutofit/>
          </a:bodyPr>
          <a:lstStyle/>
          <a:p>
            <a:pPr algn="l"/>
            <a:r>
              <a:rPr lang="en-US" sz="4400" b="1" dirty="0">
                <a:solidFill>
                  <a:schemeClr val="bg1"/>
                </a:solidFill>
                <a:latin typeface="Arial" panose="020B0604020202020204" pitchFamily="34" charset="0"/>
                <a:cs typeface="Arial" panose="020B0604020202020204" pitchFamily="34" charset="0"/>
              </a:rPr>
              <a:t>Clinical Safety</a:t>
            </a:r>
          </a:p>
        </p:txBody>
      </p:sp>
      <p:sp>
        <p:nvSpPr>
          <p:cNvPr id="3" name="Subtitle 2">
            <a:extLst>
              <a:ext uri="{FF2B5EF4-FFF2-40B4-BE49-F238E27FC236}">
                <a16:creationId xmlns:a16="http://schemas.microsoft.com/office/drawing/2014/main" id="{EB73A3E1-990D-C047-9DF5-E3F22A2CDFD7}"/>
              </a:ext>
            </a:extLst>
          </p:cNvPr>
          <p:cNvSpPr>
            <a:spLocks noGrp="1"/>
          </p:cNvSpPr>
          <p:nvPr>
            <p:ph type="subTitle" idx="1"/>
          </p:nvPr>
        </p:nvSpPr>
        <p:spPr>
          <a:xfrm>
            <a:off x="28834" y="5416062"/>
            <a:ext cx="3072712" cy="1801553"/>
          </a:xfrm>
        </p:spPr>
        <p:txBody>
          <a:bodyPr>
            <a:normAutofit/>
          </a:bodyPr>
          <a:lstStyle/>
          <a:p>
            <a:pPr algn="l">
              <a:lnSpc>
                <a:spcPct val="100000"/>
              </a:lnSpc>
            </a:pPr>
            <a:r>
              <a:rPr lang="en-GB" sz="1200" b="1" dirty="0">
                <a:solidFill>
                  <a:schemeClr val="bg1"/>
                </a:solidFill>
                <a:latin typeface="Arial" panose="020B0604020202020204" pitchFamily="34" charset="0"/>
                <a:cs typeface="Arial" panose="020B0604020202020204" pitchFamily="34" charset="0"/>
              </a:rPr>
              <a:t>Rebecca Wilson Clinical Safety Lead</a:t>
            </a:r>
          </a:p>
          <a:p>
            <a:pPr algn="l">
              <a:lnSpc>
                <a:spcPct val="100000"/>
              </a:lnSpc>
            </a:pPr>
            <a:r>
              <a:rPr lang="en-GB" sz="1200" b="1" dirty="0">
                <a:solidFill>
                  <a:schemeClr val="bg1"/>
                </a:solidFill>
                <a:latin typeface="Arial" panose="020B0604020202020204" pitchFamily="34" charset="0"/>
                <a:cs typeface="Arial" panose="020B0604020202020204" pitchFamily="34" charset="0"/>
              </a:rPr>
              <a:t>Ola Zahran CTO</a:t>
            </a:r>
          </a:p>
          <a:p>
            <a:pPr algn="l">
              <a:lnSpc>
                <a:spcPct val="100000"/>
              </a:lnSpc>
            </a:pPr>
            <a:r>
              <a:rPr lang="en-GB" sz="1200" b="1" dirty="0">
                <a:solidFill>
                  <a:schemeClr val="bg1"/>
                </a:solidFill>
                <a:latin typeface="Arial" panose="020B0604020202020204" pitchFamily="34" charset="0"/>
                <a:cs typeface="Arial" panose="020B0604020202020204" pitchFamily="34" charset="0"/>
              </a:rPr>
              <a:t>Vicky Faint CSO </a:t>
            </a:r>
          </a:p>
          <a:p>
            <a:pPr algn="l">
              <a:lnSpc>
                <a:spcPct val="100000"/>
              </a:lnSpc>
            </a:pPr>
            <a:r>
              <a:rPr lang="en-US" sz="1200" b="1" dirty="0">
                <a:solidFill>
                  <a:schemeClr val="bg1"/>
                </a:solidFill>
                <a:latin typeface="Arial" panose="020B0604020202020204" pitchFamily="34" charset="0"/>
                <a:cs typeface="Arial" panose="020B0604020202020204" pitchFamily="34" charset="0"/>
              </a:rPr>
              <a:t>Dean Mawson CSO</a:t>
            </a:r>
          </a:p>
        </p:txBody>
      </p:sp>
      <p:sp>
        <p:nvSpPr>
          <p:cNvPr id="4" name="Subtitle 2">
            <a:extLst>
              <a:ext uri="{FF2B5EF4-FFF2-40B4-BE49-F238E27FC236}">
                <a16:creationId xmlns:a16="http://schemas.microsoft.com/office/drawing/2014/main" id="{3C93F276-E5CD-6644-9594-B9573657C25B}"/>
              </a:ext>
            </a:extLst>
          </p:cNvPr>
          <p:cNvSpPr txBox="1">
            <a:spLocks/>
          </p:cNvSpPr>
          <p:nvPr/>
        </p:nvSpPr>
        <p:spPr>
          <a:xfrm>
            <a:off x="3023288" y="5393041"/>
            <a:ext cx="3072712" cy="7330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b="1" dirty="0">
                <a:solidFill>
                  <a:schemeClr val="bg1"/>
                </a:solidFill>
                <a:latin typeface="Arial" panose="020B0604020202020204" pitchFamily="34" charset="0"/>
                <a:cs typeface="Arial" panose="020B0604020202020204" pitchFamily="34" charset="0"/>
              </a:rPr>
              <a:t>Shared Care Record Summit</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20</a:t>
            </a:r>
            <a:r>
              <a:rPr lang="en-GB" sz="1200" b="1" baseline="30000" dirty="0">
                <a:solidFill>
                  <a:schemeClr val="bg1"/>
                </a:solidFill>
                <a:latin typeface="Arial" panose="020B0604020202020204" pitchFamily="34" charset="0"/>
                <a:cs typeface="Arial" panose="020B0604020202020204" pitchFamily="34" charset="0"/>
              </a:rPr>
              <a:t>th</a:t>
            </a:r>
            <a:r>
              <a:rPr lang="en-GB" sz="1200" b="1" dirty="0">
                <a:solidFill>
                  <a:schemeClr val="bg1"/>
                </a:solidFill>
                <a:latin typeface="Arial" panose="020B0604020202020204" pitchFamily="34" charset="0"/>
                <a:cs typeface="Arial" panose="020B0604020202020204" pitchFamily="34" charset="0"/>
              </a:rPr>
              <a:t> – 21</a:t>
            </a:r>
            <a:r>
              <a:rPr lang="en-GB" sz="1200" b="1" baseline="30000" dirty="0">
                <a:solidFill>
                  <a:schemeClr val="bg1"/>
                </a:solidFill>
                <a:latin typeface="Arial" panose="020B0604020202020204" pitchFamily="34" charset="0"/>
                <a:cs typeface="Arial" panose="020B0604020202020204" pitchFamily="34" charset="0"/>
              </a:rPr>
              <a:t>st</a:t>
            </a:r>
            <a:r>
              <a:rPr lang="en-GB" sz="1200" b="1" dirty="0">
                <a:solidFill>
                  <a:schemeClr val="bg1"/>
                </a:solidFill>
                <a:latin typeface="Arial" panose="020B0604020202020204" pitchFamily="34" charset="0"/>
                <a:cs typeface="Arial" panose="020B0604020202020204" pitchFamily="34" charset="0"/>
              </a:rPr>
              <a:t> March 2023</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The Queens Hotel, Leeds</a:t>
            </a: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2"/>
          <a:srcRect t="60718"/>
          <a:stretch/>
        </p:blipFill>
        <p:spPr>
          <a:xfrm>
            <a:off x="8507920" y="868972"/>
            <a:ext cx="3911995" cy="65058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3"/>
          <a:stretch>
            <a:fillRect/>
          </a:stretch>
        </p:blipFill>
        <p:spPr>
          <a:xfrm>
            <a:off x="1228957" y="699118"/>
            <a:ext cx="4360475" cy="990291"/>
          </a:xfrm>
          <a:prstGeom prst="rect">
            <a:avLst/>
          </a:prstGeom>
        </p:spPr>
      </p:pic>
    </p:spTree>
    <p:extLst>
      <p:ext uri="{BB962C8B-B14F-4D97-AF65-F5344CB8AC3E}">
        <p14:creationId xmlns:p14="http://schemas.microsoft.com/office/powerpoint/2010/main" val="4275278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Governance Framework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080373" y="306540"/>
            <a:ext cx="1545867" cy="351076"/>
          </a:xfrm>
          <a:prstGeom prst="rect">
            <a:avLst/>
          </a:prstGeom>
        </p:spPr>
      </p:pic>
      <p:sp>
        <p:nvSpPr>
          <p:cNvPr id="8" name="TextBox 7">
            <a:extLst>
              <a:ext uri="{FF2B5EF4-FFF2-40B4-BE49-F238E27FC236}">
                <a16:creationId xmlns:a16="http://schemas.microsoft.com/office/drawing/2014/main" id="{6E41013A-2579-950F-A464-458717D4975C}"/>
              </a:ext>
            </a:extLst>
          </p:cNvPr>
          <p:cNvSpPr txBox="1"/>
          <p:nvPr/>
        </p:nvSpPr>
        <p:spPr>
          <a:xfrm>
            <a:off x="735248" y="964155"/>
            <a:ext cx="11225524" cy="5355312"/>
          </a:xfrm>
          <a:prstGeom prst="rect">
            <a:avLst/>
          </a:prstGeom>
          <a:noFill/>
        </p:spPr>
        <p:txBody>
          <a:bodyPr wrap="square">
            <a:spAutoFit/>
          </a:bodyPr>
          <a:lstStyle/>
          <a:p>
            <a:r>
              <a:rPr lang="en-GB" dirty="0">
                <a:effectLst/>
                <a:latin typeface="Arial" panose="020B0604020202020204" pitchFamily="34" charset="0"/>
                <a:cs typeface="Arial" panose="020B0604020202020204" pitchFamily="34" charset="0"/>
              </a:rPr>
              <a:t>Builds on established NHSE Digital </a:t>
            </a:r>
            <a:r>
              <a:rPr lang="en-GB" dirty="0">
                <a:latin typeface="Arial" panose="020B0604020202020204" pitchFamily="34" charset="0"/>
                <a:cs typeface="Arial" panose="020B0604020202020204" pitchFamily="34" charset="0"/>
              </a:rPr>
              <a:t>H</a:t>
            </a:r>
            <a:r>
              <a:rPr lang="en-GB" dirty="0">
                <a:effectLst/>
                <a:latin typeface="Arial" panose="020B0604020202020204" pitchFamily="34" charset="0"/>
                <a:cs typeface="Arial" panose="020B0604020202020204" pitchFamily="34" charset="0"/>
              </a:rPr>
              <a:t>ealth </a:t>
            </a:r>
            <a:r>
              <a:rPr lang="en-GB" dirty="0">
                <a:latin typeface="Arial" panose="020B0604020202020204" pitchFamily="34" charset="0"/>
                <a:cs typeface="Arial" panose="020B0604020202020204" pitchFamily="34" charset="0"/>
              </a:rPr>
              <a:t>C</a:t>
            </a:r>
            <a:r>
              <a:rPr lang="en-GB" dirty="0">
                <a:effectLst/>
                <a:latin typeface="Arial" panose="020B0604020202020204" pitchFamily="34" charset="0"/>
                <a:cs typeface="Arial" panose="020B0604020202020204" pitchFamily="34" charset="0"/>
              </a:rPr>
              <a:t>linical </a:t>
            </a:r>
            <a:r>
              <a:rPr lang="en-GB" dirty="0">
                <a:latin typeface="Arial" panose="020B0604020202020204" pitchFamily="34" charset="0"/>
                <a:cs typeface="Arial" panose="020B0604020202020204" pitchFamily="34" charset="0"/>
              </a:rPr>
              <a:t>R</a:t>
            </a:r>
            <a:r>
              <a:rPr lang="en-GB" dirty="0">
                <a:effectLst/>
                <a:latin typeface="Arial" panose="020B0604020202020204" pitchFamily="34" charset="0"/>
                <a:cs typeface="Arial" panose="020B0604020202020204" pitchFamily="34" charset="0"/>
              </a:rPr>
              <a:t>isk </a:t>
            </a:r>
            <a:r>
              <a:rPr lang="en-GB" dirty="0">
                <a:latin typeface="Arial" panose="020B0604020202020204" pitchFamily="34" charset="0"/>
                <a:cs typeface="Arial" panose="020B0604020202020204" pitchFamily="34" charset="0"/>
              </a:rPr>
              <a:t>M</a:t>
            </a:r>
            <a:r>
              <a:rPr lang="en-GB" dirty="0">
                <a:effectLst/>
                <a:latin typeface="Arial" panose="020B0604020202020204" pitchFamily="34" charset="0"/>
                <a:cs typeface="Arial" panose="020B0604020202020204" pitchFamily="34" charset="0"/>
              </a:rPr>
              <a:t>anagement (CRM) requirements:</a:t>
            </a:r>
          </a:p>
          <a:p>
            <a:endParaRPr lang="en-GB"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effectLst/>
                <a:latin typeface="Arial" panose="020B0604020202020204" pitchFamily="34" charset="0"/>
                <a:cs typeface="Arial" panose="020B0604020202020204" pitchFamily="34" charset="0"/>
              </a:rPr>
              <a:t>Process must be simple and needs to be understood by all and therefore is not a burden or created industry</a:t>
            </a:r>
          </a:p>
          <a:p>
            <a:pPr marL="285750" indent="-285750">
              <a:buFont typeface="Arial" panose="020B0604020202020204" pitchFamily="34" charset="0"/>
              <a:buChar char="•"/>
            </a:pPr>
            <a:r>
              <a:rPr lang="en-GB" dirty="0">
                <a:effectLst/>
                <a:latin typeface="Arial" panose="020B0604020202020204" pitchFamily="34" charset="0"/>
                <a:cs typeface="Arial" panose="020B0604020202020204" pitchFamily="34" charset="0"/>
              </a:rPr>
              <a:t>Process is inclusive, provides integrity; fosters collaboration, partnership, honesty, transparency and shared learning</a:t>
            </a:r>
          </a:p>
          <a:p>
            <a:pPr marL="285750" indent="-285750">
              <a:buFont typeface="Arial" panose="020B0604020202020204" pitchFamily="34" charset="0"/>
              <a:buChar char="•"/>
            </a:pPr>
            <a:r>
              <a:rPr lang="en-GB" dirty="0">
                <a:effectLst/>
                <a:latin typeface="Arial" panose="020B0604020202020204" pitchFamily="34" charset="0"/>
                <a:cs typeface="Arial" panose="020B0604020202020204" pitchFamily="34" charset="0"/>
              </a:rPr>
              <a:t>Levers both </a:t>
            </a:r>
            <a:r>
              <a:rPr lang="en-GB" dirty="0">
                <a:latin typeface="Arial" panose="020B0604020202020204" pitchFamily="34" charset="0"/>
                <a:cs typeface="Arial" panose="020B0604020202020204" pitchFamily="34" charset="0"/>
              </a:rPr>
              <a:t>Manufacturer</a:t>
            </a:r>
            <a:r>
              <a:rPr lang="en-GB" dirty="0">
                <a:effectLst/>
                <a:latin typeface="Arial" panose="020B0604020202020204" pitchFamily="34" charset="0"/>
                <a:cs typeface="Arial" panose="020B0604020202020204" pitchFamily="34" charset="0"/>
              </a:rPr>
              <a:t> and </a:t>
            </a:r>
            <a:r>
              <a:rPr lang="en-GB" dirty="0">
                <a:latin typeface="Arial" panose="020B0604020202020204" pitchFamily="34" charset="0"/>
                <a:cs typeface="Arial" panose="020B0604020202020204" pitchFamily="34" charset="0"/>
              </a:rPr>
              <a:t>Health Organisation</a:t>
            </a:r>
            <a:r>
              <a:rPr lang="en-GB" dirty="0">
                <a:effectLst/>
                <a:latin typeface="Arial" panose="020B0604020202020204" pitchFamily="34" charset="0"/>
                <a:cs typeface="Arial" panose="020B0604020202020204" pitchFamily="34" charset="0"/>
              </a:rPr>
              <a:t> provenance and experience</a:t>
            </a:r>
          </a:p>
          <a:p>
            <a:br>
              <a:rPr lang="en-GB" dirty="0">
                <a:effectLst/>
                <a:latin typeface="Arial" panose="020B0604020202020204" pitchFamily="34" charset="0"/>
                <a:cs typeface="Arial" panose="020B0604020202020204" pitchFamily="34" charset="0"/>
              </a:rPr>
            </a:br>
            <a:r>
              <a:rPr lang="en-GB" dirty="0">
                <a:effectLst/>
                <a:latin typeface="Arial" panose="020B0604020202020204" pitchFamily="34" charset="0"/>
                <a:cs typeface="Arial" panose="020B0604020202020204" pitchFamily="34" charset="0"/>
              </a:rPr>
              <a:t>Provides assurance to interested parties that the Digital Health System is safe for the purpose designed and intended use;</a:t>
            </a:r>
          </a:p>
          <a:p>
            <a:endParaRPr lang="en-GB"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effectLst/>
                <a:latin typeface="Arial" panose="020B0604020202020204" pitchFamily="34" charset="0"/>
                <a:cs typeface="Arial" panose="020B0604020202020204" pitchFamily="34" charset="0"/>
              </a:rPr>
              <a:t>Staff, Patients, Project, Executive, Regulator (i.e. CQC, </a:t>
            </a:r>
            <a:r>
              <a:rPr lang="en-GB" dirty="0">
                <a:latin typeface="Arial" panose="020B0604020202020204" pitchFamily="34" charset="0"/>
                <a:cs typeface="Arial" panose="020B0604020202020204" pitchFamily="34" charset="0"/>
              </a:rPr>
              <a:t>DTAC</a:t>
            </a:r>
            <a:r>
              <a:rPr lang="en-GB" dirty="0">
                <a:effectLst/>
                <a:latin typeface="Arial" panose="020B0604020202020204" pitchFamily="34" charset="0"/>
                <a:cs typeface="Arial" panose="020B0604020202020204" pitchFamily="34" charset="0"/>
              </a:rPr>
              <a:t>) etc.</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Clinical Safety Case Report</a:t>
            </a:r>
            <a:r>
              <a:rPr lang="en-GB" dirty="0">
                <a:effectLst/>
                <a:latin typeface="Arial" panose="020B0604020202020204" pitchFamily="34" charset="0"/>
                <a:cs typeface="Arial" panose="020B0604020202020204" pitchFamily="34" charset="0"/>
              </a:rPr>
              <a:t> needs to be summarised, presented and understood by being relevant to the audience </a:t>
            </a:r>
            <a:r>
              <a:rPr lang="en-GB" i="1" dirty="0">
                <a:latin typeface="Arial" panose="020B0604020202020204" pitchFamily="34" charset="0"/>
                <a:cs typeface="Arial" panose="020B0604020202020204" pitchFamily="34" charset="0"/>
              </a:rPr>
              <a:t>(</a:t>
            </a:r>
            <a:r>
              <a:rPr lang="en-GB" i="1" dirty="0">
                <a:effectLst/>
                <a:latin typeface="Arial" panose="020B0604020202020204" pitchFamily="34" charset="0"/>
                <a:cs typeface="Arial" panose="020B0604020202020204" pitchFamily="34" charset="0"/>
              </a:rPr>
              <a:t>otherwise what’s the point?)</a:t>
            </a:r>
            <a:endParaRPr lang="en-GB"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effectLst/>
                <a:latin typeface="Arial" panose="020B0604020202020204" pitchFamily="34" charset="0"/>
                <a:cs typeface="Arial" panose="020B0604020202020204" pitchFamily="34" charset="0"/>
              </a:rPr>
              <a:t>… and references evidence contained within the Risk Management File to </a:t>
            </a:r>
            <a:r>
              <a:rPr lang="en-GB" dirty="0">
                <a:latin typeface="Arial" panose="020B0604020202020204" pitchFamily="34" charset="0"/>
                <a:cs typeface="Arial" panose="020B0604020202020204" pitchFamily="34" charset="0"/>
              </a:rPr>
              <a:t>support the safe and effective implementation</a:t>
            </a:r>
            <a:endParaRPr lang="en-GB" dirty="0">
              <a:effectLst/>
              <a:latin typeface="Arial" panose="020B0604020202020204" pitchFamily="34" charset="0"/>
              <a:cs typeface="Arial" panose="020B0604020202020204" pitchFamily="34" charset="0"/>
            </a:endParaRPr>
          </a:p>
          <a:p>
            <a:endParaRPr lang="en-GB" dirty="0">
              <a:effectLst/>
              <a:latin typeface="Arial" panose="020B0604020202020204" pitchFamily="34" charset="0"/>
              <a:cs typeface="Arial" panose="020B0604020202020204" pitchFamily="34" charset="0"/>
            </a:endParaRPr>
          </a:p>
          <a:p>
            <a:r>
              <a:rPr lang="en-GB" dirty="0">
                <a:effectLst/>
                <a:latin typeface="Arial" panose="020B0604020202020204" pitchFamily="34" charset="0"/>
                <a:cs typeface="Arial" panose="020B0604020202020204" pitchFamily="34" charset="0"/>
              </a:rPr>
              <a:t>CRM is therefore all about good </a:t>
            </a:r>
            <a:r>
              <a:rPr lang="en-GB" b="1" dirty="0">
                <a:effectLst/>
                <a:latin typeface="Arial" panose="020B0604020202020204" pitchFamily="34" charset="0"/>
                <a:cs typeface="Arial" panose="020B0604020202020204" pitchFamily="34" charset="0"/>
              </a:rPr>
              <a:t>governance, </a:t>
            </a:r>
            <a:r>
              <a:rPr lang="en-GB" dirty="0">
                <a:effectLst/>
                <a:latin typeface="Arial" panose="020B0604020202020204" pitchFamily="34" charset="0"/>
                <a:cs typeface="Arial" panose="020B0604020202020204" pitchFamily="34" charset="0"/>
              </a:rPr>
              <a:t>and sharing evidenced based common sense with …. ‘</a:t>
            </a:r>
            <a:r>
              <a:rPr lang="en-GB" b="1" dirty="0">
                <a:effectLst/>
                <a:latin typeface="Arial" panose="020B0604020202020204" pitchFamily="34" charset="0"/>
                <a:cs typeface="Arial" panose="020B0604020202020204" pitchFamily="34" charset="0"/>
              </a:rPr>
              <a:t>no surprises</a:t>
            </a:r>
            <a:r>
              <a:rPr lang="en-GB" dirty="0">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68254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not just documentation   </a:t>
            </a:r>
            <a:endParaRPr lang="en-US" sz="2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0" y="1074744"/>
            <a:ext cx="12192000" cy="7417415"/>
          </a:xfrm>
          <a:prstGeom prst="rect">
            <a:avLst/>
          </a:prstGeom>
        </p:spPr>
        <p:txBody>
          <a:bodyPr wrap="square">
            <a:spAutoFit/>
          </a:bodyPr>
          <a:lstStyle/>
          <a:p>
            <a:r>
              <a:rPr lang="en-GB" dirty="0">
                <a:solidFill>
                  <a:srgbClr val="3C063F"/>
                </a:solidFill>
                <a:latin typeface="Arial" panose="020B0604020202020204" pitchFamily="34" charset="0"/>
                <a:cs typeface="Arial" panose="020B0604020202020204" pitchFamily="34" charset="0"/>
              </a:rPr>
              <a:t>Key documentation mentioned needs to completed to comply with the standards, </a:t>
            </a:r>
            <a:r>
              <a:rPr lang="en-GB" b="1" u="sng" dirty="0">
                <a:solidFill>
                  <a:srgbClr val="3C063F"/>
                </a:solidFill>
                <a:latin typeface="Arial" panose="020B0604020202020204" pitchFamily="34" charset="0"/>
                <a:cs typeface="Arial" panose="020B0604020202020204" pitchFamily="34" charset="0"/>
              </a:rPr>
              <a:t>HOWEVER,</a:t>
            </a:r>
            <a:r>
              <a:rPr lang="en-GB" dirty="0">
                <a:solidFill>
                  <a:srgbClr val="3C063F"/>
                </a:solidFill>
                <a:latin typeface="Arial" panose="020B0604020202020204" pitchFamily="34" charset="0"/>
                <a:cs typeface="Arial" panose="020B0604020202020204" pitchFamily="34" charset="0"/>
              </a:rPr>
              <a:t> this should not be seen as a tick-box exercise, it requires the </a:t>
            </a:r>
            <a:r>
              <a:rPr lang="en-GB" sz="2000" b="1" dirty="0">
                <a:solidFill>
                  <a:srgbClr val="3C063F"/>
                </a:solidFill>
                <a:latin typeface="Arial" panose="020B0604020202020204" pitchFamily="34" charset="0"/>
                <a:cs typeface="Arial" panose="020B0604020202020204" pitchFamily="34" charset="0"/>
              </a:rPr>
              <a:t>right people </a:t>
            </a:r>
            <a:r>
              <a:rPr lang="en-GB" dirty="0">
                <a:solidFill>
                  <a:srgbClr val="3C063F"/>
                </a:solidFill>
                <a:latin typeface="Arial" panose="020B0604020202020204" pitchFamily="34" charset="0"/>
                <a:cs typeface="Arial" panose="020B0604020202020204" pitchFamily="34" charset="0"/>
              </a:rPr>
              <a:t>involved in the </a:t>
            </a:r>
            <a:r>
              <a:rPr lang="en-GB" sz="2000" b="1" dirty="0">
                <a:solidFill>
                  <a:srgbClr val="3C063F"/>
                </a:solidFill>
                <a:latin typeface="Arial" panose="020B0604020202020204" pitchFamily="34" charset="0"/>
                <a:cs typeface="Arial" panose="020B0604020202020204" pitchFamily="34" charset="0"/>
              </a:rPr>
              <a:t>process </a:t>
            </a:r>
            <a:r>
              <a:rPr lang="en-GB" dirty="0">
                <a:solidFill>
                  <a:srgbClr val="3C063F"/>
                </a:solidFill>
                <a:latin typeface="Arial" panose="020B0604020202020204" pitchFamily="34" charset="0"/>
                <a:cs typeface="Arial" panose="020B0604020202020204" pitchFamily="34" charset="0"/>
              </a:rPr>
              <a:t>to enable the early visibility and identification of hazards/risks. </a:t>
            </a:r>
          </a:p>
          <a:p>
            <a:endParaRPr lang="en-GB" dirty="0">
              <a:solidFill>
                <a:srgbClr val="3C063F"/>
              </a:solidFill>
              <a:latin typeface="Arial" panose="020B0604020202020204" pitchFamily="34" charset="0"/>
              <a:cs typeface="Arial" panose="020B0604020202020204" pitchFamily="34" charset="0"/>
            </a:endParaRPr>
          </a:p>
          <a:p>
            <a:r>
              <a:rPr lang="en-GB" dirty="0">
                <a:solidFill>
                  <a:srgbClr val="3C063F"/>
                </a:solidFill>
                <a:latin typeface="Arial" panose="020B0604020202020204" pitchFamily="34" charset="0"/>
                <a:cs typeface="Arial" panose="020B0604020202020204" pitchFamily="34" charset="0"/>
              </a:rPr>
              <a:t>The three core documents are:</a:t>
            </a:r>
          </a:p>
          <a:p>
            <a:pPr marL="285750" indent="-285750">
              <a:buFontTx/>
              <a:buChar char="-"/>
            </a:pPr>
            <a:r>
              <a:rPr lang="en-GB" dirty="0">
                <a:solidFill>
                  <a:srgbClr val="3C063F"/>
                </a:solidFill>
                <a:latin typeface="Arial" panose="020B0604020202020204" pitchFamily="34" charset="0"/>
                <a:cs typeface="Arial" panose="020B0604020202020204" pitchFamily="34" charset="0"/>
              </a:rPr>
              <a:t>Clinical Risk Management Plan (details risk activities)</a:t>
            </a:r>
          </a:p>
          <a:p>
            <a:pPr marL="285750" indent="-285750">
              <a:buFontTx/>
              <a:buChar char="-"/>
            </a:pPr>
            <a:r>
              <a:rPr lang="en-GB" dirty="0">
                <a:solidFill>
                  <a:srgbClr val="3C063F"/>
                </a:solidFill>
                <a:latin typeface="Arial" panose="020B0604020202020204" pitchFamily="34" charset="0"/>
                <a:cs typeface="Arial" panose="020B0604020202020204" pitchFamily="34" charset="0"/>
              </a:rPr>
              <a:t>Hazard Log (documents hazards, controls, recommendations)</a:t>
            </a:r>
          </a:p>
          <a:p>
            <a:pPr marL="285750" indent="-285750">
              <a:buFontTx/>
              <a:buChar char="-"/>
            </a:pPr>
            <a:r>
              <a:rPr lang="en-GB" dirty="0">
                <a:solidFill>
                  <a:srgbClr val="3C063F"/>
                </a:solidFill>
                <a:latin typeface="Arial" panose="020B0604020202020204" pitchFamily="34" charset="0"/>
                <a:cs typeface="Arial" panose="020B0604020202020204" pitchFamily="34" charset="0"/>
              </a:rPr>
              <a:t>Clinical Safety Case Report  ( evidences the safety position of the product/system)</a:t>
            </a:r>
          </a:p>
          <a:p>
            <a:pPr marL="285750" indent="-285750">
              <a:buFontTx/>
              <a:buChar char="-"/>
            </a:pPr>
            <a:endParaRPr lang="en-GB" dirty="0">
              <a:solidFill>
                <a:srgbClr val="3C063F"/>
              </a:solidFill>
              <a:latin typeface="Arial" panose="020B0604020202020204" pitchFamily="34" charset="0"/>
              <a:cs typeface="Arial" panose="020B0604020202020204" pitchFamily="34" charset="0"/>
            </a:endParaRPr>
          </a:p>
          <a:p>
            <a:r>
              <a:rPr lang="en-GB" dirty="0">
                <a:solidFill>
                  <a:srgbClr val="3C063F"/>
                </a:solidFill>
                <a:latin typeface="Arial" panose="020B0604020202020204" pitchFamily="34" charset="0"/>
                <a:cs typeface="Arial" panose="020B0604020202020204" pitchFamily="34" charset="0"/>
              </a:rPr>
              <a:t>Techniques used to identify hazards include SWIFT :</a:t>
            </a:r>
          </a:p>
          <a:p>
            <a:r>
              <a:rPr lang="en-GB" dirty="0">
                <a:solidFill>
                  <a:srgbClr val="3C063F"/>
                </a:solidFill>
                <a:latin typeface="Arial" panose="020B0604020202020204" pitchFamily="34" charset="0"/>
                <a:cs typeface="Arial" panose="020B0604020202020204" pitchFamily="34" charset="0"/>
              </a:rPr>
              <a:t>What can go wrong</a:t>
            </a:r>
          </a:p>
          <a:p>
            <a:r>
              <a:rPr lang="en-GB" dirty="0">
                <a:solidFill>
                  <a:srgbClr val="3C063F"/>
                </a:solidFill>
                <a:latin typeface="Arial" panose="020B0604020202020204" pitchFamily="34" charset="0"/>
                <a:cs typeface="Arial" panose="020B0604020202020204" pitchFamily="34" charset="0"/>
              </a:rPr>
              <a:t>What happens if</a:t>
            </a:r>
          </a:p>
          <a:p>
            <a:r>
              <a:rPr lang="en-GB" dirty="0">
                <a:solidFill>
                  <a:srgbClr val="3C063F"/>
                </a:solidFill>
                <a:latin typeface="Arial" panose="020B0604020202020204" pitchFamily="34" charset="0"/>
                <a:cs typeface="Arial" panose="020B0604020202020204" pitchFamily="34" charset="0"/>
              </a:rPr>
              <a:t>Can a user</a:t>
            </a:r>
          </a:p>
          <a:p>
            <a:r>
              <a:rPr lang="en-GB" dirty="0">
                <a:solidFill>
                  <a:srgbClr val="3C063F"/>
                </a:solidFill>
                <a:latin typeface="Arial" panose="020B0604020202020204" pitchFamily="34" charset="0"/>
                <a:cs typeface="Arial" panose="020B0604020202020204" pitchFamily="34" charset="0"/>
              </a:rPr>
              <a:t>And so on…</a:t>
            </a:r>
          </a:p>
          <a:p>
            <a:pPr algn="ctr"/>
            <a:endParaRPr lang="en-GB" sz="2000" b="1" dirty="0">
              <a:solidFill>
                <a:srgbClr val="3C063F"/>
              </a:solidFill>
              <a:latin typeface="Arial" panose="020B0604020202020204" pitchFamily="34" charset="0"/>
              <a:cs typeface="Arial" panose="020B0604020202020204" pitchFamily="34" charset="0"/>
            </a:endParaRPr>
          </a:p>
          <a:p>
            <a:pPr algn="ctr"/>
            <a:r>
              <a:rPr lang="en-GB" sz="2000" b="1" dirty="0">
                <a:solidFill>
                  <a:srgbClr val="3C063F"/>
                </a:solidFill>
                <a:latin typeface="Arial" panose="020B0604020202020204" pitchFamily="34" charset="0"/>
                <a:cs typeface="Arial" panose="020B0604020202020204" pitchFamily="34" charset="0"/>
              </a:rPr>
              <a:t>Connecting organisations/third parties should perform hazard workshops –with the right people!</a:t>
            </a:r>
          </a:p>
          <a:p>
            <a:pPr algn="ctr"/>
            <a:r>
              <a:rPr lang="en-GB" sz="2000" b="1" dirty="0">
                <a:solidFill>
                  <a:srgbClr val="3C063F"/>
                </a:solidFill>
                <a:latin typeface="Arial" panose="020B0604020202020204" pitchFamily="34" charset="0"/>
                <a:cs typeface="Arial" panose="020B0604020202020204" pitchFamily="34" charset="0"/>
              </a:rPr>
              <a:t>Document BUT implement</a:t>
            </a:r>
          </a:p>
          <a:p>
            <a:pPr algn="ctr"/>
            <a:r>
              <a:rPr lang="en-GB" sz="2000" b="1" dirty="0">
                <a:solidFill>
                  <a:srgbClr val="3C063F"/>
                </a:solidFill>
                <a:latin typeface="Arial" panose="020B0604020202020204" pitchFamily="34" charset="0"/>
                <a:cs typeface="Arial" panose="020B0604020202020204" pitchFamily="34" charset="0"/>
              </a:rPr>
              <a:t>Gives opportunity to assess high scoring risks which require further controls. </a:t>
            </a:r>
          </a:p>
          <a:p>
            <a:endParaRPr lang="en-GB" dirty="0">
              <a:solidFill>
                <a:srgbClr val="3C063F"/>
              </a:solidFill>
              <a:latin typeface="Arial" panose="020B0604020202020204" pitchFamily="34" charset="0"/>
              <a:cs typeface="Arial" panose="020B0604020202020204" pitchFamily="34" charset="0"/>
            </a:endParaRPr>
          </a:p>
          <a:p>
            <a:endParaRPr lang="en-GB" dirty="0">
              <a:solidFill>
                <a:srgbClr val="3C063F"/>
              </a:solidFill>
              <a:latin typeface="Arial" panose="020B0604020202020204" pitchFamily="34" charset="0"/>
              <a:cs typeface="Arial" panose="020B0604020202020204" pitchFamily="34" charset="0"/>
            </a:endParaRPr>
          </a:p>
          <a:p>
            <a:endParaRPr lang="en-GB"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 </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7" name="Picture 6" descr="A picture containing jellyfish, hydrozoan, night sky, ocean floor&#10;&#10;Description automatically generated">
            <a:extLst>
              <a:ext uri="{FF2B5EF4-FFF2-40B4-BE49-F238E27FC236}">
                <a16:creationId xmlns:a16="http://schemas.microsoft.com/office/drawing/2014/main" id="{2B3C4C72-C903-4594-82AF-724E5A0689E2}"/>
              </a:ext>
            </a:extLst>
          </p:cNvPr>
          <p:cNvPicPr>
            <a:picLocks noChangeAspect="1"/>
          </p:cNvPicPr>
          <p:nvPr/>
        </p:nvPicPr>
        <p:blipFill>
          <a:blip r:embed="rId3">
            <a:alphaModFix amt="9000"/>
          </a:blip>
          <a:stretch>
            <a:fillRect/>
          </a:stretch>
        </p:blipFill>
        <p:spPr>
          <a:xfrm>
            <a:off x="0" y="0"/>
            <a:ext cx="12192000" cy="7532019"/>
          </a:xfrm>
          <a:prstGeom prst="rect">
            <a:avLst/>
          </a:prstGeom>
          <a:effectLst>
            <a:softEdge rad="0"/>
          </a:effectLst>
        </p:spPr>
      </p:pic>
    </p:spTree>
    <p:extLst>
      <p:ext uri="{BB962C8B-B14F-4D97-AF65-F5344CB8AC3E}">
        <p14:creationId xmlns:p14="http://schemas.microsoft.com/office/powerpoint/2010/main" val="649697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the YHCR process </a:t>
            </a:r>
            <a:endParaRPr lang="en-US" sz="2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182880" y="1181686"/>
            <a:ext cx="8906487" cy="5355312"/>
          </a:xfrm>
          <a:prstGeom prst="rect">
            <a:avLst/>
          </a:prstGeom>
        </p:spPr>
        <p:txBody>
          <a:bodyPr wrap="square">
            <a:spAutoFit/>
          </a:bodyPr>
          <a:lstStyle/>
          <a:p>
            <a:r>
              <a:rPr lang="en-GB" b="1" dirty="0">
                <a:solidFill>
                  <a:srgbClr val="3C063F"/>
                </a:solidFill>
                <a:latin typeface="Arial" panose="020B0604020202020204" pitchFamily="34" charset="0"/>
                <a:cs typeface="Arial" panose="020B0604020202020204" pitchFamily="34" charset="0"/>
              </a:rPr>
              <a:t>Over the years, YHCR have been fully engaged and empowered by the clinical safety standards thus, informing the assurance processes. The first assurance process started in 2019 with early adopters completing end to end testing and sign off with many CSO’s involved in the testing and Go-Live process. </a:t>
            </a: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Fast forward to 2021 the assurance process became more streamlined, with the evolving programme launching at scale the processes changed. HOWEVER, the key was and is to ensure the safe and accurate display of patient/person data. </a:t>
            </a: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With the development of the Interweave Portal launching via a web browser , in-context launch and consumers developing their user Interface to display the data available in the YHCR. We and the region had to ensure a clear, governed and repeatable process.   </a:t>
            </a: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However, this doesn’t come without challenges of the Clinical Safety Standards and how the YHCR tackled them working regionally to address the need, embed process while engaging with key people to ensure the safe sharing of useful data for direct care purposes.  </a:t>
            </a:r>
          </a:p>
          <a:p>
            <a:endParaRPr lang="en-GB" dirty="0">
              <a:solidFill>
                <a:srgbClr val="3C063F"/>
              </a:solidFill>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64659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YHCR DCB0129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080373" y="306540"/>
            <a:ext cx="1545867" cy="351076"/>
          </a:xfrm>
          <a:prstGeom prst="rect">
            <a:avLst/>
          </a:prstGeom>
        </p:spPr>
      </p:pic>
      <p:sp>
        <p:nvSpPr>
          <p:cNvPr id="8" name="TextBox 7">
            <a:extLst>
              <a:ext uri="{FF2B5EF4-FFF2-40B4-BE49-F238E27FC236}">
                <a16:creationId xmlns:a16="http://schemas.microsoft.com/office/drawing/2014/main" id="{6E41013A-2579-950F-A464-458717D4975C}"/>
              </a:ext>
            </a:extLst>
          </p:cNvPr>
          <p:cNvSpPr txBox="1"/>
          <p:nvPr/>
        </p:nvSpPr>
        <p:spPr>
          <a:xfrm>
            <a:off x="178918" y="964155"/>
            <a:ext cx="12013082" cy="5909310"/>
          </a:xfrm>
          <a:prstGeom prst="rect">
            <a:avLst/>
          </a:prstGeom>
          <a:noFill/>
        </p:spPr>
        <p:txBody>
          <a:bodyPr wrap="square">
            <a:spAutoFit/>
          </a:bodyPr>
          <a:lstStyle/>
          <a:p>
            <a:endParaRPr lang="en-GB" dirty="0">
              <a:effectLst/>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YHCR decided to take the DCB0129 responsibility and approached the ShCR  working together with the manufacturer Synanetics to design, develop and build the Shared Care Record. </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What we share- </a:t>
            </a:r>
          </a:p>
          <a:p>
            <a:r>
              <a:rPr lang="en-GB" b="1" dirty="0">
                <a:latin typeface="Arial" panose="020B0604020202020204" pitchFamily="34" charset="0"/>
                <a:cs typeface="Arial" panose="020B0604020202020204" pitchFamily="34" charset="0"/>
              </a:rPr>
              <a:t>Hazard Log which contains 5 main key groups :</a:t>
            </a:r>
          </a:p>
          <a:p>
            <a:r>
              <a:rPr lang="en-GB" b="1" dirty="0">
                <a:effectLst/>
                <a:latin typeface="Arial" panose="020B0604020202020204" pitchFamily="34" charset="0"/>
                <a:cs typeface="Arial" panose="020B0604020202020204" pitchFamily="34" charset="0"/>
              </a:rPr>
              <a:t>1- Does not receive data </a:t>
            </a:r>
          </a:p>
          <a:p>
            <a:r>
              <a:rPr lang="en-GB" b="1" dirty="0">
                <a:latin typeface="Arial" panose="020B0604020202020204" pitchFamily="34" charset="0"/>
                <a:cs typeface="Arial" panose="020B0604020202020204" pitchFamily="34" charset="0"/>
              </a:rPr>
              <a:t>2- Incorrect or Conflicting </a:t>
            </a:r>
          </a:p>
          <a:p>
            <a:r>
              <a:rPr lang="en-GB" b="1" dirty="0">
                <a:effectLst/>
                <a:latin typeface="Arial" panose="020B0604020202020204" pitchFamily="34" charset="0"/>
                <a:cs typeface="Arial" panose="020B0604020202020204" pitchFamily="34" charset="0"/>
              </a:rPr>
              <a:t>3- Delay </a:t>
            </a:r>
          </a:p>
          <a:p>
            <a:r>
              <a:rPr lang="en-GB" b="1" dirty="0">
                <a:latin typeface="Arial" panose="020B0604020202020204" pitchFamily="34" charset="0"/>
                <a:cs typeface="Arial" panose="020B0604020202020204" pitchFamily="34" charset="0"/>
              </a:rPr>
              <a:t>4- Design</a:t>
            </a:r>
          </a:p>
          <a:p>
            <a:r>
              <a:rPr lang="en-GB" b="1" dirty="0">
                <a:effectLst/>
                <a:latin typeface="Arial" panose="020B0604020202020204" pitchFamily="34" charset="0"/>
                <a:cs typeface="Arial" panose="020B0604020202020204" pitchFamily="34" charset="0"/>
              </a:rPr>
              <a:t>5- End User </a:t>
            </a:r>
          </a:p>
          <a:p>
            <a:endParaRPr lang="en-GB" dirty="0">
              <a:latin typeface="Arial" panose="020B0604020202020204" pitchFamily="34" charset="0"/>
              <a:cs typeface="Arial" panose="020B0604020202020204" pitchFamily="34" charset="0"/>
            </a:endParaRPr>
          </a:p>
          <a:p>
            <a:r>
              <a:rPr lang="en-GB" dirty="0">
                <a:effectLst/>
                <a:latin typeface="Arial" panose="020B0604020202020204" pitchFamily="34" charset="0"/>
                <a:cs typeface="Arial" panose="020B0604020202020204" pitchFamily="34" charset="0"/>
              </a:rPr>
              <a:t>Defined hazards for the YHCR as a </a:t>
            </a:r>
            <a:r>
              <a:rPr lang="en-GB" b="1" dirty="0">
                <a:effectLst/>
                <a:latin typeface="Arial" panose="020B0604020202020204" pitchFamily="34" charset="0"/>
                <a:cs typeface="Arial" panose="020B0604020202020204" pitchFamily="34" charset="0"/>
              </a:rPr>
              <a:t>middleware</a:t>
            </a:r>
            <a:r>
              <a:rPr lang="en-GB" dirty="0">
                <a:effectLst/>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effectLst/>
                <a:latin typeface="Arial" panose="020B0604020202020204" pitchFamily="34" charset="0"/>
                <a:cs typeface="Arial" panose="020B0604020202020204" pitchFamily="34" charset="0"/>
              </a:rPr>
              <a:t>Defined hazards for the </a:t>
            </a:r>
            <a:r>
              <a:rPr lang="en-GB" b="1" dirty="0">
                <a:effectLst/>
                <a:latin typeface="Arial" panose="020B0604020202020204" pitchFamily="34" charset="0"/>
                <a:cs typeface="Arial" panose="020B0604020202020204" pitchFamily="34" charset="0"/>
              </a:rPr>
              <a:t>Interweave portal </a:t>
            </a:r>
            <a:r>
              <a:rPr lang="en-GB" dirty="0">
                <a:effectLst/>
                <a:latin typeface="Arial" panose="020B0604020202020204" pitchFamily="34" charset="0"/>
                <a:cs typeface="Arial" panose="020B0604020202020204" pitchFamily="34" charset="0"/>
              </a:rPr>
              <a:t>– per panel</a:t>
            </a:r>
            <a:r>
              <a:rPr lang="en-GB" dirty="0">
                <a:latin typeface="Arial" panose="020B0604020202020204" pitchFamily="34" charset="0"/>
                <a:cs typeface="Arial" panose="020B0604020202020204" pitchFamily="34" charset="0"/>
              </a:rPr>
              <a:t>/resource/data display</a:t>
            </a:r>
          </a:p>
          <a:p>
            <a:endParaRPr lang="en-GB" dirty="0">
              <a:effectLst/>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Hazards identified by </a:t>
            </a:r>
            <a:r>
              <a:rPr lang="en-GB" b="1" dirty="0">
                <a:latin typeface="Arial" panose="020B0604020202020204" pitchFamily="34" charset="0"/>
                <a:cs typeface="Arial" panose="020B0604020202020204" pitchFamily="34" charset="0"/>
              </a:rPr>
              <a:t>providers</a:t>
            </a:r>
            <a:r>
              <a:rPr lang="en-GB" dirty="0">
                <a:latin typeface="Arial" panose="020B0604020202020204" pitchFamily="34" charset="0"/>
                <a:cs typeface="Arial" panose="020B0604020202020204" pitchFamily="34" charset="0"/>
              </a:rPr>
              <a:t> from their provision of data </a:t>
            </a:r>
          </a:p>
          <a:p>
            <a:endParaRPr lang="en-GB" dirty="0">
              <a:effectLst/>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All detailed in the Clinical Safety Case Report  </a:t>
            </a:r>
          </a:p>
          <a:p>
            <a:endParaRPr lang="en-GB" dirty="0">
              <a:effectLst/>
              <a:latin typeface="Arial" panose="020B0604020202020204" pitchFamily="34" charset="0"/>
              <a:cs typeface="Arial" panose="020B0604020202020204" pitchFamily="34" charset="0"/>
            </a:endParaRPr>
          </a:p>
          <a:p>
            <a:pPr algn="ctr"/>
            <a:r>
              <a:rPr lang="en-GB" b="1" dirty="0">
                <a:latin typeface="Arial" panose="020B0604020202020204" pitchFamily="34" charset="0"/>
                <a:cs typeface="Arial" panose="020B0604020202020204" pitchFamily="34" charset="0"/>
              </a:rPr>
              <a:t>Shared with all- </a:t>
            </a:r>
            <a:r>
              <a:rPr lang="en-GB" dirty="0">
                <a:latin typeface="Arial" panose="020B0604020202020204" pitchFamily="34" charset="0"/>
                <a:cs typeface="Arial" panose="020B0604020202020204" pitchFamily="34" charset="0"/>
              </a:rPr>
              <a:t>providers and consumers for </a:t>
            </a:r>
            <a:r>
              <a:rPr lang="en-GB" b="1" dirty="0">
                <a:latin typeface="Arial" panose="020B0604020202020204" pitchFamily="34" charset="0"/>
                <a:cs typeface="Arial" panose="020B0604020202020204" pitchFamily="34" charset="0"/>
              </a:rPr>
              <a:t>Open, Transparent, Visibility. </a:t>
            </a:r>
            <a:endParaRPr lang="en-GB"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902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the YHCR process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graphicFrame>
        <p:nvGraphicFramePr>
          <p:cNvPr id="2" name="Diagram 1">
            <a:extLst>
              <a:ext uri="{FF2B5EF4-FFF2-40B4-BE49-F238E27FC236}">
                <a16:creationId xmlns:a16="http://schemas.microsoft.com/office/drawing/2014/main" id="{439315F6-C2B5-10F3-D170-61DD7D8DE6AA}"/>
              </a:ext>
            </a:extLst>
          </p:cNvPr>
          <p:cNvGraphicFramePr/>
          <p:nvPr>
            <p:extLst>
              <p:ext uri="{D42A27DB-BD31-4B8C-83A1-F6EECF244321}">
                <p14:modId xmlns:p14="http://schemas.microsoft.com/office/powerpoint/2010/main" val="703514594"/>
              </p:ext>
            </p:extLst>
          </p:nvPr>
        </p:nvGraphicFramePr>
        <p:xfrm>
          <a:off x="2686929" y="76820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2">
            <a:extLst>
              <a:ext uri="{FF2B5EF4-FFF2-40B4-BE49-F238E27FC236}">
                <a16:creationId xmlns:a16="http://schemas.microsoft.com/office/drawing/2014/main" id="{8F49756B-F89B-9DF2-860E-71FB00AA6A7A}"/>
              </a:ext>
            </a:extLst>
          </p:cNvPr>
          <p:cNvSpPr>
            <a:spLocks noGrp="1"/>
          </p:cNvSpPr>
          <p:nvPr>
            <p:ph idx="1"/>
          </p:nvPr>
        </p:nvSpPr>
        <p:spPr>
          <a:xfrm>
            <a:off x="143986" y="-97285"/>
            <a:ext cx="10814745" cy="7052569"/>
          </a:xfrm>
        </p:spPr>
        <p:txBody>
          <a:bodyPr>
            <a:normAutofit fontScale="25000" lnSpcReduction="20000"/>
          </a:bodyPr>
          <a:lstStyle/>
          <a:p>
            <a:pPr marL="0"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sz="6200" dirty="0"/>
          </a:p>
          <a:p>
            <a:pPr marL="457200" lvl="1" indent="0">
              <a:buNone/>
            </a:pPr>
            <a:endParaRPr lang="en-GB" sz="6200" dirty="0"/>
          </a:p>
          <a:p>
            <a:pPr marL="57150" indent="0">
              <a:buNone/>
            </a:pPr>
            <a:endParaRPr lang="en-GB" sz="6200" dirty="0"/>
          </a:p>
          <a:p>
            <a:pPr marL="0" indent="0">
              <a:buNone/>
            </a:pPr>
            <a:r>
              <a:rPr lang="en-GB" sz="8000" b="1" u="sng" dirty="0">
                <a:solidFill>
                  <a:schemeClr val="accent5">
                    <a:lumMod val="75000"/>
                  </a:schemeClr>
                </a:solidFill>
                <a:latin typeface="Arial" panose="020B0604020202020204" pitchFamily="34" charset="0"/>
                <a:cs typeface="Arial" panose="020B0604020202020204" pitchFamily="34" charset="0"/>
              </a:rPr>
              <a:t>Providers </a:t>
            </a:r>
          </a:p>
          <a:p>
            <a:pPr marL="0" indent="0">
              <a:buNone/>
            </a:pPr>
            <a:r>
              <a:rPr lang="en-GB" sz="8000" dirty="0">
                <a:solidFill>
                  <a:schemeClr val="accent5">
                    <a:lumMod val="75000"/>
                  </a:schemeClr>
                </a:solidFill>
                <a:latin typeface="Arial" panose="020B0604020202020204" pitchFamily="34" charset="0"/>
                <a:cs typeface="Arial" panose="020B0604020202020204" pitchFamily="34" charset="0"/>
              </a:rPr>
              <a:t>Scope, align to data standards, test, assure- provide Data Quality Report to YHCR.</a:t>
            </a:r>
          </a:p>
          <a:p>
            <a:pPr marL="0" indent="0">
              <a:buNone/>
            </a:pPr>
            <a:r>
              <a:rPr lang="en-GB" sz="8000" dirty="0">
                <a:solidFill>
                  <a:schemeClr val="accent5">
                    <a:lumMod val="75000"/>
                  </a:schemeClr>
                </a:solidFill>
                <a:latin typeface="Arial" panose="020B0604020202020204" pitchFamily="34" charset="0"/>
                <a:cs typeface="Arial" panose="020B0604020202020204" pitchFamily="34" charset="0"/>
              </a:rPr>
              <a:t>Project Team, Technical Team, CSO/Lead.</a:t>
            </a:r>
          </a:p>
          <a:p>
            <a:pPr marL="0" indent="0">
              <a:buNone/>
            </a:pPr>
            <a:endParaRPr lang="en-GB" sz="6400" b="1" u="sng" dirty="0">
              <a:solidFill>
                <a:schemeClr val="accent5">
                  <a:lumMod val="75000"/>
                </a:schemeClr>
              </a:solidFill>
              <a:latin typeface="Arial" panose="020B0604020202020204" pitchFamily="34" charset="0"/>
              <a:cs typeface="Arial" panose="020B0604020202020204" pitchFamily="34" charset="0"/>
            </a:endParaRPr>
          </a:p>
          <a:p>
            <a:pPr marL="0" indent="0">
              <a:buNone/>
            </a:pPr>
            <a:r>
              <a:rPr lang="en-GB" sz="6400" b="1" u="sng" dirty="0">
                <a:solidFill>
                  <a:srgbClr val="7030A0"/>
                </a:solidFill>
                <a:latin typeface="Arial" panose="020B0604020202020204" pitchFamily="34" charset="0"/>
                <a:cs typeface="Arial" panose="020B0604020202020204" pitchFamily="34" charset="0"/>
              </a:rPr>
              <a:t>YHCR</a:t>
            </a:r>
          </a:p>
          <a:p>
            <a:pPr marL="0" indent="0">
              <a:buNone/>
            </a:pPr>
            <a:r>
              <a:rPr lang="en-GB" sz="8000" dirty="0">
                <a:solidFill>
                  <a:srgbClr val="7030A0"/>
                </a:solidFill>
                <a:latin typeface="Arial" panose="020B0604020202020204" pitchFamily="34" charset="0"/>
                <a:cs typeface="Arial" panose="020B0604020202020204" pitchFamily="34" charset="0"/>
              </a:rPr>
              <a:t>Review, assess, recommend or assure.</a:t>
            </a:r>
          </a:p>
          <a:p>
            <a:pPr marL="0" indent="0">
              <a:buNone/>
            </a:pPr>
            <a:r>
              <a:rPr lang="en-GB" sz="8000" dirty="0">
                <a:solidFill>
                  <a:srgbClr val="7030A0"/>
                </a:solidFill>
                <a:latin typeface="Arial" panose="020B0604020202020204" pitchFamily="34" charset="0"/>
                <a:cs typeface="Arial" panose="020B0604020202020204" pitchFamily="34" charset="0"/>
              </a:rPr>
              <a:t>Project Team, Data Standards, Test Manager, CSO.</a:t>
            </a:r>
          </a:p>
          <a:p>
            <a:pPr marL="0" indent="0">
              <a:buNone/>
            </a:pPr>
            <a:endParaRPr lang="en-GB" sz="6400" b="1" u="sng" dirty="0">
              <a:solidFill>
                <a:srgbClr val="7030A0"/>
              </a:solidFill>
              <a:latin typeface="Arial" panose="020B0604020202020204" pitchFamily="34" charset="0"/>
              <a:cs typeface="Arial" panose="020B0604020202020204" pitchFamily="34" charset="0"/>
            </a:endParaRPr>
          </a:p>
          <a:p>
            <a:pPr marL="0" indent="0">
              <a:buNone/>
            </a:pPr>
            <a:r>
              <a:rPr lang="en-GB" sz="8000" b="1" u="sng" dirty="0">
                <a:solidFill>
                  <a:schemeClr val="accent6">
                    <a:lumMod val="75000"/>
                  </a:schemeClr>
                </a:solidFill>
                <a:latin typeface="Arial" panose="020B0604020202020204" pitchFamily="34" charset="0"/>
                <a:cs typeface="Arial" panose="020B0604020202020204" pitchFamily="34" charset="0"/>
              </a:rPr>
              <a:t>Consumers </a:t>
            </a:r>
          </a:p>
          <a:p>
            <a:pPr marL="0" indent="0">
              <a:buNone/>
            </a:pPr>
            <a:r>
              <a:rPr lang="en-GB" sz="8000" dirty="0">
                <a:solidFill>
                  <a:schemeClr val="accent6">
                    <a:lumMod val="75000"/>
                  </a:schemeClr>
                </a:solidFill>
                <a:latin typeface="Arial" panose="020B0604020202020204" pitchFamily="34" charset="0"/>
                <a:cs typeface="Arial" panose="020B0604020202020204" pitchFamily="34" charset="0"/>
              </a:rPr>
              <a:t>Review, assess, comply or design, build, test, assure.</a:t>
            </a:r>
          </a:p>
          <a:p>
            <a:pPr marL="0" indent="0">
              <a:buNone/>
            </a:pPr>
            <a:r>
              <a:rPr lang="en-GB" sz="8000" dirty="0">
                <a:solidFill>
                  <a:schemeClr val="accent6">
                    <a:lumMod val="75000"/>
                  </a:schemeClr>
                </a:solidFill>
                <a:latin typeface="Arial" panose="020B0604020202020204" pitchFamily="34" charset="0"/>
                <a:cs typeface="Arial" panose="020B0604020202020204" pitchFamily="34" charset="0"/>
              </a:rPr>
              <a:t>Project Team, CSO/Lead, Technical Team. </a:t>
            </a:r>
            <a:endParaRPr lang="en-GB" sz="8000" b="1" dirty="0">
              <a:latin typeface="Arial" panose="020B0604020202020204" pitchFamily="34" charset="0"/>
              <a:cs typeface="Arial" panose="020B0604020202020204" pitchFamily="34" charset="0"/>
            </a:endParaRPr>
          </a:p>
          <a:p>
            <a:pPr marL="0" indent="0" algn="ctr">
              <a:buNone/>
            </a:pPr>
            <a:endParaRPr lang="en-GB" sz="6400" b="1" dirty="0">
              <a:latin typeface="Arial" panose="020B0604020202020204" pitchFamily="34" charset="0"/>
              <a:cs typeface="Arial" panose="020B0604020202020204" pitchFamily="34" charset="0"/>
            </a:endParaRPr>
          </a:p>
          <a:p>
            <a:pPr marL="0" indent="0" algn="ctr">
              <a:buNone/>
            </a:pPr>
            <a:r>
              <a:rPr lang="en-GB" sz="6400" b="1" dirty="0">
                <a:latin typeface="Arial" panose="020B0604020202020204" pitchFamily="34" charset="0"/>
                <a:cs typeface="Arial" panose="020B0604020202020204" pitchFamily="34" charset="0"/>
              </a:rPr>
              <a:t>The CSO/Social Care Lead and team at the consumer site MUST complete their own Clinical Safety Assessment and are responsible for their Clinical Safety Activities to comply with the DCB0160</a:t>
            </a:r>
          </a:p>
          <a:p>
            <a:pPr marL="0" indent="0" algn="ctr">
              <a:buNone/>
            </a:pPr>
            <a:r>
              <a:rPr lang="en-GB" sz="6400" b="1" dirty="0">
                <a:latin typeface="Arial" panose="020B0604020202020204" pitchFamily="34" charset="0"/>
                <a:cs typeface="Arial" panose="020B0604020202020204" pitchFamily="34" charset="0"/>
              </a:rPr>
              <a:t> requirements.  </a:t>
            </a:r>
          </a:p>
          <a:p>
            <a:pPr marL="0" indent="0" algn="ctr">
              <a:buNone/>
            </a:pPr>
            <a:r>
              <a:rPr lang="en-GB" b="1" dirty="0"/>
              <a:t> </a:t>
            </a:r>
          </a:p>
          <a:p>
            <a:pPr marL="0" indent="0">
              <a:buNone/>
            </a:pPr>
            <a:endParaRPr lang="en-GB" dirty="0"/>
          </a:p>
        </p:txBody>
      </p:sp>
    </p:spTree>
    <p:extLst>
      <p:ext uri="{BB962C8B-B14F-4D97-AF65-F5344CB8AC3E}">
        <p14:creationId xmlns:p14="http://schemas.microsoft.com/office/powerpoint/2010/main" val="1708196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Portal Assurance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10" name="Picture 9">
            <a:extLst>
              <a:ext uri="{FF2B5EF4-FFF2-40B4-BE49-F238E27FC236}">
                <a16:creationId xmlns:a16="http://schemas.microsoft.com/office/drawing/2014/main" id="{08BD4517-838C-4BA9-E997-CC76581905A5}"/>
              </a:ext>
            </a:extLst>
          </p:cNvPr>
          <p:cNvPicPr>
            <a:picLocks noChangeAspect="1"/>
          </p:cNvPicPr>
          <p:nvPr/>
        </p:nvPicPr>
        <p:blipFill rotWithShape="1">
          <a:blip r:embed="rId4"/>
          <a:srcRect t="12700" b="9569"/>
          <a:stretch/>
        </p:blipFill>
        <p:spPr>
          <a:xfrm>
            <a:off x="-1" y="872197"/>
            <a:ext cx="12192001" cy="5328187"/>
          </a:xfrm>
          <a:prstGeom prst="rect">
            <a:avLst/>
          </a:prstGeom>
        </p:spPr>
      </p:pic>
    </p:spTree>
    <p:extLst>
      <p:ext uri="{BB962C8B-B14F-4D97-AF65-F5344CB8AC3E}">
        <p14:creationId xmlns:p14="http://schemas.microsoft.com/office/powerpoint/2010/main" val="1228225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Portal Assurance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6" name="Picture 5">
            <a:extLst>
              <a:ext uri="{FF2B5EF4-FFF2-40B4-BE49-F238E27FC236}">
                <a16:creationId xmlns:a16="http://schemas.microsoft.com/office/drawing/2014/main" id="{4D9E6BB4-45AE-B001-9059-9F9EE62FE440}"/>
              </a:ext>
            </a:extLst>
          </p:cNvPr>
          <p:cNvPicPr>
            <a:picLocks noChangeAspect="1"/>
          </p:cNvPicPr>
          <p:nvPr/>
        </p:nvPicPr>
        <p:blipFill rotWithShape="1">
          <a:blip r:embed="rId4"/>
          <a:srcRect t="12700" b="4448"/>
          <a:stretch/>
        </p:blipFill>
        <p:spPr>
          <a:xfrm>
            <a:off x="0" y="872197"/>
            <a:ext cx="12192000" cy="5679263"/>
          </a:xfrm>
          <a:prstGeom prst="rect">
            <a:avLst/>
          </a:prstGeom>
        </p:spPr>
      </p:pic>
    </p:spTree>
    <p:extLst>
      <p:ext uri="{BB962C8B-B14F-4D97-AF65-F5344CB8AC3E}">
        <p14:creationId xmlns:p14="http://schemas.microsoft.com/office/powerpoint/2010/main" val="2026782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FBFAE6C-C715-FB76-3949-4298B8753A36}"/>
              </a:ext>
            </a:extLst>
          </p:cNvPr>
          <p:cNvSpPr/>
          <p:nvPr/>
        </p:nvSpPr>
        <p:spPr>
          <a:xfrm>
            <a:off x="633596" y="2600878"/>
            <a:ext cx="1563857" cy="7890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YHCR DCB0129 </a:t>
            </a:r>
          </a:p>
        </p:txBody>
      </p:sp>
      <p:sp>
        <p:nvSpPr>
          <p:cNvPr id="69" name="Rectangle 68">
            <a:extLst>
              <a:ext uri="{FF2B5EF4-FFF2-40B4-BE49-F238E27FC236}">
                <a16:creationId xmlns:a16="http://schemas.microsoft.com/office/drawing/2014/main" id="{347CCDE8-6DB4-09C9-03C9-8C2DD88E98EF}"/>
              </a:ext>
            </a:extLst>
          </p:cNvPr>
          <p:cNvSpPr/>
          <p:nvPr/>
        </p:nvSpPr>
        <p:spPr>
          <a:xfrm>
            <a:off x="2351510" y="3865188"/>
            <a:ext cx="1563857" cy="789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Consumer DCB0160</a:t>
            </a:r>
          </a:p>
        </p:txBody>
      </p:sp>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What does it look like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287547" y="6385135"/>
            <a:ext cx="1545867" cy="351076"/>
          </a:xfrm>
          <a:prstGeom prst="rect">
            <a:avLst/>
          </a:prstGeom>
        </p:spPr>
      </p:pic>
      <p:sp>
        <p:nvSpPr>
          <p:cNvPr id="2" name="Rectangle 1">
            <a:extLst>
              <a:ext uri="{FF2B5EF4-FFF2-40B4-BE49-F238E27FC236}">
                <a16:creationId xmlns:a16="http://schemas.microsoft.com/office/drawing/2014/main" id="{AF05B229-C7D0-9F72-B7B5-2E1411C2FB6A}"/>
              </a:ext>
            </a:extLst>
          </p:cNvPr>
          <p:cNvSpPr/>
          <p:nvPr/>
        </p:nvSpPr>
        <p:spPr>
          <a:xfrm>
            <a:off x="5454125" y="2611470"/>
            <a:ext cx="1563857" cy="78906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Third Party DCB0129 </a:t>
            </a:r>
          </a:p>
        </p:txBody>
      </p:sp>
      <p:sp>
        <p:nvSpPr>
          <p:cNvPr id="7" name="Rectangle 6">
            <a:extLst>
              <a:ext uri="{FF2B5EF4-FFF2-40B4-BE49-F238E27FC236}">
                <a16:creationId xmlns:a16="http://schemas.microsoft.com/office/drawing/2014/main" id="{40EB2B46-BF1B-4F13-BFC3-038C5E8BCC48}"/>
              </a:ext>
            </a:extLst>
          </p:cNvPr>
          <p:cNvSpPr/>
          <p:nvPr/>
        </p:nvSpPr>
        <p:spPr>
          <a:xfrm>
            <a:off x="2761725" y="2611470"/>
            <a:ext cx="1563857" cy="7890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Interweave Portal DCB0129 </a:t>
            </a:r>
          </a:p>
        </p:txBody>
      </p:sp>
      <p:sp>
        <p:nvSpPr>
          <p:cNvPr id="8" name="Rectangle 7">
            <a:extLst>
              <a:ext uri="{FF2B5EF4-FFF2-40B4-BE49-F238E27FC236}">
                <a16:creationId xmlns:a16="http://schemas.microsoft.com/office/drawing/2014/main" id="{D9C4947F-47CA-EDAB-C237-B57AC653FB0A}"/>
              </a:ext>
            </a:extLst>
          </p:cNvPr>
          <p:cNvSpPr/>
          <p:nvPr/>
        </p:nvSpPr>
        <p:spPr>
          <a:xfrm>
            <a:off x="7786225" y="2594245"/>
            <a:ext cx="1563857" cy="789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Consumer DCB0160</a:t>
            </a:r>
          </a:p>
        </p:txBody>
      </p:sp>
      <p:sp>
        <p:nvSpPr>
          <p:cNvPr id="9" name="Rectangle 8">
            <a:extLst>
              <a:ext uri="{FF2B5EF4-FFF2-40B4-BE49-F238E27FC236}">
                <a16:creationId xmlns:a16="http://schemas.microsoft.com/office/drawing/2014/main" id="{45BC3932-9A19-A784-36D0-A6E304FEFDBF}"/>
              </a:ext>
            </a:extLst>
          </p:cNvPr>
          <p:cNvSpPr/>
          <p:nvPr/>
        </p:nvSpPr>
        <p:spPr>
          <a:xfrm>
            <a:off x="4046772" y="4143925"/>
            <a:ext cx="1563857" cy="7890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Browser Launch </a:t>
            </a:r>
          </a:p>
        </p:txBody>
      </p:sp>
      <p:sp>
        <p:nvSpPr>
          <p:cNvPr id="10" name="Rectangle 9">
            <a:extLst>
              <a:ext uri="{FF2B5EF4-FFF2-40B4-BE49-F238E27FC236}">
                <a16:creationId xmlns:a16="http://schemas.microsoft.com/office/drawing/2014/main" id="{398EA755-973E-D1D5-867D-D9EB7EDAA2D0}"/>
              </a:ext>
            </a:extLst>
          </p:cNvPr>
          <p:cNvSpPr/>
          <p:nvPr/>
        </p:nvSpPr>
        <p:spPr>
          <a:xfrm>
            <a:off x="5896091" y="4143925"/>
            <a:ext cx="1563857" cy="78906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 system Launch</a:t>
            </a:r>
          </a:p>
        </p:txBody>
      </p:sp>
      <p:cxnSp>
        <p:nvCxnSpPr>
          <p:cNvPr id="12" name="Straight Arrow Connector 11">
            <a:extLst>
              <a:ext uri="{FF2B5EF4-FFF2-40B4-BE49-F238E27FC236}">
                <a16:creationId xmlns:a16="http://schemas.microsoft.com/office/drawing/2014/main" id="{7A5B4B5C-6281-AAD7-A914-4B7FC860BE2C}"/>
              </a:ext>
            </a:extLst>
          </p:cNvPr>
          <p:cNvCxnSpPr>
            <a:stCxn id="7" idx="3"/>
            <a:endCxn id="2" idx="1"/>
          </p:cNvCxnSpPr>
          <p:nvPr/>
        </p:nvCxnSpPr>
        <p:spPr>
          <a:xfrm>
            <a:off x="4325582" y="3006001"/>
            <a:ext cx="11285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D3DF256-5CAA-48AE-19A8-B4B069FAA0C5}"/>
              </a:ext>
            </a:extLst>
          </p:cNvPr>
          <p:cNvCxnSpPr>
            <a:cxnSpLocks/>
          </p:cNvCxnSpPr>
          <p:nvPr/>
        </p:nvCxnSpPr>
        <p:spPr>
          <a:xfrm>
            <a:off x="7067364" y="2802221"/>
            <a:ext cx="6956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2DBF1E4-415A-5A57-783F-AB664476BDEC}"/>
              </a:ext>
            </a:extLst>
          </p:cNvPr>
          <p:cNvCxnSpPr>
            <a:cxnSpLocks/>
            <a:endCxn id="69" idx="0"/>
          </p:cNvCxnSpPr>
          <p:nvPr/>
        </p:nvCxnSpPr>
        <p:spPr>
          <a:xfrm>
            <a:off x="3133439" y="3400532"/>
            <a:ext cx="0" cy="464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B5779D3-BB3F-06D7-98EA-AF372A3B2493}"/>
              </a:ext>
            </a:extLst>
          </p:cNvPr>
          <p:cNvCxnSpPr>
            <a:cxnSpLocks/>
          </p:cNvCxnSpPr>
          <p:nvPr/>
        </p:nvCxnSpPr>
        <p:spPr>
          <a:xfrm flipH="1">
            <a:off x="4988632" y="3389940"/>
            <a:ext cx="781927" cy="740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8774252-B9F5-247F-39C2-84DF49A88253}"/>
              </a:ext>
            </a:extLst>
          </p:cNvPr>
          <p:cNvCxnSpPr>
            <a:cxnSpLocks/>
          </p:cNvCxnSpPr>
          <p:nvPr/>
        </p:nvCxnSpPr>
        <p:spPr>
          <a:xfrm>
            <a:off x="4325582" y="3253777"/>
            <a:ext cx="1128543"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53852464-7DE7-C2C7-3FE8-9AA587F9F12F}"/>
              </a:ext>
            </a:extLst>
          </p:cNvPr>
          <p:cNvSpPr/>
          <p:nvPr/>
        </p:nvSpPr>
        <p:spPr>
          <a:xfrm>
            <a:off x="9637374" y="1138639"/>
            <a:ext cx="2462886" cy="502897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Providers provide DQR including hazards</a:t>
            </a:r>
          </a:p>
          <a:p>
            <a:pPr algn="ctr"/>
            <a:endParaRPr lang="en-GB" dirty="0"/>
          </a:p>
          <a:p>
            <a:pPr algn="ctr"/>
            <a:r>
              <a:rPr lang="en-GB" dirty="0"/>
              <a:t>YHCR/IW DCB0129 Hazard Log and CSCR provided to Consumers and Third Parties. </a:t>
            </a:r>
          </a:p>
          <a:p>
            <a:pPr algn="ctr"/>
            <a:endParaRPr lang="en-GB" dirty="0"/>
          </a:p>
          <a:p>
            <a:pPr algn="ctr"/>
            <a:r>
              <a:rPr lang="en-GB" dirty="0"/>
              <a:t>Consumers required to complete  DCB0160.  </a:t>
            </a:r>
          </a:p>
          <a:p>
            <a:pPr algn="ctr"/>
            <a:endParaRPr lang="en-GB" dirty="0"/>
          </a:p>
          <a:p>
            <a:pPr algn="ctr"/>
            <a:r>
              <a:rPr lang="en-GB" dirty="0"/>
              <a:t>Third Party- Complete own DCB0129 and pass to consumers for DCB0160. </a:t>
            </a:r>
          </a:p>
        </p:txBody>
      </p:sp>
      <p:sp>
        <p:nvSpPr>
          <p:cNvPr id="21" name="Oval 20">
            <a:extLst>
              <a:ext uri="{FF2B5EF4-FFF2-40B4-BE49-F238E27FC236}">
                <a16:creationId xmlns:a16="http://schemas.microsoft.com/office/drawing/2014/main" id="{36186A50-45F8-496C-96F7-37062FF65A49}"/>
              </a:ext>
            </a:extLst>
          </p:cNvPr>
          <p:cNvSpPr/>
          <p:nvPr/>
        </p:nvSpPr>
        <p:spPr>
          <a:xfrm>
            <a:off x="5770559" y="3296967"/>
            <a:ext cx="842466" cy="53596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CSO</a:t>
            </a:r>
          </a:p>
        </p:txBody>
      </p:sp>
      <p:sp>
        <p:nvSpPr>
          <p:cNvPr id="22" name="Oval 21">
            <a:extLst>
              <a:ext uri="{FF2B5EF4-FFF2-40B4-BE49-F238E27FC236}">
                <a16:creationId xmlns:a16="http://schemas.microsoft.com/office/drawing/2014/main" id="{A4CF8A32-E8A0-A55C-19ED-F149BFBFFEBA}"/>
              </a:ext>
            </a:extLst>
          </p:cNvPr>
          <p:cNvSpPr/>
          <p:nvPr/>
        </p:nvSpPr>
        <p:spPr>
          <a:xfrm>
            <a:off x="7675283" y="3280591"/>
            <a:ext cx="1938916" cy="82876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CSO/Social Care Lead.</a:t>
            </a:r>
          </a:p>
        </p:txBody>
      </p:sp>
      <p:sp>
        <p:nvSpPr>
          <p:cNvPr id="42" name="Oval 41">
            <a:extLst>
              <a:ext uri="{FF2B5EF4-FFF2-40B4-BE49-F238E27FC236}">
                <a16:creationId xmlns:a16="http://schemas.microsoft.com/office/drawing/2014/main" id="{F639BF11-2E47-548C-DF42-39F27BA637AC}"/>
              </a:ext>
            </a:extLst>
          </p:cNvPr>
          <p:cNvSpPr/>
          <p:nvPr/>
        </p:nvSpPr>
        <p:spPr>
          <a:xfrm>
            <a:off x="2093247" y="3173706"/>
            <a:ext cx="842466" cy="53596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CSO</a:t>
            </a:r>
          </a:p>
        </p:txBody>
      </p:sp>
      <p:sp>
        <p:nvSpPr>
          <p:cNvPr id="46" name="Rectangle 45">
            <a:extLst>
              <a:ext uri="{FF2B5EF4-FFF2-40B4-BE49-F238E27FC236}">
                <a16:creationId xmlns:a16="http://schemas.microsoft.com/office/drawing/2014/main" id="{B35F1136-5C5A-245B-0AEB-FD8A021162F7}"/>
              </a:ext>
            </a:extLst>
          </p:cNvPr>
          <p:cNvSpPr/>
          <p:nvPr/>
        </p:nvSpPr>
        <p:spPr>
          <a:xfrm>
            <a:off x="633596" y="3823026"/>
            <a:ext cx="1563857" cy="789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Consumer UI</a:t>
            </a:r>
          </a:p>
        </p:txBody>
      </p:sp>
      <p:cxnSp>
        <p:nvCxnSpPr>
          <p:cNvPr id="48" name="Straight Arrow Connector 47">
            <a:extLst>
              <a:ext uri="{FF2B5EF4-FFF2-40B4-BE49-F238E27FC236}">
                <a16:creationId xmlns:a16="http://schemas.microsoft.com/office/drawing/2014/main" id="{A957E191-40FB-EB89-13A6-E6AD099187A6}"/>
              </a:ext>
            </a:extLst>
          </p:cNvPr>
          <p:cNvCxnSpPr>
            <a:stCxn id="45" idx="2"/>
            <a:endCxn id="46" idx="0"/>
          </p:cNvCxnSpPr>
          <p:nvPr/>
        </p:nvCxnSpPr>
        <p:spPr>
          <a:xfrm>
            <a:off x="1415525" y="3389940"/>
            <a:ext cx="0" cy="433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95A29A61-10D8-92C7-6355-FE723AAEDE24}"/>
              </a:ext>
            </a:extLst>
          </p:cNvPr>
          <p:cNvSpPr/>
          <p:nvPr/>
        </p:nvSpPr>
        <p:spPr>
          <a:xfrm>
            <a:off x="1284831" y="4432606"/>
            <a:ext cx="1938916" cy="82876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CSO/Social Care Lead.</a:t>
            </a:r>
          </a:p>
        </p:txBody>
      </p:sp>
      <p:sp>
        <p:nvSpPr>
          <p:cNvPr id="50" name="Rectangle 49">
            <a:extLst>
              <a:ext uri="{FF2B5EF4-FFF2-40B4-BE49-F238E27FC236}">
                <a16:creationId xmlns:a16="http://schemas.microsoft.com/office/drawing/2014/main" id="{E565C0F5-6000-89D4-FA4B-2932ABEB869D}"/>
              </a:ext>
            </a:extLst>
          </p:cNvPr>
          <p:cNvSpPr/>
          <p:nvPr/>
        </p:nvSpPr>
        <p:spPr>
          <a:xfrm>
            <a:off x="632914" y="5947149"/>
            <a:ext cx="1563857" cy="78906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Third Party DCB0129 </a:t>
            </a:r>
          </a:p>
        </p:txBody>
      </p:sp>
      <p:cxnSp>
        <p:nvCxnSpPr>
          <p:cNvPr id="52" name="Straight Arrow Connector 51">
            <a:extLst>
              <a:ext uri="{FF2B5EF4-FFF2-40B4-BE49-F238E27FC236}">
                <a16:creationId xmlns:a16="http://schemas.microsoft.com/office/drawing/2014/main" id="{B4C476EB-E223-22AF-18D2-B914FCB9AAF7}"/>
              </a:ext>
            </a:extLst>
          </p:cNvPr>
          <p:cNvCxnSpPr>
            <a:cxnSpLocks/>
          </p:cNvCxnSpPr>
          <p:nvPr/>
        </p:nvCxnSpPr>
        <p:spPr>
          <a:xfrm>
            <a:off x="1202130" y="4654250"/>
            <a:ext cx="2014" cy="1265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B794C95-FCB9-D294-BC36-6C1E69013621}"/>
              </a:ext>
            </a:extLst>
          </p:cNvPr>
          <p:cNvCxnSpPr>
            <a:cxnSpLocks/>
          </p:cNvCxnSpPr>
          <p:nvPr/>
        </p:nvCxnSpPr>
        <p:spPr>
          <a:xfrm>
            <a:off x="1003262" y="4654250"/>
            <a:ext cx="0" cy="1292899"/>
          </a:xfrm>
          <a:prstGeom prst="straightConnector1">
            <a:avLst/>
          </a:prstGeom>
          <a:ln>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63" name="Straight Arrow Connector 62">
            <a:extLst>
              <a:ext uri="{FF2B5EF4-FFF2-40B4-BE49-F238E27FC236}">
                <a16:creationId xmlns:a16="http://schemas.microsoft.com/office/drawing/2014/main" id="{49B8193D-1AB1-A309-7AA6-7D165E1FBF61}"/>
              </a:ext>
            </a:extLst>
          </p:cNvPr>
          <p:cNvCxnSpPr>
            <a:cxnSpLocks/>
          </p:cNvCxnSpPr>
          <p:nvPr/>
        </p:nvCxnSpPr>
        <p:spPr>
          <a:xfrm>
            <a:off x="6657286" y="3399677"/>
            <a:ext cx="410078" cy="693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BEE5538-D7FE-3EFC-8C24-A6723C65EFF0}"/>
              </a:ext>
            </a:extLst>
          </p:cNvPr>
          <p:cNvCxnSpPr>
            <a:cxnSpLocks/>
          </p:cNvCxnSpPr>
          <p:nvPr/>
        </p:nvCxnSpPr>
        <p:spPr>
          <a:xfrm>
            <a:off x="4064256" y="3363798"/>
            <a:ext cx="568665" cy="780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5C60B2CB-DF00-DB5C-DD7B-B686CB3D4E89}"/>
              </a:ext>
            </a:extLst>
          </p:cNvPr>
          <p:cNvSpPr/>
          <p:nvPr/>
        </p:nvSpPr>
        <p:spPr>
          <a:xfrm>
            <a:off x="3352060" y="1144172"/>
            <a:ext cx="1280861" cy="789061"/>
          </a:xfrm>
          <a:prstGeom prst="rect">
            <a:avLst/>
          </a:prstGeom>
          <a:solidFill>
            <a:srgbClr val="3AAD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Provider C</a:t>
            </a:r>
          </a:p>
        </p:txBody>
      </p:sp>
      <p:sp>
        <p:nvSpPr>
          <p:cNvPr id="79" name="Rectangle 78">
            <a:extLst>
              <a:ext uri="{FF2B5EF4-FFF2-40B4-BE49-F238E27FC236}">
                <a16:creationId xmlns:a16="http://schemas.microsoft.com/office/drawing/2014/main" id="{151CF437-3BFD-496B-81F5-07B9CE214916}"/>
              </a:ext>
            </a:extLst>
          </p:cNvPr>
          <p:cNvSpPr/>
          <p:nvPr/>
        </p:nvSpPr>
        <p:spPr>
          <a:xfrm>
            <a:off x="1786699" y="1144172"/>
            <a:ext cx="1196567" cy="828764"/>
          </a:xfrm>
          <a:prstGeom prst="rect">
            <a:avLst/>
          </a:prstGeom>
          <a:solidFill>
            <a:srgbClr val="3AAD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Provider B</a:t>
            </a:r>
          </a:p>
          <a:p>
            <a:pPr algn="ctr"/>
            <a:endParaRPr lang="en-GB" dirty="0"/>
          </a:p>
        </p:txBody>
      </p:sp>
      <p:sp>
        <p:nvSpPr>
          <p:cNvPr id="81" name="Rectangle 80">
            <a:extLst>
              <a:ext uri="{FF2B5EF4-FFF2-40B4-BE49-F238E27FC236}">
                <a16:creationId xmlns:a16="http://schemas.microsoft.com/office/drawing/2014/main" id="{19747088-E346-2088-87A5-369F9F00AEAD}"/>
              </a:ext>
            </a:extLst>
          </p:cNvPr>
          <p:cNvSpPr/>
          <p:nvPr/>
        </p:nvSpPr>
        <p:spPr>
          <a:xfrm>
            <a:off x="218958" y="1158530"/>
            <a:ext cx="1196567" cy="828764"/>
          </a:xfrm>
          <a:prstGeom prst="rect">
            <a:avLst/>
          </a:prstGeom>
          <a:solidFill>
            <a:srgbClr val="3AAD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Provider A</a:t>
            </a:r>
          </a:p>
          <a:p>
            <a:pPr algn="ctr"/>
            <a:endParaRPr lang="en-GB" dirty="0"/>
          </a:p>
        </p:txBody>
      </p:sp>
      <p:sp>
        <p:nvSpPr>
          <p:cNvPr id="83" name="Rectangle 82">
            <a:extLst>
              <a:ext uri="{FF2B5EF4-FFF2-40B4-BE49-F238E27FC236}">
                <a16:creationId xmlns:a16="http://schemas.microsoft.com/office/drawing/2014/main" id="{A7E92654-FF63-CC49-AC18-E14FDB984BF8}"/>
              </a:ext>
            </a:extLst>
          </p:cNvPr>
          <p:cNvSpPr/>
          <p:nvPr/>
        </p:nvSpPr>
        <p:spPr>
          <a:xfrm>
            <a:off x="4855841" y="1133950"/>
            <a:ext cx="1196567" cy="828764"/>
          </a:xfrm>
          <a:prstGeom prst="rect">
            <a:avLst/>
          </a:prstGeom>
          <a:solidFill>
            <a:srgbClr val="3AAD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Provider</a:t>
            </a:r>
          </a:p>
          <a:p>
            <a:pPr algn="ctr"/>
            <a:r>
              <a:rPr lang="en-GB" dirty="0"/>
              <a:t> N…</a:t>
            </a:r>
          </a:p>
        </p:txBody>
      </p:sp>
      <p:cxnSp>
        <p:nvCxnSpPr>
          <p:cNvPr id="85" name="Straight Arrow Connector 84">
            <a:extLst>
              <a:ext uri="{FF2B5EF4-FFF2-40B4-BE49-F238E27FC236}">
                <a16:creationId xmlns:a16="http://schemas.microsoft.com/office/drawing/2014/main" id="{0A3FF07F-CDD8-CD8F-AC5C-5D032D0084FE}"/>
              </a:ext>
            </a:extLst>
          </p:cNvPr>
          <p:cNvCxnSpPr>
            <a:cxnSpLocks/>
            <a:stCxn id="81" idx="2"/>
          </p:cNvCxnSpPr>
          <p:nvPr/>
        </p:nvCxnSpPr>
        <p:spPr>
          <a:xfrm>
            <a:off x="817242" y="1987294"/>
            <a:ext cx="372040" cy="606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8B6934F-5079-04CF-F4BD-561BECA40201}"/>
              </a:ext>
            </a:extLst>
          </p:cNvPr>
          <p:cNvCxnSpPr>
            <a:stCxn id="79" idx="2"/>
            <a:endCxn id="45" idx="0"/>
          </p:cNvCxnSpPr>
          <p:nvPr/>
        </p:nvCxnSpPr>
        <p:spPr>
          <a:xfrm flipH="1">
            <a:off x="1415525" y="1972936"/>
            <a:ext cx="969458" cy="627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871C377A-00E3-17B5-BC70-5BB32009D330}"/>
              </a:ext>
            </a:extLst>
          </p:cNvPr>
          <p:cNvCxnSpPr>
            <a:stCxn id="78" idx="2"/>
          </p:cNvCxnSpPr>
          <p:nvPr/>
        </p:nvCxnSpPr>
        <p:spPr>
          <a:xfrm flipH="1">
            <a:off x="1795185" y="1933233"/>
            <a:ext cx="2197306" cy="667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3C4BBF4C-0946-8CEA-692E-7CA4CE002DD2}"/>
              </a:ext>
            </a:extLst>
          </p:cNvPr>
          <p:cNvCxnSpPr>
            <a:stCxn id="83" idx="2"/>
          </p:cNvCxnSpPr>
          <p:nvPr/>
        </p:nvCxnSpPr>
        <p:spPr>
          <a:xfrm flipH="1">
            <a:off x="2220628" y="1962714"/>
            <a:ext cx="3233497" cy="659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BFDA2AC2-865D-9CF7-B039-BC48A54E34A1}"/>
              </a:ext>
            </a:extLst>
          </p:cNvPr>
          <p:cNvCxnSpPr>
            <a:stCxn id="45" idx="3"/>
            <a:endCxn id="7" idx="1"/>
          </p:cNvCxnSpPr>
          <p:nvPr/>
        </p:nvCxnSpPr>
        <p:spPr>
          <a:xfrm>
            <a:off x="2197453" y="2995409"/>
            <a:ext cx="564272" cy="10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F8561AED-5D0F-15CF-DFDB-E41040F7D61A}"/>
              </a:ext>
            </a:extLst>
          </p:cNvPr>
          <p:cNvSpPr/>
          <p:nvPr/>
        </p:nvSpPr>
        <p:spPr>
          <a:xfrm>
            <a:off x="3760694" y="5625359"/>
            <a:ext cx="3134366" cy="106774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Third Parties not only consume the portal they also can provide their data. </a:t>
            </a:r>
          </a:p>
        </p:txBody>
      </p:sp>
      <p:sp>
        <p:nvSpPr>
          <p:cNvPr id="6" name="Oval 5">
            <a:extLst>
              <a:ext uri="{FF2B5EF4-FFF2-40B4-BE49-F238E27FC236}">
                <a16:creationId xmlns:a16="http://schemas.microsoft.com/office/drawing/2014/main" id="{AF2EEB2E-9E7D-9BCA-D0E3-27200E1EE3FA}"/>
              </a:ext>
            </a:extLst>
          </p:cNvPr>
          <p:cNvSpPr/>
          <p:nvPr/>
        </p:nvSpPr>
        <p:spPr>
          <a:xfrm>
            <a:off x="2006072" y="6139887"/>
            <a:ext cx="842466" cy="53596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CSO</a:t>
            </a:r>
          </a:p>
        </p:txBody>
      </p:sp>
      <p:sp>
        <p:nvSpPr>
          <p:cNvPr id="30" name="Rectangle: Rounded Corners 29">
            <a:extLst>
              <a:ext uri="{FF2B5EF4-FFF2-40B4-BE49-F238E27FC236}">
                <a16:creationId xmlns:a16="http://schemas.microsoft.com/office/drawing/2014/main" id="{CEC20943-7051-563F-35F9-C64708C2802A}"/>
              </a:ext>
            </a:extLst>
          </p:cNvPr>
          <p:cNvSpPr/>
          <p:nvPr/>
        </p:nvSpPr>
        <p:spPr>
          <a:xfrm>
            <a:off x="1100437" y="2290900"/>
            <a:ext cx="772496" cy="419741"/>
          </a:xfrm>
          <a:prstGeom prst="roundRect">
            <a:avLst/>
          </a:prstGeom>
          <a:solidFill>
            <a:srgbClr val="833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DQR</a:t>
            </a:r>
          </a:p>
        </p:txBody>
      </p:sp>
    </p:spTree>
    <p:extLst>
      <p:ext uri="{BB962C8B-B14F-4D97-AF65-F5344CB8AC3E}">
        <p14:creationId xmlns:p14="http://schemas.microsoft.com/office/powerpoint/2010/main" val="3540511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Yorkshire Ambulance Service (YAS) Process </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97000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76053" y="2468893"/>
            <a:ext cx="4992555" cy="2592288"/>
          </a:xfrm>
        </p:spPr>
        <p:txBody>
          <a:bodyPr/>
          <a:lstStyle/>
          <a:p>
            <a:r>
              <a:rPr lang="en-GB" sz="3733" dirty="0"/>
              <a:t>Clinical Safety Process</a:t>
            </a:r>
          </a:p>
        </p:txBody>
      </p:sp>
      <p:sp>
        <p:nvSpPr>
          <p:cNvPr id="3" name="Text Placeholder 2"/>
          <p:cNvSpPr>
            <a:spLocks noGrp="1"/>
          </p:cNvSpPr>
          <p:nvPr>
            <p:ph type="body" sz="quarter" idx="11"/>
          </p:nvPr>
        </p:nvSpPr>
        <p:spPr>
          <a:xfrm>
            <a:off x="7056107" y="5693568"/>
            <a:ext cx="4320480" cy="816091"/>
          </a:xfrm>
        </p:spPr>
        <p:txBody>
          <a:bodyPr/>
          <a:lstStyle/>
          <a:p>
            <a:r>
              <a:rPr lang="en-GB" sz="1600" dirty="0"/>
              <a:t>Ola Zahran</a:t>
            </a:r>
          </a:p>
          <a:p>
            <a:r>
              <a:rPr lang="en-GB" sz="1600" dirty="0"/>
              <a:t>CTO </a:t>
            </a:r>
          </a:p>
          <a:p>
            <a:r>
              <a:rPr lang="en-GB" sz="1600" dirty="0"/>
              <a:t>Yorkshire Ambulance Service </a:t>
            </a:r>
          </a:p>
          <a:p>
            <a:r>
              <a:rPr lang="en-GB" sz="1600" dirty="0"/>
              <a:t>March 2023</a:t>
            </a:r>
          </a:p>
        </p:txBody>
      </p:sp>
      <p:pic>
        <p:nvPicPr>
          <p:cNvPr id="4" name="Picture 3">
            <a:extLst>
              <a:ext uri="{FF2B5EF4-FFF2-40B4-BE49-F238E27FC236}">
                <a16:creationId xmlns:a16="http://schemas.microsoft.com/office/drawing/2014/main" id="{6A13443D-45C7-6518-0CFE-D18BAAA9A7DE}"/>
              </a:ext>
            </a:extLst>
          </p:cNvPr>
          <p:cNvPicPr>
            <a:picLocks noChangeAspect="1"/>
          </p:cNvPicPr>
          <p:nvPr/>
        </p:nvPicPr>
        <p:blipFill>
          <a:blip r:embed="rId3"/>
          <a:stretch>
            <a:fillRect/>
          </a:stretch>
        </p:blipFill>
        <p:spPr>
          <a:xfrm>
            <a:off x="8304246" y="3909054"/>
            <a:ext cx="1615244" cy="1615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5177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Welcome &amp; Introductions  </a:t>
            </a:r>
            <a:endParaRPr lang="en-US" sz="2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113062" y="3809986"/>
            <a:ext cx="11770931" cy="1569660"/>
          </a:xfrm>
          <a:prstGeom prst="rect">
            <a:avLst/>
          </a:prstGeom>
        </p:spPr>
        <p:txBody>
          <a:bodyPr wrap="square">
            <a:spAutoFit/>
          </a:bodyPr>
          <a:lstStyle/>
          <a:p>
            <a:r>
              <a:rPr lang="en-GB" b="1" dirty="0">
                <a:solidFill>
                  <a:srgbClr val="3C063F"/>
                </a:solidFill>
                <a:latin typeface="Arial" panose="020B0604020202020204" pitchFamily="34" charset="0"/>
                <a:cs typeface="Arial" panose="020B0604020202020204" pitchFamily="34" charset="0"/>
              </a:rPr>
              <a:t>Rebecca Wilson- </a:t>
            </a:r>
          </a:p>
          <a:p>
            <a:r>
              <a:rPr lang="en-GB" sz="1400" b="1" dirty="0">
                <a:solidFill>
                  <a:srgbClr val="3C063F"/>
                </a:solidFill>
                <a:latin typeface="Arial" panose="020B0604020202020204" pitchFamily="34" charset="0"/>
                <a:cs typeface="Arial" panose="020B0604020202020204" pitchFamily="34" charset="0"/>
              </a:rPr>
              <a:t>Senior Clinical Safety Officer</a:t>
            </a:r>
          </a:p>
          <a:p>
            <a:r>
              <a:rPr lang="en-GB" sz="1400" b="1" dirty="0">
                <a:solidFill>
                  <a:srgbClr val="3C063F"/>
                </a:solidFill>
                <a:latin typeface="Arial" panose="020B0604020202020204" pitchFamily="34" charset="0"/>
                <a:cs typeface="Arial" panose="020B0604020202020204" pitchFamily="34" charset="0"/>
              </a:rPr>
              <a:t>YHCR Clinical Safety Lead</a:t>
            </a:r>
          </a:p>
          <a:p>
            <a:r>
              <a:rPr lang="en-GB" sz="1400" b="1" dirty="0">
                <a:solidFill>
                  <a:srgbClr val="3C063F"/>
                </a:solidFill>
                <a:latin typeface="Arial" panose="020B0604020202020204" pitchFamily="34" charset="0"/>
                <a:cs typeface="Arial" panose="020B0604020202020204" pitchFamily="34" charset="0"/>
              </a:rPr>
              <a:t>Senior Pharmacy Technician</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7" name="Picture 6" descr="A person with a beard&#10;&#10;Description automatically generated with low confidence">
            <a:extLst>
              <a:ext uri="{FF2B5EF4-FFF2-40B4-BE49-F238E27FC236}">
                <a16:creationId xmlns:a16="http://schemas.microsoft.com/office/drawing/2014/main" id="{DDE8D9BC-7CC1-5186-A0A8-47450F10420E}"/>
              </a:ext>
            </a:extLst>
          </p:cNvPr>
          <p:cNvPicPr>
            <a:picLocks noChangeAspect="1"/>
          </p:cNvPicPr>
          <p:nvPr/>
        </p:nvPicPr>
        <p:blipFill rotWithShape="1">
          <a:blip r:embed="rId3"/>
          <a:srcRect l="2625" t="24523" r="2394" b="11077"/>
          <a:stretch/>
        </p:blipFill>
        <p:spPr>
          <a:xfrm>
            <a:off x="3169002" y="1284141"/>
            <a:ext cx="2829526" cy="2558046"/>
          </a:xfrm>
          <a:prstGeom prst="rect">
            <a:avLst/>
          </a:prstGeom>
        </p:spPr>
      </p:pic>
      <p:pic>
        <p:nvPicPr>
          <p:cNvPr id="9" name="Picture 8" descr="A person smiling for the camera&#10;&#10;Description automatically generated with low confidence">
            <a:extLst>
              <a:ext uri="{FF2B5EF4-FFF2-40B4-BE49-F238E27FC236}">
                <a16:creationId xmlns:a16="http://schemas.microsoft.com/office/drawing/2014/main" id="{90FEC0BE-1D51-38E9-8D55-732DCFEA2384}"/>
              </a:ext>
            </a:extLst>
          </p:cNvPr>
          <p:cNvPicPr>
            <a:picLocks noChangeAspect="1"/>
          </p:cNvPicPr>
          <p:nvPr/>
        </p:nvPicPr>
        <p:blipFill rotWithShape="1">
          <a:blip r:embed="rId4"/>
          <a:srcRect t="2079" b="26988"/>
          <a:stretch/>
        </p:blipFill>
        <p:spPr>
          <a:xfrm>
            <a:off x="203847" y="1289832"/>
            <a:ext cx="2684393" cy="2538390"/>
          </a:xfrm>
          <a:prstGeom prst="rect">
            <a:avLst/>
          </a:prstGeom>
        </p:spPr>
      </p:pic>
      <p:sp>
        <p:nvSpPr>
          <p:cNvPr id="10" name="TextBox 9">
            <a:extLst>
              <a:ext uri="{FF2B5EF4-FFF2-40B4-BE49-F238E27FC236}">
                <a16:creationId xmlns:a16="http://schemas.microsoft.com/office/drawing/2014/main" id="{349227E8-F669-AD85-5A7A-E5A0A7AC8228}"/>
              </a:ext>
            </a:extLst>
          </p:cNvPr>
          <p:cNvSpPr txBox="1"/>
          <p:nvPr/>
        </p:nvSpPr>
        <p:spPr>
          <a:xfrm>
            <a:off x="3096039" y="3828222"/>
            <a:ext cx="2975452" cy="1292662"/>
          </a:xfrm>
          <a:prstGeom prst="rect">
            <a:avLst/>
          </a:prstGeom>
          <a:noFill/>
        </p:spPr>
        <p:txBody>
          <a:bodyPr wrap="square" rtlCol="0">
            <a:spAutoFit/>
          </a:bodyPr>
          <a:lstStyle/>
          <a:p>
            <a:r>
              <a:rPr lang="en-GB" b="1" dirty="0">
                <a:solidFill>
                  <a:srgbClr val="3C063F"/>
                </a:solidFill>
                <a:latin typeface="Arial" panose="020B0604020202020204" pitchFamily="34" charset="0"/>
                <a:cs typeface="Arial" panose="020B0604020202020204" pitchFamily="34" charset="0"/>
              </a:rPr>
              <a:t>Dean Mawson-</a:t>
            </a:r>
          </a:p>
          <a:p>
            <a:r>
              <a:rPr lang="en-GB" sz="1400" b="1" dirty="0">
                <a:solidFill>
                  <a:srgbClr val="3C063F"/>
                </a:solidFill>
                <a:latin typeface="Arial" panose="020B0604020202020204" pitchFamily="34" charset="0"/>
                <a:cs typeface="Arial" panose="020B0604020202020204" pitchFamily="34" charset="0"/>
              </a:rPr>
              <a:t>Clinical Director &amp; Clinical Safety Officer, Fellow Faculty of Clinical Informatics.</a:t>
            </a:r>
            <a:endParaRPr lang="en-GB" sz="1200"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p:txBody>
      </p:sp>
      <p:pic>
        <p:nvPicPr>
          <p:cNvPr id="12" name="Picture 11" descr="A picture containing wall, person, indoor&#10;&#10;Description automatically generated">
            <a:extLst>
              <a:ext uri="{FF2B5EF4-FFF2-40B4-BE49-F238E27FC236}">
                <a16:creationId xmlns:a16="http://schemas.microsoft.com/office/drawing/2014/main" id="{CB3AD1AE-38D2-F4AC-6079-8FE188487DD1}"/>
              </a:ext>
            </a:extLst>
          </p:cNvPr>
          <p:cNvPicPr>
            <a:picLocks noChangeAspect="1"/>
          </p:cNvPicPr>
          <p:nvPr/>
        </p:nvPicPr>
        <p:blipFill rotWithShape="1">
          <a:blip r:embed="rId5"/>
          <a:srcRect b="2831"/>
          <a:stretch/>
        </p:blipFill>
        <p:spPr>
          <a:xfrm>
            <a:off x="6279290" y="1284141"/>
            <a:ext cx="2684392" cy="2572011"/>
          </a:xfrm>
          <a:prstGeom prst="rect">
            <a:avLst/>
          </a:prstGeom>
        </p:spPr>
      </p:pic>
      <p:sp>
        <p:nvSpPr>
          <p:cNvPr id="13" name="TextBox 12">
            <a:extLst>
              <a:ext uri="{FF2B5EF4-FFF2-40B4-BE49-F238E27FC236}">
                <a16:creationId xmlns:a16="http://schemas.microsoft.com/office/drawing/2014/main" id="{189969C1-2123-5B9C-F738-3F91C665A331}"/>
              </a:ext>
            </a:extLst>
          </p:cNvPr>
          <p:cNvSpPr txBox="1"/>
          <p:nvPr/>
        </p:nvSpPr>
        <p:spPr>
          <a:xfrm>
            <a:off x="6279290" y="3856152"/>
            <a:ext cx="2684392" cy="1292662"/>
          </a:xfrm>
          <a:prstGeom prst="rect">
            <a:avLst/>
          </a:prstGeom>
          <a:noFill/>
        </p:spPr>
        <p:txBody>
          <a:bodyPr wrap="square" rtlCol="0">
            <a:spAutoFit/>
          </a:bodyPr>
          <a:lstStyle/>
          <a:p>
            <a:r>
              <a:rPr lang="en-GB" b="1" dirty="0">
                <a:solidFill>
                  <a:srgbClr val="3C063F"/>
                </a:solidFill>
                <a:latin typeface="Arial" panose="020B0604020202020204" pitchFamily="34" charset="0"/>
                <a:cs typeface="Arial" panose="020B0604020202020204" pitchFamily="34" charset="0"/>
              </a:rPr>
              <a:t>Vicky Faint –</a:t>
            </a:r>
          </a:p>
          <a:p>
            <a:r>
              <a:rPr lang="en-GB" sz="1400" b="1" dirty="0">
                <a:solidFill>
                  <a:srgbClr val="3C063F"/>
                </a:solidFill>
                <a:latin typeface="Arial" panose="020B0604020202020204" pitchFamily="34" charset="0"/>
                <a:cs typeface="Arial" panose="020B0604020202020204" pitchFamily="34" charset="0"/>
              </a:rPr>
              <a:t>Digital Patient Safety Nurse, Clinical Safety Officer-Leeds Teaching Hospitals</a:t>
            </a:r>
            <a:endParaRPr lang="en-GB" sz="1400" dirty="0">
              <a:solidFill>
                <a:srgbClr val="3C063F"/>
              </a:solidFill>
              <a:latin typeface="Arial" panose="020B0604020202020204" pitchFamily="34" charset="0"/>
              <a:cs typeface="Arial" panose="020B0604020202020204" pitchFamily="34" charset="0"/>
            </a:endParaRPr>
          </a:p>
          <a:p>
            <a:endParaRPr lang="en-GB" dirty="0"/>
          </a:p>
        </p:txBody>
      </p:sp>
      <p:pic>
        <p:nvPicPr>
          <p:cNvPr id="15" name="Picture 14">
            <a:extLst>
              <a:ext uri="{FF2B5EF4-FFF2-40B4-BE49-F238E27FC236}">
                <a16:creationId xmlns:a16="http://schemas.microsoft.com/office/drawing/2014/main" id="{3626249B-8E54-8B5B-DB6F-37C92660B476}"/>
              </a:ext>
            </a:extLst>
          </p:cNvPr>
          <p:cNvPicPr>
            <a:picLocks noChangeAspect="1"/>
          </p:cNvPicPr>
          <p:nvPr/>
        </p:nvPicPr>
        <p:blipFill>
          <a:blip r:embed="rId6"/>
          <a:stretch>
            <a:fillRect/>
          </a:stretch>
        </p:blipFill>
        <p:spPr>
          <a:xfrm>
            <a:off x="9244444" y="1256211"/>
            <a:ext cx="2572011" cy="257201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2428E6C5-EF82-9D7E-98FD-2799A825D8A1}"/>
              </a:ext>
            </a:extLst>
          </p:cNvPr>
          <p:cNvSpPr txBox="1"/>
          <p:nvPr/>
        </p:nvSpPr>
        <p:spPr>
          <a:xfrm>
            <a:off x="9706708" y="3856152"/>
            <a:ext cx="2064223" cy="1292662"/>
          </a:xfrm>
          <a:prstGeom prst="rect">
            <a:avLst/>
          </a:prstGeom>
          <a:noFill/>
        </p:spPr>
        <p:txBody>
          <a:bodyPr wrap="square" rtlCol="0">
            <a:spAutoFit/>
          </a:bodyPr>
          <a:lstStyle/>
          <a:p>
            <a:r>
              <a:rPr lang="en-GB" b="1" dirty="0">
                <a:solidFill>
                  <a:srgbClr val="3C063F"/>
                </a:solidFill>
                <a:latin typeface="Arial" panose="020B0604020202020204" pitchFamily="34" charset="0"/>
                <a:cs typeface="Arial" panose="020B0604020202020204" pitchFamily="34" charset="0"/>
              </a:rPr>
              <a:t>Ola Zahran </a:t>
            </a:r>
            <a:r>
              <a:rPr lang="en-GB" sz="1400" b="1" dirty="0">
                <a:solidFill>
                  <a:srgbClr val="3C063F"/>
                </a:solidFill>
                <a:latin typeface="Arial" panose="020B0604020202020204" pitchFamily="34" charset="0"/>
                <a:cs typeface="Arial" panose="020B0604020202020204" pitchFamily="34" charset="0"/>
              </a:rPr>
              <a:t>Digital Chief Technology Officer- Yorkshire Ambulance Service</a:t>
            </a:r>
          </a:p>
          <a:p>
            <a:endParaRPr lang="en-GB" dirty="0"/>
          </a:p>
        </p:txBody>
      </p:sp>
    </p:spTree>
    <p:extLst>
      <p:ext uri="{BB962C8B-B14F-4D97-AF65-F5344CB8AC3E}">
        <p14:creationId xmlns:p14="http://schemas.microsoft.com/office/powerpoint/2010/main" val="3106239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66A30FE-FAF6-1E4D-9D40-D2420AB312F0}"/>
              </a:ext>
            </a:extLst>
          </p:cNvPr>
          <p:cNvSpPr>
            <a:spLocks noGrp="1"/>
          </p:cNvSpPr>
          <p:nvPr>
            <p:ph idx="1"/>
          </p:nvPr>
        </p:nvSpPr>
        <p:spPr>
          <a:xfrm>
            <a:off x="1229313" y="877597"/>
            <a:ext cx="1478291" cy="633107"/>
          </a:xfrm>
        </p:spPr>
        <p:txBody>
          <a:bodyPr>
            <a:normAutofit/>
          </a:bodyPr>
          <a:lstStyle/>
          <a:p>
            <a:pPr marL="0" indent="0">
              <a:lnSpc>
                <a:spcPct val="150000"/>
              </a:lnSpc>
              <a:buNone/>
            </a:pPr>
            <a:r>
              <a:rPr lang="en-GB" sz="2000" b="1" dirty="0">
                <a:solidFill>
                  <a:schemeClr val="accent1">
                    <a:lumMod val="75000"/>
                  </a:schemeClr>
                </a:solidFill>
              </a:rPr>
              <a:t>Providers</a:t>
            </a:r>
            <a:endParaRPr lang="en-US" sz="2000" b="1" dirty="0">
              <a:solidFill>
                <a:schemeClr val="accent1">
                  <a:lumMod val="75000"/>
                </a:schemeClr>
              </a:solidFill>
            </a:endParaRPr>
          </a:p>
        </p:txBody>
      </p:sp>
      <p:sp>
        <p:nvSpPr>
          <p:cNvPr id="14" name="Content Placeholder 2">
            <a:extLst>
              <a:ext uri="{FF2B5EF4-FFF2-40B4-BE49-F238E27FC236}">
                <a16:creationId xmlns:a16="http://schemas.microsoft.com/office/drawing/2014/main" id="{566A30FE-FAF6-1E4D-9D40-D2420AB312F0}"/>
              </a:ext>
            </a:extLst>
          </p:cNvPr>
          <p:cNvSpPr txBox="1">
            <a:spLocks/>
          </p:cNvSpPr>
          <p:nvPr/>
        </p:nvSpPr>
        <p:spPr>
          <a:xfrm>
            <a:off x="4247218" y="4441780"/>
            <a:ext cx="2772473" cy="552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2000" b="1" dirty="0">
                <a:solidFill>
                  <a:srgbClr val="7030A0"/>
                </a:solidFill>
                <a:latin typeface="Arial"/>
              </a:rPr>
              <a:t>Interweave Exchange</a:t>
            </a:r>
            <a:endParaRPr lang="en-US" sz="2000" b="1" dirty="0">
              <a:solidFill>
                <a:srgbClr val="7030A0"/>
              </a:solidFill>
              <a:latin typeface="Arial"/>
            </a:endParaRPr>
          </a:p>
        </p:txBody>
      </p:sp>
      <p:sp>
        <p:nvSpPr>
          <p:cNvPr id="21" name="Content Placeholder 2">
            <a:extLst>
              <a:ext uri="{FF2B5EF4-FFF2-40B4-BE49-F238E27FC236}">
                <a16:creationId xmlns:a16="http://schemas.microsoft.com/office/drawing/2014/main" id="{566A30FE-FAF6-1E4D-9D40-D2420AB312F0}"/>
              </a:ext>
            </a:extLst>
          </p:cNvPr>
          <p:cNvSpPr txBox="1">
            <a:spLocks/>
          </p:cNvSpPr>
          <p:nvPr/>
        </p:nvSpPr>
        <p:spPr>
          <a:xfrm>
            <a:off x="7091473" y="4342279"/>
            <a:ext cx="2531387" cy="5206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2000" b="1" dirty="0">
                <a:solidFill>
                  <a:srgbClr val="7030A0"/>
                </a:solidFill>
                <a:latin typeface="Arial"/>
              </a:rPr>
              <a:t>Interweave Portal</a:t>
            </a:r>
          </a:p>
        </p:txBody>
      </p:sp>
      <p:sp>
        <p:nvSpPr>
          <p:cNvPr id="24" name="Content Placeholder 2">
            <a:extLst>
              <a:ext uri="{FF2B5EF4-FFF2-40B4-BE49-F238E27FC236}">
                <a16:creationId xmlns:a16="http://schemas.microsoft.com/office/drawing/2014/main" id="{566A30FE-FAF6-1E4D-9D40-D2420AB312F0}"/>
              </a:ext>
            </a:extLst>
          </p:cNvPr>
          <p:cNvSpPr txBox="1">
            <a:spLocks/>
          </p:cNvSpPr>
          <p:nvPr/>
        </p:nvSpPr>
        <p:spPr>
          <a:xfrm>
            <a:off x="10430866" y="2622724"/>
            <a:ext cx="1562449" cy="3215563"/>
          </a:xfrm>
          <a:prstGeom prst="rect">
            <a:avLst/>
          </a:prstGeom>
          <a:solidFill>
            <a:srgbClr val="92D050"/>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2900" dirty="0">
                <a:solidFill>
                  <a:srgbClr val="006747">
                    <a:lumMod val="75000"/>
                  </a:srgbClr>
                </a:solidFill>
                <a:latin typeface="Arial"/>
              </a:rPr>
              <a:t>Hospitals</a:t>
            </a:r>
          </a:p>
          <a:p>
            <a:pPr marL="0" indent="0" defTabSz="1219170">
              <a:lnSpc>
                <a:spcPct val="150000"/>
              </a:lnSpc>
              <a:spcBef>
                <a:spcPts val="1333"/>
              </a:spcBef>
              <a:buNone/>
            </a:pPr>
            <a:r>
              <a:rPr lang="en-GB" sz="2900" dirty="0">
                <a:solidFill>
                  <a:srgbClr val="006747">
                    <a:lumMod val="75000"/>
                  </a:srgbClr>
                </a:solidFill>
                <a:latin typeface="Arial"/>
              </a:rPr>
              <a:t>GPs</a:t>
            </a:r>
          </a:p>
          <a:p>
            <a:pPr marL="0" indent="0" defTabSz="1219170">
              <a:lnSpc>
                <a:spcPct val="150000"/>
              </a:lnSpc>
              <a:spcBef>
                <a:spcPts val="1333"/>
              </a:spcBef>
              <a:buNone/>
            </a:pPr>
            <a:r>
              <a:rPr lang="en-GB" sz="2900" dirty="0">
                <a:solidFill>
                  <a:srgbClr val="006747">
                    <a:lumMod val="75000"/>
                  </a:srgbClr>
                </a:solidFill>
                <a:latin typeface="Arial"/>
              </a:rPr>
              <a:t>Social Care</a:t>
            </a:r>
          </a:p>
          <a:p>
            <a:pPr marL="0" indent="0" defTabSz="1219170">
              <a:lnSpc>
                <a:spcPct val="150000"/>
              </a:lnSpc>
              <a:spcBef>
                <a:spcPts val="1333"/>
              </a:spcBef>
              <a:buNone/>
            </a:pPr>
            <a:r>
              <a:rPr lang="en-GB" sz="2900" dirty="0">
                <a:solidFill>
                  <a:srgbClr val="006747">
                    <a:lumMod val="75000"/>
                  </a:srgbClr>
                </a:solidFill>
                <a:latin typeface="Arial"/>
              </a:rPr>
              <a:t>Community</a:t>
            </a:r>
          </a:p>
          <a:p>
            <a:pPr marL="0" indent="0" defTabSz="1219170">
              <a:lnSpc>
                <a:spcPct val="150000"/>
              </a:lnSpc>
              <a:spcBef>
                <a:spcPts val="1333"/>
              </a:spcBef>
              <a:buNone/>
            </a:pPr>
            <a:r>
              <a:rPr lang="en-GB" sz="2900" dirty="0">
                <a:solidFill>
                  <a:srgbClr val="006747">
                    <a:lumMod val="75000"/>
                  </a:srgbClr>
                </a:solidFill>
                <a:latin typeface="Arial"/>
              </a:rPr>
              <a:t>Mental Health</a:t>
            </a:r>
          </a:p>
          <a:p>
            <a:pPr marL="0" indent="0" defTabSz="1219170">
              <a:lnSpc>
                <a:spcPct val="150000"/>
              </a:lnSpc>
              <a:spcBef>
                <a:spcPts val="1333"/>
              </a:spcBef>
              <a:buNone/>
            </a:pPr>
            <a:r>
              <a:rPr lang="en-GB" sz="2900" dirty="0">
                <a:solidFill>
                  <a:srgbClr val="006747">
                    <a:lumMod val="75000"/>
                  </a:srgbClr>
                </a:solidFill>
                <a:latin typeface="Arial"/>
              </a:rPr>
              <a:t>Ambulance,111,PTS</a:t>
            </a:r>
          </a:p>
          <a:p>
            <a:pPr marL="0" indent="0" defTabSz="1219170">
              <a:lnSpc>
                <a:spcPct val="150000"/>
              </a:lnSpc>
              <a:spcBef>
                <a:spcPts val="1333"/>
              </a:spcBef>
              <a:buNone/>
            </a:pPr>
            <a:endParaRPr lang="en-GB" sz="2900" dirty="0">
              <a:solidFill>
                <a:srgbClr val="006747">
                  <a:lumMod val="75000"/>
                </a:srgbClr>
              </a:solidFill>
              <a:latin typeface="Arial"/>
            </a:endParaRPr>
          </a:p>
          <a:p>
            <a:pPr marL="0" indent="0" defTabSz="1219170">
              <a:lnSpc>
                <a:spcPct val="150000"/>
              </a:lnSpc>
              <a:spcBef>
                <a:spcPts val="1333"/>
              </a:spcBef>
              <a:buNone/>
            </a:pPr>
            <a:endParaRPr lang="en-GB" sz="2900" dirty="0">
              <a:solidFill>
                <a:srgbClr val="006747">
                  <a:lumMod val="75000"/>
                </a:srgbClr>
              </a:solidFill>
              <a:latin typeface="Arial"/>
            </a:endParaRPr>
          </a:p>
          <a:p>
            <a:pPr marL="0" indent="0" defTabSz="1219170">
              <a:lnSpc>
                <a:spcPct val="150000"/>
              </a:lnSpc>
              <a:spcBef>
                <a:spcPts val="1333"/>
              </a:spcBef>
              <a:buNone/>
            </a:pPr>
            <a:endParaRPr lang="en-US" sz="2400" dirty="0">
              <a:solidFill>
                <a:srgbClr val="006747">
                  <a:lumMod val="75000"/>
                </a:srgbClr>
              </a:solidFill>
              <a:latin typeface="Arial"/>
            </a:endParaRPr>
          </a:p>
        </p:txBody>
      </p:sp>
      <p:sp>
        <p:nvSpPr>
          <p:cNvPr id="33" name="Content Placeholder 2">
            <a:extLst>
              <a:ext uri="{FF2B5EF4-FFF2-40B4-BE49-F238E27FC236}">
                <a16:creationId xmlns:a16="http://schemas.microsoft.com/office/drawing/2014/main" id="{566A30FE-FAF6-1E4D-9D40-D2420AB312F0}"/>
              </a:ext>
            </a:extLst>
          </p:cNvPr>
          <p:cNvSpPr txBox="1">
            <a:spLocks/>
          </p:cNvSpPr>
          <p:nvPr/>
        </p:nvSpPr>
        <p:spPr>
          <a:xfrm>
            <a:off x="7275603" y="4912962"/>
            <a:ext cx="1767927" cy="180638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1900" b="1" dirty="0">
                <a:solidFill>
                  <a:srgbClr val="005EB8">
                    <a:lumMod val="75000"/>
                  </a:srgbClr>
                </a:solidFill>
                <a:latin typeface="Arial"/>
              </a:rPr>
              <a:t>Displays data</a:t>
            </a:r>
          </a:p>
          <a:p>
            <a:pPr marL="0" indent="0" defTabSz="1219170">
              <a:lnSpc>
                <a:spcPct val="150000"/>
              </a:lnSpc>
              <a:spcBef>
                <a:spcPts val="1333"/>
              </a:spcBef>
              <a:buNone/>
            </a:pPr>
            <a:r>
              <a:rPr lang="en-GB" sz="1400" b="1" dirty="0">
                <a:solidFill>
                  <a:srgbClr val="005EB8">
                    <a:lumMod val="75000"/>
                  </a:srgbClr>
                </a:solidFill>
                <a:latin typeface="Arial"/>
              </a:rPr>
              <a:t>Different models:   -  Fully integrated</a:t>
            </a:r>
            <a:br>
              <a:rPr lang="en-GB" sz="1400" b="1" dirty="0">
                <a:solidFill>
                  <a:srgbClr val="005EB8">
                    <a:lumMod val="75000"/>
                  </a:srgbClr>
                </a:solidFill>
                <a:latin typeface="Arial"/>
              </a:rPr>
            </a:br>
            <a:r>
              <a:rPr lang="en-GB" sz="1400" b="1" dirty="0">
                <a:solidFill>
                  <a:srgbClr val="005EB8">
                    <a:lumMod val="75000"/>
                  </a:srgbClr>
                </a:solidFill>
                <a:latin typeface="Arial"/>
              </a:rPr>
              <a:t>- Contextual launch</a:t>
            </a:r>
            <a:br>
              <a:rPr lang="en-GB" sz="1400" b="1" dirty="0">
                <a:solidFill>
                  <a:srgbClr val="005EB8">
                    <a:lumMod val="75000"/>
                  </a:srgbClr>
                </a:solidFill>
                <a:latin typeface="Arial"/>
              </a:rPr>
            </a:br>
            <a:r>
              <a:rPr lang="en-GB" sz="1400" b="1" dirty="0">
                <a:solidFill>
                  <a:srgbClr val="005EB8">
                    <a:lumMod val="75000"/>
                  </a:srgbClr>
                </a:solidFill>
                <a:latin typeface="Arial"/>
              </a:rPr>
              <a:t>- Standalone portal</a:t>
            </a:r>
            <a:endParaRPr lang="en-US" sz="1400" b="1" dirty="0">
              <a:solidFill>
                <a:srgbClr val="005EB8">
                  <a:lumMod val="75000"/>
                </a:srgbClr>
              </a:solidFill>
              <a:latin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2792" y="4607408"/>
            <a:ext cx="862285" cy="862285"/>
          </a:xfrm>
          <a:prstGeom prst="rect">
            <a:avLst/>
          </a:prstGeom>
          <a:solidFill>
            <a:srgbClr val="FFC000"/>
          </a:solidFill>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095" y="3017874"/>
            <a:ext cx="580805" cy="58080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2878" y="3000698"/>
            <a:ext cx="923335" cy="923335"/>
          </a:xfrm>
          <a:prstGeom prst="rect">
            <a:avLst/>
          </a:prstGeom>
          <a:solidFill>
            <a:schemeClr val="accent1">
              <a:lumMod val="40000"/>
              <a:lumOff val="60000"/>
            </a:schemeClr>
          </a:solidFill>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9160" y="1520340"/>
            <a:ext cx="960229" cy="960229"/>
          </a:xfrm>
          <a:prstGeom prst="rect">
            <a:avLst/>
          </a:prstGeom>
          <a:solidFill>
            <a:srgbClr val="92D050"/>
          </a:solid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0895" y="2537736"/>
            <a:ext cx="520619" cy="520619"/>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497" y="3553543"/>
            <a:ext cx="468016" cy="468016"/>
          </a:xfrm>
          <a:prstGeom prst="rect">
            <a:avLst/>
          </a:prstGeom>
        </p:spPr>
      </p:pic>
      <p:sp>
        <p:nvSpPr>
          <p:cNvPr id="34" name="Content Placeholder 2">
            <a:extLst>
              <a:ext uri="{FF2B5EF4-FFF2-40B4-BE49-F238E27FC236}">
                <a16:creationId xmlns:a16="http://schemas.microsoft.com/office/drawing/2014/main" id="{3CB985C8-52AC-4FFA-9AFA-684F9B27797C}"/>
              </a:ext>
            </a:extLst>
          </p:cNvPr>
          <p:cNvSpPr txBox="1">
            <a:spLocks/>
          </p:cNvSpPr>
          <p:nvPr/>
        </p:nvSpPr>
        <p:spPr>
          <a:xfrm>
            <a:off x="1836819" y="5436124"/>
            <a:ext cx="2781055" cy="628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2000" b="1" dirty="0">
                <a:solidFill>
                  <a:srgbClr val="7030A0"/>
                </a:solidFill>
                <a:latin typeface="Arial"/>
              </a:rPr>
              <a:t>Interweave Connect</a:t>
            </a:r>
            <a:endParaRPr lang="en-US" sz="2000" b="1" dirty="0">
              <a:solidFill>
                <a:srgbClr val="7030A0"/>
              </a:solidFill>
              <a:latin typeface="Arial"/>
            </a:endParaRPr>
          </a:p>
        </p:txBody>
      </p:sp>
      <p:pic>
        <p:nvPicPr>
          <p:cNvPr id="18" name="Picture 17" descr="Icon&#10;&#10;Description automatically generated">
            <a:extLst>
              <a:ext uri="{FF2B5EF4-FFF2-40B4-BE49-F238E27FC236}">
                <a16:creationId xmlns:a16="http://schemas.microsoft.com/office/drawing/2014/main" id="{25E070FA-5C76-4721-9E7C-0547CCDDC030}"/>
              </a:ext>
            </a:extLst>
          </p:cNvPr>
          <p:cNvPicPr>
            <a:picLocks noChangeAspect="1"/>
          </p:cNvPicPr>
          <p:nvPr/>
        </p:nvPicPr>
        <p:blipFill>
          <a:blip r:embed="rId9"/>
          <a:stretch>
            <a:fillRect/>
          </a:stretch>
        </p:blipFill>
        <p:spPr>
          <a:xfrm>
            <a:off x="7419151" y="2741570"/>
            <a:ext cx="1503212" cy="1503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Content Placeholder 2">
            <a:extLst>
              <a:ext uri="{FF2B5EF4-FFF2-40B4-BE49-F238E27FC236}">
                <a16:creationId xmlns:a16="http://schemas.microsoft.com/office/drawing/2014/main" id="{EFE7FFE3-69A7-4A0B-B909-A0C3E67DEF0E}"/>
              </a:ext>
            </a:extLst>
          </p:cNvPr>
          <p:cNvSpPr txBox="1">
            <a:spLocks/>
          </p:cNvSpPr>
          <p:nvPr/>
        </p:nvSpPr>
        <p:spPr>
          <a:xfrm>
            <a:off x="9753497" y="2026124"/>
            <a:ext cx="1478291" cy="63310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2000" b="1" dirty="0">
                <a:solidFill>
                  <a:srgbClr val="006747">
                    <a:lumMod val="75000"/>
                  </a:srgbClr>
                </a:solidFill>
                <a:latin typeface="Arial"/>
              </a:rPr>
              <a:t>Consumers</a:t>
            </a:r>
            <a:endParaRPr lang="en-US" sz="2000" b="1" dirty="0">
              <a:solidFill>
                <a:srgbClr val="006747">
                  <a:lumMod val="75000"/>
                </a:srgbClr>
              </a:solidFill>
              <a:latin typeface="Arial"/>
            </a:endParaRPr>
          </a:p>
        </p:txBody>
      </p:sp>
      <p:pic>
        <p:nvPicPr>
          <p:cNvPr id="27" name="Picture 26">
            <a:extLst>
              <a:ext uri="{FF2B5EF4-FFF2-40B4-BE49-F238E27FC236}">
                <a16:creationId xmlns:a16="http://schemas.microsoft.com/office/drawing/2014/main" id="{543B2049-1CD4-4272-92C2-C10AC0289AB1}"/>
              </a:ext>
            </a:extLst>
          </p:cNvPr>
          <p:cNvPicPr>
            <a:picLocks noChangeAspect="1"/>
          </p:cNvPicPr>
          <p:nvPr/>
        </p:nvPicPr>
        <p:blipFill>
          <a:blip r:embed="rId10"/>
          <a:stretch>
            <a:fillRect/>
          </a:stretch>
        </p:blipFill>
        <p:spPr>
          <a:xfrm>
            <a:off x="3003084" y="1472449"/>
            <a:ext cx="496576" cy="1056011"/>
          </a:xfrm>
          <a:prstGeom prst="rect">
            <a:avLst/>
          </a:prstGeom>
        </p:spPr>
      </p:pic>
      <p:pic>
        <p:nvPicPr>
          <p:cNvPr id="39" name="Picture 38">
            <a:extLst>
              <a:ext uri="{FF2B5EF4-FFF2-40B4-BE49-F238E27FC236}">
                <a16:creationId xmlns:a16="http://schemas.microsoft.com/office/drawing/2014/main" id="{639EA5B2-98C0-494A-9E22-DDE0CB44638D}"/>
              </a:ext>
            </a:extLst>
          </p:cNvPr>
          <p:cNvPicPr>
            <a:picLocks noChangeAspect="1"/>
          </p:cNvPicPr>
          <p:nvPr/>
        </p:nvPicPr>
        <p:blipFill>
          <a:blip r:embed="rId10"/>
          <a:stretch>
            <a:fillRect/>
          </a:stretch>
        </p:blipFill>
        <p:spPr>
          <a:xfrm>
            <a:off x="3001511" y="4433804"/>
            <a:ext cx="496576" cy="1056011"/>
          </a:xfrm>
          <a:prstGeom prst="rect">
            <a:avLst/>
          </a:prstGeom>
          <a:ln>
            <a:solidFill>
              <a:schemeClr val="accent1">
                <a:lumMod val="60000"/>
                <a:lumOff val="40000"/>
              </a:schemeClr>
            </a:solidFill>
          </a:ln>
        </p:spPr>
      </p:pic>
      <p:pic>
        <p:nvPicPr>
          <p:cNvPr id="40" name="Picture 39">
            <a:extLst>
              <a:ext uri="{FF2B5EF4-FFF2-40B4-BE49-F238E27FC236}">
                <a16:creationId xmlns:a16="http://schemas.microsoft.com/office/drawing/2014/main" id="{CE956009-909E-47BB-B07E-AE9925CF976C}"/>
              </a:ext>
            </a:extLst>
          </p:cNvPr>
          <p:cNvPicPr>
            <a:picLocks noChangeAspect="1"/>
          </p:cNvPicPr>
          <p:nvPr/>
        </p:nvPicPr>
        <p:blipFill>
          <a:blip r:embed="rId10"/>
          <a:stretch>
            <a:fillRect/>
          </a:stretch>
        </p:blipFill>
        <p:spPr>
          <a:xfrm>
            <a:off x="3000927" y="2970377"/>
            <a:ext cx="496576" cy="1056011"/>
          </a:xfrm>
          <a:prstGeom prst="rect">
            <a:avLst/>
          </a:prstGeom>
          <a:ln>
            <a:solidFill>
              <a:schemeClr val="accent2">
                <a:lumMod val="60000"/>
                <a:lumOff val="40000"/>
              </a:schemeClr>
            </a:solidFill>
          </a:ln>
        </p:spPr>
      </p:pic>
      <p:cxnSp>
        <p:nvCxnSpPr>
          <p:cNvPr id="44" name="Straight Arrow Connector 43">
            <a:extLst>
              <a:ext uri="{FF2B5EF4-FFF2-40B4-BE49-F238E27FC236}">
                <a16:creationId xmlns:a16="http://schemas.microsoft.com/office/drawing/2014/main" id="{626E3E35-1BF3-41B9-883C-BE8DEF3F95CE}"/>
              </a:ext>
            </a:extLst>
          </p:cNvPr>
          <p:cNvCxnSpPr>
            <a:cxnSpLocks/>
          </p:cNvCxnSpPr>
          <p:nvPr/>
        </p:nvCxnSpPr>
        <p:spPr>
          <a:xfrm flipV="1">
            <a:off x="2264819" y="2026124"/>
            <a:ext cx="659445" cy="1"/>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D87A0DB-5B39-4CB4-8D69-9058F9E460BB}"/>
              </a:ext>
            </a:extLst>
          </p:cNvPr>
          <p:cNvCxnSpPr/>
          <p:nvPr/>
        </p:nvCxnSpPr>
        <p:spPr>
          <a:xfrm flipV="1">
            <a:off x="2248502" y="3540396"/>
            <a:ext cx="659445" cy="1"/>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F2E0212-3240-49F4-83CA-BECA3AE377EB}"/>
              </a:ext>
            </a:extLst>
          </p:cNvPr>
          <p:cNvCxnSpPr/>
          <p:nvPr/>
        </p:nvCxnSpPr>
        <p:spPr>
          <a:xfrm flipV="1">
            <a:off x="2230740" y="5024449"/>
            <a:ext cx="659445" cy="1"/>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3FFCDF0-7DEC-4155-9E5E-4AB5AA1AF484}"/>
              </a:ext>
            </a:extLst>
          </p:cNvPr>
          <p:cNvCxnSpPr>
            <a:cxnSpLocks/>
          </p:cNvCxnSpPr>
          <p:nvPr/>
        </p:nvCxnSpPr>
        <p:spPr>
          <a:xfrm>
            <a:off x="3597788" y="1964279"/>
            <a:ext cx="1138825" cy="1087277"/>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F913218-482C-4F74-9842-EE70BDBB0FC9}"/>
              </a:ext>
            </a:extLst>
          </p:cNvPr>
          <p:cNvCxnSpPr>
            <a:cxnSpLocks/>
          </p:cNvCxnSpPr>
          <p:nvPr/>
        </p:nvCxnSpPr>
        <p:spPr>
          <a:xfrm flipV="1">
            <a:off x="3608306" y="4026387"/>
            <a:ext cx="1155116" cy="998063"/>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sp>
        <p:nvSpPr>
          <p:cNvPr id="55" name="Content Placeholder 2">
            <a:extLst>
              <a:ext uri="{FF2B5EF4-FFF2-40B4-BE49-F238E27FC236}">
                <a16:creationId xmlns:a16="http://schemas.microsoft.com/office/drawing/2014/main" id="{00F1CC0D-833D-406F-87BD-B26781CCD6CE}"/>
              </a:ext>
            </a:extLst>
          </p:cNvPr>
          <p:cNvSpPr txBox="1">
            <a:spLocks/>
          </p:cNvSpPr>
          <p:nvPr/>
        </p:nvSpPr>
        <p:spPr>
          <a:xfrm>
            <a:off x="2280696" y="3598679"/>
            <a:ext cx="659445" cy="489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1600" dirty="0">
                <a:solidFill>
                  <a:srgbClr val="005EB8">
                    <a:lumMod val="75000"/>
                  </a:srgbClr>
                </a:solidFill>
                <a:latin typeface="Arial"/>
              </a:rPr>
              <a:t>Data</a:t>
            </a:r>
          </a:p>
          <a:p>
            <a:pPr marL="0" indent="0" defTabSz="1219170">
              <a:lnSpc>
                <a:spcPct val="150000"/>
              </a:lnSpc>
              <a:spcBef>
                <a:spcPts val="1333"/>
              </a:spcBef>
              <a:buNone/>
            </a:pPr>
            <a:endParaRPr lang="en-US" sz="1600" dirty="0">
              <a:solidFill>
                <a:srgbClr val="005EB8">
                  <a:lumMod val="75000"/>
                </a:srgbClr>
              </a:solidFill>
              <a:latin typeface="Arial"/>
            </a:endParaRPr>
          </a:p>
        </p:txBody>
      </p:sp>
      <p:sp>
        <p:nvSpPr>
          <p:cNvPr id="56" name="Content Placeholder 2">
            <a:extLst>
              <a:ext uri="{FF2B5EF4-FFF2-40B4-BE49-F238E27FC236}">
                <a16:creationId xmlns:a16="http://schemas.microsoft.com/office/drawing/2014/main" id="{FB51AB41-E136-4F76-8BF0-E2BA8E86C83C}"/>
              </a:ext>
            </a:extLst>
          </p:cNvPr>
          <p:cNvSpPr txBox="1">
            <a:spLocks/>
          </p:cNvSpPr>
          <p:nvPr/>
        </p:nvSpPr>
        <p:spPr>
          <a:xfrm>
            <a:off x="3597787" y="3493318"/>
            <a:ext cx="1078277" cy="67158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1600" dirty="0">
                <a:solidFill>
                  <a:srgbClr val="005EB8">
                    <a:lumMod val="75000"/>
                  </a:srgbClr>
                </a:solidFill>
                <a:latin typeface="Arial"/>
              </a:rPr>
              <a:t>FHIR / Docs</a:t>
            </a:r>
          </a:p>
          <a:p>
            <a:pPr marL="0" indent="0" defTabSz="1219170">
              <a:lnSpc>
                <a:spcPct val="150000"/>
              </a:lnSpc>
              <a:spcBef>
                <a:spcPts val="1333"/>
              </a:spcBef>
              <a:buNone/>
            </a:pPr>
            <a:endParaRPr lang="en-US" sz="1600" dirty="0">
              <a:solidFill>
                <a:srgbClr val="005EB8">
                  <a:lumMod val="75000"/>
                </a:srgbClr>
              </a:solidFill>
              <a:latin typeface="Arial"/>
            </a:endParaRPr>
          </a:p>
        </p:txBody>
      </p:sp>
      <p:sp>
        <p:nvSpPr>
          <p:cNvPr id="57" name="Content Placeholder 2">
            <a:extLst>
              <a:ext uri="{FF2B5EF4-FFF2-40B4-BE49-F238E27FC236}">
                <a16:creationId xmlns:a16="http://schemas.microsoft.com/office/drawing/2014/main" id="{123CEE1E-9D39-4D97-8730-A79CA6F53547}"/>
              </a:ext>
            </a:extLst>
          </p:cNvPr>
          <p:cNvSpPr txBox="1">
            <a:spLocks/>
          </p:cNvSpPr>
          <p:nvPr/>
        </p:nvSpPr>
        <p:spPr>
          <a:xfrm>
            <a:off x="4634945" y="5205627"/>
            <a:ext cx="2368059" cy="89455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1867" b="1" dirty="0">
                <a:solidFill>
                  <a:srgbClr val="005EB8">
                    <a:lumMod val="75000"/>
                  </a:srgbClr>
                </a:solidFill>
                <a:latin typeface="Arial"/>
              </a:rPr>
              <a:t>Aggregates data in real time on demand from consumers</a:t>
            </a:r>
          </a:p>
          <a:p>
            <a:pPr marL="0" indent="0" defTabSz="1219170">
              <a:lnSpc>
                <a:spcPct val="150000"/>
              </a:lnSpc>
              <a:spcBef>
                <a:spcPts val="1333"/>
              </a:spcBef>
              <a:buNone/>
            </a:pPr>
            <a:endParaRPr lang="en-US" sz="1600" dirty="0">
              <a:solidFill>
                <a:srgbClr val="005EB8">
                  <a:lumMod val="75000"/>
                </a:srgbClr>
              </a:solidFill>
              <a:latin typeface="Arial"/>
            </a:endParaRPr>
          </a:p>
        </p:txBody>
      </p:sp>
      <p:cxnSp>
        <p:nvCxnSpPr>
          <p:cNvPr id="62" name="Straight Arrow Connector 61">
            <a:extLst>
              <a:ext uri="{FF2B5EF4-FFF2-40B4-BE49-F238E27FC236}">
                <a16:creationId xmlns:a16="http://schemas.microsoft.com/office/drawing/2014/main" id="{61612AEE-90DF-410D-86AE-1177FD5A6F47}"/>
              </a:ext>
            </a:extLst>
          </p:cNvPr>
          <p:cNvCxnSpPr>
            <a:cxnSpLocks/>
          </p:cNvCxnSpPr>
          <p:nvPr/>
        </p:nvCxnSpPr>
        <p:spPr>
          <a:xfrm flipV="1">
            <a:off x="6647905" y="3535453"/>
            <a:ext cx="851857" cy="2492"/>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pic>
        <p:nvPicPr>
          <p:cNvPr id="66" name="Picture 65" descr="Icon&#10;&#10;Description automatically generated">
            <a:extLst>
              <a:ext uri="{FF2B5EF4-FFF2-40B4-BE49-F238E27FC236}">
                <a16:creationId xmlns:a16="http://schemas.microsoft.com/office/drawing/2014/main" id="{ED54A25B-C9B9-4731-B285-A1670E7C4EC5}"/>
              </a:ext>
            </a:extLst>
          </p:cNvPr>
          <p:cNvPicPr>
            <a:picLocks noChangeAspect="1"/>
          </p:cNvPicPr>
          <p:nvPr/>
        </p:nvPicPr>
        <p:blipFill>
          <a:blip r:embed="rId11"/>
          <a:stretch>
            <a:fillRect/>
          </a:stretch>
        </p:blipFill>
        <p:spPr>
          <a:xfrm>
            <a:off x="4697862" y="2587183"/>
            <a:ext cx="1984684" cy="1984684"/>
          </a:xfrm>
          <a:prstGeom prst="rect">
            <a:avLst/>
          </a:prstGeom>
        </p:spPr>
      </p:pic>
      <p:sp>
        <p:nvSpPr>
          <p:cNvPr id="69" name="Content Placeholder 2">
            <a:extLst>
              <a:ext uri="{FF2B5EF4-FFF2-40B4-BE49-F238E27FC236}">
                <a16:creationId xmlns:a16="http://schemas.microsoft.com/office/drawing/2014/main" id="{CD578AFC-0A6A-40CC-B0A0-AC3973C3484B}"/>
              </a:ext>
            </a:extLst>
          </p:cNvPr>
          <p:cNvSpPr txBox="1">
            <a:spLocks/>
          </p:cNvSpPr>
          <p:nvPr/>
        </p:nvSpPr>
        <p:spPr>
          <a:xfrm>
            <a:off x="5041785" y="1450852"/>
            <a:ext cx="1478291" cy="39635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1600" dirty="0">
                <a:solidFill>
                  <a:srgbClr val="005EB8">
                    <a:lumMod val="75000"/>
                  </a:srgbClr>
                </a:solidFill>
                <a:latin typeface="Arial"/>
              </a:rPr>
              <a:t>Person held data</a:t>
            </a:r>
            <a:endParaRPr lang="en-US" sz="1600" dirty="0">
              <a:solidFill>
                <a:srgbClr val="005EB8">
                  <a:lumMod val="75000"/>
                </a:srgbClr>
              </a:solidFill>
              <a:latin typeface="Arial"/>
            </a:endParaRPr>
          </a:p>
        </p:txBody>
      </p:sp>
      <p:cxnSp>
        <p:nvCxnSpPr>
          <p:cNvPr id="72" name="Straight Arrow Connector 71">
            <a:extLst>
              <a:ext uri="{FF2B5EF4-FFF2-40B4-BE49-F238E27FC236}">
                <a16:creationId xmlns:a16="http://schemas.microsoft.com/office/drawing/2014/main" id="{B0AA4A9E-3024-4930-A432-130333D5125D}"/>
              </a:ext>
            </a:extLst>
          </p:cNvPr>
          <p:cNvCxnSpPr>
            <a:cxnSpLocks/>
          </p:cNvCxnSpPr>
          <p:nvPr/>
        </p:nvCxnSpPr>
        <p:spPr>
          <a:xfrm flipV="1">
            <a:off x="8814901" y="3517055"/>
            <a:ext cx="851857" cy="2492"/>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E076923-865F-4F24-AEFA-80A2749E49BA}"/>
              </a:ext>
            </a:extLst>
          </p:cNvPr>
          <p:cNvCxnSpPr>
            <a:cxnSpLocks/>
          </p:cNvCxnSpPr>
          <p:nvPr/>
        </p:nvCxnSpPr>
        <p:spPr>
          <a:xfrm flipH="1">
            <a:off x="8814899" y="3333959"/>
            <a:ext cx="794719" cy="0"/>
          </a:xfrm>
          <a:prstGeom prst="straightConnector1">
            <a:avLst/>
          </a:prstGeom>
          <a:ln w="3810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B73EF2C-2AA4-4F78-84B9-AF8E653E03FB}"/>
              </a:ext>
            </a:extLst>
          </p:cNvPr>
          <p:cNvCxnSpPr>
            <a:cxnSpLocks/>
          </p:cNvCxnSpPr>
          <p:nvPr/>
        </p:nvCxnSpPr>
        <p:spPr>
          <a:xfrm flipH="1">
            <a:off x="6647903" y="3303403"/>
            <a:ext cx="794719" cy="0"/>
          </a:xfrm>
          <a:prstGeom prst="straightConnector1">
            <a:avLst/>
          </a:prstGeom>
          <a:ln w="3810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84E914D-F0CF-4777-AAE8-780C49F0A998}"/>
              </a:ext>
            </a:extLst>
          </p:cNvPr>
          <p:cNvCxnSpPr>
            <a:cxnSpLocks/>
          </p:cNvCxnSpPr>
          <p:nvPr/>
        </p:nvCxnSpPr>
        <p:spPr>
          <a:xfrm flipV="1">
            <a:off x="3620267" y="3532004"/>
            <a:ext cx="1211207" cy="1"/>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761B688-84CF-4C66-8AA5-853168E24839}"/>
              </a:ext>
            </a:extLst>
          </p:cNvPr>
          <p:cNvCxnSpPr>
            <a:cxnSpLocks/>
          </p:cNvCxnSpPr>
          <p:nvPr/>
        </p:nvCxnSpPr>
        <p:spPr>
          <a:xfrm flipH="1">
            <a:off x="3620268" y="3351028"/>
            <a:ext cx="1116345" cy="0"/>
          </a:xfrm>
          <a:prstGeom prst="straightConnector1">
            <a:avLst/>
          </a:prstGeom>
          <a:ln w="3810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19108DC-A7E5-49CB-A694-7137C3E9D8E6}"/>
              </a:ext>
            </a:extLst>
          </p:cNvPr>
          <p:cNvCxnSpPr>
            <a:cxnSpLocks/>
          </p:cNvCxnSpPr>
          <p:nvPr/>
        </p:nvCxnSpPr>
        <p:spPr>
          <a:xfrm flipH="1">
            <a:off x="2248503" y="3351028"/>
            <a:ext cx="611379" cy="0"/>
          </a:xfrm>
          <a:prstGeom prst="straightConnector1">
            <a:avLst/>
          </a:prstGeom>
          <a:ln w="3810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3" name="Content Placeholder 2">
            <a:extLst>
              <a:ext uri="{FF2B5EF4-FFF2-40B4-BE49-F238E27FC236}">
                <a16:creationId xmlns:a16="http://schemas.microsoft.com/office/drawing/2014/main" id="{0C477984-5292-425B-9651-CA3948D8322B}"/>
              </a:ext>
            </a:extLst>
          </p:cNvPr>
          <p:cNvSpPr txBox="1">
            <a:spLocks/>
          </p:cNvSpPr>
          <p:nvPr/>
        </p:nvSpPr>
        <p:spPr>
          <a:xfrm>
            <a:off x="1441563" y="5961662"/>
            <a:ext cx="3389909" cy="619047"/>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4933" b="1" dirty="0">
                <a:solidFill>
                  <a:srgbClr val="005EB8">
                    <a:lumMod val="75000"/>
                  </a:srgbClr>
                </a:solidFill>
                <a:latin typeface="Arial"/>
              </a:rPr>
              <a:t>Converts provider data to FHIR resources </a:t>
            </a:r>
            <a:br>
              <a:rPr lang="en-GB" sz="4933" b="1" dirty="0">
                <a:solidFill>
                  <a:srgbClr val="005EB8">
                    <a:lumMod val="75000"/>
                  </a:srgbClr>
                </a:solidFill>
                <a:latin typeface="Arial"/>
              </a:rPr>
            </a:br>
            <a:r>
              <a:rPr lang="en-GB" sz="4933" b="1" dirty="0">
                <a:solidFill>
                  <a:srgbClr val="005EB8">
                    <a:lumMod val="75000"/>
                  </a:srgbClr>
                </a:solidFill>
                <a:latin typeface="Arial"/>
              </a:rPr>
              <a:t>(also retrieves unstructured data</a:t>
            </a:r>
            <a:r>
              <a:rPr lang="en-GB" sz="2533" b="1" dirty="0">
                <a:solidFill>
                  <a:srgbClr val="005EB8">
                    <a:lumMod val="75000"/>
                  </a:srgbClr>
                </a:solidFill>
                <a:latin typeface="Arial"/>
              </a:rPr>
              <a:t>)</a:t>
            </a:r>
          </a:p>
          <a:p>
            <a:pPr marL="0" indent="0" defTabSz="1219170">
              <a:lnSpc>
                <a:spcPct val="150000"/>
              </a:lnSpc>
              <a:spcBef>
                <a:spcPts val="1333"/>
              </a:spcBef>
              <a:buNone/>
            </a:pPr>
            <a:endParaRPr lang="en-US" sz="1600" dirty="0">
              <a:solidFill>
                <a:srgbClr val="005EB8">
                  <a:lumMod val="75000"/>
                </a:srgbClr>
              </a:solidFill>
              <a:latin typeface="Arial"/>
            </a:endParaRPr>
          </a:p>
        </p:txBody>
      </p:sp>
      <p:cxnSp>
        <p:nvCxnSpPr>
          <p:cNvPr id="84" name="Straight Arrow Connector 83">
            <a:extLst>
              <a:ext uri="{FF2B5EF4-FFF2-40B4-BE49-F238E27FC236}">
                <a16:creationId xmlns:a16="http://schemas.microsoft.com/office/drawing/2014/main" id="{FE4AD767-23BE-493A-88A2-2B87D99E0212}"/>
              </a:ext>
            </a:extLst>
          </p:cNvPr>
          <p:cNvCxnSpPr>
            <a:cxnSpLocks/>
          </p:cNvCxnSpPr>
          <p:nvPr/>
        </p:nvCxnSpPr>
        <p:spPr>
          <a:xfrm flipH="1" flipV="1">
            <a:off x="3742479" y="1801301"/>
            <a:ext cx="1116347" cy="1104441"/>
          </a:xfrm>
          <a:prstGeom prst="straightConnector1">
            <a:avLst/>
          </a:prstGeom>
          <a:ln w="3810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714A83E5-AB33-4882-9F3F-9D8403C6EBEA}"/>
              </a:ext>
            </a:extLst>
          </p:cNvPr>
          <p:cNvCxnSpPr>
            <a:cxnSpLocks/>
          </p:cNvCxnSpPr>
          <p:nvPr/>
        </p:nvCxnSpPr>
        <p:spPr>
          <a:xfrm flipH="1">
            <a:off x="3547960" y="3982849"/>
            <a:ext cx="1019265" cy="859907"/>
          </a:xfrm>
          <a:prstGeom prst="straightConnector1">
            <a:avLst/>
          </a:prstGeom>
          <a:ln w="3810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EE5DD4AB-B288-45E2-9A92-1D1E5323AF66}"/>
              </a:ext>
            </a:extLst>
          </p:cNvPr>
          <p:cNvCxnSpPr>
            <a:cxnSpLocks/>
          </p:cNvCxnSpPr>
          <p:nvPr/>
        </p:nvCxnSpPr>
        <p:spPr>
          <a:xfrm flipH="1">
            <a:off x="2264819" y="1818227"/>
            <a:ext cx="611379" cy="0"/>
          </a:xfrm>
          <a:prstGeom prst="straightConnector1">
            <a:avLst/>
          </a:prstGeom>
          <a:ln w="3810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25D70FB4-F76A-4CB0-89AD-EDE7219AF3D5}"/>
              </a:ext>
            </a:extLst>
          </p:cNvPr>
          <p:cNvCxnSpPr>
            <a:cxnSpLocks/>
          </p:cNvCxnSpPr>
          <p:nvPr/>
        </p:nvCxnSpPr>
        <p:spPr>
          <a:xfrm flipH="1">
            <a:off x="2248503" y="4842756"/>
            <a:ext cx="611379" cy="0"/>
          </a:xfrm>
          <a:prstGeom prst="straightConnector1">
            <a:avLst/>
          </a:prstGeom>
          <a:ln w="3810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4" name="Picture 3" descr="Icon&#10;&#10;Description automatically generated">
            <a:extLst>
              <a:ext uri="{FF2B5EF4-FFF2-40B4-BE49-F238E27FC236}">
                <a16:creationId xmlns:a16="http://schemas.microsoft.com/office/drawing/2014/main" id="{DA8489AD-860C-471C-A887-8197562F1689}"/>
              </a:ext>
            </a:extLst>
          </p:cNvPr>
          <p:cNvPicPr>
            <a:picLocks noChangeAspect="1"/>
          </p:cNvPicPr>
          <p:nvPr/>
        </p:nvPicPr>
        <p:blipFill>
          <a:blip r:embed="rId12"/>
          <a:stretch>
            <a:fillRect/>
          </a:stretch>
        </p:blipFill>
        <p:spPr>
          <a:xfrm>
            <a:off x="5195929" y="840808"/>
            <a:ext cx="667585" cy="667585"/>
          </a:xfrm>
          <a:prstGeom prst="rect">
            <a:avLst/>
          </a:prstGeom>
        </p:spPr>
      </p:pic>
      <p:pic>
        <p:nvPicPr>
          <p:cNvPr id="6" name="Picture 5" descr="Icon&#10;&#10;Description automatically generated">
            <a:extLst>
              <a:ext uri="{FF2B5EF4-FFF2-40B4-BE49-F238E27FC236}">
                <a16:creationId xmlns:a16="http://schemas.microsoft.com/office/drawing/2014/main" id="{52FE75A4-297D-4D65-B7C0-F441F56F4907}"/>
              </a:ext>
            </a:extLst>
          </p:cNvPr>
          <p:cNvPicPr>
            <a:picLocks noChangeAspect="1"/>
          </p:cNvPicPr>
          <p:nvPr/>
        </p:nvPicPr>
        <p:blipFill>
          <a:blip r:embed="rId13"/>
          <a:stretch>
            <a:fillRect/>
          </a:stretch>
        </p:blipFill>
        <p:spPr>
          <a:xfrm>
            <a:off x="5791177" y="782861"/>
            <a:ext cx="667585" cy="667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8" name="Straight Arrow Connector 47">
            <a:extLst>
              <a:ext uri="{FF2B5EF4-FFF2-40B4-BE49-F238E27FC236}">
                <a16:creationId xmlns:a16="http://schemas.microsoft.com/office/drawing/2014/main" id="{4D0EF767-F4EB-4137-AD30-EA98B924CA33}"/>
              </a:ext>
            </a:extLst>
          </p:cNvPr>
          <p:cNvCxnSpPr>
            <a:cxnSpLocks/>
          </p:cNvCxnSpPr>
          <p:nvPr/>
        </p:nvCxnSpPr>
        <p:spPr>
          <a:xfrm>
            <a:off x="5687071" y="1867487"/>
            <a:ext cx="0" cy="874083"/>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97A856F-E78D-46DB-8BAB-F15F5B9143B9}"/>
              </a:ext>
            </a:extLst>
          </p:cNvPr>
          <p:cNvCxnSpPr>
            <a:cxnSpLocks/>
          </p:cNvCxnSpPr>
          <p:nvPr/>
        </p:nvCxnSpPr>
        <p:spPr>
          <a:xfrm flipV="1">
            <a:off x="5853185" y="1867487"/>
            <a:ext cx="0" cy="856619"/>
          </a:xfrm>
          <a:prstGeom prst="straightConnector1">
            <a:avLst/>
          </a:prstGeom>
          <a:ln w="3810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4" name="Content Placeholder 2">
            <a:extLst>
              <a:ext uri="{FF2B5EF4-FFF2-40B4-BE49-F238E27FC236}">
                <a16:creationId xmlns:a16="http://schemas.microsoft.com/office/drawing/2014/main" id="{A57C3BE4-4BF5-4B17-A003-179927E780ED}"/>
              </a:ext>
            </a:extLst>
          </p:cNvPr>
          <p:cNvSpPr txBox="1">
            <a:spLocks/>
          </p:cNvSpPr>
          <p:nvPr/>
        </p:nvSpPr>
        <p:spPr>
          <a:xfrm>
            <a:off x="1087973" y="1286742"/>
            <a:ext cx="1478291" cy="42139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50000"/>
              </a:lnSpc>
              <a:spcBef>
                <a:spcPts val="1333"/>
              </a:spcBef>
              <a:buNone/>
            </a:pPr>
            <a:r>
              <a:rPr lang="en-GB" sz="1600" dirty="0">
                <a:solidFill>
                  <a:srgbClr val="005EB8">
                    <a:lumMod val="75000"/>
                  </a:srgbClr>
                </a:solidFill>
                <a:latin typeface="Arial"/>
              </a:rPr>
              <a:t>Health and care data</a:t>
            </a:r>
            <a:endParaRPr lang="en-US" sz="1600" dirty="0">
              <a:solidFill>
                <a:srgbClr val="005EB8">
                  <a:lumMod val="75000"/>
                </a:srgbClr>
              </a:solidFill>
              <a:latin typeface="Arial"/>
            </a:endParaRPr>
          </a:p>
        </p:txBody>
      </p:sp>
      <p:pic>
        <p:nvPicPr>
          <p:cNvPr id="22" name="Picture 21" descr="Shape, circle&#10;&#10;Description automatically generated">
            <a:extLst>
              <a:ext uri="{FF2B5EF4-FFF2-40B4-BE49-F238E27FC236}">
                <a16:creationId xmlns:a16="http://schemas.microsoft.com/office/drawing/2014/main" id="{40E803AB-28DA-445B-B30F-365E5C8E5462}"/>
              </a:ext>
            </a:extLst>
          </p:cNvPr>
          <p:cNvPicPr>
            <a:picLocks noChangeAspect="1"/>
          </p:cNvPicPr>
          <p:nvPr/>
        </p:nvPicPr>
        <p:blipFill>
          <a:blip r:embed="rId14"/>
          <a:stretch>
            <a:fillRect/>
          </a:stretch>
        </p:blipFill>
        <p:spPr>
          <a:xfrm>
            <a:off x="9753497" y="4017232"/>
            <a:ext cx="468016" cy="468016"/>
          </a:xfrm>
          <a:prstGeom prst="rect">
            <a:avLst/>
          </a:prstGeom>
        </p:spPr>
      </p:pic>
      <p:sp>
        <p:nvSpPr>
          <p:cNvPr id="52" name="Title 1">
            <a:extLst>
              <a:ext uri="{FF2B5EF4-FFF2-40B4-BE49-F238E27FC236}">
                <a16:creationId xmlns:a16="http://schemas.microsoft.com/office/drawing/2014/main" id="{E62E2EB1-1C16-40D4-A7D1-8CFA704D6673}"/>
              </a:ext>
            </a:extLst>
          </p:cNvPr>
          <p:cNvSpPr txBox="1">
            <a:spLocks/>
          </p:cNvSpPr>
          <p:nvPr/>
        </p:nvSpPr>
        <p:spPr>
          <a:xfrm>
            <a:off x="2566265" y="68505"/>
            <a:ext cx="6372708" cy="606487"/>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r>
              <a:rPr lang="en-US" sz="3200" b="1" spc="600" dirty="0">
                <a:solidFill>
                  <a:srgbClr val="005EB8">
                    <a:lumMod val="75000"/>
                  </a:srgbClr>
                </a:solidFill>
                <a:latin typeface="Arial"/>
                <a:cs typeface="Calibri" panose="020F0502020204030204" pitchFamily="34" charset="0"/>
              </a:rPr>
              <a:t>Shared Care Record</a:t>
            </a:r>
          </a:p>
        </p:txBody>
      </p:sp>
      <p:pic>
        <p:nvPicPr>
          <p:cNvPr id="2" name="Picture 1">
            <a:extLst>
              <a:ext uri="{FF2B5EF4-FFF2-40B4-BE49-F238E27FC236}">
                <a16:creationId xmlns:a16="http://schemas.microsoft.com/office/drawing/2014/main" id="{3D7ED2A2-8574-2C42-BBD5-599BE4BD06AA}"/>
              </a:ext>
            </a:extLst>
          </p:cNvPr>
          <p:cNvPicPr>
            <a:picLocks noChangeAspect="1"/>
          </p:cNvPicPr>
          <p:nvPr/>
        </p:nvPicPr>
        <p:blipFill>
          <a:blip r:embed="rId15"/>
          <a:stretch>
            <a:fillRect/>
          </a:stretch>
        </p:blipFill>
        <p:spPr>
          <a:xfrm>
            <a:off x="9799853" y="4477481"/>
            <a:ext cx="526337" cy="512927"/>
          </a:xfrm>
          <a:prstGeom prst="rect">
            <a:avLst/>
          </a:prstGeom>
        </p:spPr>
      </p:pic>
      <p:pic>
        <p:nvPicPr>
          <p:cNvPr id="53" name="Picture 52">
            <a:extLst>
              <a:ext uri="{FF2B5EF4-FFF2-40B4-BE49-F238E27FC236}">
                <a16:creationId xmlns:a16="http://schemas.microsoft.com/office/drawing/2014/main" id="{D517214F-19A4-4401-9DC4-4F5A761E6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84" y="4890892"/>
            <a:ext cx="862285" cy="862285"/>
          </a:xfrm>
          <a:prstGeom prst="rect">
            <a:avLst/>
          </a:prstGeom>
          <a:noFill/>
        </p:spPr>
      </p:pic>
    </p:spTree>
    <p:extLst>
      <p:ext uri="{BB962C8B-B14F-4D97-AF65-F5344CB8AC3E}">
        <p14:creationId xmlns:p14="http://schemas.microsoft.com/office/powerpoint/2010/main" val="3500078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DB48B2-51E7-0C4F-B2AE-BE1210D5C1B9}"/>
              </a:ext>
            </a:extLst>
          </p:cNvPr>
          <p:cNvSpPr txBox="1"/>
          <p:nvPr/>
        </p:nvSpPr>
        <p:spPr>
          <a:xfrm>
            <a:off x="2543907" y="220400"/>
            <a:ext cx="6234452" cy="101566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defTabSz="1219170"/>
            <a:r>
              <a:rPr lang="en-US" sz="3000" b="1" dirty="0">
                <a:solidFill>
                  <a:prstClr val="white"/>
                </a:solidFill>
                <a:latin typeface="Arial"/>
                <a:cs typeface="Poppins" pitchFamily="2" charset="77"/>
              </a:rPr>
              <a:t>YAS is acting as a provider and a consumer with YHCR </a:t>
            </a:r>
          </a:p>
        </p:txBody>
      </p:sp>
      <p:sp>
        <p:nvSpPr>
          <p:cNvPr id="7" name="TextBox 6">
            <a:extLst>
              <a:ext uri="{FF2B5EF4-FFF2-40B4-BE49-F238E27FC236}">
                <a16:creationId xmlns:a16="http://schemas.microsoft.com/office/drawing/2014/main" id="{D25B4111-3D3E-E645-9028-F7689F861EA2}"/>
              </a:ext>
            </a:extLst>
          </p:cNvPr>
          <p:cNvSpPr txBox="1"/>
          <p:nvPr/>
        </p:nvSpPr>
        <p:spPr>
          <a:xfrm>
            <a:off x="7769475" y="2154774"/>
            <a:ext cx="2972288" cy="420564"/>
          </a:xfrm>
          <a:prstGeom prst="rect">
            <a:avLst/>
          </a:prstGeom>
          <a:noFill/>
        </p:spPr>
        <p:txBody>
          <a:bodyPr wrap="none" rtlCol="0" anchor="ctr">
            <a:spAutoFit/>
          </a:bodyPr>
          <a:lstStyle/>
          <a:p>
            <a:pPr algn="ctr" defTabSz="1219170"/>
            <a:r>
              <a:rPr lang="en-US" sz="2133" b="1" dirty="0">
                <a:solidFill>
                  <a:prstClr val="white"/>
                </a:solidFill>
                <a:latin typeface="Poppins" pitchFamily="2" charset="77"/>
                <a:cs typeface="Poppins" pitchFamily="2" charset="77"/>
              </a:rPr>
              <a:t>YAS as a Consumer </a:t>
            </a:r>
          </a:p>
        </p:txBody>
      </p:sp>
      <p:sp>
        <p:nvSpPr>
          <p:cNvPr id="8" name="Oval 7">
            <a:extLst>
              <a:ext uri="{FF2B5EF4-FFF2-40B4-BE49-F238E27FC236}">
                <a16:creationId xmlns:a16="http://schemas.microsoft.com/office/drawing/2014/main" id="{AA036737-C2DE-F046-ACAA-149BEC2B6835}"/>
              </a:ext>
            </a:extLst>
          </p:cNvPr>
          <p:cNvSpPr/>
          <p:nvPr/>
        </p:nvSpPr>
        <p:spPr>
          <a:xfrm>
            <a:off x="7481297" y="3387871"/>
            <a:ext cx="807720" cy="807720"/>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r" defTabSz="1219170"/>
            <a:endParaRPr lang="en-US" sz="900" dirty="0">
              <a:solidFill>
                <a:prstClr val="white"/>
              </a:solidFill>
              <a:latin typeface="Lato Light" panose="020F0502020204030203" pitchFamily="34" charset="0"/>
            </a:endParaRPr>
          </a:p>
        </p:txBody>
      </p:sp>
      <p:sp>
        <p:nvSpPr>
          <p:cNvPr id="9" name="Oval 8">
            <a:extLst>
              <a:ext uri="{FF2B5EF4-FFF2-40B4-BE49-F238E27FC236}">
                <a16:creationId xmlns:a16="http://schemas.microsoft.com/office/drawing/2014/main" id="{8879EF00-48FD-9944-B1BC-02C219A52D9B}"/>
              </a:ext>
            </a:extLst>
          </p:cNvPr>
          <p:cNvSpPr/>
          <p:nvPr/>
        </p:nvSpPr>
        <p:spPr>
          <a:xfrm>
            <a:off x="7499628" y="4449047"/>
            <a:ext cx="807720" cy="807720"/>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r" defTabSz="1219170"/>
            <a:endParaRPr lang="en-US" sz="900" dirty="0">
              <a:solidFill>
                <a:prstClr val="black"/>
              </a:solidFill>
              <a:latin typeface="Lato Light" panose="020F0502020204030203" pitchFamily="34" charset="0"/>
            </a:endParaRPr>
          </a:p>
        </p:txBody>
      </p:sp>
      <p:sp>
        <p:nvSpPr>
          <p:cNvPr id="10" name="Oval 9">
            <a:extLst>
              <a:ext uri="{FF2B5EF4-FFF2-40B4-BE49-F238E27FC236}">
                <a16:creationId xmlns:a16="http://schemas.microsoft.com/office/drawing/2014/main" id="{3ED35123-3E75-9D4C-A493-649AA8E16906}"/>
              </a:ext>
            </a:extLst>
          </p:cNvPr>
          <p:cNvSpPr/>
          <p:nvPr/>
        </p:nvSpPr>
        <p:spPr>
          <a:xfrm>
            <a:off x="7514527" y="5509929"/>
            <a:ext cx="807720" cy="807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endParaRPr lang="en-US" sz="900" dirty="0">
              <a:solidFill>
                <a:prstClr val="white"/>
              </a:solidFill>
              <a:latin typeface="Lato Light" panose="020F0502020204030203" pitchFamily="34" charset="0"/>
            </a:endParaRPr>
          </a:p>
        </p:txBody>
      </p:sp>
      <p:sp>
        <p:nvSpPr>
          <p:cNvPr id="20" name="TextBox 19">
            <a:extLst>
              <a:ext uri="{FF2B5EF4-FFF2-40B4-BE49-F238E27FC236}">
                <a16:creationId xmlns:a16="http://schemas.microsoft.com/office/drawing/2014/main" id="{8DBD6DBD-1032-7B47-883C-028EACA45364}"/>
              </a:ext>
            </a:extLst>
          </p:cNvPr>
          <p:cNvSpPr txBox="1"/>
          <p:nvPr/>
        </p:nvSpPr>
        <p:spPr>
          <a:xfrm>
            <a:off x="8483436" y="3406277"/>
            <a:ext cx="2428870" cy="379656"/>
          </a:xfrm>
          <a:prstGeom prst="rect">
            <a:avLst/>
          </a:prstGeom>
          <a:noFill/>
        </p:spPr>
        <p:txBody>
          <a:bodyPr wrap="none" rtlCol="0" anchor="b" anchorCtr="0">
            <a:spAutoFit/>
          </a:bodyPr>
          <a:lstStyle/>
          <a:p>
            <a:pPr algn="r" defTabSz="1219170"/>
            <a:r>
              <a:rPr lang="en-US" sz="1867" b="1" dirty="0">
                <a:solidFill>
                  <a:prstClr val="black"/>
                </a:solidFill>
                <a:latin typeface="Arial"/>
                <a:ea typeface="League Spartan" charset="0"/>
                <a:cs typeface="Poppins" pitchFamily="2" charset="77"/>
              </a:rPr>
              <a:t>Access to care plan</a:t>
            </a:r>
          </a:p>
        </p:txBody>
      </p:sp>
      <p:sp>
        <p:nvSpPr>
          <p:cNvPr id="21" name="Subtitle 2">
            <a:extLst>
              <a:ext uri="{FF2B5EF4-FFF2-40B4-BE49-F238E27FC236}">
                <a16:creationId xmlns:a16="http://schemas.microsoft.com/office/drawing/2014/main" id="{DD2083A2-000D-4747-BA60-AC4EEC266CAB}"/>
              </a:ext>
            </a:extLst>
          </p:cNvPr>
          <p:cNvSpPr txBox="1">
            <a:spLocks/>
          </p:cNvSpPr>
          <p:nvPr/>
        </p:nvSpPr>
        <p:spPr>
          <a:xfrm>
            <a:off x="8486987" y="3746474"/>
            <a:ext cx="2740064" cy="571471"/>
          </a:xfrm>
          <a:prstGeom prst="rect">
            <a:avLst/>
          </a:prstGeom>
        </p:spPr>
        <p:txBody>
          <a:bodyPr vert="horz" wrap="squar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450145">
              <a:lnSpc>
                <a:spcPts val="1751"/>
              </a:lnSpc>
            </a:pPr>
            <a:r>
              <a:rPr lang="en-US" sz="1200" dirty="0">
                <a:solidFill>
                  <a:prstClr val="black"/>
                </a:solidFill>
                <a:latin typeface="Lato Light" panose="020F0502020204030203" pitchFamily="34" charset="0"/>
                <a:ea typeface="Lato Light" panose="020F0502020204030203" pitchFamily="34" charset="0"/>
                <a:cs typeface="Lato Light" panose="020F0502020204030203" pitchFamily="34" charset="0"/>
              </a:rPr>
              <a:t> </a:t>
            </a:r>
            <a:r>
              <a:rPr lang="en-US" sz="1600" dirty="0">
                <a:solidFill>
                  <a:prstClr val="black"/>
                </a:solidFill>
                <a:latin typeface="Arial"/>
                <a:ea typeface="Lato Light" panose="020F0502020204030203" pitchFamily="34" charset="0"/>
                <a:cs typeface="Lato Light" panose="020F0502020204030203" pitchFamily="34" charset="0"/>
              </a:rPr>
              <a:t>EOL with Humber, mental   Health Hull</a:t>
            </a:r>
          </a:p>
        </p:txBody>
      </p:sp>
      <p:sp>
        <p:nvSpPr>
          <p:cNvPr id="22" name="TextBox 21">
            <a:extLst>
              <a:ext uri="{FF2B5EF4-FFF2-40B4-BE49-F238E27FC236}">
                <a16:creationId xmlns:a16="http://schemas.microsoft.com/office/drawing/2014/main" id="{C05EDE22-8C53-414D-967D-D43FD3A6823A}"/>
              </a:ext>
            </a:extLst>
          </p:cNvPr>
          <p:cNvSpPr txBox="1"/>
          <p:nvPr/>
        </p:nvSpPr>
        <p:spPr>
          <a:xfrm>
            <a:off x="8462846" y="5388007"/>
            <a:ext cx="2188420" cy="379656"/>
          </a:xfrm>
          <a:prstGeom prst="rect">
            <a:avLst/>
          </a:prstGeom>
          <a:noFill/>
        </p:spPr>
        <p:txBody>
          <a:bodyPr wrap="none" rtlCol="0" anchor="b" anchorCtr="0">
            <a:spAutoFit/>
          </a:bodyPr>
          <a:lstStyle/>
          <a:p>
            <a:pPr defTabSz="1219170"/>
            <a:r>
              <a:rPr lang="en-US" sz="1867" b="1" dirty="0">
                <a:solidFill>
                  <a:prstClr val="black"/>
                </a:solidFill>
                <a:latin typeface="Arial"/>
                <a:ea typeface="League Spartan" charset="0"/>
                <a:cs typeface="Poppins" pitchFamily="2" charset="77"/>
              </a:rPr>
              <a:t>Contextual lunch </a:t>
            </a:r>
          </a:p>
        </p:txBody>
      </p:sp>
      <p:sp>
        <p:nvSpPr>
          <p:cNvPr id="23" name="Subtitle 2">
            <a:extLst>
              <a:ext uri="{FF2B5EF4-FFF2-40B4-BE49-F238E27FC236}">
                <a16:creationId xmlns:a16="http://schemas.microsoft.com/office/drawing/2014/main" id="{49EEC2F5-F4B3-F64B-8BFA-6D05B4E06FC0}"/>
              </a:ext>
            </a:extLst>
          </p:cNvPr>
          <p:cNvSpPr txBox="1">
            <a:spLocks/>
          </p:cNvSpPr>
          <p:nvPr/>
        </p:nvSpPr>
        <p:spPr>
          <a:xfrm>
            <a:off x="8597373" y="5775126"/>
            <a:ext cx="2740064" cy="571471"/>
          </a:xfrm>
          <a:prstGeom prst="rect">
            <a:avLst/>
          </a:prstGeom>
        </p:spPr>
        <p:txBody>
          <a:bodyPr vert="horz" wrap="squar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450145">
              <a:lnSpc>
                <a:spcPts val="1751"/>
              </a:lnSpc>
            </a:pPr>
            <a:r>
              <a:rPr lang="en-US" sz="1600" dirty="0">
                <a:solidFill>
                  <a:prstClr val="black"/>
                </a:solidFill>
                <a:latin typeface="Arial"/>
                <a:ea typeface="Lato Light" panose="020F0502020204030203" pitchFamily="34" charset="0"/>
                <a:cs typeface="Lato Light" panose="020F0502020204030203" pitchFamily="34" charset="0"/>
              </a:rPr>
              <a:t>Access to YHCR though ePR system</a:t>
            </a:r>
          </a:p>
        </p:txBody>
      </p:sp>
      <p:sp>
        <p:nvSpPr>
          <p:cNvPr id="24" name="TextBox 23">
            <a:extLst>
              <a:ext uri="{FF2B5EF4-FFF2-40B4-BE49-F238E27FC236}">
                <a16:creationId xmlns:a16="http://schemas.microsoft.com/office/drawing/2014/main" id="{5469FEED-11A6-1942-80F9-2520D2CCEEA5}"/>
              </a:ext>
            </a:extLst>
          </p:cNvPr>
          <p:cNvSpPr txBox="1"/>
          <p:nvPr/>
        </p:nvSpPr>
        <p:spPr>
          <a:xfrm>
            <a:off x="8505373" y="4508609"/>
            <a:ext cx="1673855" cy="379656"/>
          </a:xfrm>
          <a:prstGeom prst="rect">
            <a:avLst/>
          </a:prstGeom>
          <a:noFill/>
        </p:spPr>
        <p:txBody>
          <a:bodyPr wrap="none" rtlCol="0" anchor="b" anchorCtr="0">
            <a:spAutoFit/>
          </a:bodyPr>
          <a:lstStyle/>
          <a:p>
            <a:pPr algn="r" defTabSz="1219170"/>
            <a:r>
              <a:rPr lang="en-US" sz="1867" b="1" dirty="0">
                <a:solidFill>
                  <a:prstClr val="black"/>
                </a:solidFill>
                <a:latin typeface="Arial"/>
                <a:ea typeface="League Spartan" charset="0"/>
                <a:cs typeface="Poppins" pitchFamily="2" charset="77"/>
              </a:rPr>
              <a:t>YHCR Portal </a:t>
            </a:r>
          </a:p>
        </p:txBody>
      </p:sp>
      <p:sp>
        <p:nvSpPr>
          <p:cNvPr id="25" name="Subtitle 2">
            <a:extLst>
              <a:ext uri="{FF2B5EF4-FFF2-40B4-BE49-F238E27FC236}">
                <a16:creationId xmlns:a16="http://schemas.microsoft.com/office/drawing/2014/main" id="{EA58C519-F568-7B47-8410-FB88B8CAF6B4}"/>
              </a:ext>
            </a:extLst>
          </p:cNvPr>
          <p:cNvSpPr txBox="1">
            <a:spLocks/>
          </p:cNvSpPr>
          <p:nvPr/>
        </p:nvSpPr>
        <p:spPr>
          <a:xfrm>
            <a:off x="8443283" y="4854143"/>
            <a:ext cx="2740064" cy="340638"/>
          </a:xfrm>
          <a:prstGeom prst="rect">
            <a:avLst/>
          </a:prstGeom>
        </p:spPr>
        <p:txBody>
          <a:bodyPr vert="horz" wrap="squar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450145">
              <a:lnSpc>
                <a:spcPts val="1751"/>
              </a:lnSpc>
            </a:pPr>
            <a:r>
              <a:rPr lang="en-US" sz="1600" dirty="0">
                <a:solidFill>
                  <a:prstClr val="black"/>
                </a:solidFill>
                <a:latin typeface="Arial"/>
                <a:ea typeface="Lato Light" panose="020F0502020204030203" pitchFamily="34" charset="0"/>
                <a:cs typeface="Lato Light" panose="020F0502020204030203" pitchFamily="34" charset="0"/>
              </a:rPr>
              <a:t>Access to the YHCR portal </a:t>
            </a:r>
          </a:p>
        </p:txBody>
      </p:sp>
      <p:sp>
        <p:nvSpPr>
          <p:cNvPr id="44" name="Right Arrow 3">
            <a:extLst>
              <a:ext uri="{FF2B5EF4-FFF2-40B4-BE49-F238E27FC236}">
                <a16:creationId xmlns:a16="http://schemas.microsoft.com/office/drawing/2014/main" id="{D1F16D31-B5CC-44C6-AE3E-465D01EDB98E}"/>
              </a:ext>
            </a:extLst>
          </p:cNvPr>
          <p:cNvSpPr/>
          <p:nvPr/>
        </p:nvSpPr>
        <p:spPr>
          <a:xfrm>
            <a:off x="963067" y="1520296"/>
            <a:ext cx="4077896" cy="1676400"/>
          </a:xfrm>
          <a:prstGeom prst="rightArrow">
            <a:avLst>
              <a:gd name="adj1" fmla="val 50000"/>
              <a:gd name="adj2" fmla="val 7272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defTabSz="1219170"/>
            <a:endParaRPr lang="en-US" sz="900" dirty="0">
              <a:solidFill>
                <a:prstClr val="white"/>
              </a:solidFill>
              <a:latin typeface="Lato Light" panose="020F0502020204030203" pitchFamily="34" charset="0"/>
            </a:endParaRPr>
          </a:p>
        </p:txBody>
      </p:sp>
      <p:sp>
        <p:nvSpPr>
          <p:cNvPr id="45" name="TextBox 44">
            <a:extLst>
              <a:ext uri="{FF2B5EF4-FFF2-40B4-BE49-F238E27FC236}">
                <a16:creationId xmlns:a16="http://schemas.microsoft.com/office/drawing/2014/main" id="{F94EB1A6-DC00-48D7-B238-E48E52444163}"/>
              </a:ext>
            </a:extLst>
          </p:cNvPr>
          <p:cNvSpPr txBox="1"/>
          <p:nvPr/>
        </p:nvSpPr>
        <p:spPr>
          <a:xfrm>
            <a:off x="1703788" y="2154775"/>
            <a:ext cx="2762851" cy="420564"/>
          </a:xfrm>
          <a:prstGeom prst="rect">
            <a:avLst/>
          </a:prstGeom>
          <a:noFill/>
        </p:spPr>
        <p:txBody>
          <a:bodyPr wrap="square" rtlCol="0" anchor="ctr">
            <a:spAutoFit/>
          </a:bodyPr>
          <a:lstStyle/>
          <a:p>
            <a:pPr algn="ctr" defTabSz="1219170"/>
            <a:r>
              <a:rPr lang="en-US" sz="2133" b="1" dirty="0">
                <a:solidFill>
                  <a:prstClr val="white"/>
                </a:solidFill>
                <a:latin typeface="Poppins" pitchFamily="2" charset="77"/>
                <a:cs typeface="Poppins" pitchFamily="2" charset="77"/>
              </a:rPr>
              <a:t>YAS as a Provider</a:t>
            </a:r>
          </a:p>
        </p:txBody>
      </p:sp>
      <p:sp>
        <p:nvSpPr>
          <p:cNvPr id="46" name="Oval 45">
            <a:extLst>
              <a:ext uri="{FF2B5EF4-FFF2-40B4-BE49-F238E27FC236}">
                <a16:creationId xmlns:a16="http://schemas.microsoft.com/office/drawing/2014/main" id="{F658F1D4-5A13-4FD0-91F6-0D465D28256C}"/>
              </a:ext>
            </a:extLst>
          </p:cNvPr>
          <p:cNvSpPr/>
          <p:nvPr/>
        </p:nvSpPr>
        <p:spPr>
          <a:xfrm>
            <a:off x="4379781" y="3498636"/>
            <a:ext cx="807720" cy="807720"/>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defTabSz="1219170"/>
            <a:endParaRPr lang="en-US" sz="900" dirty="0">
              <a:solidFill>
                <a:prstClr val="white"/>
              </a:solidFill>
              <a:latin typeface="Lato Light" panose="020F0502020204030203" pitchFamily="34" charset="0"/>
            </a:endParaRPr>
          </a:p>
        </p:txBody>
      </p:sp>
      <p:sp>
        <p:nvSpPr>
          <p:cNvPr id="47" name="Oval 46">
            <a:extLst>
              <a:ext uri="{FF2B5EF4-FFF2-40B4-BE49-F238E27FC236}">
                <a16:creationId xmlns:a16="http://schemas.microsoft.com/office/drawing/2014/main" id="{519A25C1-2630-44E6-8392-22C583B254D7}"/>
              </a:ext>
            </a:extLst>
          </p:cNvPr>
          <p:cNvSpPr/>
          <p:nvPr/>
        </p:nvSpPr>
        <p:spPr>
          <a:xfrm>
            <a:off x="4379781" y="4449047"/>
            <a:ext cx="807720" cy="807720"/>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1219170"/>
            <a:endParaRPr lang="en-US" sz="900" dirty="0">
              <a:solidFill>
                <a:prstClr val="black"/>
              </a:solidFill>
              <a:latin typeface="Lato Light" panose="020F0502020204030203" pitchFamily="34" charset="0"/>
            </a:endParaRPr>
          </a:p>
        </p:txBody>
      </p:sp>
      <p:sp>
        <p:nvSpPr>
          <p:cNvPr id="48" name="Oval 47">
            <a:extLst>
              <a:ext uri="{FF2B5EF4-FFF2-40B4-BE49-F238E27FC236}">
                <a16:creationId xmlns:a16="http://schemas.microsoft.com/office/drawing/2014/main" id="{0C3CB1BB-E0CE-4E94-A16E-F327775ADDFD}"/>
              </a:ext>
            </a:extLst>
          </p:cNvPr>
          <p:cNvSpPr/>
          <p:nvPr/>
        </p:nvSpPr>
        <p:spPr>
          <a:xfrm>
            <a:off x="4379781" y="5522905"/>
            <a:ext cx="807720" cy="807720"/>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defTabSz="1219170"/>
            <a:endParaRPr lang="en-US" sz="900" dirty="0">
              <a:solidFill>
                <a:prstClr val="white"/>
              </a:solidFill>
              <a:latin typeface="Lato Light" panose="020F0502020204030203" pitchFamily="34" charset="0"/>
            </a:endParaRPr>
          </a:p>
        </p:txBody>
      </p:sp>
      <p:sp>
        <p:nvSpPr>
          <p:cNvPr id="49" name="TextBox 48">
            <a:extLst>
              <a:ext uri="{FF2B5EF4-FFF2-40B4-BE49-F238E27FC236}">
                <a16:creationId xmlns:a16="http://schemas.microsoft.com/office/drawing/2014/main" id="{CB9F0D5B-B60E-4410-A580-8F4992BCFBC4}"/>
              </a:ext>
            </a:extLst>
          </p:cNvPr>
          <p:cNvSpPr txBox="1"/>
          <p:nvPr/>
        </p:nvSpPr>
        <p:spPr>
          <a:xfrm>
            <a:off x="1879742" y="3275271"/>
            <a:ext cx="2185727" cy="379656"/>
          </a:xfrm>
          <a:prstGeom prst="rect">
            <a:avLst/>
          </a:prstGeom>
          <a:noFill/>
        </p:spPr>
        <p:txBody>
          <a:bodyPr wrap="none" rtlCol="0" anchor="b" anchorCtr="0">
            <a:spAutoFit/>
          </a:bodyPr>
          <a:lstStyle/>
          <a:p>
            <a:pPr defTabSz="1219170"/>
            <a:r>
              <a:rPr lang="en-US" sz="1867" b="1" dirty="0">
                <a:solidFill>
                  <a:prstClr val="black"/>
                </a:solidFill>
                <a:latin typeface="Arial"/>
                <a:ea typeface="League Spartan" charset="0"/>
                <a:cs typeface="Poppins" pitchFamily="2" charset="77"/>
              </a:rPr>
              <a:t>TOC through ePR</a:t>
            </a:r>
          </a:p>
        </p:txBody>
      </p:sp>
      <p:sp>
        <p:nvSpPr>
          <p:cNvPr id="50" name="Subtitle 2">
            <a:extLst>
              <a:ext uri="{FF2B5EF4-FFF2-40B4-BE49-F238E27FC236}">
                <a16:creationId xmlns:a16="http://schemas.microsoft.com/office/drawing/2014/main" id="{59061DEA-210E-40B1-BEB0-5482B9953D12}"/>
              </a:ext>
            </a:extLst>
          </p:cNvPr>
          <p:cNvSpPr txBox="1">
            <a:spLocks/>
          </p:cNvSpPr>
          <p:nvPr/>
        </p:nvSpPr>
        <p:spPr>
          <a:xfrm>
            <a:off x="502025" y="3597975"/>
            <a:ext cx="3683096" cy="802303"/>
          </a:xfrm>
          <a:prstGeom prst="rect">
            <a:avLst/>
          </a:prstGeom>
        </p:spPr>
        <p:txBody>
          <a:bodyPr vert="horz" wrap="squar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450145">
              <a:lnSpc>
                <a:spcPts val="1751"/>
              </a:lnSpc>
            </a:pPr>
            <a:r>
              <a:rPr lang="en-US" sz="1600" dirty="0">
                <a:solidFill>
                  <a:prstClr val="black"/>
                </a:solidFill>
                <a:latin typeface="Arial"/>
                <a:ea typeface="Lato Light" panose="020F0502020204030203" pitchFamily="34" charset="0"/>
                <a:cs typeface="Lato Light" panose="020F0502020204030203" pitchFamily="34" charset="0"/>
              </a:rPr>
              <a:t>Live in Hull, York, Leeds, </a:t>
            </a:r>
            <a:r>
              <a:rPr lang="en-US" sz="1600" dirty="0" err="1">
                <a:solidFill>
                  <a:prstClr val="black"/>
                </a:solidFill>
                <a:latin typeface="Arial"/>
                <a:ea typeface="Lato Light" panose="020F0502020204030203" pitchFamily="34" charset="0"/>
                <a:cs typeface="Lato Light" panose="020F0502020204030203" pitchFamily="34" charset="0"/>
              </a:rPr>
              <a:t>Rotherham</a:t>
            </a:r>
            <a:r>
              <a:rPr lang="en-US" sz="1600" dirty="0">
                <a:solidFill>
                  <a:prstClr val="black"/>
                </a:solidFill>
                <a:latin typeface="Arial"/>
                <a:ea typeface="Lato Light" panose="020F0502020204030203" pitchFamily="34" charset="0"/>
                <a:cs typeface="Lato Light" panose="020F0502020204030203" pitchFamily="34" charset="0"/>
              </a:rPr>
              <a:t>. In discussion with Bradford, Mid-York</a:t>
            </a:r>
            <a:r>
              <a:rPr lang="en-US" sz="1600" dirty="0">
                <a:solidFill>
                  <a:prstClr val="black"/>
                </a:solidFill>
                <a:latin typeface="Lato Light" panose="020F0502020204030203" pitchFamily="34" charset="0"/>
                <a:ea typeface="Lato Light" panose="020F0502020204030203" pitchFamily="34" charset="0"/>
                <a:cs typeface="Lato Light" panose="020F0502020204030203" pitchFamily="34" charset="0"/>
              </a:rPr>
              <a:t>,</a:t>
            </a:r>
            <a:r>
              <a:rPr lang="en-US" sz="1600" dirty="0">
                <a:solidFill>
                  <a:prstClr val="black"/>
                </a:solidFill>
                <a:latin typeface="Arial"/>
                <a:ea typeface="Lato Light" panose="020F0502020204030203" pitchFamily="34" charset="0"/>
                <a:cs typeface="Lato Light" panose="020F0502020204030203" pitchFamily="34" charset="0"/>
              </a:rPr>
              <a:t> Sheffield</a:t>
            </a:r>
            <a:r>
              <a:rPr lang="en-US" sz="1600" dirty="0">
                <a:solidFill>
                  <a:prstClr val="black"/>
                </a:solidFill>
                <a:latin typeface="Lato Light" panose="020F0502020204030203" pitchFamily="34" charset="0"/>
                <a:ea typeface="Lato Light" panose="020F0502020204030203" pitchFamily="34" charset="0"/>
                <a:cs typeface="Lato Light" panose="020F0502020204030203" pitchFamily="34" charset="0"/>
              </a:rPr>
              <a:t>  </a:t>
            </a:r>
          </a:p>
        </p:txBody>
      </p:sp>
      <p:sp>
        <p:nvSpPr>
          <p:cNvPr id="51" name="TextBox 50">
            <a:extLst>
              <a:ext uri="{FF2B5EF4-FFF2-40B4-BE49-F238E27FC236}">
                <a16:creationId xmlns:a16="http://schemas.microsoft.com/office/drawing/2014/main" id="{D6DDAAB6-7D7F-4CF8-A17D-92A82AF3637E}"/>
              </a:ext>
            </a:extLst>
          </p:cNvPr>
          <p:cNvSpPr txBox="1"/>
          <p:nvPr/>
        </p:nvSpPr>
        <p:spPr>
          <a:xfrm>
            <a:off x="1081964" y="4416596"/>
            <a:ext cx="3040576" cy="379656"/>
          </a:xfrm>
          <a:prstGeom prst="rect">
            <a:avLst/>
          </a:prstGeom>
          <a:noFill/>
        </p:spPr>
        <p:txBody>
          <a:bodyPr wrap="none" rtlCol="0" anchor="b" anchorCtr="0">
            <a:spAutoFit/>
          </a:bodyPr>
          <a:lstStyle/>
          <a:p>
            <a:pPr defTabSz="1219170"/>
            <a:r>
              <a:rPr lang="en-US" sz="1867" b="1" dirty="0">
                <a:solidFill>
                  <a:prstClr val="black"/>
                </a:solidFill>
                <a:latin typeface="Arial"/>
                <a:ea typeface="League Spartan" charset="0"/>
                <a:cs typeface="Poppins" pitchFamily="2" charset="77"/>
              </a:rPr>
              <a:t>Sharing YAS care record </a:t>
            </a:r>
          </a:p>
        </p:txBody>
      </p:sp>
      <p:sp>
        <p:nvSpPr>
          <p:cNvPr id="52" name="Subtitle 2">
            <a:extLst>
              <a:ext uri="{FF2B5EF4-FFF2-40B4-BE49-F238E27FC236}">
                <a16:creationId xmlns:a16="http://schemas.microsoft.com/office/drawing/2014/main" id="{9F9A9364-3E10-4972-AC67-52DE25A5498B}"/>
              </a:ext>
            </a:extLst>
          </p:cNvPr>
          <p:cNvSpPr txBox="1">
            <a:spLocks/>
          </p:cNvSpPr>
          <p:nvPr/>
        </p:nvSpPr>
        <p:spPr>
          <a:xfrm>
            <a:off x="449357" y="4791103"/>
            <a:ext cx="3683096" cy="571471"/>
          </a:xfrm>
          <a:prstGeom prst="rect">
            <a:avLst/>
          </a:prstGeom>
        </p:spPr>
        <p:txBody>
          <a:bodyPr vert="horz" wrap="squar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450145">
              <a:lnSpc>
                <a:spcPts val="1751"/>
              </a:lnSpc>
            </a:pPr>
            <a:r>
              <a:rPr lang="en-US" sz="1600" dirty="0">
                <a:solidFill>
                  <a:prstClr val="black"/>
                </a:solidFill>
                <a:latin typeface="Arial"/>
                <a:ea typeface="Lato Light" panose="020F0502020204030203" pitchFamily="34" charset="0"/>
                <a:cs typeface="Lato Light" panose="020F0502020204030203" pitchFamily="34" charset="0"/>
              </a:rPr>
              <a:t>Provide access  to  YAS care record  (999/ePR) to Y&amp;H region</a:t>
            </a:r>
          </a:p>
        </p:txBody>
      </p:sp>
      <p:sp>
        <p:nvSpPr>
          <p:cNvPr id="53" name="TextBox 52">
            <a:extLst>
              <a:ext uri="{FF2B5EF4-FFF2-40B4-BE49-F238E27FC236}">
                <a16:creationId xmlns:a16="http://schemas.microsoft.com/office/drawing/2014/main" id="{A426B976-ACB6-4350-B169-48395065383D}"/>
              </a:ext>
            </a:extLst>
          </p:cNvPr>
          <p:cNvSpPr txBox="1"/>
          <p:nvPr/>
        </p:nvSpPr>
        <p:spPr>
          <a:xfrm>
            <a:off x="1359430" y="5672655"/>
            <a:ext cx="2413353" cy="379656"/>
          </a:xfrm>
          <a:prstGeom prst="rect">
            <a:avLst/>
          </a:prstGeom>
          <a:noFill/>
        </p:spPr>
        <p:txBody>
          <a:bodyPr wrap="none" rtlCol="0" anchor="b" anchorCtr="0">
            <a:spAutoFit/>
          </a:bodyPr>
          <a:lstStyle/>
          <a:p>
            <a:pPr defTabSz="1219170"/>
            <a:r>
              <a:rPr lang="en-US" sz="1867" b="1" dirty="0">
                <a:solidFill>
                  <a:prstClr val="black"/>
                </a:solidFill>
                <a:latin typeface="Arial"/>
                <a:ea typeface="League Spartan" charset="0"/>
                <a:cs typeface="Poppins" pitchFamily="2" charset="77"/>
              </a:rPr>
              <a:t>GP access &lt;- &gt;ePR </a:t>
            </a:r>
          </a:p>
        </p:txBody>
      </p:sp>
      <p:sp>
        <p:nvSpPr>
          <p:cNvPr id="54" name="Subtitle 2">
            <a:extLst>
              <a:ext uri="{FF2B5EF4-FFF2-40B4-BE49-F238E27FC236}">
                <a16:creationId xmlns:a16="http://schemas.microsoft.com/office/drawing/2014/main" id="{4E4EFE89-B106-41A1-B068-7D462E2FB8C7}"/>
              </a:ext>
            </a:extLst>
          </p:cNvPr>
          <p:cNvSpPr txBox="1">
            <a:spLocks/>
          </p:cNvSpPr>
          <p:nvPr/>
        </p:nvSpPr>
        <p:spPr>
          <a:xfrm>
            <a:off x="1090469" y="5942519"/>
            <a:ext cx="2740064" cy="620715"/>
          </a:xfrm>
          <a:prstGeom prst="rect">
            <a:avLst/>
          </a:prstGeom>
        </p:spPr>
        <p:txBody>
          <a:bodyPr vert="horz" wrap="squar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450145">
              <a:lnSpc>
                <a:spcPts val="1751"/>
              </a:lnSpc>
            </a:pPr>
            <a:r>
              <a:rPr lang="en-US" sz="1600" dirty="0">
                <a:solidFill>
                  <a:prstClr val="black"/>
                </a:solidFill>
                <a:latin typeface="Arial"/>
                <a:ea typeface="Lato Light" panose="020F0502020204030203" pitchFamily="34" charset="0"/>
                <a:cs typeface="Lato Light" panose="020F0502020204030203" pitchFamily="34" charset="0"/>
              </a:rPr>
              <a:t>GP post event message </a:t>
            </a:r>
          </a:p>
          <a:p>
            <a:pPr algn="r" defTabSz="1450145">
              <a:lnSpc>
                <a:spcPts val="1751"/>
              </a:lnSpc>
            </a:pPr>
            <a:r>
              <a:rPr lang="en-US" sz="1600" dirty="0">
                <a:solidFill>
                  <a:prstClr val="black"/>
                </a:solidFill>
                <a:latin typeface="Arial"/>
                <a:ea typeface="Lato Light" panose="020F0502020204030203" pitchFamily="34" charset="0"/>
                <a:cs typeface="Lato Light" panose="020F0502020204030203" pitchFamily="34" charset="0"/>
              </a:rPr>
              <a:t>YAS access to GP connect </a:t>
            </a:r>
          </a:p>
        </p:txBody>
      </p:sp>
      <p:sp>
        <p:nvSpPr>
          <p:cNvPr id="55" name="Oval 54">
            <a:extLst>
              <a:ext uri="{FF2B5EF4-FFF2-40B4-BE49-F238E27FC236}">
                <a16:creationId xmlns:a16="http://schemas.microsoft.com/office/drawing/2014/main" id="{48BFA390-BCF1-4D1B-BEC5-0A3A03728263}"/>
              </a:ext>
            </a:extLst>
          </p:cNvPr>
          <p:cNvSpPr/>
          <p:nvPr/>
        </p:nvSpPr>
        <p:spPr>
          <a:xfrm>
            <a:off x="5270797" y="1690489"/>
            <a:ext cx="2104431" cy="1314487"/>
          </a:xfrm>
          <a:prstGeom prst="ellipse">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defTabSz="1219170"/>
            <a:r>
              <a:rPr lang="en-GB" sz="2400" b="1" dirty="0">
                <a:solidFill>
                  <a:prstClr val="white"/>
                </a:solidFill>
                <a:latin typeface="Arial"/>
              </a:rPr>
              <a:t>YHCR</a:t>
            </a:r>
          </a:p>
        </p:txBody>
      </p:sp>
      <p:sp>
        <p:nvSpPr>
          <p:cNvPr id="11" name="Arrow: Right 10">
            <a:extLst>
              <a:ext uri="{FF2B5EF4-FFF2-40B4-BE49-F238E27FC236}">
                <a16:creationId xmlns:a16="http://schemas.microsoft.com/office/drawing/2014/main" id="{5F26E1FA-06AE-439B-B34E-E13C1BE3EBA8}"/>
              </a:ext>
            </a:extLst>
          </p:cNvPr>
          <p:cNvSpPr/>
          <p:nvPr/>
        </p:nvSpPr>
        <p:spPr>
          <a:xfrm>
            <a:off x="7605061" y="1520297"/>
            <a:ext cx="4182540" cy="1784143"/>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2400" b="1" dirty="0">
                <a:solidFill>
                  <a:prstClr val="white"/>
                </a:solidFill>
                <a:latin typeface="Poppins" pitchFamily="2" charset="77"/>
                <a:cs typeface="Poppins" pitchFamily="2" charset="77"/>
              </a:rPr>
              <a:t>YAS as a Consumer </a:t>
            </a:r>
          </a:p>
        </p:txBody>
      </p:sp>
    </p:spTree>
    <p:extLst>
      <p:ext uri="{BB962C8B-B14F-4D97-AF65-F5344CB8AC3E}">
        <p14:creationId xmlns:p14="http://schemas.microsoft.com/office/powerpoint/2010/main" val="4187131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5CDC66-1D5F-FCEB-CECF-ED7139F6E49D}"/>
              </a:ext>
            </a:extLst>
          </p:cNvPr>
          <p:cNvSpPr txBox="1"/>
          <p:nvPr/>
        </p:nvSpPr>
        <p:spPr>
          <a:xfrm>
            <a:off x="321568" y="836712"/>
            <a:ext cx="7694645" cy="5568619"/>
          </a:xfrm>
          <a:prstGeom prst="rect">
            <a:avLst/>
          </a:prstGeom>
        </p:spPr>
        <p:style>
          <a:lnRef idx="1">
            <a:schemeClr val="accent2"/>
          </a:lnRef>
          <a:fillRef idx="2">
            <a:schemeClr val="accent2"/>
          </a:fillRef>
          <a:effectRef idx="1">
            <a:schemeClr val="accent2"/>
          </a:effectRef>
          <a:fontRef idx="minor">
            <a:schemeClr val="dk1"/>
          </a:fontRef>
        </p:style>
        <p:txBody>
          <a:bodyPr>
            <a:normAutofit fontScale="62500" lnSpcReduction="20000"/>
          </a:bodyPr>
          <a:lstStyle/>
          <a:p>
            <a:pPr defTabSz="1219170">
              <a:lnSpc>
                <a:spcPct val="90000"/>
              </a:lnSpc>
              <a:spcBef>
                <a:spcPct val="20000"/>
              </a:spcBef>
            </a:pPr>
            <a:r>
              <a:rPr lang="en-GB" sz="2533" b="1" dirty="0">
                <a:solidFill>
                  <a:prstClr val="black"/>
                </a:solidFill>
                <a:latin typeface="Arial" panose="020B0604020202020204" pitchFamily="34" charset="0"/>
                <a:cs typeface="Arial" panose="020B0604020202020204" pitchFamily="34" charset="0"/>
              </a:rPr>
              <a:t>The process for our own development is as follows:</a:t>
            </a:r>
          </a:p>
          <a:p>
            <a:pPr defTabSz="1219170">
              <a:lnSpc>
                <a:spcPct val="90000"/>
              </a:lnSpc>
              <a:spcBef>
                <a:spcPct val="20000"/>
              </a:spcBef>
            </a:pPr>
            <a:endParaRPr lang="en-GB" sz="2533" dirty="0">
              <a:solidFill>
                <a:prstClr val="black"/>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r>
              <a:rPr lang="en-GB" sz="2400" b="1" dirty="0">
                <a:solidFill>
                  <a:srgbClr val="0070C0"/>
                </a:solidFill>
                <a:latin typeface="Arial" panose="020B0604020202020204" pitchFamily="34" charset="0"/>
                <a:cs typeface="Arial" panose="020B0604020202020204" pitchFamily="34" charset="0"/>
              </a:rPr>
              <a:t>Requirements G</a:t>
            </a:r>
            <a:r>
              <a:rPr lang="en-GB" sz="2400" b="1" dirty="0" err="1">
                <a:solidFill>
                  <a:srgbClr val="0070C0"/>
                </a:solidFill>
                <a:latin typeface="Arial" panose="020B0604020202020204" pitchFamily="34" charset="0"/>
                <a:cs typeface="Arial" panose="020B0604020202020204" pitchFamily="34" charset="0"/>
              </a:rPr>
              <a:t>athering</a:t>
            </a:r>
            <a:endParaRPr lang="en-GB" sz="2400" b="1" dirty="0">
              <a:solidFill>
                <a:srgbClr val="0070C0"/>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r>
              <a:rPr lang="en-GB" sz="2400" dirty="0">
                <a:solidFill>
                  <a:prstClr val="black"/>
                </a:solidFill>
                <a:latin typeface="Arial" panose="020B0604020202020204" pitchFamily="34" charset="0"/>
                <a:cs typeface="Arial" panose="020B0604020202020204" pitchFamily="34" charset="0"/>
              </a:rPr>
              <a:t>Clinical safety is considered as part of initial requirements.</a:t>
            </a:r>
          </a:p>
          <a:p>
            <a:pPr marL="239994" algn="ctr" defTabSz="1219170">
              <a:lnSpc>
                <a:spcPct val="90000"/>
              </a:lnSpc>
              <a:spcBef>
                <a:spcPct val="20000"/>
              </a:spcBef>
              <a:defRPr/>
            </a:pPr>
            <a:endParaRPr lang="en-GB" sz="2400" dirty="0">
              <a:solidFill>
                <a:prstClr val="black"/>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endParaRPr lang="en-US" sz="2400" dirty="0">
              <a:solidFill>
                <a:prstClr val="black"/>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r>
              <a:rPr lang="en-GB" sz="2400" b="1" dirty="0">
                <a:solidFill>
                  <a:srgbClr val="0070C0"/>
                </a:solidFill>
                <a:latin typeface="Arial" panose="020B0604020202020204" pitchFamily="34" charset="0"/>
                <a:cs typeface="Arial" panose="020B0604020202020204" pitchFamily="34" charset="0"/>
              </a:rPr>
              <a:t>Design</a:t>
            </a:r>
          </a:p>
          <a:p>
            <a:pPr marL="239994" algn="ctr" defTabSz="1219170">
              <a:lnSpc>
                <a:spcPct val="90000"/>
              </a:lnSpc>
              <a:spcBef>
                <a:spcPct val="20000"/>
              </a:spcBef>
              <a:defRPr/>
            </a:pPr>
            <a:r>
              <a:rPr lang="en-GB" sz="2400" dirty="0">
                <a:solidFill>
                  <a:prstClr val="black"/>
                </a:solidFill>
                <a:latin typeface="Arial" panose="020B0604020202020204" pitchFamily="34" charset="0"/>
                <a:cs typeface="Arial" panose="020B0604020202020204" pitchFamily="34" charset="0"/>
              </a:rPr>
              <a:t>Solution designed to minimise/mitigate clinical safety hazards.</a:t>
            </a:r>
          </a:p>
          <a:p>
            <a:pPr marL="239994" algn="ctr" defTabSz="1219170">
              <a:lnSpc>
                <a:spcPct val="90000"/>
              </a:lnSpc>
              <a:spcBef>
                <a:spcPct val="20000"/>
              </a:spcBef>
              <a:defRPr/>
            </a:pPr>
            <a:endParaRPr lang="en-GB" sz="2400" dirty="0">
              <a:solidFill>
                <a:prstClr val="black"/>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r>
              <a:rPr lang="en-GB" sz="2400" dirty="0">
                <a:solidFill>
                  <a:prstClr val="black"/>
                </a:solidFill>
                <a:latin typeface="Arial" panose="020B0604020202020204" pitchFamily="34" charset="0"/>
                <a:cs typeface="Arial" panose="020B0604020202020204" pitchFamily="34" charset="0"/>
              </a:rPr>
              <a:t>
</a:t>
            </a:r>
            <a:r>
              <a:rPr lang="en-GB" sz="2400" b="1" dirty="0">
                <a:solidFill>
                  <a:srgbClr val="0070C0"/>
                </a:solidFill>
                <a:latin typeface="Arial" panose="020B0604020202020204" pitchFamily="34" charset="0"/>
                <a:cs typeface="Arial" panose="020B0604020202020204" pitchFamily="34" charset="0"/>
              </a:rPr>
              <a:t>Clinical Safety H</a:t>
            </a:r>
            <a:r>
              <a:rPr lang="en-GB" sz="2400" b="1" dirty="0" err="1">
                <a:solidFill>
                  <a:srgbClr val="0070C0"/>
                </a:solidFill>
                <a:latin typeface="Arial" panose="020B0604020202020204" pitchFamily="34" charset="0"/>
                <a:cs typeface="Arial" panose="020B0604020202020204" pitchFamily="34" charset="0"/>
              </a:rPr>
              <a:t>azard</a:t>
            </a:r>
            <a:r>
              <a:rPr lang="en-GB" sz="2400" b="1" dirty="0">
                <a:solidFill>
                  <a:srgbClr val="0070C0"/>
                </a:solidFill>
                <a:latin typeface="Arial" panose="020B0604020202020204" pitchFamily="34" charset="0"/>
                <a:cs typeface="Arial" panose="020B0604020202020204" pitchFamily="34" charset="0"/>
              </a:rPr>
              <a:t> Identification W</a:t>
            </a:r>
            <a:r>
              <a:rPr lang="en-GB" sz="2400" b="1" dirty="0" err="1">
                <a:solidFill>
                  <a:srgbClr val="0070C0"/>
                </a:solidFill>
                <a:latin typeface="Arial" panose="020B0604020202020204" pitchFamily="34" charset="0"/>
                <a:cs typeface="Arial" panose="020B0604020202020204" pitchFamily="34" charset="0"/>
              </a:rPr>
              <a:t>orkshop</a:t>
            </a:r>
            <a:endParaRPr lang="en-GB" sz="2400" b="1" dirty="0">
              <a:solidFill>
                <a:srgbClr val="0070C0"/>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r>
              <a:rPr lang="en-GB" sz="2400" dirty="0">
                <a:solidFill>
                  <a:prstClr val="black"/>
                </a:solidFill>
                <a:latin typeface="Arial" panose="020B0604020202020204" pitchFamily="34" charset="0"/>
                <a:cs typeface="Arial" panose="020B0604020202020204" pitchFamily="34" charset="0"/>
              </a:rPr>
              <a:t>Held once the product can be </a:t>
            </a:r>
            <a:r>
              <a:rPr lang="en-GB" sz="2400" dirty="0" err="1">
                <a:solidFill>
                  <a:prstClr val="black"/>
                </a:solidFill>
                <a:latin typeface="Arial" panose="020B0604020202020204" pitchFamily="34" charset="0"/>
                <a:cs typeface="Arial" panose="020B0604020202020204" pitchFamily="34" charset="0"/>
              </a:rPr>
              <a:t>demo’ed</a:t>
            </a:r>
            <a:r>
              <a:rPr lang="en-GB" sz="2400" dirty="0">
                <a:solidFill>
                  <a:prstClr val="black"/>
                </a:solidFill>
                <a:latin typeface="Arial" panose="020B0604020202020204" pitchFamily="34" charset="0"/>
                <a:cs typeface="Arial" panose="020B0604020202020204" pitchFamily="34" charset="0"/>
              </a:rPr>
              <a:t>. Lead by the CSO.</a:t>
            </a:r>
          </a:p>
          <a:p>
            <a:pPr marL="239994" algn="ctr" defTabSz="1219170">
              <a:lnSpc>
                <a:spcPct val="90000"/>
              </a:lnSpc>
              <a:spcBef>
                <a:spcPct val="20000"/>
              </a:spcBef>
              <a:defRPr/>
            </a:pPr>
            <a:endParaRPr lang="en-GB" sz="2400" dirty="0">
              <a:solidFill>
                <a:prstClr val="black"/>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r>
              <a:rPr lang="en-GB" sz="2400" dirty="0">
                <a:solidFill>
                  <a:prstClr val="black"/>
                </a:solidFill>
                <a:latin typeface="Arial" panose="020B0604020202020204" pitchFamily="34" charset="0"/>
                <a:cs typeface="Arial" panose="020B0604020202020204" pitchFamily="34" charset="0"/>
              </a:rPr>
              <a:t>
</a:t>
            </a:r>
            <a:r>
              <a:rPr lang="en-GB" sz="2400" b="1" dirty="0">
                <a:solidFill>
                  <a:srgbClr val="0070C0"/>
                </a:solidFill>
                <a:latin typeface="Arial" panose="020B0604020202020204" pitchFamily="34" charset="0"/>
                <a:cs typeface="Arial" panose="020B0604020202020204" pitchFamily="34" charset="0"/>
              </a:rPr>
              <a:t>Clinical Hazards</a:t>
            </a:r>
            <a:r>
              <a:rPr lang="en-GB" sz="2400" dirty="0">
                <a:solidFill>
                  <a:srgbClr val="0070C0"/>
                </a:solidFill>
                <a:latin typeface="Arial" panose="020B0604020202020204" pitchFamily="34" charset="0"/>
                <a:cs typeface="Arial" panose="020B0604020202020204" pitchFamily="34" charset="0"/>
              </a:rPr>
              <a:t> </a:t>
            </a:r>
            <a:r>
              <a:rPr lang="en-GB" sz="2400" b="1" dirty="0">
                <a:solidFill>
                  <a:srgbClr val="0070C0"/>
                </a:solidFill>
                <a:latin typeface="Arial" panose="020B0604020202020204" pitchFamily="34" charset="0"/>
                <a:cs typeface="Arial" panose="020B0604020202020204" pitchFamily="34" charset="0"/>
              </a:rPr>
              <a:t>and Mitigations R</a:t>
            </a:r>
            <a:r>
              <a:rPr lang="en-GB" sz="2400" b="1" dirty="0" err="1">
                <a:solidFill>
                  <a:srgbClr val="0070C0"/>
                </a:solidFill>
                <a:latin typeface="Arial" panose="020B0604020202020204" pitchFamily="34" charset="0"/>
                <a:cs typeface="Arial" panose="020B0604020202020204" pitchFamily="34" charset="0"/>
              </a:rPr>
              <a:t>eviewed</a:t>
            </a:r>
            <a:endParaRPr lang="en-GB" sz="2400" b="1" dirty="0">
              <a:solidFill>
                <a:srgbClr val="0070C0"/>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r>
              <a:rPr lang="en-GB" sz="2400" dirty="0">
                <a:solidFill>
                  <a:prstClr val="black"/>
                </a:solidFill>
                <a:latin typeface="Arial" panose="020B0604020202020204" pitchFamily="34" charset="0"/>
                <a:cs typeface="Arial" panose="020B0604020202020204" pitchFamily="34" charset="0"/>
              </a:rPr>
              <a:t>M</a:t>
            </a:r>
            <a:r>
              <a:rPr lang="en-GB" sz="2400" dirty="0" err="1">
                <a:solidFill>
                  <a:prstClr val="black"/>
                </a:solidFill>
                <a:latin typeface="Arial" panose="020B0604020202020204" pitchFamily="34" charset="0"/>
                <a:cs typeface="Arial" panose="020B0604020202020204" pitchFamily="34" charset="0"/>
              </a:rPr>
              <a:t>itigations</a:t>
            </a:r>
            <a:r>
              <a:rPr lang="en-GB" sz="2400" dirty="0">
                <a:solidFill>
                  <a:prstClr val="black"/>
                </a:solidFill>
                <a:latin typeface="Arial" panose="020B0604020202020204" pitchFamily="34" charset="0"/>
                <a:cs typeface="Arial" panose="020B0604020202020204" pitchFamily="34" charset="0"/>
              </a:rPr>
              <a:t> may include technical changes, enhanced user documentation, training or procedures. </a:t>
            </a:r>
          </a:p>
          <a:p>
            <a:pPr marL="239994" algn="ctr" defTabSz="1219170">
              <a:lnSpc>
                <a:spcPct val="90000"/>
              </a:lnSpc>
              <a:spcBef>
                <a:spcPct val="20000"/>
              </a:spcBef>
              <a:defRPr/>
            </a:pPr>
            <a:endParaRPr lang="en-GB" sz="2400" dirty="0">
              <a:solidFill>
                <a:prstClr val="black"/>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endParaRPr lang="en-US" sz="2400" dirty="0">
              <a:solidFill>
                <a:prstClr val="black"/>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r>
              <a:rPr lang="en-GB" sz="2400" b="1" dirty="0">
                <a:solidFill>
                  <a:srgbClr val="0070C0"/>
                </a:solidFill>
                <a:latin typeface="Arial" panose="020B0604020202020204" pitchFamily="34" charset="0"/>
                <a:cs typeface="Arial" panose="020B0604020202020204" pitchFamily="34" charset="0"/>
              </a:rPr>
              <a:t>YAS Testing</a:t>
            </a:r>
          </a:p>
          <a:p>
            <a:pPr marL="239994" algn="ctr" defTabSz="1219170">
              <a:lnSpc>
                <a:spcPct val="90000"/>
              </a:lnSpc>
              <a:spcBef>
                <a:spcPct val="20000"/>
              </a:spcBef>
              <a:defRPr/>
            </a:pPr>
            <a:r>
              <a:rPr lang="en-GB" sz="2400" dirty="0">
                <a:solidFill>
                  <a:prstClr val="black"/>
                </a:solidFill>
                <a:latin typeface="Arial" panose="020B0604020202020204" pitchFamily="34" charset="0"/>
                <a:cs typeface="Arial" panose="020B0604020202020204" pitchFamily="34" charset="0"/>
              </a:rPr>
              <a:t>E</a:t>
            </a:r>
            <a:r>
              <a:rPr lang="en-GB" sz="2400" dirty="0" err="1">
                <a:solidFill>
                  <a:prstClr val="black"/>
                </a:solidFill>
                <a:latin typeface="Arial" panose="020B0604020202020204" pitchFamily="34" charset="0"/>
                <a:cs typeface="Arial" panose="020B0604020202020204" pitchFamily="34" charset="0"/>
              </a:rPr>
              <a:t>nsures</a:t>
            </a:r>
            <a:r>
              <a:rPr lang="en-GB" sz="2400" dirty="0">
                <a:solidFill>
                  <a:prstClr val="black"/>
                </a:solidFill>
                <a:latin typeface="Arial" panose="020B0604020202020204" pitchFamily="34" charset="0"/>
                <a:cs typeface="Arial" panose="020B0604020202020204" pitchFamily="34" charset="0"/>
              </a:rPr>
              <a:t> that agreed changes have been made. Test report signed-off by CSO.</a:t>
            </a:r>
          </a:p>
          <a:p>
            <a:pPr marL="239994" algn="ctr" defTabSz="1219170">
              <a:lnSpc>
                <a:spcPct val="90000"/>
              </a:lnSpc>
              <a:spcBef>
                <a:spcPct val="20000"/>
              </a:spcBef>
              <a:defRPr/>
            </a:pPr>
            <a:endParaRPr lang="en-GB" sz="2400" dirty="0">
              <a:solidFill>
                <a:prstClr val="black"/>
              </a:solidFill>
              <a:latin typeface="Arial" panose="020B0604020202020204" pitchFamily="34" charset="0"/>
              <a:cs typeface="Arial" panose="020B0604020202020204" pitchFamily="34" charset="0"/>
            </a:endParaRPr>
          </a:p>
          <a:p>
            <a:pPr marL="239994" algn="ctr" defTabSz="1219170">
              <a:lnSpc>
                <a:spcPct val="90000"/>
              </a:lnSpc>
              <a:spcBef>
                <a:spcPct val="20000"/>
              </a:spcBef>
              <a:defRPr/>
            </a:pPr>
            <a:r>
              <a:rPr lang="en-GB" sz="2400" dirty="0">
                <a:solidFill>
                  <a:prstClr val="black"/>
                </a:solidFill>
                <a:latin typeface="Arial" panose="020B0604020202020204" pitchFamily="34" charset="0"/>
                <a:cs typeface="Arial" panose="020B0604020202020204" pitchFamily="34" charset="0"/>
              </a:rPr>
              <a:t>
</a:t>
            </a:r>
            <a:r>
              <a:rPr lang="en-GB" sz="2400" b="1" dirty="0">
                <a:solidFill>
                  <a:srgbClr val="0070C0"/>
                </a:solidFill>
                <a:latin typeface="Arial" panose="020B0604020202020204" pitchFamily="34" charset="0"/>
                <a:cs typeface="Arial" panose="020B0604020202020204" pitchFamily="34" charset="0"/>
              </a:rPr>
              <a:t>YHCR T</a:t>
            </a:r>
            <a:r>
              <a:rPr lang="en-GB" sz="2400" b="1" dirty="0" err="1">
                <a:solidFill>
                  <a:srgbClr val="0070C0"/>
                </a:solidFill>
                <a:latin typeface="Arial" panose="020B0604020202020204" pitchFamily="34" charset="0"/>
                <a:cs typeface="Arial" panose="020B0604020202020204" pitchFamily="34" charset="0"/>
              </a:rPr>
              <a:t>esting</a:t>
            </a:r>
            <a:r>
              <a:rPr lang="en-GB" sz="2400" b="1" dirty="0">
                <a:solidFill>
                  <a:srgbClr val="0070C0"/>
                </a:solidFill>
                <a:latin typeface="Arial" panose="020B0604020202020204" pitchFamily="34" charset="0"/>
                <a:cs typeface="Arial" panose="020B0604020202020204" pitchFamily="34" charset="0"/>
              </a:rPr>
              <a:t> Assurance</a:t>
            </a:r>
          </a:p>
          <a:p>
            <a:pPr marL="239994" algn="ctr" defTabSz="1219170">
              <a:lnSpc>
                <a:spcPct val="90000"/>
              </a:lnSpc>
              <a:spcBef>
                <a:spcPct val="20000"/>
              </a:spcBef>
              <a:defRPr/>
            </a:pPr>
            <a:r>
              <a:rPr lang="en-GB" sz="2400" dirty="0">
                <a:solidFill>
                  <a:prstClr val="black"/>
                </a:solidFill>
                <a:latin typeface="Arial" panose="020B0604020202020204" pitchFamily="34" charset="0"/>
                <a:cs typeface="Arial" panose="020B0604020202020204" pitchFamily="34" charset="0"/>
              </a:rPr>
              <a:t>YHCR oversight and assurance for shared care record projects. A</a:t>
            </a:r>
            <a:r>
              <a:rPr lang="en-GB" sz="2400" dirty="0" err="1">
                <a:solidFill>
                  <a:prstClr val="black"/>
                </a:solidFill>
                <a:latin typeface="Arial" panose="020B0604020202020204" pitchFamily="34" charset="0"/>
                <a:cs typeface="Arial" panose="020B0604020202020204" pitchFamily="34" charset="0"/>
              </a:rPr>
              <a:t>dditional</a:t>
            </a:r>
            <a:r>
              <a:rPr lang="en-GB" sz="2400" dirty="0">
                <a:solidFill>
                  <a:prstClr val="black"/>
                </a:solidFill>
                <a:latin typeface="Arial" panose="020B0604020202020204" pitchFamily="34" charset="0"/>
                <a:cs typeface="Arial" panose="020B0604020202020204" pitchFamily="34" charset="0"/>
              </a:rPr>
              <a:t> clinical safety tests may be undertaken by partner organisations where appropriate.</a:t>
            </a:r>
            <a:endParaRPr lang="en-US" sz="2400" dirty="0">
              <a:solidFill>
                <a:prstClr val="black"/>
              </a:solidFill>
              <a:latin typeface="Arial" panose="020B0604020202020204" pitchFamily="34" charset="0"/>
              <a:cs typeface="Arial" panose="020B0604020202020204" pitchFamily="34" charset="0"/>
            </a:endParaRPr>
          </a:p>
          <a:p>
            <a:pPr defTabSz="1219170">
              <a:lnSpc>
                <a:spcPct val="90000"/>
              </a:lnSpc>
              <a:spcBef>
                <a:spcPct val="20000"/>
              </a:spcBef>
            </a:pPr>
            <a:endParaRPr lang="en-US" sz="1067" dirty="0">
              <a:solidFill>
                <a:prstClr val="black"/>
              </a:solidFill>
              <a:latin typeface="Arial" panose="020B0604020202020204" pitchFamily="34" charset="0"/>
              <a:cs typeface="Arial" panose="020B0604020202020204" pitchFamily="34" charset="0"/>
            </a:endParaRPr>
          </a:p>
        </p:txBody>
      </p:sp>
      <p:sp>
        <p:nvSpPr>
          <p:cNvPr id="37" name="Title 3">
            <a:extLst>
              <a:ext uri="{FF2B5EF4-FFF2-40B4-BE49-F238E27FC236}">
                <a16:creationId xmlns:a16="http://schemas.microsoft.com/office/drawing/2014/main" id="{B9C68B3B-E180-C233-CC16-3E0F01A8CC5F}"/>
              </a:ext>
            </a:extLst>
          </p:cNvPr>
          <p:cNvSpPr>
            <a:spLocks noGrp="1"/>
          </p:cNvSpPr>
          <p:nvPr>
            <p:ph type="title"/>
          </p:nvPr>
        </p:nvSpPr>
        <p:spPr>
          <a:xfrm>
            <a:off x="609600" y="164637"/>
            <a:ext cx="7886667" cy="562075"/>
          </a:xfrm>
        </p:spPr>
        <p:txBody>
          <a:bodyPr/>
          <a:lstStyle/>
          <a:p>
            <a:r>
              <a:rPr lang="en-GB" dirty="0"/>
              <a:t>YAS Clinical Safety Process</a:t>
            </a:r>
            <a:endParaRPr lang="en-US" dirty="0"/>
          </a:p>
        </p:txBody>
      </p:sp>
      <p:graphicFrame>
        <p:nvGraphicFramePr>
          <p:cNvPr id="38" name="TextBox 5">
            <a:extLst>
              <a:ext uri="{FF2B5EF4-FFF2-40B4-BE49-F238E27FC236}">
                <a16:creationId xmlns:a16="http://schemas.microsoft.com/office/drawing/2014/main" id="{2350308D-0917-1E8C-C92E-D5FD969B13AC}"/>
              </a:ext>
            </a:extLst>
          </p:cNvPr>
          <p:cNvGraphicFramePr/>
          <p:nvPr/>
        </p:nvGraphicFramePr>
        <p:xfrm>
          <a:off x="8258587" y="1508787"/>
          <a:ext cx="375820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Down 1">
            <a:extLst>
              <a:ext uri="{FF2B5EF4-FFF2-40B4-BE49-F238E27FC236}">
                <a16:creationId xmlns:a16="http://schemas.microsoft.com/office/drawing/2014/main" id="{DD17F0CE-A335-E8E8-4143-ED17F2F44CE8}"/>
              </a:ext>
            </a:extLst>
          </p:cNvPr>
          <p:cNvSpPr/>
          <p:nvPr/>
        </p:nvSpPr>
        <p:spPr>
          <a:xfrm>
            <a:off x="4175787" y="1796819"/>
            <a:ext cx="207732" cy="21947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Arial"/>
            </a:endParaRPr>
          </a:p>
        </p:txBody>
      </p:sp>
      <p:sp>
        <p:nvSpPr>
          <p:cNvPr id="3" name="Arrow: Down 2">
            <a:extLst>
              <a:ext uri="{FF2B5EF4-FFF2-40B4-BE49-F238E27FC236}">
                <a16:creationId xmlns:a16="http://schemas.microsoft.com/office/drawing/2014/main" id="{EC99AE6F-1598-5FE2-752B-1406C5B59AF6}"/>
              </a:ext>
            </a:extLst>
          </p:cNvPr>
          <p:cNvSpPr/>
          <p:nvPr/>
        </p:nvSpPr>
        <p:spPr>
          <a:xfrm>
            <a:off x="4168891" y="2592024"/>
            <a:ext cx="207732" cy="21947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Arial"/>
            </a:endParaRPr>
          </a:p>
        </p:txBody>
      </p:sp>
      <p:sp>
        <p:nvSpPr>
          <p:cNvPr id="4" name="Arrow: Down 3">
            <a:extLst>
              <a:ext uri="{FF2B5EF4-FFF2-40B4-BE49-F238E27FC236}">
                <a16:creationId xmlns:a16="http://schemas.microsoft.com/office/drawing/2014/main" id="{FB9A4B07-DC63-6745-3670-992404DF4313}"/>
              </a:ext>
            </a:extLst>
          </p:cNvPr>
          <p:cNvSpPr/>
          <p:nvPr/>
        </p:nvSpPr>
        <p:spPr>
          <a:xfrm>
            <a:off x="4168891" y="3374000"/>
            <a:ext cx="207732" cy="21947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Arial"/>
            </a:endParaRPr>
          </a:p>
        </p:txBody>
      </p:sp>
      <p:sp>
        <p:nvSpPr>
          <p:cNvPr id="5" name="Arrow: Down 4">
            <a:extLst>
              <a:ext uri="{FF2B5EF4-FFF2-40B4-BE49-F238E27FC236}">
                <a16:creationId xmlns:a16="http://schemas.microsoft.com/office/drawing/2014/main" id="{CFF865F4-8862-8F5B-1B87-32DC4B41D13B}"/>
              </a:ext>
            </a:extLst>
          </p:cNvPr>
          <p:cNvSpPr/>
          <p:nvPr/>
        </p:nvSpPr>
        <p:spPr>
          <a:xfrm>
            <a:off x="4168891" y="4347336"/>
            <a:ext cx="207732" cy="21947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Arial"/>
            </a:endParaRPr>
          </a:p>
        </p:txBody>
      </p:sp>
      <p:sp>
        <p:nvSpPr>
          <p:cNvPr id="6" name="Arrow: Down 5">
            <a:extLst>
              <a:ext uri="{FF2B5EF4-FFF2-40B4-BE49-F238E27FC236}">
                <a16:creationId xmlns:a16="http://schemas.microsoft.com/office/drawing/2014/main" id="{D4E07402-9D69-632D-6B77-C5C335A12BC4}"/>
              </a:ext>
            </a:extLst>
          </p:cNvPr>
          <p:cNvSpPr/>
          <p:nvPr/>
        </p:nvSpPr>
        <p:spPr>
          <a:xfrm>
            <a:off x="4168891" y="5156861"/>
            <a:ext cx="207732" cy="21947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Arial"/>
            </a:endParaRPr>
          </a:p>
        </p:txBody>
      </p:sp>
    </p:spTree>
    <p:extLst>
      <p:ext uri="{BB962C8B-B14F-4D97-AF65-F5344CB8AC3E}">
        <p14:creationId xmlns:p14="http://schemas.microsoft.com/office/powerpoint/2010/main" val="2374579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EAC5AD-133F-AFD5-3725-A47FD553A7A4}"/>
              </a:ext>
            </a:extLst>
          </p:cNvPr>
          <p:cNvSpPr>
            <a:spLocks noGrp="1"/>
          </p:cNvSpPr>
          <p:nvPr>
            <p:ph type="title"/>
          </p:nvPr>
        </p:nvSpPr>
        <p:spPr>
          <a:xfrm>
            <a:off x="609600" y="404665"/>
            <a:ext cx="7886667" cy="562075"/>
          </a:xfrm>
        </p:spPr>
        <p:txBody>
          <a:bodyPr/>
          <a:lstStyle/>
          <a:p>
            <a:r>
              <a:rPr lang="en-GB" dirty="0"/>
              <a:t>YAS Clinical Safety Process</a:t>
            </a:r>
            <a:endParaRPr lang="en-US" dirty="0"/>
          </a:p>
        </p:txBody>
      </p:sp>
      <p:graphicFrame>
        <p:nvGraphicFramePr>
          <p:cNvPr id="5" name="Content Placeholder 2">
            <a:extLst>
              <a:ext uri="{FF2B5EF4-FFF2-40B4-BE49-F238E27FC236}">
                <a16:creationId xmlns:a16="http://schemas.microsoft.com/office/drawing/2014/main" id="{803D1205-6D00-2363-DFC5-610AA9EC067C}"/>
              </a:ext>
            </a:extLst>
          </p:cNvPr>
          <p:cNvGraphicFramePr>
            <a:graphicFrameLocks noGrp="1"/>
          </p:cNvGraphicFramePr>
          <p:nvPr>
            <p:ph idx="1"/>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1342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966C17D-C445-3B27-8638-3F9F6A7C720E}"/>
              </a:ext>
            </a:extLst>
          </p:cNvPr>
          <p:cNvPicPr>
            <a:picLocks noGrp="1" noChangeAspect="1"/>
          </p:cNvPicPr>
          <p:nvPr>
            <p:ph sz="half" idx="2"/>
          </p:nvPr>
        </p:nvPicPr>
        <p:blipFill>
          <a:blip r:embed="rId3"/>
          <a:stretch>
            <a:fillRect/>
          </a:stretch>
        </p:blipFill>
        <p:spPr>
          <a:xfrm>
            <a:off x="8591552" y="2485218"/>
            <a:ext cx="2990849" cy="2755399"/>
          </a:xfrm>
        </p:spPr>
      </p:pic>
      <p:sp>
        <p:nvSpPr>
          <p:cNvPr id="2" name="Title 1">
            <a:extLst>
              <a:ext uri="{FF2B5EF4-FFF2-40B4-BE49-F238E27FC236}">
                <a16:creationId xmlns:a16="http://schemas.microsoft.com/office/drawing/2014/main" id="{AD50411E-358A-07A5-07F8-5C0F09D63498}"/>
              </a:ext>
            </a:extLst>
          </p:cNvPr>
          <p:cNvSpPr>
            <a:spLocks noGrp="1"/>
          </p:cNvSpPr>
          <p:nvPr>
            <p:ph type="title"/>
          </p:nvPr>
        </p:nvSpPr>
        <p:spPr>
          <a:xfrm>
            <a:off x="239349" y="356659"/>
            <a:ext cx="7886667" cy="562075"/>
          </a:xfrm>
        </p:spPr>
        <p:txBody>
          <a:bodyPr>
            <a:normAutofit/>
          </a:bodyPr>
          <a:lstStyle/>
          <a:p>
            <a:pPr algn="ctr">
              <a:lnSpc>
                <a:spcPct val="90000"/>
              </a:lnSpc>
            </a:pPr>
            <a:r>
              <a:rPr lang="en-GB" sz="3200" dirty="0"/>
              <a:t>Risks &amp; enhancement </a:t>
            </a:r>
          </a:p>
        </p:txBody>
      </p:sp>
      <p:graphicFrame>
        <p:nvGraphicFramePr>
          <p:cNvPr id="5" name="Content Placeholder 2">
            <a:extLst>
              <a:ext uri="{FF2B5EF4-FFF2-40B4-BE49-F238E27FC236}">
                <a16:creationId xmlns:a16="http://schemas.microsoft.com/office/drawing/2014/main" id="{147C436A-6967-3110-7664-93BEDB980AB0}"/>
              </a:ext>
            </a:extLst>
          </p:cNvPr>
          <p:cNvGraphicFramePr>
            <a:graphicFrameLocks noGrp="1"/>
          </p:cNvGraphicFramePr>
          <p:nvPr>
            <p:ph sz="half" idx="1"/>
          </p:nvPr>
        </p:nvGraphicFramePr>
        <p:xfrm>
          <a:off x="609600" y="1600201"/>
          <a:ext cx="7118581"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6504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Leeds Integration  </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427541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EABE3E5-E08A-474C-81C0-7A27BD074BA3}"/>
              </a:ext>
            </a:extLst>
          </p:cNvPr>
          <p:cNvPicPr>
            <a:picLocks noChangeAspect="1"/>
          </p:cNvPicPr>
          <p:nvPr/>
        </p:nvPicPr>
        <p:blipFill>
          <a:blip r:embed="rId2">
            <a:alphaModFix amt="35000"/>
          </a:blip>
          <a:stretch>
            <a:fillRect/>
          </a:stretch>
        </p:blipFill>
        <p:spPr>
          <a:xfrm>
            <a:off x="0" y="-125835"/>
            <a:ext cx="12192000" cy="6983835"/>
          </a:xfrm>
          <a:prstGeom prst="rect">
            <a:avLst/>
          </a:prstGeom>
        </p:spPr>
      </p:pic>
      <p:sp>
        <p:nvSpPr>
          <p:cNvPr id="9" name="TextBox 8">
            <a:extLst>
              <a:ext uri="{FF2B5EF4-FFF2-40B4-BE49-F238E27FC236}">
                <a16:creationId xmlns:a16="http://schemas.microsoft.com/office/drawing/2014/main" id="{47E0882F-A5AD-49D4-9671-FA1BC9347F79}"/>
              </a:ext>
            </a:extLst>
          </p:cNvPr>
          <p:cNvSpPr txBox="1"/>
          <p:nvPr/>
        </p:nvSpPr>
        <p:spPr>
          <a:xfrm>
            <a:off x="522515" y="2725768"/>
            <a:ext cx="8403588" cy="830997"/>
          </a:xfrm>
          <a:prstGeom prst="rect">
            <a:avLst/>
          </a:prstGeom>
          <a:noFill/>
        </p:spPr>
        <p:txBody>
          <a:bodyPr wrap="square" rtlCol="0">
            <a:spAutoFit/>
          </a:bodyPr>
          <a:lstStyle/>
          <a:p>
            <a:r>
              <a:rPr lang="en-GB" sz="4800" b="1" dirty="0"/>
              <a:t>Integrating the YHCR into PPM+: </a:t>
            </a:r>
          </a:p>
        </p:txBody>
      </p:sp>
      <p:sp>
        <p:nvSpPr>
          <p:cNvPr id="10" name="TextBox 9">
            <a:extLst>
              <a:ext uri="{FF2B5EF4-FFF2-40B4-BE49-F238E27FC236}">
                <a16:creationId xmlns:a16="http://schemas.microsoft.com/office/drawing/2014/main" id="{2AA24B62-08E9-4356-ADFE-9EDAF6E4B5BC}"/>
              </a:ext>
            </a:extLst>
          </p:cNvPr>
          <p:cNvSpPr txBox="1"/>
          <p:nvPr/>
        </p:nvSpPr>
        <p:spPr>
          <a:xfrm>
            <a:off x="3578038" y="3703891"/>
            <a:ext cx="7664727" cy="830997"/>
          </a:xfrm>
          <a:prstGeom prst="rect">
            <a:avLst/>
          </a:prstGeom>
          <a:noFill/>
        </p:spPr>
        <p:txBody>
          <a:bodyPr wrap="none" rtlCol="0">
            <a:spAutoFit/>
          </a:bodyPr>
          <a:lstStyle/>
          <a:p>
            <a:r>
              <a:rPr lang="en-GB" sz="4800" b="1" dirty="0"/>
              <a:t>Clinical Safety Considerations</a:t>
            </a:r>
          </a:p>
        </p:txBody>
      </p:sp>
      <p:pic>
        <p:nvPicPr>
          <p:cNvPr id="13" name="Picture 12">
            <a:extLst>
              <a:ext uri="{FF2B5EF4-FFF2-40B4-BE49-F238E27FC236}">
                <a16:creationId xmlns:a16="http://schemas.microsoft.com/office/drawing/2014/main" id="{51219D03-3C13-4CB5-A555-95E9923AAB13}"/>
              </a:ext>
            </a:extLst>
          </p:cNvPr>
          <p:cNvPicPr>
            <a:picLocks noChangeAspect="1"/>
          </p:cNvPicPr>
          <p:nvPr/>
        </p:nvPicPr>
        <p:blipFill>
          <a:blip r:embed="rId3"/>
          <a:stretch>
            <a:fillRect/>
          </a:stretch>
        </p:blipFill>
        <p:spPr>
          <a:xfrm>
            <a:off x="2116823" y="-1545336"/>
            <a:ext cx="12192000" cy="4974336"/>
          </a:xfrm>
          <a:prstGeom prst="rect">
            <a:avLst/>
          </a:prstGeom>
        </p:spPr>
      </p:pic>
      <p:pic>
        <p:nvPicPr>
          <p:cNvPr id="12" name="Picture 11">
            <a:extLst>
              <a:ext uri="{FF2B5EF4-FFF2-40B4-BE49-F238E27FC236}">
                <a16:creationId xmlns:a16="http://schemas.microsoft.com/office/drawing/2014/main" id="{C284F8EE-DEDD-47ED-9767-B2334EE41005}"/>
              </a:ext>
            </a:extLst>
          </p:cNvPr>
          <p:cNvPicPr>
            <a:picLocks noChangeAspect="1"/>
          </p:cNvPicPr>
          <p:nvPr/>
        </p:nvPicPr>
        <p:blipFill>
          <a:blip r:embed="rId4"/>
          <a:stretch>
            <a:fillRect/>
          </a:stretch>
        </p:blipFill>
        <p:spPr>
          <a:xfrm>
            <a:off x="9166668" y="100657"/>
            <a:ext cx="2834886" cy="1505843"/>
          </a:xfrm>
          <a:prstGeom prst="rect">
            <a:avLst/>
          </a:prstGeom>
        </p:spPr>
      </p:pic>
      <p:pic>
        <p:nvPicPr>
          <p:cNvPr id="14" name="Picture 13">
            <a:extLst>
              <a:ext uri="{FF2B5EF4-FFF2-40B4-BE49-F238E27FC236}">
                <a16:creationId xmlns:a16="http://schemas.microsoft.com/office/drawing/2014/main" id="{470FF855-A842-4FBE-B5BB-5265BB8809B1}"/>
              </a:ext>
            </a:extLst>
          </p:cNvPr>
          <p:cNvPicPr>
            <a:picLocks noChangeAspect="1"/>
          </p:cNvPicPr>
          <p:nvPr/>
        </p:nvPicPr>
        <p:blipFill>
          <a:blip r:embed="rId5"/>
          <a:stretch>
            <a:fillRect/>
          </a:stretch>
        </p:blipFill>
        <p:spPr>
          <a:xfrm>
            <a:off x="-391914" y="4682014"/>
            <a:ext cx="3871296" cy="3450635"/>
          </a:xfrm>
          <a:prstGeom prst="rect">
            <a:avLst/>
          </a:prstGeom>
        </p:spPr>
      </p:pic>
    </p:spTree>
    <p:extLst>
      <p:ext uri="{BB962C8B-B14F-4D97-AF65-F5344CB8AC3E}">
        <p14:creationId xmlns:p14="http://schemas.microsoft.com/office/powerpoint/2010/main" val="2324609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38A791-A533-45E8-819D-D879DAB085B8}"/>
              </a:ext>
            </a:extLst>
          </p:cNvPr>
          <p:cNvSpPr txBox="1"/>
          <p:nvPr/>
        </p:nvSpPr>
        <p:spPr>
          <a:xfrm>
            <a:off x="548875" y="1196561"/>
            <a:ext cx="6761275" cy="1477328"/>
          </a:xfrm>
          <a:prstGeom prst="rect">
            <a:avLst/>
          </a:prstGeom>
          <a:noFill/>
        </p:spPr>
        <p:txBody>
          <a:bodyPr wrap="none" rtlCol="0">
            <a:spAutoFit/>
          </a:bodyPr>
          <a:lstStyle/>
          <a:p>
            <a:r>
              <a:rPr lang="en-GB" dirty="0"/>
              <a:t>First Stages:</a:t>
            </a:r>
          </a:p>
          <a:p>
            <a:endParaRPr lang="en-GB" dirty="0"/>
          </a:p>
          <a:p>
            <a:pPr marL="285750" indent="-285750">
              <a:buFont typeface="Arial" panose="020B0604020202020204" pitchFamily="34" charset="0"/>
              <a:buChar char="•"/>
            </a:pPr>
            <a:r>
              <a:rPr lang="en-GB" dirty="0"/>
              <a:t>Review of Safety Case and Hazard Log from YHCR </a:t>
            </a:r>
          </a:p>
          <a:p>
            <a:pPr marL="285750" indent="-285750">
              <a:buFont typeface="Arial" panose="020B0604020202020204" pitchFamily="34" charset="0"/>
              <a:buChar char="•"/>
            </a:pPr>
            <a:r>
              <a:rPr lang="en-GB" dirty="0"/>
              <a:t>Design sessions with the Business Analyst, Developers, Clinical staff</a:t>
            </a:r>
          </a:p>
          <a:p>
            <a:endParaRPr lang="en-GB" dirty="0"/>
          </a:p>
        </p:txBody>
      </p:sp>
      <p:sp>
        <p:nvSpPr>
          <p:cNvPr id="5" name="TextBox 4">
            <a:extLst>
              <a:ext uri="{FF2B5EF4-FFF2-40B4-BE49-F238E27FC236}">
                <a16:creationId xmlns:a16="http://schemas.microsoft.com/office/drawing/2014/main" id="{15757473-17A2-4440-947B-A6465BAB3C99}"/>
              </a:ext>
            </a:extLst>
          </p:cNvPr>
          <p:cNvSpPr txBox="1"/>
          <p:nvPr/>
        </p:nvSpPr>
        <p:spPr>
          <a:xfrm>
            <a:off x="4045503" y="647112"/>
            <a:ext cx="4100994" cy="461665"/>
          </a:xfrm>
          <a:prstGeom prst="rect">
            <a:avLst/>
          </a:prstGeom>
          <a:noFill/>
        </p:spPr>
        <p:txBody>
          <a:bodyPr wrap="none" rtlCol="0">
            <a:spAutoFit/>
          </a:bodyPr>
          <a:lstStyle/>
          <a:p>
            <a:r>
              <a:rPr lang="en-GB" sz="2400" b="1" dirty="0"/>
              <a:t>PPM + Development Approach</a:t>
            </a:r>
          </a:p>
        </p:txBody>
      </p:sp>
      <p:pic>
        <p:nvPicPr>
          <p:cNvPr id="6" name="Picture 5">
            <a:extLst>
              <a:ext uri="{FF2B5EF4-FFF2-40B4-BE49-F238E27FC236}">
                <a16:creationId xmlns:a16="http://schemas.microsoft.com/office/drawing/2014/main" id="{AC256059-D1F1-4E59-B208-7543A2868E7C}"/>
              </a:ext>
            </a:extLst>
          </p:cNvPr>
          <p:cNvPicPr>
            <a:picLocks noChangeAspect="1"/>
          </p:cNvPicPr>
          <p:nvPr/>
        </p:nvPicPr>
        <p:blipFill>
          <a:blip r:embed="rId2"/>
          <a:stretch>
            <a:fillRect/>
          </a:stretch>
        </p:blipFill>
        <p:spPr>
          <a:xfrm>
            <a:off x="9063145" y="278577"/>
            <a:ext cx="2888589" cy="921736"/>
          </a:xfrm>
          <a:prstGeom prst="rect">
            <a:avLst/>
          </a:prstGeom>
        </p:spPr>
      </p:pic>
      <p:pic>
        <p:nvPicPr>
          <p:cNvPr id="10" name="Picture 9">
            <a:extLst>
              <a:ext uri="{FF2B5EF4-FFF2-40B4-BE49-F238E27FC236}">
                <a16:creationId xmlns:a16="http://schemas.microsoft.com/office/drawing/2014/main" id="{0AB23F78-5885-4B8F-81C8-8D12C6EF6F01}"/>
              </a:ext>
            </a:extLst>
          </p:cNvPr>
          <p:cNvPicPr>
            <a:picLocks noChangeAspect="1"/>
          </p:cNvPicPr>
          <p:nvPr/>
        </p:nvPicPr>
        <p:blipFill>
          <a:blip r:embed="rId3"/>
          <a:stretch>
            <a:fillRect/>
          </a:stretch>
        </p:blipFill>
        <p:spPr>
          <a:xfrm>
            <a:off x="-313902" y="4407020"/>
            <a:ext cx="3871296" cy="3450635"/>
          </a:xfrm>
          <a:prstGeom prst="rect">
            <a:avLst/>
          </a:prstGeom>
        </p:spPr>
      </p:pic>
      <p:sp>
        <p:nvSpPr>
          <p:cNvPr id="11" name="TextBox 10">
            <a:extLst>
              <a:ext uri="{FF2B5EF4-FFF2-40B4-BE49-F238E27FC236}">
                <a16:creationId xmlns:a16="http://schemas.microsoft.com/office/drawing/2014/main" id="{5118524C-4401-47CF-A297-343C82696CD0}"/>
              </a:ext>
            </a:extLst>
          </p:cNvPr>
          <p:cNvSpPr txBox="1"/>
          <p:nvPr/>
        </p:nvSpPr>
        <p:spPr>
          <a:xfrm>
            <a:off x="4634509" y="2718847"/>
            <a:ext cx="3709475" cy="1477328"/>
          </a:xfrm>
          <a:prstGeom prst="rect">
            <a:avLst/>
          </a:prstGeom>
          <a:noFill/>
        </p:spPr>
        <p:txBody>
          <a:bodyPr wrap="square" rtlCol="0">
            <a:spAutoFit/>
          </a:bodyPr>
          <a:lstStyle/>
          <a:p>
            <a:r>
              <a:rPr lang="en-GB" dirty="0"/>
              <a:t>Identified Areas of focus for Hazards:</a:t>
            </a:r>
          </a:p>
          <a:p>
            <a:endParaRPr lang="en-GB" dirty="0"/>
          </a:p>
          <a:p>
            <a:pPr marL="285750" indent="-285750">
              <a:buFont typeface="Arial" panose="020B0604020202020204" pitchFamily="34" charset="0"/>
              <a:buChar char="•"/>
            </a:pPr>
            <a:r>
              <a:rPr lang="en-GB" dirty="0"/>
              <a:t>   Demographic matching</a:t>
            </a:r>
          </a:p>
          <a:p>
            <a:pPr marL="285750" indent="-285750">
              <a:buFont typeface="Arial" panose="020B0604020202020204" pitchFamily="34" charset="0"/>
              <a:buChar char="•"/>
            </a:pPr>
            <a:r>
              <a:rPr lang="en-GB" dirty="0"/>
              <a:t>   Integration</a:t>
            </a:r>
          </a:p>
          <a:p>
            <a:pPr marL="285750" indent="-285750">
              <a:buFont typeface="Arial" panose="020B0604020202020204" pitchFamily="34" charset="0"/>
              <a:buChar char="•"/>
            </a:pPr>
            <a:r>
              <a:rPr lang="en-GB" dirty="0"/>
              <a:t>   User Interface  </a:t>
            </a:r>
          </a:p>
        </p:txBody>
      </p:sp>
      <p:sp>
        <p:nvSpPr>
          <p:cNvPr id="12" name="TextBox 11">
            <a:extLst>
              <a:ext uri="{FF2B5EF4-FFF2-40B4-BE49-F238E27FC236}">
                <a16:creationId xmlns:a16="http://schemas.microsoft.com/office/drawing/2014/main" id="{091A3373-2BD3-4557-99AA-D1E13E5970A2}"/>
              </a:ext>
            </a:extLst>
          </p:cNvPr>
          <p:cNvSpPr txBox="1"/>
          <p:nvPr/>
        </p:nvSpPr>
        <p:spPr>
          <a:xfrm>
            <a:off x="3220273" y="6265942"/>
            <a:ext cx="6094602" cy="369332"/>
          </a:xfrm>
          <a:prstGeom prst="rect">
            <a:avLst/>
          </a:prstGeom>
          <a:noFill/>
        </p:spPr>
        <p:txBody>
          <a:bodyPr wrap="square">
            <a:spAutoFit/>
          </a:bodyPr>
          <a:lstStyle/>
          <a:p>
            <a:pPr algn="ctr"/>
            <a:r>
              <a:rPr lang="en-GB" b="1" dirty="0"/>
              <a:t>Constantly questioning safety – So What If approach</a:t>
            </a:r>
          </a:p>
        </p:txBody>
      </p:sp>
      <p:sp>
        <p:nvSpPr>
          <p:cNvPr id="13" name="TextBox 12">
            <a:extLst>
              <a:ext uri="{FF2B5EF4-FFF2-40B4-BE49-F238E27FC236}">
                <a16:creationId xmlns:a16="http://schemas.microsoft.com/office/drawing/2014/main" id="{8EF17926-B15D-4274-AD57-6A3D7C8C576E}"/>
              </a:ext>
            </a:extLst>
          </p:cNvPr>
          <p:cNvSpPr txBox="1"/>
          <p:nvPr/>
        </p:nvSpPr>
        <p:spPr>
          <a:xfrm>
            <a:off x="6324029" y="5013316"/>
            <a:ext cx="5478231" cy="646331"/>
          </a:xfrm>
          <a:prstGeom prst="rect">
            <a:avLst/>
          </a:prstGeom>
          <a:noFill/>
        </p:spPr>
        <p:txBody>
          <a:bodyPr wrap="none" rtlCol="0">
            <a:spAutoFit/>
          </a:bodyPr>
          <a:lstStyle/>
          <a:p>
            <a:r>
              <a:rPr lang="en-GB" dirty="0"/>
              <a:t>PPM+ Show and Tells to wider Trust during development</a:t>
            </a:r>
          </a:p>
          <a:p>
            <a:r>
              <a:rPr lang="en-GB" dirty="0"/>
              <a:t>Small pilot for clinical feedback</a:t>
            </a:r>
          </a:p>
        </p:txBody>
      </p:sp>
      <p:sp>
        <p:nvSpPr>
          <p:cNvPr id="16" name="Arrow: Bent 15">
            <a:extLst>
              <a:ext uri="{FF2B5EF4-FFF2-40B4-BE49-F238E27FC236}">
                <a16:creationId xmlns:a16="http://schemas.microsoft.com/office/drawing/2014/main" id="{1A4144B7-DA2E-464E-8A1C-401B0C27FF9F}"/>
              </a:ext>
            </a:extLst>
          </p:cNvPr>
          <p:cNvSpPr/>
          <p:nvPr/>
        </p:nvSpPr>
        <p:spPr>
          <a:xfrm flipV="1">
            <a:off x="3343564" y="3058737"/>
            <a:ext cx="813816" cy="66732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Bent 16">
            <a:extLst>
              <a:ext uri="{FF2B5EF4-FFF2-40B4-BE49-F238E27FC236}">
                <a16:creationId xmlns:a16="http://schemas.microsoft.com/office/drawing/2014/main" id="{1CB6ED8C-DCAD-4C20-B0AD-F7886902187D}"/>
              </a:ext>
            </a:extLst>
          </p:cNvPr>
          <p:cNvSpPr/>
          <p:nvPr/>
        </p:nvSpPr>
        <p:spPr>
          <a:xfrm flipV="1">
            <a:off x="5130801" y="4802470"/>
            <a:ext cx="813816" cy="66732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91102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8DFC40-36CC-483E-A7D3-7B21F8F27684}"/>
              </a:ext>
            </a:extLst>
          </p:cNvPr>
          <p:cNvSpPr txBox="1"/>
          <p:nvPr/>
        </p:nvSpPr>
        <p:spPr>
          <a:xfrm>
            <a:off x="1620845" y="3912856"/>
            <a:ext cx="1926063" cy="1754326"/>
          </a:xfrm>
          <a:prstGeom prst="rect">
            <a:avLst/>
          </a:prstGeom>
          <a:noFill/>
        </p:spPr>
        <p:txBody>
          <a:bodyPr wrap="square" rtlCol="0">
            <a:spAutoFit/>
          </a:bodyPr>
          <a:lstStyle/>
          <a:p>
            <a:pPr algn="ctr"/>
            <a:r>
              <a:rPr lang="en-GB" dirty="0"/>
              <a:t>No records found</a:t>
            </a:r>
          </a:p>
          <a:p>
            <a:pPr algn="ctr"/>
            <a:endParaRPr lang="en-GB" dirty="0"/>
          </a:p>
          <a:p>
            <a:pPr algn="ctr"/>
            <a:r>
              <a:rPr lang="en-GB" dirty="0"/>
              <a:t>Missing Data</a:t>
            </a:r>
          </a:p>
          <a:p>
            <a:pPr algn="ctr"/>
            <a:endParaRPr lang="en-GB" dirty="0"/>
          </a:p>
          <a:p>
            <a:pPr algn="ctr"/>
            <a:r>
              <a:rPr lang="en-GB" dirty="0"/>
              <a:t>No Data</a:t>
            </a:r>
          </a:p>
          <a:p>
            <a:pPr algn="ctr"/>
            <a:endParaRPr lang="en-GB" dirty="0"/>
          </a:p>
        </p:txBody>
      </p:sp>
      <p:sp>
        <p:nvSpPr>
          <p:cNvPr id="8" name="TextBox 7">
            <a:extLst>
              <a:ext uri="{FF2B5EF4-FFF2-40B4-BE49-F238E27FC236}">
                <a16:creationId xmlns:a16="http://schemas.microsoft.com/office/drawing/2014/main" id="{00772DDD-F6F9-4826-A0CB-EB16F765B56E}"/>
              </a:ext>
            </a:extLst>
          </p:cNvPr>
          <p:cNvSpPr txBox="1"/>
          <p:nvPr/>
        </p:nvSpPr>
        <p:spPr>
          <a:xfrm>
            <a:off x="1558366" y="807493"/>
            <a:ext cx="5763146" cy="2308324"/>
          </a:xfrm>
          <a:prstGeom prst="rect">
            <a:avLst/>
          </a:prstGeom>
          <a:noFill/>
        </p:spPr>
        <p:txBody>
          <a:bodyPr wrap="square" rtlCol="0">
            <a:spAutoFit/>
          </a:bodyPr>
          <a:lstStyle/>
          <a:p>
            <a:pPr algn="ctr"/>
            <a:r>
              <a:rPr lang="en-GB" b="1" dirty="0"/>
              <a:t>Concerns raised around the availability of Data</a:t>
            </a:r>
          </a:p>
          <a:p>
            <a:pPr algn="ctr"/>
            <a:endParaRPr lang="en-GB" dirty="0"/>
          </a:p>
          <a:p>
            <a:pPr algn="ctr"/>
            <a:r>
              <a:rPr lang="en-GB" dirty="0"/>
              <a:t>What if Data should be available but is not visible? </a:t>
            </a:r>
          </a:p>
          <a:p>
            <a:pPr algn="ctr"/>
            <a:endParaRPr lang="en-GB" dirty="0"/>
          </a:p>
          <a:p>
            <a:pPr algn="ctr"/>
            <a:r>
              <a:rPr lang="en-GB" dirty="0"/>
              <a:t>What if only some Data is missing?</a:t>
            </a:r>
          </a:p>
          <a:p>
            <a:r>
              <a:rPr lang="en-GB" dirty="0"/>
              <a:t> </a:t>
            </a:r>
          </a:p>
          <a:p>
            <a:endParaRPr lang="en-GB" dirty="0"/>
          </a:p>
          <a:p>
            <a:endParaRPr lang="en-GB" dirty="0"/>
          </a:p>
        </p:txBody>
      </p:sp>
      <p:pic>
        <p:nvPicPr>
          <p:cNvPr id="9" name="Picture 8">
            <a:extLst>
              <a:ext uri="{FF2B5EF4-FFF2-40B4-BE49-F238E27FC236}">
                <a16:creationId xmlns:a16="http://schemas.microsoft.com/office/drawing/2014/main" id="{DFFF0381-606D-4DF7-8580-F95528D5EED9}"/>
              </a:ext>
            </a:extLst>
          </p:cNvPr>
          <p:cNvPicPr>
            <a:picLocks noChangeAspect="1"/>
          </p:cNvPicPr>
          <p:nvPr/>
        </p:nvPicPr>
        <p:blipFill>
          <a:blip r:embed="rId2"/>
          <a:stretch>
            <a:fillRect/>
          </a:stretch>
        </p:blipFill>
        <p:spPr>
          <a:xfrm>
            <a:off x="9103051" y="373293"/>
            <a:ext cx="2889754" cy="920576"/>
          </a:xfrm>
          <a:prstGeom prst="rect">
            <a:avLst/>
          </a:prstGeom>
        </p:spPr>
      </p:pic>
      <p:sp>
        <p:nvSpPr>
          <p:cNvPr id="10" name="TextBox 9">
            <a:extLst>
              <a:ext uri="{FF2B5EF4-FFF2-40B4-BE49-F238E27FC236}">
                <a16:creationId xmlns:a16="http://schemas.microsoft.com/office/drawing/2014/main" id="{084D9A23-5069-4295-A10F-49225DDEB6E6}"/>
              </a:ext>
            </a:extLst>
          </p:cNvPr>
          <p:cNvSpPr txBox="1"/>
          <p:nvPr/>
        </p:nvSpPr>
        <p:spPr>
          <a:xfrm>
            <a:off x="1320800" y="1200727"/>
            <a:ext cx="237566" cy="369332"/>
          </a:xfrm>
          <a:prstGeom prst="rect">
            <a:avLst/>
          </a:prstGeom>
          <a:noFill/>
        </p:spPr>
        <p:txBody>
          <a:bodyPr wrap="none" rtlCol="0">
            <a:spAutoFit/>
          </a:bodyPr>
          <a:lstStyle/>
          <a:p>
            <a:r>
              <a:rPr lang="en-GB" dirty="0"/>
              <a:t> </a:t>
            </a:r>
          </a:p>
        </p:txBody>
      </p:sp>
      <p:sp>
        <p:nvSpPr>
          <p:cNvPr id="11" name="TextBox 10">
            <a:extLst>
              <a:ext uri="{FF2B5EF4-FFF2-40B4-BE49-F238E27FC236}">
                <a16:creationId xmlns:a16="http://schemas.microsoft.com/office/drawing/2014/main" id="{5F0C00B1-7715-4C8F-B1F2-74B169830C86}"/>
              </a:ext>
            </a:extLst>
          </p:cNvPr>
          <p:cNvSpPr txBox="1"/>
          <p:nvPr/>
        </p:nvSpPr>
        <p:spPr>
          <a:xfrm>
            <a:off x="1666094" y="3115817"/>
            <a:ext cx="1835567" cy="369332"/>
          </a:xfrm>
          <a:prstGeom prst="rect">
            <a:avLst/>
          </a:prstGeom>
          <a:noFill/>
        </p:spPr>
        <p:txBody>
          <a:bodyPr wrap="none" rtlCol="0">
            <a:spAutoFit/>
          </a:bodyPr>
          <a:lstStyle/>
          <a:p>
            <a:r>
              <a:rPr lang="en-GB" b="1" dirty="0"/>
              <a:t>Alerts developed</a:t>
            </a:r>
          </a:p>
        </p:txBody>
      </p:sp>
      <p:pic>
        <p:nvPicPr>
          <p:cNvPr id="12" name="Picture 11">
            <a:extLst>
              <a:ext uri="{FF2B5EF4-FFF2-40B4-BE49-F238E27FC236}">
                <a16:creationId xmlns:a16="http://schemas.microsoft.com/office/drawing/2014/main" id="{C683CCF4-19C9-4F25-9267-69ED4D126AFC}"/>
              </a:ext>
            </a:extLst>
          </p:cNvPr>
          <p:cNvPicPr>
            <a:picLocks noChangeAspect="1"/>
          </p:cNvPicPr>
          <p:nvPr/>
        </p:nvPicPr>
        <p:blipFill>
          <a:blip r:embed="rId3"/>
          <a:stretch>
            <a:fillRect/>
          </a:stretch>
        </p:blipFill>
        <p:spPr>
          <a:xfrm>
            <a:off x="4756690" y="2761673"/>
            <a:ext cx="6600614" cy="3288834"/>
          </a:xfrm>
          <a:prstGeom prst="rect">
            <a:avLst/>
          </a:prstGeom>
        </p:spPr>
      </p:pic>
    </p:spTree>
    <p:extLst>
      <p:ext uri="{BB962C8B-B14F-4D97-AF65-F5344CB8AC3E}">
        <p14:creationId xmlns:p14="http://schemas.microsoft.com/office/powerpoint/2010/main" val="163697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1C956-5276-4EB1-8171-1335953CB052}"/>
              </a:ext>
            </a:extLst>
          </p:cNvPr>
          <p:cNvPicPr>
            <a:picLocks noChangeAspect="1"/>
          </p:cNvPicPr>
          <p:nvPr/>
        </p:nvPicPr>
        <p:blipFill>
          <a:blip r:embed="rId2"/>
          <a:stretch>
            <a:fillRect/>
          </a:stretch>
        </p:blipFill>
        <p:spPr>
          <a:xfrm>
            <a:off x="6226207" y="2573620"/>
            <a:ext cx="5264181" cy="2450237"/>
          </a:xfrm>
          <a:prstGeom prst="rect">
            <a:avLst/>
          </a:prstGeom>
        </p:spPr>
      </p:pic>
      <p:pic>
        <p:nvPicPr>
          <p:cNvPr id="3" name="Picture 2">
            <a:extLst>
              <a:ext uri="{FF2B5EF4-FFF2-40B4-BE49-F238E27FC236}">
                <a16:creationId xmlns:a16="http://schemas.microsoft.com/office/drawing/2014/main" id="{40D90442-092C-4B42-895C-47227BAB18AC}"/>
              </a:ext>
            </a:extLst>
          </p:cNvPr>
          <p:cNvPicPr>
            <a:picLocks noChangeAspect="1"/>
          </p:cNvPicPr>
          <p:nvPr/>
        </p:nvPicPr>
        <p:blipFill>
          <a:blip r:embed="rId3"/>
          <a:stretch>
            <a:fillRect/>
          </a:stretch>
        </p:blipFill>
        <p:spPr>
          <a:xfrm>
            <a:off x="9428085" y="317699"/>
            <a:ext cx="2478192" cy="789467"/>
          </a:xfrm>
          <a:prstGeom prst="rect">
            <a:avLst/>
          </a:prstGeom>
        </p:spPr>
      </p:pic>
      <p:sp>
        <p:nvSpPr>
          <p:cNvPr id="5" name="TextBox 4">
            <a:extLst>
              <a:ext uri="{FF2B5EF4-FFF2-40B4-BE49-F238E27FC236}">
                <a16:creationId xmlns:a16="http://schemas.microsoft.com/office/drawing/2014/main" id="{9C1DAAB8-4278-4DF7-B29E-660657F97F4B}"/>
              </a:ext>
            </a:extLst>
          </p:cNvPr>
          <p:cNvSpPr txBox="1"/>
          <p:nvPr/>
        </p:nvSpPr>
        <p:spPr>
          <a:xfrm>
            <a:off x="2148648" y="2573620"/>
            <a:ext cx="2106923" cy="400110"/>
          </a:xfrm>
          <a:prstGeom prst="rect">
            <a:avLst/>
          </a:prstGeom>
          <a:noFill/>
        </p:spPr>
        <p:txBody>
          <a:bodyPr wrap="none" rtlCol="0">
            <a:spAutoFit/>
          </a:bodyPr>
          <a:lstStyle/>
          <a:p>
            <a:r>
              <a:rPr lang="en-GB" sz="2000" b="1" dirty="0"/>
              <a:t>Guidance for Staff</a:t>
            </a:r>
          </a:p>
        </p:txBody>
      </p:sp>
      <p:sp>
        <p:nvSpPr>
          <p:cNvPr id="6" name="TextBox 5">
            <a:extLst>
              <a:ext uri="{FF2B5EF4-FFF2-40B4-BE49-F238E27FC236}">
                <a16:creationId xmlns:a16="http://schemas.microsoft.com/office/drawing/2014/main" id="{E1A24FA1-55C6-4FB3-8C14-EA8E1649F78C}"/>
              </a:ext>
            </a:extLst>
          </p:cNvPr>
          <p:cNvSpPr txBox="1"/>
          <p:nvPr/>
        </p:nvSpPr>
        <p:spPr>
          <a:xfrm>
            <a:off x="1566670" y="3192586"/>
            <a:ext cx="3430683" cy="1831271"/>
          </a:xfrm>
          <a:prstGeom prst="rect">
            <a:avLst/>
          </a:prstGeom>
          <a:noFill/>
        </p:spPr>
        <p:txBody>
          <a:bodyPr wrap="none" rtlCol="0">
            <a:spAutoFit/>
          </a:bodyPr>
          <a:lstStyle/>
          <a:p>
            <a:pPr algn="ctr"/>
            <a:r>
              <a:rPr lang="en-GB" sz="1900" dirty="0"/>
              <a:t>Implementation Team</a:t>
            </a:r>
          </a:p>
          <a:p>
            <a:pPr algn="ctr"/>
            <a:endParaRPr lang="en-GB" sz="1900" dirty="0"/>
          </a:p>
          <a:p>
            <a:pPr algn="ctr"/>
            <a:r>
              <a:rPr lang="en-GB" sz="1900" dirty="0"/>
              <a:t>User guides and posters</a:t>
            </a:r>
          </a:p>
          <a:p>
            <a:pPr algn="ctr"/>
            <a:endParaRPr lang="en-GB" sz="1900" dirty="0"/>
          </a:p>
          <a:p>
            <a:pPr algn="ctr"/>
            <a:r>
              <a:rPr lang="en-GB" sz="1900" dirty="0"/>
              <a:t>Dedicated hospital intranet page</a:t>
            </a:r>
          </a:p>
          <a:p>
            <a:r>
              <a:rPr lang="en-GB" dirty="0"/>
              <a:t> </a:t>
            </a:r>
          </a:p>
        </p:txBody>
      </p:sp>
      <p:sp>
        <p:nvSpPr>
          <p:cNvPr id="10" name="TextBox 9">
            <a:extLst>
              <a:ext uri="{FF2B5EF4-FFF2-40B4-BE49-F238E27FC236}">
                <a16:creationId xmlns:a16="http://schemas.microsoft.com/office/drawing/2014/main" id="{89E7C41D-7FBE-4937-B354-259DD9F103B5}"/>
              </a:ext>
            </a:extLst>
          </p:cNvPr>
          <p:cNvSpPr txBox="1"/>
          <p:nvPr/>
        </p:nvSpPr>
        <p:spPr>
          <a:xfrm>
            <a:off x="3385560" y="650869"/>
            <a:ext cx="4595466" cy="646331"/>
          </a:xfrm>
          <a:prstGeom prst="rect">
            <a:avLst/>
          </a:prstGeom>
          <a:noFill/>
        </p:spPr>
        <p:txBody>
          <a:bodyPr wrap="square" rtlCol="0">
            <a:spAutoFit/>
          </a:bodyPr>
          <a:lstStyle/>
          <a:p>
            <a:pPr algn="ctr"/>
            <a:r>
              <a:rPr lang="en-GB" sz="3600" b="1" dirty="0"/>
              <a:t>Trust-wide Adoption</a:t>
            </a:r>
          </a:p>
        </p:txBody>
      </p:sp>
    </p:spTree>
    <p:extLst>
      <p:ext uri="{BB962C8B-B14F-4D97-AF65-F5344CB8AC3E}">
        <p14:creationId xmlns:p14="http://schemas.microsoft.com/office/powerpoint/2010/main" val="2315220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Aims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2" name="TextBox 1">
            <a:extLst>
              <a:ext uri="{FF2B5EF4-FFF2-40B4-BE49-F238E27FC236}">
                <a16:creationId xmlns:a16="http://schemas.microsoft.com/office/drawing/2014/main" id="{32402F0F-F132-78B0-A463-4227124D11EE}"/>
              </a:ext>
            </a:extLst>
          </p:cNvPr>
          <p:cNvSpPr txBox="1"/>
          <p:nvPr/>
        </p:nvSpPr>
        <p:spPr>
          <a:xfrm>
            <a:off x="207482" y="1883678"/>
            <a:ext cx="11380763" cy="3970318"/>
          </a:xfrm>
          <a:prstGeom prst="rect">
            <a:avLst/>
          </a:prstGeom>
          <a:noFill/>
        </p:spPr>
        <p:txBody>
          <a:bodyPr wrap="square" rtlCol="0">
            <a:spAutoFit/>
          </a:bodyPr>
          <a:lstStyle/>
          <a:p>
            <a:pPr marL="285750" indent="-285750">
              <a:buFont typeface="Wingdings" panose="05000000000000000000" pitchFamily="2" charset="2"/>
              <a:buChar char="Ø"/>
            </a:pPr>
            <a:r>
              <a:rPr lang="en-GB" b="1" dirty="0">
                <a:latin typeface="Arial" panose="020B0604020202020204" pitchFamily="34" charset="0"/>
                <a:cs typeface="Arial" panose="020B0604020202020204" pitchFamily="34" charset="0"/>
              </a:rPr>
              <a:t>Provide a overview of Clinical Safety Standards and Requirements</a:t>
            </a:r>
          </a:p>
          <a:p>
            <a:pPr marL="285750" indent="-285750">
              <a:buFont typeface="Wingdings" panose="05000000000000000000" pitchFamily="2" charset="2"/>
              <a:buChar char="Ø"/>
            </a:pPr>
            <a:endParaRPr lang="en-GB"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b="1" dirty="0">
                <a:latin typeface="Arial" panose="020B0604020202020204" pitchFamily="34" charset="0"/>
                <a:cs typeface="Arial" panose="020B0604020202020204" pitchFamily="34" charset="0"/>
              </a:rPr>
              <a:t>Detail the Risk Management Process and who it involves </a:t>
            </a:r>
          </a:p>
          <a:p>
            <a:pPr marL="285750" indent="-285750">
              <a:buFont typeface="Wingdings" panose="05000000000000000000" pitchFamily="2" charset="2"/>
              <a:buChar char="Ø"/>
            </a:pPr>
            <a:endParaRPr lang="en-GB"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b="1" dirty="0">
                <a:latin typeface="Arial" panose="020B0604020202020204" pitchFamily="34" charset="0"/>
                <a:cs typeface="Arial" panose="020B0604020202020204" pitchFamily="34" charset="0"/>
              </a:rPr>
              <a:t>How the YHCR ensured a Safe Shared Care Record</a:t>
            </a:r>
          </a:p>
          <a:p>
            <a:pPr marL="285750" indent="-285750">
              <a:buFont typeface="Wingdings" panose="05000000000000000000" pitchFamily="2" charset="2"/>
              <a:buChar char="Ø"/>
            </a:pPr>
            <a:endParaRPr lang="en-GB"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b="1" dirty="0">
                <a:latin typeface="Arial" panose="020B0604020202020204" pitchFamily="34" charset="0"/>
                <a:cs typeface="Arial" panose="020B0604020202020204" pitchFamily="34" charset="0"/>
              </a:rPr>
              <a:t>Shared experiences and best practice from the providers &amp; consumers </a:t>
            </a:r>
          </a:p>
          <a:p>
            <a:pPr marL="285750" indent="-285750">
              <a:buFont typeface="Wingdings" panose="05000000000000000000" pitchFamily="2" charset="2"/>
              <a:buChar char="Ø"/>
            </a:pPr>
            <a:endParaRPr lang="en-GB"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b="1" dirty="0">
                <a:latin typeface="Arial" panose="020B0604020202020204" pitchFamily="34" charset="0"/>
                <a:cs typeface="Arial" panose="020B0604020202020204" pitchFamily="34" charset="0"/>
              </a:rPr>
              <a:t>Open session to discuss Hazards/Risks and challenges </a:t>
            </a:r>
          </a:p>
          <a:p>
            <a:pPr marL="285750" indent="-285750">
              <a:buFont typeface="Wingdings" panose="05000000000000000000" pitchFamily="2" charset="2"/>
              <a:buChar char="Ø"/>
            </a:pPr>
            <a:endParaRPr lang="en-GB"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b="1" dirty="0">
                <a:latin typeface="Arial" panose="020B0604020202020204" pitchFamily="34" charset="0"/>
                <a:cs typeface="Arial" panose="020B0604020202020204" pitchFamily="34" charset="0"/>
              </a:rPr>
              <a:t>Questions</a:t>
            </a:r>
          </a:p>
          <a:p>
            <a:pPr marL="285750" indent="-285750">
              <a:buFont typeface="Wingdings" panose="05000000000000000000" pitchFamily="2" charset="2"/>
              <a:buChar char="Ø"/>
            </a:pPr>
            <a:endParaRPr lang="en-GB"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b="1" dirty="0">
                <a:latin typeface="Arial" panose="020B0604020202020204" pitchFamily="34" charset="0"/>
                <a:cs typeface="Arial" panose="020B0604020202020204" pitchFamily="34" charset="0"/>
              </a:rPr>
              <a:t>Take away …</a:t>
            </a:r>
          </a:p>
          <a:p>
            <a:endParaRPr lang="en-GB" dirty="0"/>
          </a:p>
        </p:txBody>
      </p:sp>
    </p:spTree>
    <p:extLst>
      <p:ext uri="{BB962C8B-B14F-4D97-AF65-F5344CB8AC3E}">
        <p14:creationId xmlns:p14="http://schemas.microsoft.com/office/powerpoint/2010/main" val="2999925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Activity </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4109122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Activity-  Lets Talk Hazards  </a:t>
            </a:r>
            <a:endParaRPr lang="en-US" sz="2400" b="1" dirty="0">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6" name="TextBox 5">
            <a:extLst>
              <a:ext uri="{FF2B5EF4-FFF2-40B4-BE49-F238E27FC236}">
                <a16:creationId xmlns:a16="http://schemas.microsoft.com/office/drawing/2014/main" id="{B9F8A19B-078A-48F8-083F-7FC773B88F86}"/>
              </a:ext>
            </a:extLst>
          </p:cNvPr>
          <p:cNvSpPr txBox="1"/>
          <p:nvPr/>
        </p:nvSpPr>
        <p:spPr>
          <a:xfrm>
            <a:off x="127192" y="1560541"/>
            <a:ext cx="9931208" cy="5078313"/>
          </a:xfrm>
          <a:prstGeom prst="rect">
            <a:avLst/>
          </a:prstGeom>
          <a:noFill/>
        </p:spPr>
        <p:txBody>
          <a:bodyPr wrap="square" rtlCol="0">
            <a:spAutoFit/>
          </a:bodyPr>
          <a:lstStyle/>
          <a:p>
            <a:r>
              <a:rPr lang="en-GB" dirty="0"/>
              <a:t>1- Use post its to document hazards you identify in your area</a:t>
            </a:r>
          </a:p>
          <a:p>
            <a:r>
              <a:rPr lang="en-GB" dirty="0"/>
              <a:t>2- Stick them in the relevant columns on your sheet (per table) </a:t>
            </a:r>
          </a:p>
          <a:p>
            <a:r>
              <a:rPr lang="en-GB" dirty="0"/>
              <a:t> </a:t>
            </a:r>
          </a:p>
          <a:p>
            <a:r>
              <a:rPr lang="en-GB" dirty="0"/>
              <a:t>Think about…</a:t>
            </a:r>
          </a:p>
          <a:p>
            <a:endParaRPr lang="en-GB" dirty="0"/>
          </a:p>
          <a:p>
            <a:pPr marL="285750" indent="-285750">
              <a:buFont typeface="Arial" panose="020B0604020202020204" pitchFamily="34" charset="0"/>
              <a:buChar char="•"/>
            </a:pPr>
            <a:r>
              <a:rPr lang="en-GB" sz="2400" dirty="0"/>
              <a:t>The HAZARD </a:t>
            </a:r>
          </a:p>
          <a:p>
            <a:pPr marL="285750" indent="-285750">
              <a:buFont typeface="Arial" panose="020B0604020202020204" pitchFamily="34" charset="0"/>
              <a:buChar char="•"/>
            </a:pPr>
            <a:r>
              <a:rPr lang="en-GB" sz="2400" dirty="0"/>
              <a:t>CAUSES </a:t>
            </a:r>
          </a:p>
          <a:p>
            <a:pPr marL="285750" indent="-285750">
              <a:buFont typeface="Arial" panose="020B0604020202020204" pitchFamily="34" charset="0"/>
              <a:buChar char="•"/>
            </a:pPr>
            <a:r>
              <a:rPr lang="en-GB" sz="2400" dirty="0"/>
              <a:t>WHATS NEEDED? (Controls)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Predicted Challenges &amp; Success???</a:t>
            </a:r>
          </a:p>
          <a:p>
            <a:pPr marL="285750" indent="-285750">
              <a:buFont typeface="Arial" panose="020B0604020202020204" pitchFamily="34" charset="0"/>
              <a:buChar char="•"/>
            </a:pPr>
            <a:endParaRPr lang="en-GB" dirty="0"/>
          </a:p>
          <a:p>
            <a:r>
              <a:rPr lang="en-GB" dirty="0"/>
              <a:t>We will revisit this for the interactive session and take away for further </a:t>
            </a:r>
          </a:p>
          <a:p>
            <a:r>
              <a:rPr lang="en-GB" dirty="0"/>
              <a:t>considerations </a:t>
            </a:r>
          </a:p>
          <a:p>
            <a:endParaRPr lang="en-GB" dirty="0"/>
          </a:p>
          <a:p>
            <a:endParaRPr lang="en-GB" dirty="0"/>
          </a:p>
          <a:p>
            <a:pPr algn="ctr"/>
            <a:r>
              <a:rPr lang="en-GB" sz="2400" b="1" dirty="0"/>
              <a:t>Also document any other comments/feedback/questions </a:t>
            </a:r>
          </a:p>
        </p:txBody>
      </p:sp>
      <p:pic>
        <p:nvPicPr>
          <p:cNvPr id="10" name="Picture 9" descr="A picture containing stationary, envelope, businesscard, vector graphics&#10;&#10;Description automatically generated">
            <a:extLst>
              <a:ext uri="{FF2B5EF4-FFF2-40B4-BE49-F238E27FC236}">
                <a16:creationId xmlns:a16="http://schemas.microsoft.com/office/drawing/2014/main" id="{76FB0D94-948C-ABDE-170A-7E9E28BB060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75762" y="1407742"/>
            <a:ext cx="5089046" cy="3889717"/>
          </a:xfrm>
          <a:prstGeom prst="rect">
            <a:avLst/>
          </a:prstGeom>
        </p:spPr>
      </p:pic>
    </p:spTree>
    <p:extLst>
      <p:ext uri="{BB962C8B-B14F-4D97-AF65-F5344CB8AC3E}">
        <p14:creationId xmlns:p14="http://schemas.microsoft.com/office/powerpoint/2010/main" val="143319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ShCR- the challenges we’ve faced </a:t>
            </a:r>
            <a:endParaRPr lang="en-US" sz="2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168812" y="1196148"/>
            <a:ext cx="9861453" cy="5355312"/>
          </a:xfrm>
          <a:prstGeom prst="rect">
            <a:avLst/>
          </a:prstGeom>
        </p:spPr>
        <p:txBody>
          <a:bodyPr wrap="square">
            <a:spAutoFit/>
          </a:bodyPr>
          <a:lstStyle/>
          <a:p>
            <a:r>
              <a:rPr lang="en-GB" b="1" dirty="0">
                <a:solidFill>
                  <a:srgbClr val="3C063F"/>
                </a:solidFill>
                <a:latin typeface="Arial" panose="020B0604020202020204" pitchFamily="34" charset="0"/>
                <a:cs typeface="Arial" panose="020B0604020202020204" pitchFamily="34" charset="0"/>
              </a:rPr>
              <a:t>Lack of CSO support especially in Social Care, GP practices and ICB/S’s</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Lack of understanding of standards and requirements </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No defined framework for ShCR’s in relation to what good looks like</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Engagement from sites - challenging to have the correct level of clinical/social input into project teams</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Sites processes not aligned to YHCR process </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r>
              <a:rPr lang="en-GB" dirty="0">
                <a:solidFill>
                  <a:srgbClr val="3C063F"/>
                </a:solidFill>
                <a:latin typeface="Arial" panose="020B0604020202020204" pitchFamily="34" charset="0"/>
                <a:cs typeface="Arial" panose="020B0604020202020204" pitchFamily="34" charset="0"/>
              </a:rPr>
              <a:t>“ It is not just a tick box exercise to satisfy a project checklist, it’s the importance of thorough understanding of the scope for the YHCR/ShCR, the CS requirements, the responsibilities, internal vs external process and the people, </a:t>
            </a:r>
            <a:r>
              <a:rPr lang="en-GB" b="1" u="sng" dirty="0">
                <a:solidFill>
                  <a:srgbClr val="3C063F"/>
                </a:solidFill>
                <a:latin typeface="Arial" panose="020B0604020202020204" pitchFamily="34" charset="0"/>
                <a:cs typeface="Arial" panose="020B0604020202020204" pitchFamily="34" charset="0"/>
              </a:rPr>
              <a:t>engagement is key</a:t>
            </a:r>
            <a:r>
              <a:rPr lang="en-GB" dirty="0">
                <a:solidFill>
                  <a:srgbClr val="3C063F"/>
                </a:solidFill>
                <a:latin typeface="Arial" panose="020B0604020202020204" pitchFamily="34" charset="0"/>
                <a:cs typeface="Arial" panose="020B0604020202020204" pitchFamily="34" charset="0"/>
              </a:rPr>
              <a:t>”</a:t>
            </a: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3941519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the success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2" name="Rounded Rectangle 1">
            <a:extLst>
              <a:ext uri="{FF2B5EF4-FFF2-40B4-BE49-F238E27FC236}">
                <a16:creationId xmlns:a16="http://schemas.microsoft.com/office/drawing/2014/main" id="{CF7BE11D-60D5-BCDA-5E15-AD66E45F2E5B}"/>
              </a:ext>
            </a:extLst>
          </p:cNvPr>
          <p:cNvSpPr/>
          <p:nvPr/>
        </p:nvSpPr>
        <p:spPr>
          <a:xfrm>
            <a:off x="7725673" y="1280801"/>
            <a:ext cx="4083690" cy="2311037"/>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Collaborative working across organisations. </a:t>
            </a:r>
          </a:p>
        </p:txBody>
      </p:sp>
      <p:sp>
        <p:nvSpPr>
          <p:cNvPr id="7" name="Rounded Rectangle 1">
            <a:extLst>
              <a:ext uri="{FF2B5EF4-FFF2-40B4-BE49-F238E27FC236}">
                <a16:creationId xmlns:a16="http://schemas.microsoft.com/office/drawing/2014/main" id="{011370C7-96CE-DCAC-1C19-47B295212D44}"/>
              </a:ext>
            </a:extLst>
          </p:cNvPr>
          <p:cNvSpPr/>
          <p:nvPr/>
        </p:nvSpPr>
        <p:spPr>
          <a:xfrm>
            <a:off x="382637" y="2593919"/>
            <a:ext cx="3795468" cy="1670162"/>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Embedding process with the people</a:t>
            </a:r>
            <a:endParaRPr lang="en-US" dirty="0">
              <a:latin typeface="Arial" panose="020B0604020202020204" pitchFamily="34" charset="0"/>
              <a:cs typeface="Arial" panose="020B0604020202020204" pitchFamily="34" charset="0"/>
            </a:endParaRPr>
          </a:p>
        </p:txBody>
      </p:sp>
      <p:sp>
        <p:nvSpPr>
          <p:cNvPr id="8" name="Rounded Rectangle 1">
            <a:extLst>
              <a:ext uri="{FF2B5EF4-FFF2-40B4-BE49-F238E27FC236}">
                <a16:creationId xmlns:a16="http://schemas.microsoft.com/office/drawing/2014/main" id="{6E045552-5CFE-E63A-3EE9-E79BABA0FD31}"/>
              </a:ext>
            </a:extLst>
          </p:cNvPr>
          <p:cNvSpPr/>
          <p:nvPr/>
        </p:nvSpPr>
        <p:spPr>
          <a:xfrm>
            <a:off x="4991610" y="4240423"/>
            <a:ext cx="4083690" cy="2311037"/>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Knowledge sharing and Best Practice</a:t>
            </a:r>
            <a:endParaRPr lang="en-US" dirty="0">
              <a:latin typeface="Arial" panose="020B0604020202020204" pitchFamily="34" charset="0"/>
              <a:cs typeface="Arial" panose="020B0604020202020204" pitchFamily="34" charset="0"/>
            </a:endParaRPr>
          </a:p>
        </p:txBody>
      </p:sp>
      <p:sp>
        <p:nvSpPr>
          <p:cNvPr id="10" name="Rounded Rectangle 1">
            <a:extLst>
              <a:ext uri="{FF2B5EF4-FFF2-40B4-BE49-F238E27FC236}">
                <a16:creationId xmlns:a16="http://schemas.microsoft.com/office/drawing/2014/main" id="{89B28FA3-A0F1-DD4E-5424-6E6A8085799D}"/>
              </a:ext>
            </a:extLst>
          </p:cNvPr>
          <p:cNvSpPr/>
          <p:nvPr/>
        </p:nvSpPr>
        <p:spPr>
          <a:xfrm>
            <a:off x="1283534" y="4881298"/>
            <a:ext cx="2475449" cy="1670162"/>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Better Quality of Care Delivery </a:t>
            </a:r>
            <a:endParaRPr lang="en-US" dirty="0">
              <a:latin typeface="Arial" panose="020B0604020202020204" pitchFamily="34" charset="0"/>
              <a:cs typeface="Arial" panose="020B0604020202020204" pitchFamily="34" charset="0"/>
            </a:endParaRPr>
          </a:p>
        </p:txBody>
      </p:sp>
      <p:sp>
        <p:nvSpPr>
          <p:cNvPr id="12" name="Rounded Rectangle 1">
            <a:extLst>
              <a:ext uri="{FF2B5EF4-FFF2-40B4-BE49-F238E27FC236}">
                <a16:creationId xmlns:a16="http://schemas.microsoft.com/office/drawing/2014/main" id="{0D84A329-D034-A78F-D8B9-5FAE8418CDC2}"/>
              </a:ext>
            </a:extLst>
          </p:cNvPr>
          <p:cNvSpPr/>
          <p:nvPr/>
        </p:nvSpPr>
        <p:spPr>
          <a:xfrm>
            <a:off x="4660139" y="1241453"/>
            <a:ext cx="2475449" cy="1670162"/>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Joined up care across the ICB’s</a:t>
            </a:r>
          </a:p>
        </p:txBody>
      </p:sp>
      <p:sp>
        <p:nvSpPr>
          <p:cNvPr id="6" name="Rounded Rectangle 1">
            <a:extLst>
              <a:ext uri="{FF2B5EF4-FFF2-40B4-BE49-F238E27FC236}">
                <a16:creationId xmlns:a16="http://schemas.microsoft.com/office/drawing/2014/main" id="{FDCD1DA5-7497-31BE-C012-BAD0D9C2179C}"/>
              </a:ext>
            </a:extLst>
          </p:cNvPr>
          <p:cNvSpPr/>
          <p:nvPr/>
        </p:nvSpPr>
        <p:spPr>
          <a:xfrm>
            <a:off x="1548376" y="1114293"/>
            <a:ext cx="1771599" cy="132202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Transfer of Care YAS provision</a:t>
            </a:r>
            <a:endParaRPr lang="en-US" dirty="0">
              <a:latin typeface="Arial" panose="020B0604020202020204" pitchFamily="34" charset="0"/>
              <a:cs typeface="Arial" panose="020B0604020202020204" pitchFamily="34" charset="0"/>
            </a:endParaRPr>
          </a:p>
        </p:txBody>
      </p:sp>
      <p:sp>
        <p:nvSpPr>
          <p:cNvPr id="9" name="Rounded Rectangle 1">
            <a:extLst>
              <a:ext uri="{FF2B5EF4-FFF2-40B4-BE49-F238E27FC236}">
                <a16:creationId xmlns:a16="http://schemas.microsoft.com/office/drawing/2014/main" id="{E8193F4E-1889-8BEB-CF3D-0BD607C74A31}"/>
              </a:ext>
            </a:extLst>
          </p:cNvPr>
          <p:cNvSpPr/>
          <p:nvPr/>
        </p:nvSpPr>
        <p:spPr>
          <a:xfrm>
            <a:off x="9596757" y="4394353"/>
            <a:ext cx="1771599" cy="132202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End of Life Care Plan Blackpear Provision</a:t>
            </a:r>
            <a:endParaRPr lang="en-US" dirty="0">
              <a:latin typeface="Arial" panose="020B0604020202020204" pitchFamily="34" charset="0"/>
              <a:cs typeface="Arial" panose="020B0604020202020204" pitchFamily="34" charset="0"/>
            </a:endParaRPr>
          </a:p>
        </p:txBody>
      </p:sp>
      <p:sp>
        <p:nvSpPr>
          <p:cNvPr id="11" name="Rounded Rectangle 1">
            <a:extLst>
              <a:ext uri="{FF2B5EF4-FFF2-40B4-BE49-F238E27FC236}">
                <a16:creationId xmlns:a16="http://schemas.microsoft.com/office/drawing/2014/main" id="{E38847F1-6DDD-EF0A-E894-C297F1ED2F5B}"/>
              </a:ext>
            </a:extLst>
          </p:cNvPr>
          <p:cNvSpPr/>
          <p:nvPr/>
        </p:nvSpPr>
        <p:spPr>
          <a:xfrm>
            <a:off x="6887431" y="3154422"/>
            <a:ext cx="1771599" cy="132202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 24 data providers </a:t>
            </a:r>
          </a:p>
        </p:txBody>
      </p:sp>
      <p:sp>
        <p:nvSpPr>
          <p:cNvPr id="13" name="Rounded Rectangle 1">
            <a:extLst>
              <a:ext uri="{FF2B5EF4-FFF2-40B4-BE49-F238E27FC236}">
                <a16:creationId xmlns:a16="http://schemas.microsoft.com/office/drawing/2014/main" id="{01A7AF6A-54C5-F4D5-A566-96DFE9EE9571}"/>
              </a:ext>
            </a:extLst>
          </p:cNvPr>
          <p:cNvSpPr/>
          <p:nvPr/>
        </p:nvSpPr>
        <p:spPr>
          <a:xfrm>
            <a:off x="3444240" y="4073915"/>
            <a:ext cx="1771599" cy="132202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24 + data consumers </a:t>
            </a:r>
            <a:endParaRPr lang="en-US" dirty="0">
              <a:latin typeface="Arial" panose="020B0604020202020204" pitchFamily="34" charset="0"/>
              <a:cs typeface="Arial" panose="020B0604020202020204" pitchFamily="34" charset="0"/>
            </a:endParaRPr>
          </a:p>
        </p:txBody>
      </p:sp>
      <p:sp>
        <p:nvSpPr>
          <p:cNvPr id="14" name="Rounded Rectangle 1">
            <a:extLst>
              <a:ext uri="{FF2B5EF4-FFF2-40B4-BE49-F238E27FC236}">
                <a16:creationId xmlns:a16="http://schemas.microsoft.com/office/drawing/2014/main" id="{22BC8D86-0516-3C65-290C-41D7B225CA38}"/>
              </a:ext>
            </a:extLst>
          </p:cNvPr>
          <p:cNvSpPr/>
          <p:nvPr/>
        </p:nvSpPr>
        <p:spPr>
          <a:xfrm>
            <a:off x="6815548" y="592868"/>
            <a:ext cx="1771599" cy="132202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GPC consumption via portal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858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Take Away… </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082297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CAC0046-14CB-EC4A-90EE-985C243EC3EA}"/>
              </a:ext>
            </a:extLst>
          </p:cNvPr>
          <p:cNvSpPr/>
          <p:nvPr/>
        </p:nvSpPr>
        <p:spPr>
          <a:xfrm>
            <a:off x="338206" y="1185672"/>
            <a:ext cx="3516342" cy="199715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alpha val="70000"/>
                  </a:schemeClr>
                </a:solidFill>
                <a:latin typeface="Arial" panose="020B0604020202020204" pitchFamily="34" charset="0"/>
                <a:cs typeface="Arial" panose="020B0604020202020204" pitchFamily="34" charset="0"/>
              </a:rPr>
              <a:t>Identify a CSO or suitable person such as a Occupational Therapist in Social Care who can take the CSO role </a:t>
            </a:r>
          </a:p>
        </p:txBody>
      </p:sp>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What do you need to do?  </a:t>
            </a:r>
            <a:endParaRPr lang="en-US" sz="2400" b="1" dirty="0">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5" name="Rounded Rectangle 1">
            <a:extLst>
              <a:ext uri="{FF2B5EF4-FFF2-40B4-BE49-F238E27FC236}">
                <a16:creationId xmlns:a16="http://schemas.microsoft.com/office/drawing/2014/main" id="{AB68EFA0-2FC2-942F-4A57-F6829F277F7B}"/>
              </a:ext>
            </a:extLst>
          </p:cNvPr>
          <p:cNvSpPr/>
          <p:nvPr/>
        </p:nvSpPr>
        <p:spPr>
          <a:xfrm>
            <a:off x="271738" y="4979963"/>
            <a:ext cx="2925499" cy="169556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alpha val="70000"/>
                  </a:schemeClr>
                </a:solidFill>
                <a:latin typeface="Arial" panose="020B0604020202020204" pitchFamily="34" charset="0"/>
                <a:cs typeface="Arial" panose="020B0604020202020204" pitchFamily="34" charset="0"/>
              </a:rPr>
              <a:t>Have the right people involved in the team, involve the users for testing, feedback, transparency! </a:t>
            </a:r>
          </a:p>
        </p:txBody>
      </p:sp>
      <p:sp>
        <p:nvSpPr>
          <p:cNvPr id="8" name="Rounded Rectangle 1">
            <a:extLst>
              <a:ext uri="{FF2B5EF4-FFF2-40B4-BE49-F238E27FC236}">
                <a16:creationId xmlns:a16="http://schemas.microsoft.com/office/drawing/2014/main" id="{4E559919-31D1-EA64-B13D-6C259ACBEFBC}"/>
              </a:ext>
            </a:extLst>
          </p:cNvPr>
          <p:cNvSpPr/>
          <p:nvPr/>
        </p:nvSpPr>
        <p:spPr>
          <a:xfrm>
            <a:off x="7770104" y="1185672"/>
            <a:ext cx="4083690" cy="231103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alpha val="70000"/>
                  </a:schemeClr>
                </a:solidFill>
                <a:latin typeface="Arial" panose="020B0604020202020204" pitchFamily="34" charset="0"/>
                <a:cs typeface="Arial" panose="020B0604020202020204" pitchFamily="34" charset="0"/>
              </a:rPr>
              <a:t>Map out internal process and align to YHCR/ShCR:</a:t>
            </a:r>
          </a:p>
          <a:p>
            <a:pPr marL="285750" indent="-285750">
              <a:buFont typeface="Arial" panose="020B0604020202020204" pitchFamily="34" charset="0"/>
              <a:buChar char="•"/>
            </a:pPr>
            <a:r>
              <a:rPr lang="en-GB" dirty="0">
                <a:solidFill>
                  <a:schemeClr val="bg1">
                    <a:alpha val="70000"/>
                  </a:schemeClr>
                </a:solidFill>
                <a:latin typeface="Arial" panose="020B0604020202020204" pitchFamily="34" charset="0"/>
                <a:cs typeface="Arial" panose="020B0604020202020204" pitchFamily="34" charset="0"/>
              </a:rPr>
              <a:t>Data Quality Report for provision</a:t>
            </a:r>
          </a:p>
          <a:p>
            <a:pPr marL="285750" indent="-285750">
              <a:buFont typeface="Arial" panose="020B0604020202020204" pitchFamily="34" charset="0"/>
              <a:buChar char="•"/>
            </a:pPr>
            <a:r>
              <a:rPr lang="en-GB" dirty="0">
                <a:solidFill>
                  <a:schemeClr val="bg1">
                    <a:alpha val="70000"/>
                  </a:schemeClr>
                </a:solidFill>
                <a:latin typeface="Arial" panose="020B0604020202020204" pitchFamily="34" charset="0"/>
                <a:cs typeface="Arial" panose="020B0604020202020204" pitchFamily="34" charset="0"/>
              </a:rPr>
              <a:t>DCB0160 for consumption</a:t>
            </a:r>
          </a:p>
          <a:p>
            <a:pPr marL="285750" indent="-285750">
              <a:buFont typeface="Arial" panose="020B0604020202020204" pitchFamily="34" charset="0"/>
              <a:buChar char="•"/>
            </a:pPr>
            <a:r>
              <a:rPr lang="en-GB" dirty="0">
                <a:solidFill>
                  <a:schemeClr val="bg1">
                    <a:alpha val="70000"/>
                  </a:schemeClr>
                </a:solidFill>
                <a:latin typeface="Arial" panose="020B0604020202020204" pitchFamily="34" charset="0"/>
                <a:cs typeface="Arial" panose="020B0604020202020204" pitchFamily="34" charset="0"/>
              </a:rPr>
              <a:t>Testing, Training, Business Change Process</a:t>
            </a:r>
          </a:p>
          <a:p>
            <a:pPr marL="285750" indent="-285750">
              <a:buFont typeface="Arial" panose="020B0604020202020204" pitchFamily="34" charset="0"/>
              <a:buChar char="•"/>
            </a:pPr>
            <a:r>
              <a:rPr lang="en-GB" dirty="0">
                <a:solidFill>
                  <a:schemeClr val="bg1">
                    <a:alpha val="70000"/>
                  </a:schemeClr>
                </a:solidFill>
                <a:latin typeface="Arial" panose="020B0604020202020204" pitchFamily="34" charset="0"/>
                <a:cs typeface="Arial" panose="020B0604020202020204" pitchFamily="34" charset="0"/>
              </a:rPr>
              <a:t>Prepare for Hazard workshops </a:t>
            </a:r>
          </a:p>
          <a:p>
            <a:pPr algn="ctr"/>
            <a:endParaRPr lang="en-GB" dirty="0">
              <a:solidFill>
                <a:schemeClr val="bg1">
                  <a:alpha val="70000"/>
                </a:schemeClr>
              </a:solidFill>
              <a:latin typeface="Arial" panose="020B0604020202020204" pitchFamily="34" charset="0"/>
              <a:cs typeface="Arial" panose="020B0604020202020204" pitchFamily="34" charset="0"/>
            </a:endParaRPr>
          </a:p>
        </p:txBody>
      </p:sp>
      <p:sp>
        <p:nvSpPr>
          <p:cNvPr id="9" name="Rounded Rectangle 1">
            <a:extLst>
              <a:ext uri="{FF2B5EF4-FFF2-40B4-BE49-F238E27FC236}">
                <a16:creationId xmlns:a16="http://schemas.microsoft.com/office/drawing/2014/main" id="{DC6544A5-C2D1-5C4F-222B-DA6C9F00A146}"/>
              </a:ext>
            </a:extLst>
          </p:cNvPr>
          <p:cNvSpPr/>
          <p:nvPr/>
        </p:nvSpPr>
        <p:spPr>
          <a:xfrm>
            <a:off x="8434889" y="3699088"/>
            <a:ext cx="2754120" cy="1534559"/>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alpha val="70000"/>
                  </a:schemeClr>
                </a:solidFill>
                <a:latin typeface="Arial" panose="020B0604020202020204" pitchFamily="34" charset="0"/>
                <a:cs typeface="Arial" panose="020B0604020202020204" pitchFamily="34" charset="0"/>
              </a:rPr>
              <a:t>Hazard Workshop- right people- technical, clinical, social, end users, experts. </a:t>
            </a:r>
          </a:p>
        </p:txBody>
      </p:sp>
      <p:sp>
        <p:nvSpPr>
          <p:cNvPr id="10" name="Rounded Rectangle 1">
            <a:extLst>
              <a:ext uri="{FF2B5EF4-FFF2-40B4-BE49-F238E27FC236}">
                <a16:creationId xmlns:a16="http://schemas.microsoft.com/office/drawing/2014/main" id="{44B5A13E-2490-D7C7-0BF8-A0ABB236078E}"/>
              </a:ext>
            </a:extLst>
          </p:cNvPr>
          <p:cNvSpPr/>
          <p:nvPr/>
        </p:nvSpPr>
        <p:spPr>
          <a:xfrm>
            <a:off x="4843928" y="1136968"/>
            <a:ext cx="2754120" cy="1534559"/>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alpha val="70000"/>
                  </a:schemeClr>
                </a:solidFill>
                <a:latin typeface="Arial" panose="020B0604020202020204" pitchFamily="34" charset="0"/>
                <a:cs typeface="Arial" panose="020B0604020202020204" pitchFamily="34" charset="0"/>
              </a:rPr>
              <a:t>Manufacturers- ensure own DCB0129 up to date with integration and visible to end users</a:t>
            </a:r>
          </a:p>
        </p:txBody>
      </p:sp>
      <p:sp>
        <p:nvSpPr>
          <p:cNvPr id="11" name="Rounded Rectangle 1">
            <a:extLst>
              <a:ext uri="{FF2B5EF4-FFF2-40B4-BE49-F238E27FC236}">
                <a16:creationId xmlns:a16="http://schemas.microsoft.com/office/drawing/2014/main" id="{86518001-DDC9-4D1D-3B56-3DB9D28887A3}"/>
              </a:ext>
            </a:extLst>
          </p:cNvPr>
          <p:cNvSpPr/>
          <p:nvPr/>
        </p:nvSpPr>
        <p:spPr>
          <a:xfrm>
            <a:off x="5913028" y="4764760"/>
            <a:ext cx="2754120" cy="169556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alpha val="70000"/>
                  </a:schemeClr>
                </a:solidFill>
                <a:latin typeface="Arial" panose="020B0604020202020204" pitchFamily="34" charset="0"/>
                <a:cs typeface="Arial" panose="020B0604020202020204" pitchFamily="34" charset="0"/>
              </a:rPr>
              <a:t>Outsource for Clinical Safety expertise or complete the training – this is needed in all Health IT products/Services</a:t>
            </a:r>
          </a:p>
        </p:txBody>
      </p:sp>
      <p:sp>
        <p:nvSpPr>
          <p:cNvPr id="12" name="Rounded Rectangle 1">
            <a:extLst>
              <a:ext uri="{FF2B5EF4-FFF2-40B4-BE49-F238E27FC236}">
                <a16:creationId xmlns:a16="http://schemas.microsoft.com/office/drawing/2014/main" id="{8434490E-85FD-F8A4-5A88-6E702E833D36}"/>
              </a:ext>
            </a:extLst>
          </p:cNvPr>
          <p:cNvSpPr/>
          <p:nvPr/>
        </p:nvSpPr>
        <p:spPr>
          <a:xfrm>
            <a:off x="3143744" y="2907897"/>
            <a:ext cx="2754120" cy="1534559"/>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alpha val="70000"/>
                  </a:schemeClr>
                </a:solidFill>
                <a:latin typeface="Arial" panose="020B0604020202020204" pitchFamily="34" charset="0"/>
                <a:cs typeface="Arial" panose="020B0604020202020204" pitchFamily="34" charset="0"/>
              </a:rPr>
              <a:t>Future proof your product/UI- not just here and now how will it look when ShCRs join up or at scale.</a:t>
            </a:r>
          </a:p>
        </p:txBody>
      </p:sp>
      <p:sp>
        <p:nvSpPr>
          <p:cNvPr id="13" name="Rounded Rectangle 1">
            <a:extLst>
              <a:ext uri="{FF2B5EF4-FFF2-40B4-BE49-F238E27FC236}">
                <a16:creationId xmlns:a16="http://schemas.microsoft.com/office/drawing/2014/main" id="{AA0C246D-3863-DA10-371F-201ADEC85C93}"/>
              </a:ext>
            </a:extLst>
          </p:cNvPr>
          <p:cNvSpPr/>
          <p:nvPr/>
        </p:nvSpPr>
        <p:spPr>
          <a:xfrm>
            <a:off x="3391167" y="5145177"/>
            <a:ext cx="2299236" cy="105520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alpha val="70000"/>
                  </a:schemeClr>
                </a:solidFill>
                <a:latin typeface="Arial" panose="020B0604020202020204" pitchFamily="34" charset="0"/>
                <a:cs typeface="Arial" panose="020B0604020202020204" pitchFamily="34" charset="0"/>
              </a:rPr>
              <a:t>Set expectations</a:t>
            </a:r>
          </a:p>
        </p:txBody>
      </p:sp>
      <p:sp>
        <p:nvSpPr>
          <p:cNvPr id="14" name="Rounded Rectangle 1">
            <a:extLst>
              <a:ext uri="{FF2B5EF4-FFF2-40B4-BE49-F238E27FC236}">
                <a16:creationId xmlns:a16="http://schemas.microsoft.com/office/drawing/2014/main" id="{148913D3-56C8-3E9F-4175-1E1C994A4E19}"/>
              </a:ext>
            </a:extLst>
          </p:cNvPr>
          <p:cNvSpPr/>
          <p:nvPr/>
        </p:nvSpPr>
        <p:spPr>
          <a:xfrm>
            <a:off x="545837" y="3553790"/>
            <a:ext cx="2299236" cy="105520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alpha val="70000"/>
                  </a:schemeClr>
                </a:solidFill>
                <a:latin typeface="Arial" panose="020B0604020202020204" pitchFamily="34" charset="0"/>
                <a:cs typeface="Arial" panose="020B0604020202020204" pitchFamily="34" charset="0"/>
              </a:rPr>
              <a:t>Communicate to users </a:t>
            </a:r>
          </a:p>
        </p:txBody>
      </p:sp>
      <p:sp>
        <p:nvSpPr>
          <p:cNvPr id="15" name="Rounded Rectangle 1">
            <a:extLst>
              <a:ext uri="{FF2B5EF4-FFF2-40B4-BE49-F238E27FC236}">
                <a16:creationId xmlns:a16="http://schemas.microsoft.com/office/drawing/2014/main" id="{51012773-3537-AEFA-B4FF-84361E5D9E68}"/>
              </a:ext>
            </a:extLst>
          </p:cNvPr>
          <p:cNvSpPr/>
          <p:nvPr/>
        </p:nvSpPr>
        <p:spPr>
          <a:xfrm>
            <a:off x="5993933" y="3387249"/>
            <a:ext cx="2299236" cy="105520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alpha val="70000"/>
                  </a:schemeClr>
                </a:solidFill>
                <a:latin typeface="Arial" panose="020B0604020202020204" pitchFamily="34" charset="0"/>
                <a:cs typeface="Arial" panose="020B0604020202020204" pitchFamily="34" charset="0"/>
              </a:rPr>
              <a:t>Ensure Incident management embedded</a:t>
            </a:r>
          </a:p>
        </p:txBody>
      </p:sp>
    </p:spTree>
    <p:extLst>
      <p:ext uri="{BB962C8B-B14F-4D97-AF65-F5344CB8AC3E}">
        <p14:creationId xmlns:p14="http://schemas.microsoft.com/office/powerpoint/2010/main" val="880546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Questions </a:t>
            </a:r>
            <a:endParaRPr lang="en-US" sz="2400" b="1" dirty="0">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9" name="Picture 8" descr="Question mark on green pastel background">
            <a:extLst>
              <a:ext uri="{FF2B5EF4-FFF2-40B4-BE49-F238E27FC236}">
                <a16:creationId xmlns:a16="http://schemas.microsoft.com/office/drawing/2014/main" id="{9B09997D-0E70-2352-95FE-426C8A1E0005}"/>
              </a:ext>
            </a:extLst>
          </p:cNvPr>
          <p:cNvPicPr>
            <a:picLocks noChangeAspect="1"/>
          </p:cNvPicPr>
          <p:nvPr/>
        </p:nvPicPr>
        <p:blipFill>
          <a:blip r:embed="rId3"/>
          <a:stretch>
            <a:fillRect/>
          </a:stretch>
        </p:blipFill>
        <p:spPr>
          <a:xfrm>
            <a:off x="2868621" y="1319906"/>
            <a:ext cx="6058486" cy="4543865"/>
          </a:xfrm>
          <a:prstGeom prst="rect">
            <a:avLst/>
          </a:prstGeom>
        </p:spPr>
      </p:pic>
    </p:spTree>
    <p:extLst>
      <p:ext uri="{BB962C8B-B14F-4D97-AF65-F5344CB8AC3E}">
        <p14:creationId xmlns:p14="http://schemas.microsoft.com/office/powerpoint/2010/main" val="4103413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9AC02-E713-694C-B5FD-60358555068B}"/>
              </a:ext>
            </a:extLst>
          </p:cNvPr>
          <p:cNvSpPr txBox="1"/>
          <p:nvPr/>
        </p:nvSpPr>
        <p:spPr>
          <a:xfrm>
            <a:off x="1215023" y="5980837"/>
            <a:ext cx="5005894" cy="1754326"/>
          </a:xfrm>
          <a:prstGeom prst="rect">
            <a:avLst/>
          </a:prstGeom>
          <a:noFill/>
        </p:spPr>
        <p:txBody>
          <a:bodyPr wrap="square" rtlCol="0">
            <a:spAutoFit/>
          </a:bodyPr>
          <a:lstStyle/>
          <a:p>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Thank you, keep safe.</a:t>
            </a:r>
          </a:p>
          <a:p>
            <a:br>
              <a:rPr lang="en-GB" b="1" dirty="0">
                <a:solidFill>
                  <a:schemeClr val="bg1"/>
                </a:solidFill>
                <a:latin typeface="Arial" panose="020B0604020202020204" pitchFamily="34" charset="0"/>
                <a:cs typeface="Arial" panose="020B0604020202020204" pitchFamily="34" charset="0"/>
              </a:rPr>
            </a:br>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 </a:t>
            </a:r>
          </a:p>
          <a:p>
            <a:endParaRPr lang="en-US" b="1" dirty="0">
              <a:solidFill>
                <a:schemeClr val="bg1"/>
              </a:solidFill>
              <a:latin typeface="Arial" panose="020B0604020202020204" pitchFamily="34" charset="0"/>
              <a:cs typeface="Arial"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AE3D58BC-0D12-6178-CA02-A60B87E37219}"/>
              </a:ext>
            </a:extLst>
          </p:cNvPr>
          <p:cNvPicPr>
            <a:picLocks noChangeAspect="1"/>
          </p:cNvPicPr>
          <p:nvPr/>
        </p:nvPicPr>
        <p:blipFill>
          <a:blip r:embed="rId2"/>
          <a:stretch>
            <a:fillRect/>
          </a:stretch>
        </p:blipFill>
        <p:spPr>
          <a:xfrm>
            <a:off x="1215023" y="3289611"/>
            <a:ext cx="2844955" cy="656528"/>
          </a:xfrm>
          <a:prstGeom prst="rect">
            <a:avLst/>
          </a:prstGeom>
        </p:spPr>
      </p:pic>
    </p:spTree>
    <p:extLst>
      <p:ext uri="{BB962C8B-B14F-4D97-AF65-F5344CB8AC3E}">
        <p14:creationId xmlns:p14="http://schemas.microsoft.com/office/powerpoint/2010/main" val="154989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Activity-  Lets Talk Hazards  </a:t>
            </a:r>
            <a:endParaRPr lang="en-US" sz="2400" b="1" dirty="0">
              <a:latin typeface="Arial" panose="020B0604020202020204" pitchFamily="34" charset="0"/>
              <a:cs typeface="Arial" panose="020B06040202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6" name="TextBox 5">
            <a:extLst>
              <a:ext uri="{FF2B5EF4-FFF2-40B4-BE49-F238E27FC236}">
                <a16:creationId xmlns:a16="http://schemas.microsoft.com/office/drawing/2014/main" id="{B9F8A19B-078A-48F8-083F-7FC773B88F86}"/>
              </a:ext>
            </a:extLst>
          </p:cNvPr>
          <p:cNvSpPr txBox="1"/>
          <p:nvPr/>
        </p:nvSpPr>
        <p:spPr>
          <a:xfrm>
            <a:off x="127192" y="1560541"/>
            <a:ext cx="9931208" cy="470898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 Use post its to document hazards you identify in your area</a:t>
            </a:r>
          </a:p>
          <a:p>
            <a:r>
              <a:rPr lang="en-GB" dirty="0">
                <a:latin typeface="Arial" panose="020B0604020202020204" pitchFamily="34" charset="0"/>
                <a:cs typeface="Arial" panose="020B0604020202020204" pitchFamily="34" charset="0"/>
              </a:rPr>
              <a:t>2- Stick them in the relevant columns on your sheet (per table) </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Think about…</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The HAZARD </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CAUSES </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WHATS NEEDED? (Controls)</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Predicted Challenges &amp; Success???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will revisit this for the interactive session and take away for further </a:t>
            </a:r>
          </a:p>
          <a:p>
            <a:r>
              <a:rPr lang="en-GB" dirty="0">
                <a:latin typeface="Arial" panose="020B0604020202020204" pitchFamily="34" charset="0"/>
                <a:cs typeface="Arial" panose="020B0604020202020204" pitchFamily="34" charset="0"/>
              </a:rPr>
              <a:t>considerations </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algn="ctr"/>
            <a:r>
              <a:rPr lang="en-GB" sz="2400" b="1" dirty="0">
                <a:latin typeface="Arial" panose="020B0604020202020204" pitchFamily="34" charset="0"/>
                <a:cs typeface="Arial" panose="020B0604020202020204" pitchFamily="34" charset="0"/>
              </a:rPr>
              <a:t>Also document any other comments/feedback/questions </a:t>
            </a:r>
          </a:p>
        </p:txBody>
      </p:sp>
      <p:pic>
        <p:nvPicPr>
          <p:cNvPr id="10" name="Picture 9" descr="A picture containing stationary, envelope, businesscard, vector graphics&#10;&#10;Description automatically generated">
            <a:extLst>
              <a:ext uri="{FF2B5EF4-FFF2-40B4-BE49-F238E27FC236}">
                <a16:creationId xmlns:a16="http://schemas.microsoft.com/office/drawing/2014/main" id="{76FB0D94-948C-ABDE-170A-7E9E28BB060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75762" y="1407742"/>
            <a:ext cx="5089046" cy="3889717"/>
          </a:xfrm>
          <a:prstGeom prst="rect">
            <a:avLst/>
          </a:prstGeom>
        </p:spPr>
      </p:pic>
    </p:spTree>
    <p:extLst>
      <p:ext uri="{BB962C8B-B14F-4D97-AF65-F5344CB8AC3E}">
        <p14:creationId xmlns:p14="http://schemas.microsoft.com/office/powerpoint/2010/main" val="132883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the need </a:t>
            </a:r>
            <a:endParaRPr lang="en-US" sz="2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165286" y="2021598"/>
            <a:ext cx="11859064" cy="6186309"/>
          </a:xfrm>
          <a:prstGeom prst="rect">
            <a:avLst/>
          </a:prstGeom>
        </p:spPr>
        <p:txBody>
          <a:bodyPr wrap="square">
            <a:spAutoFit/>
          </a:bodyPr>
          <a:lstStyle/>
          <a:p>
            <a:r>
              <a:rPr lang="en-GB" b="1" u="sng" dirty="0">
                <a:solidFill>
                  <a:srgbClr val="3C063F"/>
                </a:solidFill>
                <a:latin typeface="Arial" panose="020B0604020202020204" pitchFamily="34" charset="0"/>
                <a:cs typeface="Arial" panose="020B0604020202020204" pitchFamily="34" charset="0"/>
              </a:rPr>
              <a:t>Mandated</a:t>
            </a:r>
            <a:r>
              <a:rPr lang="en-GB" b="1" dirty="0">
                <a:solidFill>
                  <a:srgbClr val="3C063F"/>
                </a:solidFill>
                <a:latin typeface="Arial" panose="020B0604020202020204" pitchFamily="34" charset="0"/>
                <a:cs typeface="Arial" panose="020B0604020202020204" pitchFamily="34" charset="0"/>
              </a:rPr>
              <a:t> Clinical Safety standards under the Health &amp; Social Care act 2012, DCB0129 and DCB0160 govern Health IT. This includes software and apps which are being manufactured and deployed in Health &amp; Social Care environments. </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The overall aim of the standards are to ensure safe deployment, use and ongoing maintenance of such products or systems. Certain activities must be completed to satisfy and mitigate against any potential hazards which could lead to harm. Harm which may occur from the use of products or systems, by which the end users deliver care to their patient(s)/person(s). </a:t>
            </a:r>
          </a:p>
          <a:p>
            <a:endParaRPr lang="en-GB" b="1" dirty="0">
              <a:solidFill>
                <a:srgbClr val="3C063F"/>
              </a:solidFill>
              <a:latin typeface="Arial" panose="020B0604020202020204" pitchFamily="34" charset="0"/>
              <a:cs typeface="Arial" panose="020B0604020202020204" pitchFamily="34" charset="0"/>
            </a:endParaRPr>
          </a:p>
          <a:p>
            <a:endParaRPr lang="en-GB" b="1" i="0" dirty="0">
              <a:effectLst/>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b="1" i="0" dirty="0">
                <a:effectLst/>
                <a:latin typeface="Arial" panose="020B0604020202020204" pitchFamily="34" charset="0"/>
                <a:cs typeface="Arial" panose="020B0604020202020204" pitchFamily="34" charset="0"/>
              </a:rPr>
              <a:t>DCB0129: Clinical Risk Management: its Application in the Manufacture of Health IT Systems</a:t>
            </a:r>
          </a:p>
          <a:p>
            <a:endParaRPr lang="en-GB" b="1" dirty="0">
              <a:solidFill>
                <a:srgbClr val="3C063F"/>
              </a:solidFill>
              <a:latin typeface="Arial" panose="020B0604020202020204" pitchFamily="34" charset="0"/>
              <a:cs typeface="Arial" panose="020B0604020202020204" pitchFamily="34" charset="0"/>
            </a:endParaRPr>
          </a:p>
          <a:p>
            <a:r>
              <a:rPr lang="en-GB" b="1" i="0" dirty="0">
                <a:effectLst/>
                <a:latin typeface="Arial" panose="020B0604020202020204" pitchFamily="34" charset="0"/>
                <a:cs typeface="Arial" panose="020B0604020202020204" pitchFamily="34" charset="0"/>
              </a:rPr>
              <a:t>DCB0160: Clinical Risk Management: its Application in the Deployment and Use of Health IT Systems</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 </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337207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the need </a:t>
            </a:r>
            <a:endParaRPr lang="en-US" sz="2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165286" y="1906255"/>
            <a:ext cx="11859064" cy="5909310"/>
          </a:xfrm>
          <a:prstGeom prst="rect">
            <a:avLst/>
          </a:prstGeom>
        </p:spPr>
        <p:txBody>
          <a:bodyPr wrap="square">
            <a:spAutoFit/>
          </a:bodyPr>
          <a:lstStyle/>
          <a:p>
            <a:r>
              <a:rPr lang="en-GB" b="1" dirty="0">
                <a:solidFill>
                  <a:srgbClr val="3C063F"/>
                </a:solidFill>
                <a:latin typeface="Arial" panose="020B0604020202020204" pitchFamily="34" charset="0"/>
                <a:cs typeface="Arial" panose="020B0604020202020204" pitchFamily="34" charset="0"/>
              </a:rPr>
              <a:t>Shared Care Records require the same if not more governance, attention should be focussed on the clinical safety requirements and related activities as well as other out of the box processes. </a:t>
            </a: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The ShCR involves numerous providers from </a:t>
            </a:r>
            <a:r>
              <a:rPr lang="en-GB" b="1" u="sng" dirty="0">
                <a:solidFill>
                  <a:srgbClr val="3C063F"/>
                </a:solidFill>
                <a:latin typeface="Arial" panose="020B0604020202020204" pitchFamily="34" charset="0"/>
                <a:cs typeface="Arial" panose="020B0604020202020204" pitchFamily="34" charset="0"/>
              </a:rPr>
              <a:t>various </a:t>
            </a:r>
            <a:r>
              <a:rPr lang="en-GB" b="1" dirty="0">
                <a:solidFill>
                  <a:srgbClr val="3C063F"/>
                </a:solidFill>
                <a:latin typeface="Arial" panose="020B0604020202020204" pitchFamily="34" charset="0"/>
                <a:cs typeface="Arial" panose="020B0604020202020204" pitchFamily="34" charset="0"/>
              </a:rPr>
              <a:t>care environments using </a:t>
            </a:r>
            <a:r>
              <a:rPr lang="en-GB" b="1" u="sng" dirty="0">
                <a:solidFill>
                  <a:srgbClr val="3C063F"/>
                </a:solidFill>
                <a:latin typeface="Arial" panose="020B0604020202020204" pitchFamily="34" charset="0"/>
                <a:cs typeface="Arial" panose="020B0604020202020204" pitchFamily="34" charset="0"/>
              </a:rPr>
              <a:t>different</a:t>
            </a:r>
            <a:r>
              <a:rPr lang="en-GB" b="1" dirty="0">
                <a:solidFill>
                  <a:srgbClr val="3C063F"/>
                </a:solidFill>
                <a:latin typeface="Arial" panose="020B0604020202020204" pitchFamily="34" charset="0"/>
                <a:cs typeface="Arial" panose="020B0604020202020204" pitchFamily="34" charset="0"/>
              </a:rPr>
              <a:t> systems, terminology &amp; end users from varied professional backgrounds. </a:t>
            </a: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Providers are providing many and varied data resource fields, they are continually connecting their patient/person data into the YHCR and other </a:t>
            </a:r>
            <a:r>
              <a:rPr lang="en-GB" b="1" dirty="0" err="1">
                <a:solidFill>
                  <a:srgbClr val="3C063F"/>
                </a:solidFill>
                <a:latin typeface="Arial" panose="020B0604020202020204" pitchFamily="34" charset="0"/>
                <a:cs typeface="Arial" panose="020B0604020202020204" pitchFamily="34" charset="0"/>
              </a:rPr>
              <a:t>ShCR’s</a:t>
            </a:r>
            <a:r>
              <a:rPr lang="en-GB" b="1" dirty="0">
                <a:solidFill>
                  <a:srgbClr val="3C063F"/>
                </a:solidFill>
                <a:latin typeface="Arial" panose="020B0604020202020204" pitchFamily="34" charset="0"/>
                <a:cs typeface="Arial" panose="020B0604020202020204" pitchFamily="34" charset="0"/>
              </a:rPr>
              <a:t>, there are many consumers of that data which can lead to </a:t>
            </a:r>
            <a:r>
              <a:rPr lang="en-GB" b="1" u="sng" dirty="0">
                <a:solidFill>
                  <a:srgbClr val="3C063F"/>
                </a:solidFill>
                <a:latin typeface="Arial" panose="020B0604020202020204" pitchFamily="34" charset="0"/>
                <a:cs typeface="Arial" panose="020B0604020202020204" pitchFamily="34" charset="0"/>
              </a:rPr>
              <a:t>Risks and Hazards</a:t>
            </a:r>
            <a:r>
              <a:rPr lang="en-GB" b="1" dirty="0">
                <a:solidFill>
                  <a:srgbClr val="3C063F"/>
                </a:solidFill>
                <a:latin typeface="Arial" panose="020B0604020202020204" pitchFamily="34" charset="0"/>
                <a:cs typeface="Arial" panose="020B0604020202020204" pitchFamily="34" charset="0"/>
              </a:rPr>
              <a:t>.</a:t>
            </a: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Identification, control, visibility and engagement all feed into the assurance process and governance framework(s)</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Lets think about Risk…</a:t>
            </a:r>
          </a:p>
          <a:p>
            <a:endParaRPr lang="en-GB" b="1" dirty="0">
              <a:solidFill>
                <a:srgbClr val="3C063F"/>
              </a:solidFill>
              <a:latin typeface="Arial" panose="020B0604020202020204" pitchFamily="34" charset="0"/>
              <a:cs typeface="Arial" panose="020B0604020202020204" pitchFamily="34" charset="0"/>
            </a:endParaRPr>
          </a:p>
          <a:p>
            <a:r>
              <a:rPr lang="en-GB" b="1" dirty="0">
                <a:solidFill>
                  <a:srgbClr val="3C063F"/>
                </a:solidFill>
                <a:latin typeface="Arial" panose="020B0604020202020204" pitchFamily="34" charset="0"/>
                <a:cs typeface="Arial" panose="020B0604020202020204" pitchFamily="34" charset="0"/>
              </a:rPr>
              <a:t> </a:t>
            </a: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a:p>
            <a:endParaRPr lang="en-GB" b="1" dirty="0">
              <a:solidFill>
                <a:srgbClr val="3C063F"/>
              </a:solidFill>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3726900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Risk Management Process</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7" name="Title 1">
            <a:extLst>
              <a:ext uri="{FF2B5EF4-FFF2-40B4-BE49-F238E27FC236}">
                <a16:creationId xmlns:a16="http://schemas.microsoft.com/office/drawing/2014/main" id="{9BC2D380-3FB5-FFEE-3F3C-7BEC92DEAA52}"/>
              </a:ext>
            </a:extLst>
          </p:cNvPr>
          <p:cNvSpPr>
            <a:spLocks noGrp="1"/>
          </p:cNvSpPr>
          <p:nvPr>
            <p:ph type="title"/>
          </p:nvPr>
        </p:nvSpPr>
        <p:spPr>
          <a:xfrm>
            <a:off x="2152650" y="1038774"/>
            <a:ext cx="7886700" cy="548759"/>
          </a:xfrm>
        </p:spPr>
        <p:txBody>
          <a:bodyPr>
            <a:normAutofit/>
          </a:bodyPr>
          <a:lstStyle/>
          <a:p>
            <a:pPr algn="ctr" fontAlgn="base">
              <a:spcAft>
                <a:spcPct val="0"/>
              </a:spcAft>
            </a:pPr>
            <a:r>
              <a:rPr lang="en-GB" sz="3000" dirty="0">
                <a:latin typeface="Arial" panose="020B0604020202020204" pitchFamily="34" charset="0"/>
                <a:cs typeface="Arial" panose="020B0604020202020204" pitchFamily="34" charset="0"/>
              </a:rPr>
              <a:t>Risk Management Process</a:t>
            </a:r>
            <a:endParaRPr lang="en-US" sz="3000" dirty="0">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E8AA4588-473E-BC55-E7B0-9B9CB0654521}"/>
              </a:ext>
            </a:extLst>
          </p:cNvPr>
          <p:cNvSpPr>
            <a:spLocks noGrp="1" noChangeArrowheads="1"/>
          </p:cNvSpPr>
          <p:nvPr>
            <p:ph idx="1"/>
          </p:nvPr>
        </p:nvSpPr>
        <p:spPr>
          <a:xfrm>
            <a:off x="628650" y="1587536"/>
            <a:ext cx="10710606" cy="4308767"/>
          </a:xfrm>
        </p:spPr>
        <p:txBody>
          <a:bodyPr>
            <a:normAutofit/>
          </a:bodyPr>
          <a:lstStyle/>
          <a:p>
            <a:pPr marL="0" lvl="1" indent="0" algn="ctr">
              <a:buNone/>
            </a:pPr>
            <a:r>
              <a:rPr lang="en-GB" dirty="0">
                <a:latin typeface="Arial" panose="020B0604020202020204" pitchFamily="34" charset="0"/>
                <a:cs typeface="Arial" panose="020B0604020202020204" pitchFamily="34" charset="0"/>
              </a:rPr>
              <a:t>The risk management process will serve to provide answers to the following questions supported by documented evidence:</a:t>
            </a:r>
          </a:p>
        </p:txBody>
      </p:sp>
      <p:sp>
        <p:nvSpPr>
          <p:cNvPr id="9" name="Rectangle 36">
            <a:extLst>
              <a:ext uri="{FF2B5EF4-FFF2-40B4-BE49-F238E27FC236}">
                <a16:creationId xmlns:a16="http://schemas.microsoft.com/office/drawing/2014/main" id="{0C48199B-C740-1CC7-5C40-045290D89781}"/>
              </a:ext>
            </a:extLst>
          </p:cNvPr>
          <p:cNvSpPr>
            <a:spLocks noChangeArrowheads="1"/>
          </p:cNvSpPr>
          <p:nvPr/>
        </p:nvSpPr>
        <p:spPr bwMode="auto">
          <a:xfrm>
            <a:off x="827417" y="2571949"/>
            <a:ext cx="2214247" cy="319160"/>
          </a:xfrm>
          <a:prstGeom prst="rect">
            <a:avLst/>
          </a:prstGeom>
          <a:solidFill>
            <a:schemeClr val="accent6">
              <a:lumMod val="60000"/>
              <a:lumOff val="40000"/>
            </a:schemeClr>
          </a:solidFill>
          <a:ln w="15875">
            <a:solidFill>
              <a:srgbClr val="081D58"/>
            </a:solidFill>
            <a:miter lim="800000"/>
            <a:headEnd/>
            <a:tailEnd/>
          </a:ln>
        </p:spPr>
        <p:txBody>
          <a:bodyPr anchor="ctr"/>
          <a:lstStyle/>
          <a:p>
            <a:pPr algn="ctr">
              <a:defRPr/>
            </a:pPr>
            <a:r>
              <a:rPr lang="en-GB" sz="1049" kern="0" dirty="0">
                <a:solidFill>
                  <a:srgbClr val="081D58"/>
                </a:solidFill>
                <a:latin typeface="Avenir Next LT Pro" panose="020B0504020202020204" pitchFamily="34" charset="77"/>
                <a:cs typeface="Arial" panose="020B0604020202020204" pitchFamily="34" charset="0"/>
              </a:rPr>
              <a:t>What can go wrong?</a:t>
            </a:r>
          </a:p>
        </p:txBody>
      </p:sp>
      <p:sp>
        <p:nvSpPr>
          <p:cNvPr id="10" name="Rectangle 36">
            <a:extLst>
              <a:ext uri="{FF2B5EF4-FFF2-40B4-BE49-F238E27FC236}">
                <a16:creationId xmlns:a16="http://schemas.microsoft.com/office/drawing/2014/main" id="{2BE56764-A478-A5A9-114B-9C015FFEB3FF}"/>
              </a:ext>
            </a:extLst>
          </p:cNvPr>
          <p:cNvSpPr>
            <a:spLocks noChangeArrowheads="1"/>
          </p:cNvSpPr>
          <p:nvPr/>
        </p:nvSpPr>
        <p:spPr bwMode="auto">
          <a:xfrm>
            <a:off x="827417" y="3313219"/>
            <a:ext cx="2214247" cy="319160"/>
          </a:xfrm>
          <a:prstGeom prst="rect">
            <a:avLst/>
          </a:prstGeom>
          <a:solidFill>
            <a:schemeClr val="accent6">
              <a:lumMod val="60000"/>
              <a:lumOff val="40000"/>
            </a:schemeClr>
          </a:solidFill>
          <a:ln w="15875">
            <a:solidFill>
              <a:srgbClr val="081D58"/>
            </a:solidFill>
            <a:miter lim="800000"/>
            <a:headEnd/>
            <a:tailEnd/>
          </a:ln>
        </p:spPr>
        <p:txBody>
          <a:bodyPr anchor="ctr"/>
          <a:lstStyle/>
          <a:p>
            <a:pPr algn="ctr">
              <a:defRPr/>
            </a:pPr>
            <a:r>
              <a:rPr lang="en-GB" sz="1049" kern="0" dirty="0">
                <a:solidFill>
                  <a:srgbClr val="081D58"/>
                </a:solidFill>
                <a:latin typeface="Avenir Next LT Pro" panose="020B0504020202020204" pitchFamily="34" charset="77"/>
                <a:cs typeface="Arial" panose="020B0604020202020204" pitchFamily="34" charset="0"/>
              </a:rPr>
              <a:t>How serious would it be?</a:t>
            </a:r>
          </a:p>
        </p:txBody>
      </p:sp>
      <p:sp>
        <p:nvSpPr>
          <p:cNvPr id="11" name="Rectangle 36">
            <a:extLst>
              <a:ext uri="{FF2B5EF4-FFF2-40B4-BE49-F238E27FC236}">
                <a16:creationId xmlns:a16="http://schemas.microsoft.com/office/drawing/2014/main" id="{59C38AA1-5D69-F48A-C907-50019B5A4938}"/>
              </a:ext>
            </a:extLst>
          </p:cNvPr>
          <p:cNvSpPr>
            <a:spLocks noChangeArrowheads="1"/>
          </p:cNvSpPr>
          <p:nvPr/>
        </p:nvSpPr>
        <p:spPr bwMode="auto">
          <a:xfrm>
            <a:off x="827417" y="3951882"/>
            <a:ext cx="2214247" cy="319160"/>
          </a:xfrm>
          <a:prstGeom prst="rect">
            <a:avLst/>
          </a:prstGeom>
          <a:solidFill>
            <a:schemeClr val="accent6">
              <a:lumMod val="60000"/>
              <a:lumOff val="40000"/>
            </a:schemeClr>
          </a:solidFill>
          <a:ln w="15875">
            <a:solidFill>
              <a:srgbClr val="081D58"/>
            </a:solidFill>
            <a:miter lim="800000"/>
            <a:headEnd/>
            <a:tailEnd/>
          </a:ln>
        </p:spPr>
        <p:txBody>
          <a:bodyPr anchor="ctr"/>
          <a:lstStyle/>
          <a:p>
            <a:pPr algn="ctr">
              <a:defRPr/>
            </a:pPr>
            <a:r>
              <a:rPr lang="en-GB" sz="1049" kern="0" dirty="0">
                <a:solidFill>
                  <a:srgbClr val="081D58"/>
                </a:solidFill>
                <a:latin typeface="Avenir Next LT Pro" panose="020B0504020202020204" pitchFamily="34" charset="77"/>
                <a:cs typeface="Arial" panose="020B0604020202020204" pitchFamily="34" charset="0"/>
              </a:rPr>
              <a:t>How likely is it?</a:t>
            </a:r>
          </a:p>
        </p:txBody>
      </p:sp>
      <p:sp>
        <p:nvSpPr>
          <p:cNvPr id="12" name="Rectangle 36">
            <a:extLst>
              <a:ext uri="{FF2B5EF4-FFF2-40B4-BE49-F238E27FC236}">
                <a16:creationId xmlns:a16="http://schemas.microsoft.com/office/drawing/2014/main" id="{5F3BDEB9-73B7-BDED-9FC1-3B33A02FD598}"/>
              </a:ext>
            </a:extLst>
          </p:cNvPr>
          <p:cNvSpPr>
            <a:spLocks noChangeArrowheads="1"/>
          </p:cNvSpPr>
          <p:nvPr/>
        </p:nvSpPr>
        <p:spPr bwMode="auto">
          <a:xfrm>
            <a:off x="827417" y="4722341"/>
            <a:ext cx="2214247" cy="319160"/>
          </a:xfrm>
          <a:prstGeom prst="rect">
            <a:avLst/>
          </a:prstGeom>
          <a:solidFill>
            <a:schemeClr val="accent6">
              <a:lumMod val="60000"/>
              <a:lumOff val="40000"/>
            </a:schemeClr>
          </a:solidFill>
          <a:ln w="15875">
            <a:solidFill>
              <a:srgbClr val="081D58"/>
            </a:solidFill>
            <a:miter lim="800000"/>
            <a:headEnd/>
            <a:tailEnd/>
          </a:ln>
        </p:spPr>
        <p:txBody>
          <a:bodyPr anchor="ctr"/>
          <a:lstStyle/>
          <a:p>
            <a:pPr algn="ctr">
              <a:defRPr/>
            </a:pPr>
            <a:r>
              <a:rPr lang="en-GB" sz="1049" kern="0" dirty="0">
                <a:solidFill>
                  <a:srgbClr val="081D58"/>
                </a:solidFill>
                <a:latin typeface="Avenir Next LT Pro" panose="020B0504020202020204" pitchFamily="34" charset="77"/>
                <a:cs typeface="Arial" panose="020B0604020202020204" pitchFamily="34" charset="0"/>
              </a:rPr>
              <a:t>What should we do about it?</a:t>
            </a:r>
          </a:p>
        </p:txBody>
      </p:sp>
      <p:cxnSp>
        <p:nvCxnSpPr>
          <p:cNvPr id="13" name="Straight Arrow Connector 12">
            <a:extLst>
              <a:ext uri="{FF2B5EF4-FFF2-40B4-BE49-F238E27FC236}">
                <a16:creationId xmlns:a16="http://schemas.microsoft.com/office/drawing/2014/main" id="{584D5E44-80BA-9C89-FAF7-81DFD955EDA4}"/>
              </a:ext>
            </a:extLst>
          </p:cNvPr>
          <p:cNvCxnSpPr>
            <a:stCxn id="9" idx="2"/>
            <a:endCxn id="10" idx="0"/>
          </p:cNvCxnSpPr>
          <p:nvPr/>
        </p:nvCxnSpPr>
        <p:spPr>
          <a:xfrm>
            <a:off x="1934540" y="2891107"/>
            <a:ext cx="0" cy="42210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4436494-2ABC-38A4-E0C0-908A03EFBE34}"/>
              </a:ext>
            </a:extLst>
          </p:cNvPr>
          <p:cNvCxnSpPr>
            <a:stCxn id="10" idx="2"/>
            <a:endCxn id="11" idx="0"/>
          </p:cNvCxnSpPr>
          <p:nvPr/>
        </p:nvCxnSpPr>
        <p:spPr>
          <a:xfrm>
            <a:off x="1934540" y="3632376"/>
            <a:ext cx="0" cy="319504"/>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B16CD6F-69ED-E115-D040-44B3104C5397}"/>
              </a:ext>
            </a:extLst>
          </p:cNvPr>
          <p:cNvCxnSpPr>
            <a:stCxn id="11" idx="2"/>
            <a:endCxn id="12" idx="0"/>
          </p:cNvCxnSpPr>
          <p:nvPr/>
        </p:nvCxnSpPr>
        <p:spPr>
          <a:xfrm>
            <a:off x="1934540" y="4271039"/>
            <a:ext cx="0" cy="451299"/>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FD315C0-D928-6BF9-394F-9E3776A3DDCC}"/>
              </a:ext>
            </a:extLst>
          </p:cNvPr>
          <p:cNvSpPr txBox="1"/>
          <p:nvPr/>
        </p:nvSpPr>
        <p:spPr>
          <a:xfrm>
            <a:off x="4734246" y="3295449"/>
            <a:ext cx="2430269" cy="253787"/>
          </a:xfrm>
          <a:prstGeom prst="rect">
            <a:avLst/>
          </a:prstGeom>
          <a:solidFill>
            <a:schemeClr val="accent3"/>
          </a:solidFill>
          <a:ln w="15875">
            <a:solidFill>
              <a:schemeClr val="tx1"/>
            </a:solidFill>
          </a:ln>
        </p:spPr>
        <p:txBody>
          <a:bodyPr wrap="square" rtlCol="0">
            <a:spAutoFit/>
          </a:bodyPr>
          <a:lstStyle/>
          <a:p>
            <a:pPr algn="ctr"/>
            <a:r>
              <a:rPr lang="en-GB" sz="1049" dirty="0">
                <a:solidFill>
                  <a:schemeClr val="bg1"/>
                </a:solidFill>
                <a:latin typeface="Avenir Next LT Pro" panose="020B0504020202020204" pitchFamily="34" charset="77"/>
              </a:rPr>
              <a:t>Risk Analysis</a:t>
            </a:r>
          </a:p>
        </p:txBody>
      </p:sp>
      <p:sp>
        <p:nvSpPr>
          <p:cNvPr id="17" name="TextBox 16">
            <a:extLst>
              <a:ext uri="{FF2B5EF4-FFF2-40B4-BE49-F238E27FC236}">
                <a16:creationId xmlns:a16="http://schemas.microsoft.com/office/drawing/2014/main" id="{A7D400BF-0AC4-1EF6-B9E2-9B1691D4441A}"/>
              </a:ext>
            </a:extLst>
          </p:cNvPr>
          <p:cNvSpPr txBox="1"/>
          <p:nvPr/>
        </p:nvSpPr>
        <p:spPr>
          <a:xfrm>
            <a:off x="4756355" y="4018947"/>
            <a:ext cx="2430269" cy="253787"/>
          </a:xfrm>
          <a:prstGeom prst="rect">
            <a:avLst/>
          </a:prstGeom>
          <a:solidFill>
            <a:schemeClr val="accent5"/>
          </a:solidFill>
          <a:ln w="15875">
            <a:solidFill>
              <a:schemeClr val="tx1"/>
            </a:solidFill>
          </a:ln>
        </p:spPr>
        <p:txBody>
          <a:bodyPr wrap="square" rtlCol="0">
            <a:spAutoFit/>
          </a:bodyPr>
          <a:lstStyle/>
          <a:p>
            <a:pPr algn="ctr"/>
            <a:r>
              <a:rPr lang="en-GB" sz="1049" dirty="0">
                <a:solidFill>
                  <a:schemeClr val="bg1"/>
                </a:solidFill>
                <a:latin typeface="Avenir Next LT Pro" panose="020B0504020202020204" pitchFamily="34" charset="77"/>
              </a:rPr>
              <a:t>Risk Evaluation</a:t>
            </a:r>
          </a:p>
        </p:txBody>
      </p:sp>
      <p:sp>
        <p:nvSpPr>
          <p:cNvPr id="18" name="TextBox 17">
            <a:extLst>
              <a:ext uri="{FF2B5EF4-FFF2-40B4-BE49-F238E27FC236}">
                <a16:creationId xmlns:a16="http://schemas.microsoft.com/office/drawing/2014/main" id="{3162CBEE-7806-F15E-4624-AEB93ADB736E}"/>
              </a:ext>
            </a:extLst>
          </p:cNvPr>
          <p:cNvSpPr txBox="1"/>
          <p:nvPr/>
        </p:nvSpPr>
        <p:spPr>
          <a:xfrm>
            <a:off x="4734246" y="4876977"/>
            <a:ext cx="2430269" cy="253787"/>
          </a:xfrm>
          <a:prstGeom prst="rect">
            <a:avLst/>
          </a:prstGeom>
          <a:solidFill>
            <a:schemeClr val="accent6"/>
          </a:solidFill>
          <a:ln w="15875">
            <a:solidFill>
              <a:schemeClr val="tx1"/>
            </a:solidFill>
          </a:ln>
        </p:spPr>
        <p:txBody>
          <a:bodyPr wrap="square" rtlCol="0">
            <a:spAutoFit/>
          </a:bodyPr>
          <a:lstStyle/>
          <a:p>
            <a:pPr algn="ctr"/>
            <a:r>
              <a:rPr lang="en-GB" sz="1049" dirty="0">
                <a:solidFill>
                  <a:schemeClr val="bg1"/>
                </a:solidFill>
                <a:latin typeface="Avenir Next LT Pro" panose="020B0504020202020204" pitchFamily="34" charset="77"/>
              </a:rPr>
              <a:t>Risk Control</a:t>
            </a:r>
          </a:p>
        </p:txBody>
      </p:sp>
      <p:cxnSp>
        <p:nvCxnSpPr>
          <p:cNvPr id="19" name="Straight Arrow Connector 18">
            <a:extLst>
              <a:ext uri="{FF2B5EF4-FFF2-40B4-BE49-F238E27FC236}">
                <a16:creationId xmlns:a16="http://schemas.microsoft.com/office/drawing/2014/main" id="{CC6AD0AC-406D-C810-B9D5-DFF2BF5295E8}"/>
              </a:ext>
            </a:extLst>
          </p:cNvPr>
          <p:cNvCxnSpPr>
            <a:cxnSpLocks/>
            <a:stCxn id="16" idx="2"/>
          </p:cNvCxnSpPr>
          <p:nvPr/>
        </p:nvCxnSpPr>
        <p:spPr>
          <a:xfrm>
            <a:off x="5949381" y="3549236"/>
            <a:ext cx="18990" cy="476590"/>
          </a:xfrm>
          <a:prstGeom prst="straightConnector1">
            <a:avLst/>
          </a:prstGeom>
          <a:ln w="38100">
            <a:solidFill>
              <a:srgbClr val="00B0F0"/>
            </a:solidFill>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22DA8CFB-2F2C-9705-F5EA-52D8E8C6D63C}"/>
              </a:ext>
            </a:extLst>
          </p:cNvPr>
          <p:cNvCxnSpPr>
            <a:cxnSpLocks/>
            <a:stCxn id="17" idx="2"/>
          </p:cNvCxnSpPr>
          <p:nvPr/>
        </p:nvCxnSpPr>
        <p:spPr>
          <a:xfrm flipH="1">
            <a:off x="5968371" y="4272734"/>
            <a:ext cx="3119" cy="604243"/>
          </a:xfrm>
          <a:prstGeom prst="straightConnector1">
            <a:avLst/>
          </a:prstGeom>
          <a:ln w="38100">
            <a:solidFill>
              <a:srgbClr val="00B0F0"/>
            </a:solidFill>
            <a:tailEnd type="arrow"/>
          </a:ln>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75C5BF85-EF93-4BCC-D94A-6DCC5D5827FD}"/>
              </a:ext>
            </a:extLst>
          </p:cNvPr>
          <p:cNvSpPr txBox="1"/>
          <p:nvPr/>
        </p:nvSpPr>
        <p:spPr>
          <a:xfrm>
            <a:off x="4734246" y="2571950"/>
            <a:ext cx="2430269" cy="415242"/>
          </a:xfrm>
          <a:prstGeom prst="rect">
            <a:avLst/>
          </a:prstGeom>
          <a:solidFill>
            <a:schemeClr val="accent1"/>
          </a:solidFill>
          <a:ln w="15875">
            <a:solidFill>
              <a:schemeClr val="tx1"/>
            </a:solidFill>
          </a:ln>
        </p:spPr>
        <p:txBody>
          <a:bodyPr wrap="square" rtlCol="0">
            <a:spAutoFit/>
          </a:bodyPr>
          <a:lstStyle/>
          <a:p>
            <a:pPr algn="ctr"/>
            <a:r>
              <a:rPr lang="en-GB" sz="1049" dirty="0">
                <a:solidFill>
                  <a:schemeClr val="bg1"/>
                </a:solidFill>
                <a:latin typeface="Avenir Next LT Pro" panose="020B0504020202020204" pitchFamily="34" charset="77"/>
              </a:rPr>
              <a:t>DCB 0129/0160 Standard Requirement</a:t>
            </a:r>
          </a:p>
        </p:txBody>
      </p:sp>
      <p:cxnSp>
        <p:nvCxnSpPr>
          <p:cNvPr id="22" name="Straight Arrow Connector 21">
            <a:extLst>
              <a:ext uri="{FF2B5EF4-FFF2-40B4-BE49-F238E27FC236}">
                <a16:creationId xmlns:a16="http://schemas.microsoft.com/office/drawing/2014/main" id="{89E31FE8-AC81-046E-F8DC-BA4166637E93}"/>
              </a:ext>
            </a:extLst>
          </p:cNvPr>
          <p:cNvCxnSpPr>
            <a:cxnSpLocks/>
          </p:cNvCxnSpPr>
          <p:nvPr/>
        </p:nvCxnSpPr>
        <p:spPr>
          <a:xfrm flipH="1">
            <a:off x="5953049" y="3023382"/>
            <a:ext cx="3119" cy="265931"/>
          </a:xfrm>
          <a:prstGeom prst="straightConnector1">
            <a:avLst/>
          </a:prstGeom>
          <a:ln w="38100">
            <a:solidFill>
              <a:srgbClr val="00B0F0"/>
            </a:solidFill>
            <a:tailEnd type="arrow"/>
          </a:ln>
        </p:spPr>
        <p:style>
          <a:lnRef idx="2">
            <a:schemeClr val="dk1"/>
          </a:lnRef>
          <a:fillRef idx="0">
            <a:schemeClr val="dk1"/>
          </a:fillRef>
          <a:effectRef idx="1">
            <a:schemeClr val="dk1"/>
          </a:effectRef>
          <a:fontRef idx="minor">
            <a:schemeClr val="tx1"/>
          </a:fontRef>
        </p:style>
      </p:cxnSp>
      <p:sp>
        <p:nvSpPr>
          <p:cNvPr id="23" name="Rectangle 36">
            <a:extLst>
              <a:ext uri="{FF2B5EF4-FFF2-40B4-BE49-F238E27FC236}">
                <a16:creationId xmlns:a16="http://schemas.microsoft.com/office/drawing/2014/main" id="{D16DC722-F3ED-D64B-9F23-7676189819A0}"/>
              </a:ext>
            </a:extLst>
          </p:cNvPr>
          <p:cNvSpPr>
            <a:spLocks noChangeArrowheads="1"/>
          </p:cNvSpPr>
          <p:nvPr/>
        </p:nvSpPr>
        <p:spPr bwMode="auto">
          <a:xfrm>
            <a:off x="8860685" y="2571950"/>
            <a:ext cx="2214247" cy="319160"/>
          </a:xfrm>
          <a:prstGeom prst="rect">
            <a:avLst/>
          </a:prstGeom>
          <a:solidFill>
            <a:schemeClr val="accent6">
              <a:lumMod val="60000"/>
              <a:lumOff val="40000"/>
            </a:schemeClr>
          </a:solidFill>
          <a:ln w="15875">
            <a:solidFill>
              <a:srgbClr val="081D58"/>
            </a:solidFill>
            <a:miter lim="800000"/>
            <a:headEnd/>
            <a:tailEnd/>
          </a:ln>
        </p:spPr>
        <p:txBody>
          <a:bodyPr anchor="ctr"/>
          <a:lstStyle/>
          <a:p>
            <a:pPr algn="ctr">
              <a:defRPr/>
            </a:pPr>
            <a:r>
              <a:rPr lang="en-GB" sz="1049" kern="0" dirty="0">
                <a:solidFill>
                  <a:srgbClr val="081D58"/>
                </a:solidFill>
                <a:latin typeface="Avenir Next LT Pro" panose="020B0504020202020204" pitchFamily="34" charset="77"/>
                <a:cs typeface="Arial" panose="020B0604020202020204" pitchFamily="34" charset="0"/>
              </a:rPr>
              <a:t>Clinical Risk Management Plan</a:t>
            </a:r>
          </a:p>
        </p:txBody>
      </p:sp>
      <p:sp>
        <p:nvSpPr>
          <p:cNvPr id="24" name="Rectangle 36">
            <a:extLst>
              <a:ext uri="{FF2B5EF4-FFF2-40B4-BE49-F238E27FC236}">
                <a16:creationId xmlns:a16="http://schemas.microsoft.com/office/drawing/2014/main" id="{CBEFE576-C5A0-FD3B-527F-887FDACA6643}"/>
              </a:ext>
            </a:extLst>
          </p:cNvPr>
          <p:cNvSpPr>
            <a:spLocks noChangeArrowheads="1"/>
          </p:cNvSpPr>
          <p:nvPr/>
        </p:nvSpPr>
        <p:spPr bwMode="auto">
          <a:xfrm>
            <a:off x="8860685" y="3315885"/>
            <a:ext cx="2214247" cy="319160"/>
          </a:xfrm>
          <a:prstGeom prst="rect">
            <a:avLst/>
          </a:prstGeom>
          <a:solidFill>
            <a:schemeClr val="accent6">
              <a:lumMod val="60000"/>
              <a:lumOff val="40000"/>
            </a:schemeClr>
          </a:solidFill>
          <a:ln w="15875">
            <a:solidFill>
              <a:srgbClr val="081D58"/>
            </a:solidFill>
            <a:miter lim="800000"/>
            <a:headEnd/>
            <a:tailEnd/>
          </a:ln>
        </p:spPr>
        <p:txBody>
          <a:bodyPr anchor="ctr"/>
          <a:lstStyle/>
          <a:p>
            <a:pPr algn="ctr">
              <a:defRPr/>
            </a:pPr>
            <a:r>
              <a:rPr lang="en-GB" sz="1049" kern="0" dirty="0">
                <a:solidFill>
                  <a:srgbClr val="081D58"/>
                </a:solidFill>
                <a:latin typeface="Avenir Next LT Pro" panose="020B0504020202020204" pitchFamily="34" charset="77"/>
                <a:cs typeface="Arial" panose="020B0604020202020204" pitchFamily="34" charset="0"/>
              </a:rPr>
              <a:t>Hazard Log</a:t>
            </a:r>
          </a:p>
        </p:txBody>
      </p:sp>
      <p:sp>
        <p:nvSpPr>
          <p:cNvPr id="25" name="Rectangle 36">
            <a:extLst>
              <a:ext uri="{FF2B5EF4-FFF2-40B4-BE49-F238E27FC236}">
                <a16:creationId xmlns:a16="http://schemas.microsoft.com/office/drawing/2014/main" id="{3B367A29-CB24-AF38-77E4-34306A90168C}"/>
              </a:ext>
            </a:extLst>
          </p:cNvPr>
          <p:cNvSpPr>
            <a:spLocks noChangeArrowheads="1"/>
          </p:cNvSpPr>
          <p:nvPr/>
        </p:nvSpPr>
        <p:spPr bwMode="auto">
          <a:xfrm>
            <a:off x="8860685" y="4058557"/>
            <a:ext cx="2214247" cy="319160"/>
          </a:xfrm>
          <a:prstGeom prst="rect">
            <a:avLst/>
          </a:prstGeom>
          <a:solidFill>
            <a:schemeClr val="accent6">
              <a:lumMod val="60000"/>
              <a:lumOff val="40000"/>
            </a:schemeClr>
          </a:solidFill>
          <a:ln w="15875">
            <a:solidFill>
              <a:srgbClr val="081D58"/>
            </a:solidFill>
            <a:miter lim="800000"/>
            <a:headEnd/>
            <a:tailEnd/>
          </a:ln>
        </p:spPr>
        <p:txBody>
          <a:bodyPr anchor="ctr"/>
          <a:lstStyle/>
          <a:p>
            <a:pPr algn="ctr">
              <a:defRPr/>
            </a:pPr>
            <a:r>
              <a:rPr lang="en-GB" sz="1049" kern="0" dirty="0">
                <a:solidFill>
                  <a:srgbClr val="081D58"/>
                </a:solidFill>
                <a:latin typeface="Avenir Next LT Pro" panose="020B0504020202020204" pitchFamily="34" charset="77"/>
                <a:cs typeface="Arial" panose="020B0604020202020204" pitchFamily="34" charset="0"/>
              </a:rPr>
              <a:t>Clinical Safety Case Report</a:t>
            </a:r>
          </a:p>
        </p:txBody>
      </p:sp>
      <p:sp>
        <p:nvSpPr>
          <p:cNvPr id="26" name="Rectangle 36">
            <a:extLst>
              <a:ext uri="{FF2B5EF4-FFF2-40B4-BE49-F238E27FC236}">
                <a16:creationId xmlns:a16="http://schemas.microsoft.com/office/drawing/2014/main" id="{6F4B480F-A917-A1EE-4E9B-DBB8FD3F67CC}"/>
              </a:ext>
            </a:extLst>
          </p:cNvPr>
          <p:cNvSpPr>
            <a:spLocks noChangeArrowheads="1"/>
          </p:cNvSpPr>
          <p:nvPr/>
        </p:nvSpPr>
        <p:spPr bwMode="auto">
          <a:xfrm>
            <a:off x="8860685" y="4798929"/>
            <a:ext cx="2214247" cy="319160"/>
          </a:xfrm>
          <a:prstGeom prst="rect">
            <a:avLst/>
          </a:prstGeom>
          <a:solidFill>
            <a:schemeClr val="accent6">
              <a:lumMod val="60000"/>
              <a:lumOff val="40000"/>
            </a:schemeClr>
          </a:solidFill>
          <a:ln w="15875">
            <a:solidFill>
              <a:srgbClr val="081D58"/>
            </a:solidFill>
            <a:miter lim="800000"/>
            <a:headEnd/>
            <a:tailEnd/>
          </a:ln>
        </p:spPr>
        <p:txBody>
          <a:bodyPr anchor="ctr"/>
          <a:lstStyle/>
          <a:p>
            <a:pPr algn="ctr">
              <a:defRPr/>
            </a:pPr>
            <a:r>
              <a:rPr lang="en-GB" sz="1049" kern="0" dirty="0">
                <a:solidFill>
                  <a:srgbClr val="081D58"/>
                </a:solidFill>
                <a:latin typeface="Avenir Next LT Pro" panose="020B0504020202020204" pitchFamily="34" charset="77"/>
                <a:cs typeface="Arial" panose="020B0604020202020204" pitchFamily="34" charset="0"/>
              </a:rPr>
              <a:t>Safety Incident Management Log</a:t>
            </a:r>
          </a:p>
        </p:txBody>
      </p:sp>
      <p:cxnSp>
        <p:nvCxnSpPr>
          <p:cNvPr id="27" name="Straight Arrow Connector 26">
            <a:extLst>
              <a:ext uri="{FF2B5EF4-FFF2-40B4-BE49-F238E27FC236}">
                <a16:creationId xmlns:a16="http://schemas.microsoft.com/office/drawing/2014/main" id="{AC2BF86E-DCC6-748E-A380-E6ECB7D71D24}"/>
              </a:ext>
            </a:extLst>
          </p:cNvPr>
          <p:cNvCxnSpPr>
            <a:cxnSpLocks/>
            <a:stCxn id="24" idx="2"/>
            <a:endCxn id="25" idx="0"/>
          </p:cNvCxnSpPr>
          <p:nvPr/>
        </p:nvCxnSpPr>
        <p:spPr>
          <a:xfrm>
            <a:off x="9967809" y="3635043"/>
            <a:ext cx="0" cy="423513"/>
          </a:xfrm>
          <a:prstGeom prst="straightConnector1">
            <a:avLst/>
          </a:prstGeom>
          <a:ln w="38100">
            <a:solidFill>
              <a:srgbClr val="00B0F0"/>
            </a:solidFill>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04B8F345-0834-510C-1321-9E134F6E75FB}"/>
              </a:ext>
            </a:extLst>
          </p:cNvPr>
          <p:cNvCxnSpPr>
            <a:cxnSpLocks/>
            <a:stCxn id="23" idx="2"/>
            <a:endCxn id="24" idx="0"/>
          </p:cNvCxnSpPr>
          <p:nvPr/>
        </p:nvCxnSpPr>
        <p:spPr>
          <a:xfrm>
            <a:off x="9967809" y="2891109"/>
            <a:ext cx="0" cy="424773"/>
          </a:xfrm>
          <a:prstGeom prst="straightConnector1">
            <a:avLst/>
          </a:prstGeom>
          <a:ln w="38100">
            <a:solidFill>
              <a:srgbClr val="00B0F0"/>
            </a:solidFill>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8A3F49E5-01E0-ECA0-CC47-BBE490C80A94}"/>
              </a:ext>
            </a:extLst>
          </p:cNvPr>
          <p:cNvCxnSpPr>
            <a:cxnSpLocks/>
          </p:cNvCxnSpPr>
          <p:nvPr/>
        </p:nvCxnSpPr>
        <p:spPr>
          <a:xfrm>
            <a:off x="9967809" y="4389817"/>
            <a:ext cx="0" cy="423513"/>
          </a:xfrm>
          <a:prstGeom prst="straightConnector1">
            <a:avLst/>
          </a:prstGeom>
          <a:ln w="38100">
            <a:solidFill>
              <a:srgbClr val="00B0F0"/>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9730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p:tgtEl>
                                          <p:spTgt spid="23"/>
                                        </p:tgtEl>
                                        <p:attrNameLst>
                                          <p:attrName>ppt_y</p:attrName>
                                        </p:attrNameLst>
                                      </p:cBhvr>
                                      <p:tavLst>
                                        <p:tav tm="0">
                                          <p:val>
                                            <p:strVal val="#ppt_y+#ppt_h*1.125000"/>
                                          </p:val>
                                        </p:tav>
                                        <p:tav tm="100000">
                                          <p:val>
                                            <p:strVal val="#ppt_y"/>
                                          </p:val>
                                        </p:tav>
                                      </p:tavLst>
                                    </p:anim>
                                    <p:animEffect transition="in" filter="wipe(up)">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p:tgtEl>
                                          <p:spTgt spid="24"/>
                                        </p:tgtEl>
                                        <p:attrNameLst>
                                          <p:attrName>ppt_y</p:attrName>
                                        </p:attrNameLst>
                                      </p:cBhvr>
                                      <p:tavLst>
                                        <p:tav tm="0">
                                          <p:val>
                                            <p:strVal val="#ppt_y+#ppt_h*1.125000"/>
                                          </p:val>
                                        </p:tav>
                                        <p:tav tm="100000">
                                          <p:val>
                                            <p:strVal val="#ppt_y"/>
                                          </p:val>
                                        </p:tav>
                                      </p:tavLst>
                                    </p:anim>
                                    <p:animEffect transition="in" filter="wipe(up)">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4"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p:tgtEl>
                                          <p:spTgt spid="25"/>
                                        </p:tgtEl>
                                        <p:attrNameLst>
                                          <p:attrName>ppt_y</p:attrName>
                                        </p:attrNameLst>
                                      </p:cBhvr>
                                      <p:tavLst>
                                        <p:tav tm="0">
                                          <p:val>
                                            <p:strVal val="#ppt_y+#ppt_h*1.125000"/>
                                          </p:val>
                                        </p:tav>
                                        <p:tav tm="100000">
                                          <p:val>
                                            <p:strVal val="#ppt_y"/>
                                          </p:val>
                                        </p:tav>
                                      </p:tavLst>
                                    </p:anim>
                                    <p:animEffect transition="in" filter="wipe(up)">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p:tgtEl>
                                          <p:spTgt spid="26"/>
                                        </p:tgtEl>
                                        <p:attrNameLst>
                                          <p:attrName>ppt_y</p:attrName>
                                        </p:attrNameLst>
                                      </p:cBhvr>
                                      <p:tavLst>
                                        <p:tav tm="0">
                                          <p:val>
                                            <p:strVal val="#ppt_y+#ppt_h*1.125000"/>
                                          </p:val>
                                        </p:tav>
                                        <p:tav tm="100000">
                                          <p:val>
                                            <p:strVal val="#ppt_y"/>
                                          </p:val>
                                        </p:tav>
                                      </p:tavLst>
                                    </p:anim>
                                    <p:animEffect transition="in" filter="wipe(up)">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animBg="1"/>
      <p:bldP spid="17" grpId="0" animBg="1"/>
      <p:bldP spid="18" grpId="0" animBg="1"/>
      <p:bldP spid="21" grpId="0" animBg="1"/>
      <p:bldP spid="21" grpId="1"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Clinical Safety – Key Roles </a:t>
            </a:r>
            <a:endParaRPr lang="en-US" sz="32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2" name="TextBox 1">
            <a:extLst>
              <a:ext uri="{FF2B5EF4-FFF2-40B4-BE49-F238E27FC236}">
                <a16:creationId xmlns:a16="http://schemas.microsoft.com/office/drawing/2014/main" id="{1DE4C364-F95E-644F-5ADC-2F0A06F21F60}"/>
              </a:ext>
            </a:extLst>
          </p:cNvPr>
          <p:cNvSpPr txBox="1"/>
          <p:nvPr/>
        </p:nvSpPr>
        <p:spPr>
          <a:xfrm>
            <a:off x="0" y="1195639"/>
            <a:ext cx="12192000" cy="5816977"/>
          </a:xfrm>
          <a:prstGeom prst="rect">
            <a:avLst/>
          </a:prstGeom>
          <a:noFill/>
        </p:spPr>
        <p:txBody>
          <a:bodyPr wrap="square" rtlCol="0">
            <a:spAutoFit/>
          </a:bodyPr>
          <a:lstStyle/>
          <a:p>
            <a:pPr algn="ctr"/>
            <a:r>
              <a:rPr lang="en-GB" sz="4800" b="1" dirty="0">
                <a:latin typeface="Arial" panose="020B0604020202020204" pitchFamily="34" charset="0"/>
                <a:cs typeface="Arial" panose="020B0604020202020204" pitchFamily="34" charset="0"/>
              </a:rPr>
              <a:t>THE PATIENT!</a:t>
            </a:r>
          </a:p>
          <a:p>
            <a:pPr algn="ctr"/>
            <a:endParaRPr lang="en-GB" sz="48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Clinical Safety Officer (CSO) </a:t>
            </a:r>
            <a:r>
              <a:rPr lang="en-GB" sz="1600" dirty="0">
                <a:latin typeface="Arial" panose="020B0604020202020204" pitchFamily="34" charset="0"/>
                <a:cs typeface="Arial" panose="020B0604020202020204" pitchFamily="34" charset="0"/>
              </a:rPr>
              <a:t>– experienced individual who oversees and has ultimate responsibility for the sign off of all safety documentation. They will be able to advise and guide all CRM activities and escalate any issues that may arise to top management</a:t>
            </a:r>
          </a:p>
          <a:p>
            <a:endParaRPr lang="en-GB" sz="1600"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CNIO/CCIO </a:t>
            </a:r>
            <a:r>
              <a:rPr lang="en-GB" sz="1600" dirty="0">
                <a:latin typeface="Arial" panose="020B0604020202020204" pitchFamily="34" charset="0"/>
                <a:cs typeface="Arial" panose="020B0604020202020204" pitchFamily="34" charset="0"/>
              </a:rPr>
              <a:t>– these roles have significant importance in establishing robust CRM process to be able to support any digital health project and maintaining communication with the digital workforce and beyond. They are the middleware between the project team and executive team members which will influence change management and transformation where it is needed. </a:t>
            </a:r>
          </a:p>
          <a:p>
            <a:endParaRPr lang="en-GB" sz="1600"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Subject Matter Expertise (SME) </a:t>
            </a:r>
            <a:r>
              <a:rPr lang="en-GB" sz="1600" dirty="0">
                <a:latin typeface="Arial" panose="020B0604020202020204" pitchFamily="34" charset="0"/>
                <a:cs typeface="Arial" panose="020B0604020202020204" pitchFamily="34" charset="0"/>
              </a:rPr>
              <a:t>– those individuals who have the working knowledge of the clinical and non-clinical workflow and processes involved in the project which the digital health system is supporting. These team members are priceless with the skill sets and experience to be able to inform the CRM process and assist with Hazard Identification,  Risk Analysis &amp; Evaluation, Supporting evidence gathering and supporting the project team with CRM activities </a:t>
            </a:r>
          </a:p>
          <a:p>
            <a:endParaRPr lang="en-GB" sz="1600"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Users </a:t>
            </a:r>
            <a:r>
              <a:rPr lang="en-GB" sz="1600" dirty="0">
                <a:latin typeface="Arial" panose="020B0604020202020204" pitchFamily="34" charset="0"/>
                <a:cs typeface="Arial" panose="020B0604020202020204" pitchFamily="34" charset="0"/>
              </a:rPr>
              <a:t>– maybe the most important team members who will have valuable knowledge and experience that can be utilised to inform the CRM process and identify those common risk factors and areas of concern which will influence the Clinical Risk Management Plan and the project deliverables. </a:t>
            </a:r>
          </a:p>
          <a:p>
            <a:endParaRPr lang="en-GB" dirty="0"/>
          </a:p>
          <a:p>
            <a:r>
              <a:rPr lang="en-GB" dirty="0"/>
              <a:t> </a:t>
            </a:r>
          </a:p>
        </p:txBody>
      </p:sp>
    </p:spTree>
    <p:extLst>
      <p:ext uri="{BB962C8B-B14F-4D97-AF65-F5344CB8AC3E}">
        <p14:creationId xmlns:p14="http://schemas.microsoft.com/office/powerpoint/2010/main" val="1645565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Clinical Safety- Governance Framework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080373" y="306540"/>
            <a:ext cx="1545867" cy="351076"/>
          </a:xfrm>
          <a:prstGeom prst="rect">
            <a:avLst/>
          </a:prstGeom>
        </p:spPr>
      </p:pic>
      <p:pic>
        <p:nvPicPr>
          <p:cNvPr id="2" name="Picture 1">
            <a:extLst>
              <a:ext uri="{FF2B5EF4-FFF2-40B4-BE49-F238E27FC236}">
                <a16:creationId xmlns:a16="http://schemas.microsoft.com/office/drawing/2014/main" id="{7AEDD54C-425E-412C-B7EA-4360BC0C5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3293"/>
            <a:ext cx="12191999" cy="6181243"/>
          </a:xfrm>
          <a:prstGeom prst="rect">
            <a:avLst/>
          </a:prstGeom>
          <a:noFill/>
        </p:spPr>
      </p:pic>
    </p:spTree>
    <p:extLst>
      <p:ext uri="{BB962C8B-B14F-4D97-AF65-F5344CB8AC3E}">
        <p14:creationId xmlns:p14="http://schemas.microsoft.com/office/powerpoint/2010/main" val="3227450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YAS Colour Palette">
      <a:dk1>
        <a:sysClr val="windowText" lastClr="000000"/>
      </a:dk1>
      <a:lt1>
        <a:sysClr val="window" lastClr="FFFFFF"/>
      </a:lt1>
      <a:dk2>
        <a:srgbClr val="768692"/>
      </a:dk2>
      <a:lt2>
        <a:srgbClr val="E8EDEE"/>
      </a:lt2>
      <a:accent1>
        <a:srgbClr val="005EB8"/>
      </a:accent1>
      <a:accent2>
        <a:srgbClr val="41B6E6"/>
      </a:accent2>
      <a:accent3>
        <a:srgbClr val="78BE20"/>
      </a:accent3>
      <a:accent4>
        <a:srgbClr val="FFB81C"/>
      </a:accent4>
      <a:accent5>
        <a:srgbClr val="00A499"/>
      </a:accent5>
      <a:accent6>
        <a:srgbClr val="006747"/>
      </a:accent6>
      <a:hlink>
        <a:srgbClr val="005EB8"/>
      </a:hlink>
      <a:folHlink>
        <a:srgbClr val="41B6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 Template 16-9" id="{2CC0945E-EB4F-4E7E-9BB8-F9457A6FB627}" vid="{78761F3B-DD6A-44E4-A9C8-8AD49644FC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F8728FEF3F4540BED6A9C2ACE6AB40" ma:contentTypeVersion="16" ma:contentTypeDescription="Create a new document." ma:contentTypeScope="" ma:versionID="a8d11c95b1a4637e0c896fe10dec4b48">
  <xsd:schema xmlns:xsd="http://www.w3.org/2001/XMLSchema" xmlns:xs="http://www.w3.org/2001/XMLSchema" xmlns:p="http://schemas.microsoft.com/office/2006/metadata/properties" xmlns:ns2="26c5be63-7636-43f1-bc12-9a358815ed73" xmlns:ns3="00062cda-fd36-412a-9134-e5b115d9e187" targetNamespace="http://schemas.microsoft.com/office/2006/metadata/properties" ma:root="true" ma:fieldsID="6d3bfea539ea45db0154f7ab5c916637" ns2:_="" ns3:_="">
    <xsd:import namespace="26c5be63-7636-43f1-bc12-9a358815ed73"/>
    <xsd:import namespace="00062cda-fd36-412a-9134-e5b115d9e1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5be63-7636-43f1-bc12-9a358815e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53c15d-b4f2-4052-9b3e-b026a4b846b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062cda-fd36-412a-9134-e5b115d9e18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3ede7a6-f423-4abc-bed1-5b61fd051000}" ma:internalName="TaxCatchAll" ma:showField="CatchAllData" ma:web="00062cda-fd36-412a-9134-e5b115d9e1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c5be63-7636-43f1-bc12-9a358815ed73">
      <Terms xmlns="http://schemas.microsoft.com/office/infopath/2007/PartnerControls"/>
    </lcf76f155ced4ddcb4097134ff3c332f>
    <TaxCatchAll xmlns="00062cda-fd36-412a-9134-e5b115d9e187" xsi:nil="true"/>
  </documentManagement>
</p:properties>
</file>

<file path=customXml/itemProps1.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2.xml><?xml version="1.0" encoding="utf-8"?>
<ds:datastoreItem xmlns:ds="http://schemas.openxmlformats.org/officeDocument/2006/customXml" ds:itemID="{B5E73E62-4A90-48EA-8EB3-FCABBC175F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5be63-7636-43f1-bc12-9a358815ed73"/>
    <ds:schemaRef ds:uri="00062cda-fd36-412a-9134-e5b115d9e1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B5F6FB-0ACA-44C0-BA0A-9453667C30BB}">
  <ds:schemaRefs>
    <ds:schemaRef ds:uri="http://purl.org/dc/dcmitype/"/>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terms/"/>
    <ds:schemaRef ds:uri="00062cda-fd36-412a-9134-e5b115d9e187"/>
    <ds:schemaRef ds:uri="26c5be63-7636-43f1-bc12-9a358815ed7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4216</TotalTime>
  <Words>3585</Words>
  <Application>Microsoft Office PowerPoint</Application>
  <PresentationFormat>Widescreen</PresentationFormat>
  <Paragraphs>480</Paragraphs>
  <Slides>37</Slides>
  <Notes>13</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Arial</vt:lpstr>
      <vt:lpstr>Avenir Next LT Pro</vt:lpstr>
      <vt:lpstr>Calibri</vt:lpstr>
      <vt:lpstr>Calibri Light</vt:lpstr>
      <vt:lpstr>Lato Light</vt:lpstr>
      <vt:lpstr>Poppins</vt:lpstr>
      <vt:lpstr>Wingdings</vt:lpstr>
      <vt:lpstr>Office Theme</vt:lpstr>
      <vt:lpstr>1_Office Theme</vt:lpstr>
      <vt:lpstr>Clinical Safety</vt:lpstr>
      <vt:lpstr>PowerPoint Presentation</vt:lpstr>
      <vt:lpstr>PowerPoint Presentation</vt:lpstr>
      <vt:lpstr>PowerPoint Presentation</vt:lpstr>
      <vt:lpstr>PowerPoint Presentation</vt:lpstr>
      <vt:lpstr>PowerPoint Presentation</vt:lpstr>
      <vt:lpstr>Risk Management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YAS Clinical Safety Process</vt:lpstr>
      <vt:lpstr>YAS Clinical Safety Process</vt:lpstr>
      <vt:lpstr>Risks &amp; enhancement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WILSON, Rebecca (HUMBER TEACHING NHS FOUNDATION TRUST)</cp:lastModifiedBy>
  <cp:revision>62</cp:revision>
  <dcterms:created xsi:type="dcterms:W3CDTF">2022-04-12T19:39:15Z</dcterms:created>
  <dcterms:modified xsi:type="dcterms:W3CDTF">2023-03-21T10:03:19Z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0x0101003BF8728FEF3F4540BED6A9C2ACE6AB40</vt:lpwstr>
  </property>
</Properties>
</file>