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56" r:id="rId5"/>
    <p:sldId id="270" r:id="rId6"/>
    <p:sldId id="271"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3C9F"/>
    <a:srgbClr val="782283"/>
    <a:srgbClr val="E6F5FC"/>
    <a:srgbClr val="3C063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29"/>
    <p:restoredTop sz="94718"/>
  </p:normalViewPr>
  <p:slideViewPr>
    <p:cSldViewPr snapToGrid="0" snapToObjects="1">
      <p:cViewPr varScale="1">
        <p:scale>
          <a:sx n="65" d="100"/>
          <a:sy n="65" d="100"/>
        </p:scale>
        <p:origin x="12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1CFFF-12AF-44D6-82E3-FEE925A13DFB}" type="datetimeFigureOut">
              <a:rPr lang="en-GB" smtClean="0"/>
              <a:t>23/03/2023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D0D11-D625-44DE-9929-A6F899F38458}" type="slidenum">
              <a:rPr lang="en-GB" smtClean="0"/>
              <a:t>‹#›</a:t>
            </a:fld>
            <a:endParaRPr lang="en-GB"/>
          </a:p>
        </p:txBody>
      </p:sp>
    </p:spTree>
    <p:extLst>
      <p:ext uri="{BB962C8B-B14F-4D97-AF65-F5344CB8AC3E}">
        <p14:creationId xmlns:p14="http://schemas.microsoft.com/office/powerpoint/2010/main" val="337962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CD0D11-D625-44DE-9929-A6F899F38458}" type="slidenum">
              <a:rPr lang="en-GB" smtClean="0"/>
              <a:t>1</a:t>
            </a:fld>
            <a:endParaRPr lang="en-GB"/>
          </a:p>
        </p:txBody>
      </p:sp>
    </p:spTree>
    <p:extLst>
      <p:ext uri="{BB962C8B-B14F-4D97-AF65-F5344CB8AC3E}">
        <p14:creationId xmlns:p14="http://schemas.microsoft.com/office/powerpoint/2010/main" val="421813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D0D11-D625-44DE-9929-A6F899F38458}" type="slidenum">
              <a:rPr lang="en-GB" smtClean="0"/>
              <a:t>2</a:t>
            </a:fld>
            <a:endParaRPr lang="en-GB"/>
          </a:p>
        </p:txBody>
      </p:sp>
    </p:spTree>
    <p:extLst>
      <p:ext uri="{BB962C8B-B14F-4D97-AF65-F5344CB8AC3E}">
        <p14:creationId xmlns:p14="http://schemas.microsoft.com/office/powerpoint/2010/main" val="14816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D0D11-D625-44DE-9929-A6F899F38458}" type="slidenum">
              <a:rPr lang="en-GB" smtClean="0"/>
              <a:t>3</a:t>
            </a:fld>
            <a:endParaRPr lang="en-GB"/>
          </a:p>
        </p:txBody>
      </p:sp>
    </p:spTree>
    <p:extLst>
      <p:ext uri="{BB962C8B-B14F-4D97-AF65-F5344CB8AC3E}">
        <p14:creationId xmlns:p14="http://schemas.microsoft.com/office/powerpoint/2010/main" val="377040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3/23/2023</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5601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3/23/2023</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41411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3/23/2023</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08510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3/23/2023</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14450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3/23/2023</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60361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3/23/2023</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69964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3/23/2023</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1442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3/23/2023</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19636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3/23/2023</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40513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3/23/2023</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420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3/23/2023</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32191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3/23/2023</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jpe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14802" y="238503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1037522" y="2232399"/>
            <a:ext cx="8960623" cy="2086159"/>
          </a:xfrm>
        </p:spPr>
        <p:txBody>
          <a:bodyPr>
            <a:normAutofit/>
          </a:bodyPr>
          <a:lstStyle/>
          <a:p>
            <a:pPr algn="l"/>
            <a:r>
              <a:rPr lang="en-US" sz="3600" b="1" dirty="0">
                <a:solidFill>
                  <a:schemeClr val="bg1"/>
                </a:solidFill>
                <a:latin typeface="Arial" panose="020B0604020202020204" pitchFamily="34" charset="0"/>
                <a:cs typeface="Arial" panose="020B0604020202020204" pitchFamily="34" charset="0"/>
              </a:rPr>
              <a:t>Outcomes and actions for…</a:t>
            </a:r>
            <a:br>
              <a:rPr lang="en-US" sz="3600" b="1" dirty="0">
                <a:solidFill>
                  <a:schemeClr val="bg1"/>
                </a:solidFill>
                <a:latin typeface="Arial" panose="020B0604020202020204" pitchFamily="34" charset="0"/>
                <a:cs typeface="Arial" panose="020B0604020202020204" pitchFamily="34" charset="0"/>
              </a:rPr>
            </a:b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Clinical Safety Workshop</a:t>
            </a:r>
          </a:p>
        </p:txBody>
      </p:sp>
      <p:sp>
        <p:nvSpPr>
          <p:cNvPr id="4" name="Subtitle 2">
            <a:extLst>
              <a:ext uri="{FF2B5EF4-FFF2-40B4-BE49-F238E27FC236}">
                <a16:creationId xmlns:a16="http://schemas.microsoft.com/office/drawing/2014/main" id="{3C93F276-E5CD-6644-9594-B9573657C25B}"/>
              </a:ext>
            </a:extLst>
          </p:cNvPr>
          <p:cNvSpPr txBox="1">
            <a:spLocks/>
          </p:cNvSpPr>
          <p:nvPr/>
        </p:nvSpPr>
        <p:spPr>
          <a:xfrm>
            <a:off x="1066799" y="1284134"/>
            <a:ext cx="11954910" cy="73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20</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 21</a:t>
            </a:r>
            <a:r>
              <a:rPr lang="en-GB" sz="1600" baseline="30000" dirty="0">
                <a:latin typeface="Arial" panose="020B0604020202020204" pitchFamily="34" charset="0"/>
                <a:cs typeface="Arial" panose="020B0604020202020204" pitchFamily="34" charset="0"/>
              </a:rPr>
              <a:t>st</a:t>
            </a:r>
            <a:r>
              <a:rPr lang="en-GB" sz="1600" dirty="0">
                <a:latin typeface="Arial" panose="020B0604020202020204" pitchFamily="34" charset="0"/>
                <a:cs typeface="Arial" panose="020B0604020202020204" pitchFamily="34" charset="0"/>
              </a:rPr>
              <a:t> March 2023, The Queens Hotel, Leeds</a:t>
            </a: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3"/>
          <a:srcRect t="60718"/>
          <a:stretch/>
        </p:blipFill>
        <p:spPr>
          <a:xfrm>
            <a:off x="8294807" y="614081"/>
            <a:ext cx="3911995" cy="65058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4"/>
          <a:stretch>
            <a:fillRect/>
          </a:stretch>
        </p:blipFill>
        <p:spPr>
          <a:xfrm>
            <a:off x="1157359" y="444227"/>
            <a:ext cx="4360475" cy="990291"/>
          </a:xfrm>
          <a:prstGeom prst="rect">
            <a:avLst/>
          </a:prstGeom>
        </p:spPr>
      </p:pic>
      <p:sp>
        <p:nvSpPr>
          <p:cNvPr id="3" name="TextBox 2">
            <a:extLst>
              <a:ext uri="{FF2B5EF4-FFF2-40B4-BE49-F238E27FC236}">
                <a16:creationId xmlns:a16="http://schemas.microsoft.com/office/drawing/2014/main" id="{7E913607-C874-CAE2-1706-951E2E494156}"/>
              </a:ext>
            </a:extLst>
          </p:cNvPr>
          <p:cNvSpPr txBox="1"/>
          <p:nvPr/>
        </p:nvSpPr>
        <p:spPr>
          <a:xfrm>
            <a:off x="801663" y="5697390"/>
            <a:ext cx="3018829" cy="2862322"/>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Rebecca Wilson </a:t>
            </a:r>
          </a:p>
          <a:p>
            <a:r>
              <a:rPr lang="en-GB" b="1" dirty="0">
                <a:solidFill>
                  <a:schemeClr val="bg1"/>
                </a:solidFill>
                <a:latin typeface="Arial" panose="020B0604020202020204" pitchFamily="34" charset="0"/>
                <a:cs typeface="Arial" panose="020B0604020202020204" pitchFamily="34" charset="0"/>
              </a:rPr>
              <a:t>YHCR Clinical Safety Lead </a:t>
            </a:r>
            <a:br>
              <a:rPr lang="en-GB" dirty="0">
                <a:solidFill>
                  <a:schemeClr val="bg1"/>
                </a:solidFill>
                <a:latin typeface="Arial" panose="020B0604020202020204" pitchFamily="34" charset="0"/>
                <a:cs typeface="Arial" panose="020B0604020202020204" pitchFamily="34" charset="0"/>
              </a:rPr>
            </a:br>
            <a:endParaRPr lang="en-GB" dirty="0">
              <a:solidFill>
                <a:schemeClr val="bg1"/>
              </a:solidFill>
              <a:latin typeface="Arial" panose="020B0604020202020204" pitchFamily="34" charset="0"/>
              <a:cs typeface="Arial" panose="020B0604020202020204" pitchFamily="34" charset="0"/>
            </a:endParaRPr>
          </a:p>
          <a:p>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 </a:t>
            </a:r>
          </a:p>
          <a:p>
            <a:endParaRPr lang="en-US"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356E37-93BE-B6EF-DCA2-027FD54B04BC}"/>
              </a:ext>
            </a:extLst>
          </p:cNvPr>
          <p:cNvSpPr txBox="1"/>
          <p:nvPr/>
        </p:nvSpPr>
        <p:spPr>
          <a:xfrm>
            <a:off x="3570546" y="5684907"/>
            <a:ext cx="3139343" cy="2308324"/>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Dean Mawson </a:t>
            </a:r>
          </a:p>
          <a:p>
            <a:r>
              <a:rPr lang="en-GB" b="1" dirty="0">
                <a:solidFill>
                  <a:schemeClr val="bg1"/>
                </a:solidFill>
                <a:latin typeface="Arial" panose="020B0604020202020204" pitchFamily="34" charset="0"/>
                <a:cs typeface="Arial" panose="020B0604020202020204" pitchFamily="34" charset="0"/>
              </a:rPr>
              <a:t>CSO</a:t>
            </a:r>
            <a:br>
              <a:rPr lang="en-GB" dirty="0">
                <a:solidFill>
                  <a:schemeClr val="bg1"/>
                </a:solidFill>
                <a:latin typeface="Arial" panose="020B0604020202020204" pitchFamily="34" charset="0"/>
                <a:cs typeface="Arial" panose="020B0604020202020204" pitchFamily="34" charset="0"/>
              </a:rPr>
            </a:br>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 </a:t>
            </a:r>
          </a:p>
          <a:p>
            <a:endParaRPr lang="en-US"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4471443-7B65-2631-2842-CA32EE63DD2C}"/>
              </a:ext>
            </a:extLst>
          </p:cNvPr>
          <p:cNvSpPr txBox="1"/>
          <p:nvPr/>
        </p:nvSpPr>
        <p:spPr>
          <a:xfrm>
            <a:off x="5469114" y="5684907"/>
            <a:ext cx="3684410" cy="2585323"/>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Vicky Faint </a:t>
            </a:r>
          </a:p>
          <a:p>
            <a:r>
              <a:rPr lang="en-GB" b="1" dirty="0">
                <a:solidFill>
                  <a:schemeClr val="bg1"/>
                </a:solidFill>
                <a:latin typeface="Arial" panose="020B0604020202020204" pitchFamily="34" charset="0"/>
                <a:cs typeface="Arial" panose="020B0604020202020204" pitchFamily="34" charset="0"/>
              </a:rPr>
              <a:t>CSO Leeds </a:t>
            </a:r>
            <a:br>
              <a:rPr lang="en-GB" dirty="0">
                <a:solidFill>
                  <a:schemeClr val="bg1"/>
                </a:solidFill>
                <a:latin typeface="Arial" panose="020B0604020202020204" pitchFamily="34" charset="0"/>
                <a:cs typeface="Arial" panose="020B0604020202020204" pitchFamily="34" charset="0"/>
              </a:rPr>
            </a:br>
            <a:endParaRPr lang="en-GB" dirty="0">
              <a:solidFill>
                <a:schemeClr val="bg1"/>
              </a:solidFill>
              <a:latin typeface="Arial" panose="020B0604020202020204" pitchFamily="34" charset="0"/>
              <a:cs typeface="Arial" panose="020B0604020202020204" pitchFamily="34" charset="0"/>
            </a:endParaRPr>
          </a:p>
          <a:p>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 </a:t>
            </a:r>
          </a:p>
          <a:p>
            <a:endParaRPr lang="en-US"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71FE5DB-81B1-F1DB-56BC-75CC58F35F14}"/>
              </a:ext>
            </a:extLst>
          </p:cNvPr>
          <p:cNvSpPr txBox="1"/>
          <p:nvPr/>
        </p:nvSpPr>
        <p:spPr>
          <a:xfrm>
            <a:off x="801663" y="5183012"/>
            <a:ext cx="6509656" cy="400110"/>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Workshop Leads:</a:t>
            </a:r>
            <a:endParaRPr lang="en-US" sz="2000" dirty="0"/>
          </a:p>
        </p:txBody>
      </p:sp>
      <p:sp>
        <p:nvSpPr>
          <p:cNvPr id="8" name="TextBox 7">
            <a:extLst>
              <a:ext uri="{FF2B5EF4-FFF2-40B4-BE49-F238E27FC236}">
                <a16:creationId xmlns:a16="http://schemas.microsoft.com/office/drawing/2014/main" id="{3AF934E9-EAF8-B791-619E-26404BE57BBC}"/>
              </a:ext>
            </a:extLst>
          </p:cNvPr>
          <p:cNvSpPr txBox="1"/>
          <p:nvPr/>
        </p:nvSpPr>
        <p:spPr>
          <a:xfrm>
            <a:off x="7197011" y="5684906"/>
            <a:ext cx="3684410" cy="2862322"/>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Ola Zahran </a:t>
            </a:r>
          </a:p>
          <a:p>
            <a:r>
              <a:rPr lang="en-GB" b="1" dirty="0">
                <a:solidFill>
                  <a:schemeClr val="bg1"/>
                </a:solidFill>
                <a:latin typeface="Arial" panose="020B0604020202020204" pitchFamily="34" charset="0"/>
                <a:cs typeface="Arial" panose="020B0604020202020204" pitchFamily="34" charset="0"/>
              </a:rPr>
              <a:t>CTO YAS</a:t>
            </a:r>
          </a:p>
          <a:p>
            <a:r>
              <a:rPr lang="en-GB" b="1" dirty="0">
                <a:solidFill>
                  <a:schemeClr val="bg1"/>
                </a:solidFill>
                <a:latin typeface="Arial" panose="020B0604020202020204" pitchFamily="34" charset="0"/>
                <a:cs typeface="Arial" panose="020B0604020202020204" pitchFamily="34" charset="0"/>
              </a:rPr>
              <a:t> </a:t>
            </a:r>
            <a:br>
              <a:rPr lang="en-GB" dirty="0">
                <a:solidFill>
                  <a:schemeClr val="bg1"/>
                </a:solidFill>
                <a:latin typeface="Arial" panose="020B0604020202020204" pitchFamily="34" charset="0"/>
                <a:cs typeface="Arial" panose="020B0604020202020204" pitchFamily="34" charset="0"/>
              </a:rPr>
            </a:br>
            <a:endParaRPr lang="en-GB" dirty="0">
              <a:solidFill>
                <a:schemeClr val="bg1"/>
              </a:solidFill>
              <a:latin typeface="Arial" panose="020B0604020202020204" pitchFamily="34" charset="0"/>
              <a:cs typeface="Arial" panose="020B0604020202020204" pitchFamily="34" charset="0"/>
            </a:endParaRPr>
          </a:p>
          <a:p>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 </a:t>
            </a:r>
          </a:p>
          <a:p>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27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2444289" y="-346633"/>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In summary:</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4"/>
          <a:stretch>
            <a:fillRect/>
          </a:stretch>
        </p:blipFill>
        <p:spPr>
          <a:xfrm>
            <a:off x="568411" y="6151404"/>
            <a:ext cx="1878517" cy="433504"/>
          </a:xfrm>
          <a:prstGeom prst="rect">
            <a:avLst/>
          </a:prstGeom>
        </p:spPr>
      </p:pic>
      <p:sp>
        <p:nvSpPr>
          <p:cNvPr id="5" name="Rounded Rectangle 4">
            <a:extLst>
              <a:ext uri="{FF2B5EF4-FFF2-40B4-BE49-F238E27FC236}">
                <a16:creationId xmlns:a16="http://schemas.microsoft.com/office/drawing/2014/main" id="{2DC41DBD-8045-CCDD-DECB-59A0212BA480}"/>
              </a:ext>
            </a:extLst>
          </p:cNvPr>
          <p:cNvSpPr/>
          <p:nvPr/>
        </p:nvSpPr>
        <p:spPr>
          <a:xfrm>
            <a:off x="568411" y="1124464"/>
            <a:ext cx="4880919" cy="4910575"/>
          </a:xfrm>
          <a:prstGeom prst="roundRect">
            <a:avLst/>
          </a:prstGeom>
          <a:solidFill>
            <a:schemeClr val="lt1">
              <a:alpha val="0"/>
            </a:schemeClr>
          </a:solid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t"/>
          <a:lstStyle/>
          <a:p>
            <a:r>
              <a:rPr lang="en-US" dirty="0">
                <a:solidFill>
                  <a:schemeClr val="bg1"/>
                </a:solidFill>
              </a:rPr>
              <a:t>Workshop focused on brief overview of mandated standards and requirements. How they link into the </a:t>
            </a:r>
            <a:r>
              <a:rPr lang="en-US" dirty="0" err="1">
                <a:solidFill>
                  <a:schemeClr val="bg1"/>
                </a:solidFill>
              </a:rPr>
              <a:t>ShCR</a:t>
            </a:r>
            <a:r>
              <a:rPr lang="en-US" dirty="0">
                <a:solidFill>
                  <a:schemeClr val="bg1"/>
                </a:solidFill>
              </a:rPr>
              <a:t> and importance of governance. Key message were to embed the process with the people. Engagement is crucial from the right people from the start, explained our assurance processes and what good looks like,  addressed the challenges and celebrated the success. Heard the journeys from Leeds and YAS and how they adopted their own process and aligned it to ours. Asked candidates to document any hazards and place on the boards, relucent but encouraged and got some good feedback. No surprises though- all common themes we are already aware of. </a:t>
            </a:r>
          </a:p>
        </p:txBody>
      </p:sp>
      <p:sp>
        <p:nvSpPr>
          <p:cNvPr id="6" name="Rectangle 5">
            <a:extLst>
              <a:ext uri="{FF2B5EF4-FFF2-40B4-BE49-F238E27FC236}">
                <a16:creationId xmlns:a16="http://schemas.microsoft.com/office/drawing/2014/main" id="{B1E3B802-9D1E-1441-1DE3-4FE3469A1D48}"/>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erson standing next to a sign&#10;&#10;Description automatically generated">
            <a:extLst>
              <a:ext uri="{FF2B5EF4-FFF2-40B4-BE49-F238E27FC236}">
                <a16:creationId xmlns:a16="http://schemas.microsoft.com/office/drawing/2014/main" id="{8DAFF8F2-5DD6-2B91-713F-CEB4A5B585DF}"/>
              </a:ext>
            </a:extLst>
          </p:cNvPr>
          <p:cNvPicPr>
            <a:picLocks noChangeAspect="1"/>
          </p:cNvPicPr>
          <p:nvPr/>
        </p:nvPicPr>
        <p:blipFill>
          <a:blip r:embed="rId5"/>
          <a:stretch>
            <a:fillRect/>
          </a:stretch>
        </p:blipFill>
        <p:spPr>
          <a:xfrm>
            <a:off x="7970263" y="0"/>
            <a:ext cx="4221737" cy="6858000"/>
          </a:xfrm>
          <a:prstGeom prst="rect">
            <a:avLst/>
          </a:prstGeom>
        </p:spPr>
      </p:pic>
    </p:spTree>
    <p:extLst>
      <p:ext uri="{BB962C8B-B14F-4D97-AF65-F5344CB8AC3E}">
        <p14:creationId xmlns:p14="http://schemas.microsoft.com/office/powerpoint/2010/main" val="271495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274197" y="-383703"/>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Goals:</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4"/>
          <a:stretch>
            <a:fillRect/>
          </a:stretch>
        </p:blipFill>
        <p:spPr>
          <a:xfrm>
            <a:off x="568411" y="6151404"/>
            <a:ext cx="1878517" cy="433504"/>
          </a:xfrm>
          <a:prstGeom prst="rect">
            <a:avLst/>
          </a:prstGeom>
        </p:spPr>
      </p:pic>
      <p:sp>
        <p:nvSpPr>
          <p:cNvPr id="5" name="Rounded Rectangle 4">
            <a:extLst>
              <a:ext uri="{FF2B5EF4-FFF2-40B4-BE49-F238E27FC236}">
                <a16:creationId xmlns:a16="http://schemas.microsoft.com/office/drawing/2014/main" id="{2DC41DBD-8045-CCDD-DECB-59A0212BA480}"/>
              </a:ext>
            </a:extLst>
          </p:cNvPr>
          <p:cNvSpPr/>
          <p:nvPr/>
        </p:nvSpPr>
        <p:spPr>
          <a:xfrm>
            <a:off x="568411" y="1124465"/>
            <a:ext cx="4880919" cy="4732638"/>
          </a:xfrm>
          <a:prstGeom prst="roundRect">
            <a:avLst/>
          </a:prstGeom>
          <a:solidFill>
            <a:schemeClr val="lt1">
              <a:alpha val="0"/>
            </a:schemeClr>
          </a:solidFill>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t"/>
          <a:lstStyle/>
          <a:p>
            <a:r>
              <a:rPr lang="en-US" sz="2400" dirty="0">
                <a:solidFill>
                  <a:schemeClr val="bg1"/>
                </a:solidFill>
              </a:rPr>
              <a:t>Please list the top 3 goals to take forward from your workshop</a:t>
            </a:r>
          </a:p>
          <a:p>
            <a:endParaRPr lang="en-US" sz="2400" dirty="0">
              <a:solidFill>
                <a:schemeClr val="bg1"/>
              </a:solidFill>
            </a:endParaRPr>
          </a:p>
          <a:p>
            <a:r>
              <a:rPr lang="en-US" sz="2400" dirty="0">
                <a:solidFill>
                  <a:schemeClr val="bg1"/>
                </a:solidFill>
              </a:rPr>
              <a:t>1. Build a national </a:t>
            </a:r>
            <a:r>
              <a:rPr lang="en-US" sz="2400" dirty="0" err="1">
                <a:solidFill>
                  <a:schemeClr val="bg1"/>
                </a:solidFill>
              </a:rPr>
              <a:t>ShCR</a:t>
            </a:r>
            <a:r>
              <a:rPr lang="en-US" sz="2400" dirty="0">
                <a:solidFill>
                  <a:schemeClr val="bg1"/>
                </a:solidFill>
              </a:rPr>
              <a:t> framework </a:t>
            </a:r>
          </a:p>
          <a:p>
            <a:endParaRPr lang="en-US" sz="2400" dirty="0">
              <a:solidFill>
                <a:schemeClr val="bg1"/>
              </a:solidFill>
            </a:endParaRPr>
          </a:p>
          <a:p>
            <a:r>
              <a:rPr lang="en-US" sz="2400" dirty="0">
                <a:solidFill>
                  <a:schemeClr val="bg1"/>
                </a:solidFill>
              </a:rPr>
              <a:t>2. Connect with Social Care and ICB’s more for transparency of CS and link together </a:t>
            </a:r>
          </a:p>
          <a:p>
            <a:endParaRPr lang="en-US" sz="2400" dirty="0">
              <a:solidFill>
                <a:schemeClr val="bg1"/>
              </a:solidFill>
            </a:endParaRPr>
          </a:p>
          <a:p>
            <a:r>
              <a:rPr lang="en-US" sz="2400" dirty="0">
                <a:solidFill>
                  <a:schemeClr val="bg1"/>
                </a:solidFill>
              </a:rPr>
              <a:t>3. Be transparent and share materials  </a:t>
            </a:r>
          </a:p>
        </p:txBody>
      </p:sp>
      <p:sp>
        <p:nvSpPr>
          <p:cNvPr id="6" name="Rectangle 5">
            <a:extLst>
              <a:ext uri="{FF2B5EF4-FFF2-40B4-BE49-F238E27FC236}">
                <a16:creationId xmlns:a16="http://schemas.microsoft.com/office/drawing/2014/main" id="{B1E3B802-9D1E-1441-1DE3-4FE3469A1D48}"/>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descr="Text, letter&#10;&#10;Description automatically generated">
            <a:extLst>
              <a:ext uri="{FF2B5EF4-FFF2-40B4-BE49-F238E27FC236}">
                <a16:creationId xmlns:a16="http://schemas.microsoft.com/office/drawing/2014/main" id="{994D1B9E-CCDE-FD14-5320-8DFF878EC375}"/>
              </a:ext>
            </a:extLst>
          </p:cNvPr>
          <p:cNvPicPr>
            <a:picLocks noChangeAspect="1"/>
          </p:cNvPicPr>
          <p:nvPr/>
        </p:nvPicPr>
        <p:blipFill>
          <a:blip r:embed="rId5"/>
          <a:stretch>
            <a:fillRect/>
          </a:stretch>
        </p:blipFill>
        <p:spPr>
          <a:xfrm rot="5400000">
            <a:off x="9235123" y="411351"/>
            <a:ext cx="3103681" cy="2327761"/>
          </a:xfrm>
          <a:prstGeom prst="rect">
            <a:avLst/>
          </a:prstGeom>
        </p:spPr>
      </p:pic>
      <p:pic>
        <p:nvPicPr>
          <p:cNvPr id="37" name="Picture 36" descr="A group of women standing in front of a projector screen&#10;&#10;Description automatically generated with medium confidence">
            <a:extLst>
              <a:ext uri="{FF2B5EF4-FFF2-40B4-BE49-F238E27FC236}">
                <a16:creationId xmlns:a16="http://schemas.microsoft.com/office/drawing/2014/main" id="{FC95CB34-2491-AE84-F7CA-80394A5E9374}"/>
              </a:ext>
            </a:extLst>
          </p:cNvPr>
          <p:cNvPicPr>
            <a:picLocks noChangeAspect="1"/>
          </p:cNvPicPr>
          <p:nvPr/>
        </p:nvPicPr>
        <p:blipFill rotWithShape="1">
          <a:blip r:embed="rId6"/>
          <a:srcRect l="19268" t="10373" r="7649" b="7665"/>
          <a:stretch/>
        </p:blipFill>
        <p:spPr>
          <a:xfrm>
            <a:off x="5769824" y="13154"/>
            <a:ext cx="3612103" cy="3038168"/>
          </a:xfrm>
          <a:prstGeom prst="rect">
            <a:avLst/>
          </a:prstGeom>
        </p:spPr>
      </p:pic>
      <p:pic>
        <p:nvPicPr>
          <p:cNvPr id="39" name="Picture 38" descr="A person standing next to a display&#10;&#10;Description automatically generated with medium confidence">
            <a:extLst>
              <a:ext uri="{FF2B5EF4-FFF2-40B4-BE49-F238E27FC236}">
                <a16:creationId xmlns:a16="http://schemas.microsoft.com/office/drawing/2014/main" id="{B4E29BCD-79DD-C4DC-C5D8-70293525751A}"/>
              </a:ext>
            </a:extLst>
          </p:cNvPr>
          <p:cNvPicPr>
            <a:picLocks noChangeAspect="1"/>
          </p:cNvPicPr>
          <p:nvPr/>
        </p:nvPicPr>
        <p:blipFill rotWithShape="1">
          <a:blip r:embed="rId7"/>
          <a:srcRect l="12537" t="28534" b="20366"/>
          <a:stretch/>
        </p:blipFill>
        <p:spPr>
          <a:xfrm>
            <a:off x="5743544" y="3961340"/>
            <a:ext cx="6439164" cy="2821520"/>
          </a:xfrm>
          <a:prstGeom prst="rect">
            <a:avLst/>
          </a:prstGeom>
        </p:spPr>
      </p:pic>
      <p:pic>
        <p:nvPicPr>
          <p:cNvPr id="41" name="Picture 40" descr="A person speaking into a microphone&#10;&#10;Description automatically generated with medium confidence">
            <a:extLst>
              <a:ext uri="{FF2B5EF4-FFF2-40B4-BE49-F238E27FC236}">
                <a16:creationId xmlns:a16="http://schemas.microsoft.com/office/drawing/2014/main" id="{D99ED271-8A54-D77D-4DB1-A21F955A9984}"/>
              </a:ext>
            </a:extLst>
          </p:cNvPr>
          <p:cNvPicPr>
            <a:picLocks noChangeAspect="1"/>
          </p:cNvPicPr>
          <p:nvPr/>
        </p:nvPicPr>
        <p:blipFill rotWithShape="1">
          <a:blip r:embed="rId8"/>
          <a:srcRect l="11958" r="8246" b="42523"/>
          <a:stretch/>
        </p:blipFill>
        <p:spPr>
          <a:xfrm>
            <a:off x="9234820" y="2442256"/>
            <a:ext cx="2957651" cy="2840512"/>
          </a:xfrm>
          <a:prstGeom prst="rect">
            <a:avLst/>
          </a:prstGeom>
        </p:spPr>
      </p:pic>
    </p:spTree>
    <p:extLst>
      <p:ext uri="{BB962C8B-B14F-4D97-AF65-F5344CB8AC3E}">
        <p14:creationId xmlns:p14="http://schemas.microsoft.com/office/powerpoint/2010/main" val="536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238099" y="217764"/>
            <a:ext cx="10325233" cy="461665"/>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Detailed Outcomes &amp; Actions</a:t>
            </a:r>
            <a:endParaRPr lang="en-US" sz="2400" dirty="0">
              <a:latin typeface="Arial" panose="020B0604020202020204" pitchFamily="34" charset="0"/>
              <a:cs typeface="Arial" panose="020B0604020202020204" pitchFamily="34" charset="0"/>
            </a:endParaRPr>
          </a:p>
        </p:txBody>
      </p:sp>
      <p:graphicFrame>
        <p:nvGraphicFramePr>
          <p:cNvPr id="11" name="Table 11">
            <a:extLst>
              <a:ext uri="{FF2B5EF4-FFF2-40B4-BE49-F238E27FC236}">
                <a16:creationId xmlns:a16="http://schemas.microsoft.com/office/drawing/2014/main" id="{7FA5EEF6-A63A-A3A8-F566-1E4A98A09844}"/>
              </a:ext>
            </a:extLst>
          </p:cNvPr>
          <p:cNvGraphicFramePr>
            <a:graphicFrameLocks noGrp="1"/>
          </p:cNvGraphicFramePr>
          <p:nvPr>
            <p:extLst>
              <p:ext uri="{D42A27DB-BD31-4B8C-83A1-F6EECF244321}">
                <p14:modId xmlns:p14="http://schemas.microsoft.com/office/powerpoint/2010/main" val="1342857224"/>
              </p:ext>
            </p:extLst>
          </p:nvPr>
        </p:nvGraphicFramePr>
        <p:xfrm>
          <a:off x="358346" y="1101240"/>
          <a:ext cx="11537093" cy="4947867"/>
        </p:xfrm>
        <a:graphic>
          <a:graphicData uri="http://schemas.openxmlformats.org/drawingml/2006/table">
            <a:tbl>
              <a:tblPr firstRow="1" bandRow="1">
                <a:tableStyleId>{073A0DAA-6AF3-43AB-8588-CEC1D06C72B9}</a:tableStyleId>
              </a:tblPr>
              <a:tblGrid>
                <a:gridCol w="5852270">
                  <a:extLst>
                    <a:ext uri="{9D8B030D-6E8A-4147-A177-3AD203B41FA5}">
                      <a16:colId xmlns:a16="http://schemas.microsoft.com/office/drawing/2014/main" val="3260212020"/>
                    </a:ext>
                  </a:extLst>
                </a:gridCol>
                <a:gridCol w="3981050">
                  <a:extLst>
                    <a:ext uri="{9D8B030D-6E8A-4147-A177-3AD203B41FA5}">
                      <a16:colId xmlns:a16="http://schemas.microsoft.com/office/drawing/2014/main" val="2475817082"/>
                    </a:ext>
                  </a:extLst>
                </a:gridCol>
                <a:gridCol w="1703773">
                  <a:extLst>
                    <a:ext uri="{9D8B030D-6E8A-4147-A177-3AD203B41FA5}">
                      <a16:colId xmlns:a16="http://schemas.microsoft.com/office/drawing/2014/main" val="1333398143"/>
                    </a:ext>
                  </a:extLst>
                </a:gridCol>
              </a:tblGrid>
              <a:tr h="499577">
                <a:tc>
                  <a:txBody>
                    <a:bodyPr/>
                    <a:lstStyle/>
                    <a:p>
                      <a:r>
                        <a:rPr lang="en-US" dirty="0"/>
                        <a:t>Action/Outcome</a:t>
                      </a:r>
                    </a:p>
                  </a:txBody>
                  <a:tcPr>
                    <a:solidFill>
                      <a:srgbClr val="833C9F"/>
                    </a:solidFill>
                  </a:tcPr>
                </a:tc>
                <a:tc>
                  <a:txBody>
                    <a:bodyPr/>
                    <a:lstStyle/>
                    <a:p>
                      <a:r>
                        <a:rPr lang="en-US" dirty="0"/>
                        <a:t>Who is involved?</a:t>
                      </a:r>
                    </a:p>
                  </a:txBody>
                  <a:tcPr>
                    <a:solidFill>
                      <a:srgbClr val="833C9F"/>
                    </a:solidFill>
                  </a:tcPr>
                </a:tc>
                <a:tc>
                  <a:txBody>
                    <a:bodyPr/>
                    <a:lstStyle/>
                    <a:p>
                      <a:r>
                        <a:rPr lang="en-US" dirty="0"/>
                        <a:t>Check in Date</a:t>
                      </a:r>
                    </a:p>
                  </a:txBody>
                  <a:tcPr>
                    <a:solidFill>
                      <a:srgbClr val="833C9F"/>
                    </a:solidFill>
                  </a:tcPr>
                </a:tc>
                <a:extLst>
                  <a:ext uri="{0D108BD9-81ED-4DB2-BD59-A6C34878D82A}">
                    <a16:rowId xmlns:a16="http://schemas.microsoft.com/office/drawing/2014/main" val="1256694468"/>
                  </a:ext>
                </a:extLst>
              </a:tr>
              <a:tr h="862284">
                <a:tc>
                  <a:txBody>
                    <a:bodyPr/>
                    <a:lstStyle/>
                    <a:p>
                      <a:r>
                        <a:rPr lang="en-US" dirty="0" err="1"/>
                        <a:t>ShCR’s</a:t>
                      </a:r>
                      <a:r>
                        <a:rPr lang="en-US" dirty="0"/>
                        <a:t> need the resource from CSO experts to help shape their frameworks and guide them on their journey </a:t>
                      </a:r>
                    </a:p>
                  </a:txBody>
                  <a:tcPr>
                    <a:solidFill>
                      <a:schemeClr val="bg1">
                        <a:lumMod val="85000"/>
                      </a:schemeClr>
                    </a:solidFill>
                  </a:tcPr>
                </a:tc>
                <a:tc>
                  <a:txBody>
                    <a:bodyPr/>
                    <a:lstStyle/>
                    <a:p>
                      <a:r>
                        <a:rPr lang="en-US" dirty="0"/>
                        <a:t>Everyone – </a:t>
                      </a:r>
                      <a:r>
                        <a:rPr lang="en-US" dirty="0" err="1"/>
                        <a:t>SchR’s</a:t>
                      </a:r>
                      <a:r>
                        <a:rPr lang="en-US" dirty="0"/>
                        <a:t>, NHSE, end users </a:t>
                      </a:r>
                    </a:p>
                  </a:txBody>
                  <a:tcPr>
                    <a:solidFill>
                      <a:schemeClr val="bg1">
                        <a:lumMod val="85000"/>
                      </a:schemeClr>
                    </a:solidFill>
                  </a:tcPr>
                </a:tc>
                <a:tc>
                  <a:txBody>
                    <a:bodyPr/>
                    <a:lstStyle/>
                    <a:p>
                      <a:r>
                        <a:rPr lang="en-US" dirty="0"/>
                        <a:t>6 Months – 12 Months </a:t>
                      </a:r>
                    </a:p>
                  </a:txBody>
                  <a:tcPr>
                    <a:solidFill>
                      <a:schemeClr val="bg1">
                        <a:lumMod val="85000"/>
                      </a:schemeClr>
                    </a:solidFill>
                  </a:tcPr>
                </a:tc>
                <a:extLst>
                  <a:ext uri="{0D108BD9-81ED-4DB2-BD59-A6C34878D82A}">
                    <a16:rowId xmlns:a16="http://schemas.microsoft.com/office/drawing/2014/main" val="4160500520"/>
                  </a:ext>
                </a:extLst>
              </a:tr>
              <a:tr h="862284">
                <a:tc>
                  <a:txBody>
                    <a:bodyPr/>
                    <a:lstStyle/>
                    <a:p>
                      <a:r>
                        <a:rPr lang="en-US" dirty="0"/>
                        <a:t>YHCR CS129 documentation to be shared for an example of how it can be done </a:t>
                      </a:r>
                    </a:p>
                  </a:txBody>
                  <a:tcPr>
                    <a:solidFill>
                      <a:schemeClr val="bg1">
                        <a:lumMod val="85000"/>
                      </a:schemeClr>
                    </a:solidFill>
                  </a:tcPr>
                </a:tc>
                <a:tc>
                  <a:txBody>
                    <a:bodyPr/>
                    <a:lstStyle/>
                    <a:p>
                      <a:r>
                        <a:rPr lang="en-US" dirty="0"/>
                        <a:t>YHCR </a:t>
                      </a:r>
                    </a:p>
                  </a:txBody>
                  <a:tcPr>
                    <a:solidFill>
                      <a:schemeClr val="bg1">
                        <a:lumMod val="85000"/>
                      </a:schemeClr>
                    </a:solidFill>
                  </a:tcPr>
                </a:tc>
                <a:tc>
                  <a:txBody>
                    <a:bodyPr/>
                    <a:lstStyle/>
                    <a:p>
                      <a:r>
                        <a:rPr lang="en-US" dirty="0"/>
                        <a:t>ASAP</a:t>
                      </a:r>
                    </a:p>
                  </a:txBody>
                  <a:tcPr>
                    <a:solidFill>
                      <a:schemeClr val="bg1">
                        <a:lumMod val="85000"/>
                      </a:schemeClr>
                    </a:solidFill>
                  </a:tcPr>
                </a:tc>
                <a:extLst>
                  <a:ext uri="{0D108BD9-81ED-4DB2-BD59-A6C34878D82A}">
                    <a16:rowId xmlns:a16="http://schemas.microsoft.com/office/drawing/2014/main" val="2142672240"/>
                  </a:ext>
                </a:extLst>
              </a:tr>
              <a:tr h="499577">
                <a:tc>
                  <a:txBody>
                    <a:bodyPr/>
                    <a:lstStyle/>
                    <a:p>
                      <a:r>
                        <a:rPr lang="en-US" dirty="0"/>
                        <a:t>NHS Retrospective Safety Assurance checklist to be shared </a:t>
                      </a:r>
                    </a:p>
                  </a:txBody>
                  <a:tcPr>
                    <a:solidFill>
                      <a:schemeClr val="bg1">
                        <a:lumMod val="85000"/>
                      </a:schemeClr>
                    </a:solidFill>
                  </a:tcPr>
                </a:tc>
                <a:tc>
                  <a:txBody>
                    <a:bodyPr/>
                    <a:lstStyle/>
                    <a:p>
                      <a:r>
                        <a:rPr lang="en-US" dirty="0"/>
                        <a:t>YHCR</a:t>
                      </a:r>
                    </a:p>
                  </a:txBody>
                  <a:tcPr>
                    <a:solidFill>
                      <a:schemeClr val="bg1">
                        <a:lumMod val="85000"/>
                      </a:schemeClr>
                    </a:solidFill>
                  </a:tcPr>
                </a:tc>
                <a:tc>
                  <a:txBody>
                    <a:bodyPr/>
                    <a:lstStyle/>
                    <a:p>
                      <a:r>
                        <a:rPr lang="en-US" dirty="0"/>
                        <a:t>ASAP</a:t>
                      </a:r>
                    </a:p>
                  </a:txBody>
                  <a:tcPr>
                    <a:solidFill>
                      <a:schemeClr val="bg1">
                        <a:lumMod val="85000"/>
                      </a:schemeClr>
                    </a:solidFill>
                  </a:tcPr>
                </a:tc>
                <a:extLst>
                  <a:ext uri="{0D108BD9-81ED-4DB2-BD59-A6C34878D82A}">
                    <a16:rowId xmlns:a16="http://schemas.microsoft.com/office/drawing/2014/main" val="3058174711"/>
                  </a:ext>
                </a:extLst>
              </a:tr>
              <a:tr h="499577">
                <a:tc>
                  <a:txBody>
                    <a:bodyPr/>
                    <a:lstStyle/>
                    <a:p>
                      <a:r>
                        <a:rPr lang="en-US" dirty="0"/>
                        <a:t>Slides to be shared along with hazards identified </a:t>
                      </a:r>
                    </a:p>
                  </a:txBody>
                  <a:tcPr>
                    <a:solidFill>
                      <a:schemeClr val="bg1">
                        <a:lumMod val="85000"/>
                      </a:schemeClr>
                    </a:solidFill>
                  </a:tcPr>
                </a:tc>
                <a:tc>
                  <a:txBody>
                    <a:bodyPr/>
                    <a:lstStyle/>
                    <a:p>
                      <a:r>
                        <a:rPr lang="en-US" dirty="0"/>
                        <a:t>YHCR</a:t>
                      </a:r>
                    </a:p>
                  </a:txBody>
                  <a:tcPr>
                    <a:solidFill>
                      <a:schemeClr val="bg1">
                        <a:lumMod val="85000"/>
                      </a:schemeClr>
                    </a:solidFill>
                  </a:tcPr>
                </a:tc>
                <a:tc>
                  <a:txBody>
                    <a:bodyPr/>
                    <a:lstStyle/>
                    <a:p>
                      <a:r>
                        <a:rPr lang="en-US" dirty="0"/>
                        <a:t>ASAP</a:t>
                      </a:r>
                    </a:p>
                  </a:txBody>
                  <a:tcPr>
                    <a:solidFill>
                      <a:schemeClr val="bg1">
                        <a:lumMod val="85000"/>
                      </a:schemeClr>
                    </a:solidFill>
                  </a:tcPr>
                </a:tc>
                <a:extLst>
                  <a:ext uri="{0D108BD9-81ED-4DB2-BD59-A6C34878D82A}">
                    <a16:rowId xmlns:a16="http://schemas.microsoft.com/office/drawing/2014/main" val="2797717634"/>
                  </a:ext>
                </a:extLst>
              </a:tr>
              <a:tr h="862284">
                <a:tc>
                  <a:txBody>
                    <a:bodyPr/>
                    <a:lstStyle/>
                    <a:p>
                      <a:r>
                        <a:rPr lang="en-US" dirty="0"/>
                        <a:t>Hazard Log or Blog write up to be produced containing all detail captured on day and shared </a:t>
                      </a:r>
                    </a:p>
                  </a:txBody>
                  <a:tcPr>
                    <a:solidFill>
                      <a:schemeClr val="bg1">
                        <a:lumMod val="85000"/>
                      </a:schemeClr>
                    </a:solidFill>
                  </a:tcPr>
                </a:tc>
                <a:tc>
                  <a:txBody>
                    <a:bodyPr/>
                    <a:lstStyle/>
                    <a:p>
                      <a:r>
                        <a:rPr lang="en-US" dirty="0"/>
                        <a:t>Rebecca Wilson CSO </a:t>
                      </a:r>
                    </a:p>
                  </a:txBody>
                  <a:tcPr>
                    <a:solidFill>
                      <a:schemeClr val="bg1">
                        <a:lumMod val="85000"/>
                      </a:schemeClr>
                    </a:solidFill>
                  </a:tcPr>
                </a:tc>
                <a:tc>
                  <a:txBody>
                    <a:bodyPr/>
                    <a:lstStyle/>
                    <a:p>
                      <a:r>
                        <a:rPr lang="en-US" dirty="0"/>
                        <a:t>ASAP</a:t>
                      </a:r>
                    </a:p>
                  </a:txBody>
                  <a:tcPr>
                    <a:solidFill>
                      <a:schemeClr val="bg1">
                        <a:lumMod val="85000"/>
                      </a:schemeClr>
                    </a:solidFill>
                  </a:tcPr>
                </a:tc>
                <a:extLst>
                  <a:ext uri="{0D108BD9-81ED-4DB2-BD59-A6C34878D82A}">
                    <a16:rowId xmlns:a16="http://schemas.microsoft.com/office/drawing/2014/main" val="316120193"/>
                  </a:ext>
                </a:extLst>
              </a:tr>
              <a:tr h="862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Network for CSO’s and Social Leads to come together in a </a:t>
                      </a:r>
                      <a:r>
                        <a:rPr lang="en-US" dirty="0" err="1"/>
                        <a:t>ShCR</a:t>
                      </a:r>
                      <a:r>
                        <a:rPr lang="en-US" dirty="0"/>
                        <a:t> forum to share knowledge, best practice etc. </a:t>
                      </a:r>
                    </a:p>
                  </a:txBody>
                  <a:tcPr>
                    <a:solidFill>
                      <a:schemeClr val="bg1">
                        <a:lumMod val="85000"/>
                      </a:schemeClr>
                    </a:solidFill>
                  </a:tcPr>
                </a:tc>
                <a:tc>
                  <a:txBody>
                    <a:bodyPr/>
                    <a:lstStyle/>
                    <a:p>
                      <a:r>
                        <a:rPr lang="en-US" dirty="0"/>
                        <a:t>Everyone</a:t>
                      </a:r>
                    </a:p>
                  </a:txBody>
                  <a:tcPr>
                    <a:solidFill>
                      <a:schemeClr val="bg1">
                        <a:lumMod val="85000"/>
                      </a:schemeClr>
                    </a:solidFill>
                  </a:tcPr>
                </a:tc>
                <a:tc>
                  <a:txBody>
                    <a:bodyPr/>
                    <a:lstStyle/>
                    <a:p>
                      <a:r>
                        <a:rPr lang="en-US" dirty="0"/>
                        <a:t>6 months </a:t>
                      </a:r>
                    </a:p>
                  </a:txBody>
                  <a:tcPr>
                    <a:solidFill>
                      <a:schemeClr val="bg1">
                        <a:lumMod val="85000"/>
                      </a:schemeClr>
                    </a:solidFill>
                  </a:tcPr>
                </a:tc>
                <a:extLst>
                  <a:ext uri="{0D108BD9-81ED-4DB2-BD59-A6C34878D82A}">
                    <a16:rowId xmlns:a16="http://schemas.microsoft.com/office/drawing/2014/main" val="2626460905"/>
                  </a:ext>
                </a:extLst>
              </a:tr>
            </a:tbl>
          </a:graphicData>
        </a:graphic>
      </p:graphicFrame>
    </p:spTree>
    <p:extLst>
      <p:ext uri="{BB962C8B-B14F-4D97-AF65-F5344CB8AC3E}">
        <p14:creationId xmlns:p14="http://schemas.microsoft.com/office/powerpoint/2010/main" val="3444542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F8728FEF3F4540BED6A9C2ACE6AB40" ma:contentTypeVersion="16" ma:contentTypeDescription="Create a new document." ma:contentTypeScope="" ma:versionID="a8d11c95b1a4637e0c896fe10dec4b48">
  <xsd:schema xmlns:xsd="http://www.w3.org/2001/XMLSchema" xmlns:xs="http://www.w3.org/2001/XMLSchema" xmlns:p="http://schemas.microsoft.com/office/2006/metadata/properties" xmlns:ns2="26c5be63-7636-43f1-bc12-9a358815ed73" xmlns:ns3="00062cda-fd36-412a-9134-e5b115d9e187" targetNamespace="http://schemas.microsoft.com/office/2006/metadata/properties" ma:root="true" ma:fieldsID="6d3bfea539ea45db0154f7ab5c916637" ns2:_="" ns3:_="">
    <xsd:import namespace="26c5be63-7636-43f1-bc12-9a358815ed73"/>
    <xsd:import namespace="00062cda-fd36-412a-9134-e5b115d9e1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5be63-7636-43f1-bc12-9a358815e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353c15d-b4f2-4052-9b3e-b026a4b846b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062cda-fd36-412a-9134-e5b115d9e18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3ede7a6-f423-4abc-bed1-5b61fd051000}" ma:internalName="TaxCatchAll" ma:showField="CatchAllData" ma:web="00062cda-fd36-412a-9134-e5b115d9e1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6c5be63-7636-43f1-bc12-9a358815ed73">
      <Terms xmlns="http://schemas.microsoft.com/office/infopath/2007/PartnerControls"/>
    </lcf76f155ced4ddcb4097134ff3c332f>
    <TaxCatchAll xmlns="00062cda-fd36-412a-9134-e5b115d9e18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E73E62-4A90-48EA-8EB3-FCABBC175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5be63-7636-43f1-bc12-9a358815ed73"/>
    <ds:schemaRef ds:uri="00062cda-fd36-412a-9134-e5b115d9e1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B5F6FB-0ACA-44C0-BA0A-9453667C30BB}">
  <ds:schemaRefs>
    <ds:schemaRef ds:uri="http://schemas.microsoft.com/office/2006/metadata/properties"/>
    <ds:schemaRef ds:uri="http://schemas.microsoft.com/office/infopath/2007/PartnerControls"/>
    <ds:schemaRef ds:uri="26c5be63-7636-43f1-bc12-9a358815ed73"/>
    <ds:schemaRef ds:uri="00062cda-fd36-412a-9134-e5b115d9e187"/>
  </ds:schemaRefs>
</ds:datastoreItem>
</file>

<file path=customXml/itemProps3.xml><?xml version="1.0" encoding="utf-8"?>
<ds:datastoreItem xmlns:ds="http://schemas.openxmlformats.org/officeDocument/2006/customXml" ds:itemID="{6E81C31F-1BFF-4C61-9B62-30DF3BCE38E8}">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285</TotalTime>
  <Words>351</Words>
  <Application>Microsoft Office PowerPoint</Application>
  <PresentationFormat>Widescreen</PresentationFormat>
  <Paragraphs>58</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Outcomes and actions for…  Clinical Safety Workshop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WILSON, Rebecca (HUMBER TEACHING NHS FOUNDATION TRUST)</cp:lastModifiedBy>
  <cp:revision>20</cp:revision>
  <dcterms:created xsi:type="dcterms:W3CDTF">2022-04-12T19:39:15Z</dcterms:created>
  <dcterms:modified xsi:type="dcterms:W3CDTF">2023-03-23T12:37:34Z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0x0101003BF8728FEF3F4540BED6A9C2ACE6AB40</vt:lpwstr>
  </property>
</Properties>
</file>