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799" r:id="rId6"/>
    <p:sldId id="783" r:id="rId7"/>
    <p:sldId id="767" r:id="rId8"/>
    <p:sldId id="768" r:id="rId9"/>
    <p:sldId id="684" r:id="rId10"/>
    <p:sldId id="680" r:id="rId11"/>
    <p:sldId id="770" r:id="rId12"/>
    <p:sldId id="769" r:id="rId13"/>
    <p:sldId id="771" r:id="rId14"/>
    <p:sldId id="772" r:id="rId15"/>
    <p:sldId id="774" r:id="rId16"/>
    <p:sldId id="773" r:id="rId17"/>
    <p:sldId id="807" r:id="rId18"/>
    <p:sldId id="776" r:id="rId19"/>
    <p:sldId id="804" r:id="rId20"/>
    <p:sldId id="805" r:id="rId21"/>
    <p:sldId id="806" r:id="rId22"/>
    <p:sldId id="802"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063F"/>
    <a:srgbClr val="782283"/>
    <a:srgbClr val="833C9F"/>
    <a:srgbClr val="003853"/>
    <a:srgbClr val="D9458F"/>
    <a:srgbClr val="FFCE44"/>
    <a:srgbClr val="E94F35"/>
    <a:srgbClr val="3AADC7"/>
    <a:srgbClr val="47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29"/>
    <p:restoredTop sz="94695"/>
  </p:normalViewPr>
  <p:slideViewPr>
    <p:cSldViewPr snapToGrid="0" snapToObjects="1">
      <p:cViewPr varScale="1">
        <p:scale>
          <a:sx n="124" d="100"/>
          <a:sy n="124" d="100"/>
        </p:scale>
        <p:origin x="6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7C5D3-4559-439C-91D0-1C97B668D0DA}" type="datetimeFigureOut">
              <a:rPr lang="en-GB" smtClean="0"/>
              <a:t>21/04/2023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C0642-C5FD-43F9-A92F-4CE80BBB0BB2}" type="slidenum">
              <a:rPr lang="en-GB" smtClean="0"/>
              <a:t>‹#›</a:t>
            </a:fld>
            <a:endParaRPr lang="en-GB" dirty="0"/>
          </a:p>
        </p:txBody>
      </p:sp>
    </p:spTree>
    <p:extLst>
      <p:ext uri="{BB962C8B-B14F-4D97-AF65-F5344CB8AC3E}">
        <p14:creationId xmlns:p14="http://schemas.microsoft.com/office/powerpoint/2010/main" val="67834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A0B6-1121-5A4F-A9E5-C1109A67E9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010B07B-9C86-D94A-9A6D-C25DD2348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B0EBE2-8C89-3D46-9F39-E61224518296}"/>
              </a:ext>
            </a:extLst>
          </p:cNvPr>
          <p:cNvSpPr>
            <a:spLocks noGrp="1"/>
          </p:cNvSpPr>
          <p:nvPr>
            <p:ph type="dt" sz="half" idx="10"/>
          </p:nvPr>
        </p:nvSpPr>
        <p:spPr/>
        <p:txBody>
          <a:bodyPr/>
          <a:lstStyle/>
          <a:p>
            <a:fld id="{0C225E06-2D28-6044-A754-78574865E02E}" type="datetimeFigureOut">
              <a:rPr lang="en-US" smtClean="0"/>
              <a:t>4/21/23</a:t>
            </a:fld>
            <a:endParaRPr lang="en-US" dirty="0"/>
          </a:p>
        </p:txBody>
      </p:sp>
      <p:sp>
        <p:nvSpPr>
          <p:cNvPr id="5" name="Footer Placeholder 4">
            <a:extLst>
              <a:ext uri="{FF2B5EF4-FFF2-40B4-BE49-F238E27FC236}">
                <a16:creationId xmlns:a16="http://schemas.microsoft.com/office/drawing/2014/main" id="{B7532CEC-A2F2-8F40-B370-7DD1ED15EF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71C006-20ED-2048-AD08-E1AA4E108258}"/>
              </a:ext>
            </a:extLst>
          </p:cNvPr>
          <p:cNvSpPr>
            <a:spLocks noGrp="1"/>
          </p:cNvSpPr>
          <p:nvPr>
            <p:ph type="sldNum" sz="quarter" idx="12"/>
          </p:nvPr>
        </p:nvSpPr>
        <p:spPr/>
        <p:txBody>
          <a:bodyPr/>
          <a:lstStyle/>
          <a:p>
            <a:fld id="{F418F0A1-952F-D043-9020-DF8406D5167E}" type="slidenum">
              <a:rPr lang="en-US" smtClean="0"/>
              <a:t>‹#›</a:t>
            </a:fld>
            <a:endParaRPr lang="en-US" dirty="0"/>
          </a:p>
        </p:txBody>
      </p:sp>
    </p:spTree>
    <p:extLst>
      <p:ext uri="{BB962C8B-B14F-4D97-AF65-F5344CB8AC3E}">
        <p14:creationId xmlns:p14="http://schemas.microsoft.com/office/powerpoint/2010/main" val="405601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8D34-09BF-1147-A822-30A710EAFCC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DB7C88-2041-0F4C-9CB2-033A350B14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AB9516-6057-E046-B3E0-59802BA340F1}"/>
              </a:ext>
            </a:extLst>
          </p:cNvPr>
          <p:cNvSpPr>
            <a:spLocks noGrp="1"/>
          </p:cNvSpPr>
          <p:nvPr>
            <p:ph type="dt" sz="half" idx="10"/>
          </p:nvPr>
        </p:nvSpPr>
        <p:spPr/>
        <p:txBody>
          <a:bodyPr/>
          <a:lstStyle/>
          <a:p>
            <a:fld id="{0C225E06-2D28-6044-A754-78574865E02E}" type="datetimeFigureOut">
              <a:rPr lang="en-US" smtClean="0"/>
              <a:t>4/21/23</a:t>
            </a:fld>
            <a:endParaRPr lang="en-US" dirty="0"/>
          </a:p>
        </p:txBody>
      </p:sp>
      <p:sp>
        <p:nvSpPr>
          <p:cNvPr id="5" name="Footer Placeholder 4">
            <a:extLst>
              <a:ext uri="{FF2B5EF4-FFF2-40B4-BE49-F238E27FC236}">
                <a16:creationId xmlns:a16="http://schemas.microsoft.com/office/drawing/2014/main" id="{50682922-BD86-EF4B-A76C-3FDD665C29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0FCEB0-A74D-1742-9E98-90E52CCDB7C0}"/>
              </a:ext>
            </a:extLst>
          </p:cNvPr>
          <p:cNvSpPr>
            <a:spLocks noGrp="1"/>
          </p:cNvSpPr>
          <p:nvPr>
            <p:ph type="sldNum" sz="quarter" idx="12"/>
          </p:nvPr>
        </p:nvSpPr>
        <p:spPr/>
        <p:txBody>
          <a:bodyPr/>
          <a:lstStyle/>
          <a:p>
            <a:fld id="{F418F0A1-952F-D043-9020-DF8406D5167E}" type="slidenum">
              <a:rPr lang="en-US" smtClean="0"/>
              <a:t>‹#›</a:t>
            </a:fld>
            <a:endParaRPr lang="en-US" dirty="0"/>
          </a:p>
        </p:txBody>
      </p:sp>
    </p:spTree>
    <p:extLst>
      <p:ext uri="{BB962C8B-B14F-4D97-AF65-F5344CB8AC3E}">
        <p14:creationId xmlns:p14="http://schemas.microsoft.com/office/powerpoint/2010/main" val="241411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3D1F6-81D6-1D4D-B59E-8BC3D366A2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8EA0BC-C8D2-C64A-A14D-268613844D7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541D60-5381-934B-8E95-90938EEAE8DA}"/>
              </a:ext>
            </a:extLst>
          </p:cNvPr>
          <p:cNvSpPr>
            <a:spLocks noGrp="1"/>
          </p:cNvSpPr>
          <p:nvPr>
            <p:ph type="dt" sz="half" idx="10"/>
          </p:nvPr>
        </p:nvSpPr>
        <p:spPr/>
        <p:txBody>
          <a:bodyPr/>
          <a:lstStyle/>
          <a:p>
            <a:fld id="{0C225E06-2D28-6044-A754-78574865E02E}" type="datetimeFigureOut">
              <a:rPr lang="en-US" smtClean="0"/>
              <a:t>4/21/23</a:t>
            </a:fld>
            <a:endParaRPr lang="en-US" dirty="0"/>
          </a:p>
        </p:txBody>
      </p:sp>
      <p:sp>
        <p:nvSpPr>
          <p:cNvPr id="5" name="Footer Placeholder 4">
            <a:extLst>
              <a:ext uri="{FF2B5EF4-FFF2-40B4-BE49-F238E27FC236}">
                <a16:creationId xmlns:a16="http://schemas.microsoft.com/office/drawing/2014/main" id="{088AE05C-F4BA-0D47-AE92-E0CFB4ACB4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8A2A8B-B043-4E4F-8622-A44989BE499D}"/>
              </a:ext>
            </a:extLst>
          </p:cNvPr>
          <p:cNvSpPr>
            <a:spLocks noGrp="1"/>
          </p:cNvSpPr>
          <p:nvPr>
            <p:ph type="sldNum" sz="quarter" idx="12"/>
          </p:nvPr>
        </p:nvSpPr>
        <p:spPr/>
        <p:txBody>
          <a:bodyPr/>
          <a:lstStyle/>
          <a:p>
            <a:fld id="{F418F0A1-952F-D043-9020-DF8406D5167E}" type="slidenum">
              <a:rPr lang="en-US" smtClean="0"/>
              <a:t>‹#›</a:t>
            </a:fld>
            <a:endParaRPr lang="en-US" dirty="0"/>
          </a:p>
        </p:txBody>
      </p:sp>
    </p:spTree>
    <p:extLst>
      <p:ext uri="{BB962C8B-B14F-4D97-AF65-F5344CB8AC3E}">
        <p14:creationId xmlns:p14="http://schemas.microsoft.com/office/powerpoint/2010/main" val="208510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Click to edit Master title style</a:t>
            </a:r>
          </a:p>
        </p:txBody>
      </p:sp>
      <p:sp>
        <p:nvSpPr>
          <p:cNvPr id="19" name="Shape 19"/>
          <p:cNvSpPr>
            <a:spLocks noGrp="1"/>
          </p:cNvSpPr>
          <p:nvPr>
            <p:ph type="body" idx="1"/>
          </p:nvPr>
        </p:nvSpPr>
        <p:spPr>
          <a:xfrm>
            <a:off x="609600" y="1600200"/>
            <a:ext cx="53848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Click to edit Master text styles</a:t>
            </a:r>
          </a:p>
          <a:p>
            <a:pPr lvl="1">
              <a:defRPr sz="1800"/>
            </a:pPr>
            <a:r>
              <a:rPr sz="2800"/>
              <a:t>Second level</a:t>
            </a:r>
          </a:p>
          <a:p>
            <a:pPr lvl="2">
              <a:defRPr sz="1800"/>
            </a:pPr>
            <a:r>
              <a:rPr sz="2800"/>
              <a:t>Third level</a:t>
            </a:r>
          </a:p>
          <a:p>
            <a:pPr lvl="3">
              <a:defRPr sz="1800"/>
            </a:pPr>
            <a:r>
              <a:rPr sz="2800"/>
              <a:t>Fourth level</a:t>
            </a:r>
          </a:p>
          <a:p>
            <a:pPr lvl="4">
              <a:defRPr sz="1800"/>
            </a:pPr>
            <a:r>
              <a:rPr sz="2800"/>
              <a:t>Fifth level</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dirty="0"/>
          </a:p>
        </p:txBody>
      </p:sp>
    </p:spTree>
    <p:extLst>
      <p:ext uri="{BB962C8B-B14F-4D97-AF65-F5344CB8AC3E}">
        <p14:creationId xmlns:p14="http://schemas.microsoft.com/office/powerpoint/2010/main" val="19972833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9483-299F-7844-AF90-31791D9F633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D2CA7C-55A6-794D-9D08-0474B89645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0DAEF5-2048-5442-8EEC-B3E7CBCEFC81}"/>
              </a:ext>
            </a:extLst>
          </p:cNvPr>
          <p:cNvSpPr>
            <a:spLocks noGrp="1"/>
          </p:cNvSpPr>
          <p:nvPr>
            <p:ph type="dt" sz="half" idx="10"/>
          </p:nvPr>
        </p:nvSpPr>
        <p:spPr/>
        <p:txBody>
          <a:bodyPr/>
          <a:lstStyle/>
          <a:p>
            <a:fld id="{0C225E06-2D28-6044-A754-78574865E02E}" type="datetimeFigureOut">
              <a:rPr lang="en-US" smtClean="0"/>
              <a:t>4/21/23</a:t>
            </a:fld>
            <a:endParaRPr lang="en-US" dirty="0"/>
          </a:p>
        </p:txBody>
      </p:sp>
      <p:sp>
        <p:nvSpPr>
          <p:cNvPr id="5" name="Footer Placeholder 4">
            <a:extLst>
              <a:ext uri="{FF2B5EF4-FFF2-40B4-BE49-F238E27FC236}">
                <a16:creationId xmlns:a16="http://schemas.microsoft.com/office/drawing/2014/main" id="{48F46D2B-32F6-9043-B1C6-9B63511179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2E4A01-6E9C-424C-A13C-F04BD71BC987}"/>
              </a:ext>
            </a:extLst>
          </p:cNvPr>
          <p:cNvSpPr>
            <a:spLocks noGrp="1"/>
          </p:cNvSpPr>
          <p:nvPr>
            <p:ph type="sldNum" sz="quarter" idx="12"/>
          </p:nvPr>
        </p:nvSpPr>
        <p:spPr/>
        <p:txBody>
          <a:bodyPr/>
          <a:lstStyle/>
          <a:p>
            <a:fld id="{F418F0A1-952F-D043-9020-DF8406D5167E}" type="slidenum">
              <a:rPr lang="en-US" smtClean="0"/>
              <a:t>‹#›</a:t>
            </a:fld>
            <a:endParaRPr lang="en-US" dirty="0"/>
          </a:p>
        </p:txBody>
      </p:sp>
    </p:spTree>
    <p:extLst>
      <p:ext uri="{BB962C8B-B14F-4D97-AF65-F5344CB8AC3E}">
        <p14:creationId xmlns:p14="http://schemas.microsoft.com/office/powerpoint/2010/main" val="314450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223F-5167-BF49-B7A5-9A20B74E8F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7ABF161-E384-894F-8CEF-F54371BBF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FC480C3-D0D1-4E4D-9F78-98CFDDBAFE71}"/>
              </a:ext>
            </a:extLst>
          </p:cNvPr>
          <p:cNvSpPr>
            <a:spLocks noGrp="1"/>
          </p:cNvSpPr>
          <p:nvPr>
            <p:ph type="dt" sz="half" idx="10"/>
          </p:nvPr>
        </p:nvSpPr>
        <p:spPr/>
        <p:txBody>
          <a:bodyPr/>
          <a:lstStyle/>
          <a:p>
            <a:fld id="{0C225E06-2D28-6044-A754-78574865E02E}" type="datetimeFigureOut">
              <a:rPr lang="en-US" smtClean="0"/>
              <a:t>4/21/23</a:t>
            </a:fld>
            <a:endParaRPr lang="en-US" dirty="0"/>
          </a:p>
        </p:txBody>
      </p:sp>
      <p:sp>
        <p:nvSpPr>
          <p:cNvPr id="5" name="Footer Placeholder 4">
            <a:extLst>
              <a:ext uri="{FF2B5EF4-FFF2-40B4-BE49-F238E27FC236}">
                <a16:creationId xmlns:a16="http://schemas.microsoft.com/office/drawing/2014/main" id="{AA97826A-6DF5-CD4F-B5D0-85F601B7EA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A5BFAC-05F5-3347-9B34-5803B349BE96}"/>
              </a:ext>
            </a:extLst>
          </p:cNvPr>
          <p:cNvSpPr>
            <a:spLocks noGrp="1"/>
          </p:cNvSpPr>
          <p:nvPr>
            <p:ph type="sldNum" sz="quarter" idx="12"/>
          </p:nvPr>
        </p:nvSpPr>
        <p:spPr/>
        <p:txBody>
          <a:bodyPr/>
          <a:lstStyle/>
          <a:p>
            <a:fld id="{F418F0A1-952F-D043-9020-DF8406D5167E}" type="slidenum">
              <a:rPr lang="en-US" smtClean="0"/>
              <a:t>‹#›</a:t>
            </a:fld>
            <a:endParaRPr lang="en-US" dirty="0"/>
          </a:p>
        </p:txBody>
      </p:sp>
    </p:spTree>
    <p:extLst>
      <p:ext uri="{BB962C8B-B14F-4D97-AF65-F5344CB8AC3E}">
        <p14:creationId xmlns:p14="http://schemas.microsoft.com/office/powerpoint/2010/main" val="160361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C62B-3F37-8347-BD7A-155988B27B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F007E9-C26B-5440-A4A0-0CC5914A24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9498BE2-A856-134D-B17A-5DAD97DDCF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697B1-9116-6E49-8710-69F7246DCB74}"/>
              </a:ext>
            </a:extLst>
          </p:cNvPr>
          <p:cNvSpPr>
            <a:spLocks noGrp="1"/>
          </p:cNvSpPr>
          <p:nvPr>
            <p:ph type="dt" sz="half" idx="10"/>
          </p:nvPr>
        </p:nvSpPr>
        <p:spPr/>
        <p:txBody>
          <a:bodyPr/>
          <a:lstStyle/>
          <a:p>
            <a:fld id="{0C225E06-2D28-6044-A754-78574865E02E}" type="datetimeFigureOut">
              <a:rPr lang="en-US" smtClean="0"/>
              <a:t>4/21/23</a:t>
            </a:fld>
            <a:endParaRPr lang="en-US" dirty="0"/>
          </a:p>
        </p:txBody>
      </p:sp>
      <p:sp>
        <p:nvSpPr>
          <p:cNvPr id="6" name="Footer Placeholder 5">
            <a:extLst>
              <a:ext uri="{FF2B5EF4-FFF2-40B4-BE49-F238E27FC236}">
                <a16:creationId xmlns:a16="http://schemas.microsoft.com/office/drawing/2014/main" id="{476BA064-0D23-B447-A093-21CD4666C5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54D95A-4286-214D-AFDC-DF88B65E6EC6}"/>
              </a:ext>
            </a:extLst>
          </p:cNvPr>
          <p:cNvSpPr>
            <a:spLocks noGrp="1"/>
          </p:cNvSpPr>
          <p:nvPr>
            <p:ph type="sldNum" sz="quarter" idx="12"/>
          </p:nvPr>
        </p:nvSpPr>
        <p:spPr/>
        <p:txBody>
          <a:bodyPr/>
          <a:lstStyle/>
          <a:p>
            <a:fld id="{F418F0A1-952F-D043-9020-DF8406D5167E}" type="slidenum">
              <a:rPr lang="en-US" smtClean="0"/>
              <a:t>‹#›</a:t>
            </a:fld>
            <a:endParaRPr lang="en-US" dirty="0"/>
          </a:p>
        </p:txBody>
      </p:sp>
    </p:spTree>
    <p:extLst>
      <p:ext uri="{BB962C8B-B14F-4D97-AF65-F5344CB8AC3E}">
        <p14:creationId xmlns:p14="http://schemas.microsoft.com/office/powerpoint/2010/main" val="269964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45E3-9B78-FA4D-A6CB-2B8E112EF4F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B1D343-4F3B-5A48-9CA0-9232B6362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D435E5-6C34-7648-96DB-BCCD01F4F0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D81EA4C-8D79-8342-B5A8-F70547351A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AE8DA1-3568-2848-B2B6-C41448FD39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906A5E2-7DED-BE4D-8E43-1A9975BFEEA1}"/>
              </a:ext>
            </a:extLst>
          </p:cNvPr>
          <p:cNvSpPr>
            <a:spLocks noGrp="1"/>
          </p:cNvSpPr>
          <p:nvPr>
            <p:ph type="dt" sz="half" idx="10"/>
          </p:nvPr>
        </p:nvSpPr>
        <p:spPr/>
        <p:txBody>
          <a:bodyPr/>
          <a:lstStyle/>
          <a:p>
            <a:fld id="{0C225E06-2D28-6044-A754-78574865E02E}" type="datetimeFigureOut">
              <a:rPr lang="en-US" smtClean="0"/>
              <a:t>4/21/23</a:t>
            </a:fld>
            <a:endParaRPr lang="en-US" dirty="0"/>
          </a:p>
        </p:txBody>
      </p:sp>
      <p:sp>
        <p:nvSpPr>
          <p:cNvPr id="8" name="Footer Placeholder 7">
            <a:extLst>
              <a:ext uri="{FF2B5EF4-FFF2-40B4-BE49-F238E27FC236}">
                <a16:creationId xmlns:a16="http://schemas.microsoft.com/office/drawing/2014/main" id="{CD8456DC-ADB5-EE4E-8E3A-7C2E0C8C7D7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C7A1EB-8C3D-9840-8D2A-0599328E7713}"/>
              </a:ext>
            </a:extLst>
          </p:cNvPr>
          <p:cNvSpPr>
            <a:spLocks noGrp="1"/>
          </p:cNvSpPr>
          <p:nvPr>
            <p:ph type="sldNum" sz="quarter" idx="12"/>
          </p:nvPr>
        </p:nvSpPr>
        <p:spPr/>
        <p:txBody>
          <a:bodyPr/>
          <a:lstStyle/>
          <a:p>
            <a:fld id="{F418F0A1-952F-D043-9020-DF8406D5167E}" type="slidenum">
              <a:rPr lang="en-US" smtClean="0"/>
              <a:t>‹#›</a:t>
            </a:fld>
            <a:endParaRPr lang="en-US" dirty="0"/>
          </a:p>
        </p:txBody>
      </p:sp>
    </p:spTree>
    <p:extLst>
      <p:ext uri="{BB962C8B-B14F-4D97-AF65-F5344CB8AC3E}">
        <p14:creationId xmlns:p14="http://schemas.microsoft.com/office/powerpoint/2010/main" val="371442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9DA7-A946-B44D-912B-1CEB6805FB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370918D-ECC7-B44F-BEBB-8C2AD21DB741}"/>
              </a:ext>
            </a:extLst>
          </p:cNvPr>
          <p:cNvSpPr>
            <a:spLocks noGrp="1"/>
          </p:cNvSpPr>
          <p:nvPr>
            <p:ph type="dt" sz="half" idx="10"/>
          </p:nvPr>
        </p:nvSpPr>
        <p:spPr/>
        <p:txBody>
          <a:bodyPr/>
          <a:lstStyle/>
          <a:p>
            <a:fld id="{0C225E06-2D28-6044-A754-78574865E02E}" type="datetimeFigureOut">
              <a:rPr lang="en-US" smtClean="0"/>
              <a:t>4/21/23</a:t>
            </a:fld>
            <a:endParaRPr lang="en-US" dirty="0"/>
          </a:p>
        </p:txBody>
      </p:sp>
      <p:sp>
        <p:nvSpPr>
          <p:cNvPr id="4" name="Footer Placeholder 3">
            <a:extLst>
              <a:ext uri="{FF2B5EF4-FFF2-40B4-BE49-F238E27FC236}">
                <a16:creationId xmlns:a16="http://schemas.microsoft.com/office/drawing/2014/main" id="{09126158-212F-0545-9FDE-F342B2CC9E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18FDC3C-1E94-AB47-94D4-903D917AB513}"/>
              </a:ext>
            </a:extLst>
          </p:cNvPr>
          <p:cNvSpPr>
            <a:spLocks noGrp="1"/>
          </p:cNvSpPr>
          <p:nvPr>
            <p:ph type="sldNum" sz="quarter" idx="12"/>
          </p:nvPr>
        </p:nvSpPr>
        <p:spPr/>
        <p:txBody>
          <a:bodyPr/>
          <a:lstStyle/>
          <a:p>
            <a:fld id="{F418F0A1-952F-D043-9020-DF8406D5167E}" type="slidenum">
              <a:rPr lang="en-US" smtClean="0"/>
              <a:t>‹#›</a:t>
            </a:fld>
            <a:endParaRPr lang="en-US" dirty="0"/>
          </a:p>
        </p:txBody>
      </p:sp>
    </p:spTree>
    <p:extLst>
      <p:ext uri="{BB962C8B-B14F-4D97-AF65-F5344CB8AC3E}">
        <p14:creationId xmlns:p14="http://schemas.microsoft.com/office/powerpoint/2010/main" val="419636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21A4D-2954-3443-B696-92A89B25EDBD}"/>
              </a:ext>
            </a:extLst>
          </p:cNvPr>
          <p:cNvSpPr>
            <a:spLocks noGrp="1"/>
          </p:cNvSpPr>
          <p:nvPr>
            <p:ph type="dt" sz="half" idx="10"/>
          </p:nvPr>
        </p:nvSpPr>
        <p:spPr/>
        <p:txBody>
          <a:bodyPr/>
          <a:lstStyle/>
          <a:p>
            <a:fld id="{0C225E06-2D28-6044-A754-78574865E02E}" type="datetimeFigureOut">
              <a:rPr lang="en-US" smtClean="0"/>
              <a:t>4/21/23</a:t>
            </a:fld>
            <a:endParaRPr lang="en-US" dirty="0"/>
          </a:p>
        </p:txBody>
      </p:sp>
      <p:sp>
        <p:nvSpPr>
          <p:cNvPr id="3" name="Footer Placeholder 2">
            <a:extLst>
              <a:ext uri="{FF2B5EF4-FFF2-40B4-BE49-F238E27FC236}">
                <a16:creationId xmlns:a16="http://schemas.microsoft.com/office/drawing/2014/main" id="{FB0AB7E3-AC26-0749-8132-9C6935811C6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232BBEF-4970-E64F-B4ED-368373468182}"/>
              </a:ext>
            </a:extLst>
          </p:cNvPr>
          <p:cNvSpPr>
            <a:spLocks noGrp="1"/>
          </p:cNvSpPr>
          <p:nvPr>
            <p:ph type="sldNum" sz="quarter" idx="12"/>
          </p:nvPr>
        </p:nvSpPr>
        <p:spPr/>
        <p:txBody>
          <a:bodyPr/>
          <a:lstStyle/>
          <a:p>
            <a:fld id="{F418F0A1-952F-D043-9020-DF8406D5167E}" type="slidenum">
              <a:rPr lang="en-US" smtClean="0"/>
              <a:t>‹#›</a:t>
            </a:fld>
            <a:endParaRPr lang="en-US" dirty="0"/>
          </a:p>
        </p:txBody>
      </p:sp>
    </p:spTree>
    <p:extLst>
      <p:ext uri="{BB962C8B-B14F-4D97-AF65-F5344CB8AC3E}">
        <p14:creationId xmlns:p14="http://schemas.microsoft.com/office/powerpoint/2010/main" val="140513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CCDB-273A-D24C-A5E8-377C1C1C04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E938ED9-2DD2-BD4F-ACC9-0FEB9E3FCE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DB7286-9740-384F-824B-A5585CF7C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5ECDA9-BEAE-754C-AA36-331D6A5606EF}"/>
              </a:ext>
            </a:extLst>
          </p:cNvPr>
          <p:cNvSpPr>
            <a:spLocks noGrp="1"/>
          </p:cNvSpPr>
          <p:nvPr>
            <p:ph type="dt" sz="half" idx="10"/>
          </p:nvPr>
        </p:nvSpPr>
        <p:spPr/>
        <p:txBody>
          <a:bodyPr/>
          <a:lstStyle/>
          <a:p>
            <a:fld id="{0C225E06-2D28-6044-A754-78574865E02E}" type="datetimeFigureOut">
              <a:rPr lang="en-US" smtClean="0"/>
              <a:t>4/21/23</a:t>
            </a:fld>
            <a:endParaRPr lang="en-US" dirty="0"/>
          </a:p>
        </p:txBody>
      </p:sp>
      <p:sp>
        <p:nvSpPr>
          <p:cNvPr id="6" name="Footer Placeholder 5">
            <a:extLst>
              <a:ext uri="{FF2B5EF4-FFF2-40B4-BE49-F238E27FC236}">
                <a16:creationId xmlns:a16="http://schemas.microsoft.com/office/drawing/2014/main" id="{23A4016B-325D-EB40-87E6-0327AC95EC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2AC85A-498B-E14A-9DBE-E6283B3E171D}"/>
              </a:ext>
            </a:extLst>
          </p:cNvPr>
          <p:cNvSpPr>
            <a:spLocks noGrp="1"/>
          </p:cNvSpPr>
          <p:nvPr>
            <p:ph type="sldNum" sz="quarter" idx="12"/>
          </p:nvPr>
        </p:nvSpPr>
        <p:spPr/>
        <p:txBody>
          <a:bodyPr/>
          <a:lstStyle/>
          <a:p>
            <a:fld id="{F418F0A1-952F-D043-9020-DF8406D5167E}" type="slidenum">
              <a:rPr lang="en-US" smtClean="0"/>
              <a:t>‹#›</a:t>
            </a:fld>
            <a:endParaRPr lang="en-US" dirty="0"/>
          </a:p>
        </p:txBody>
      </p:sp>
    </p:spTree>
    <p:extLst>
      <p:ext uri="{BB962C8B-B14F-4D97-AF65-F5344CB8AC3E}">
        <p14:creationId xmlns:p14="http://schemas.microsoft.com/office/powerpoint/2010/main" val="235420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69B3-4B53-8A4C-925E-1FF5718BC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2693FC1-C711-3940-B813-54594AB4A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DB43C81-7FA1-B04B-84FF-34BD63BD4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AF249D-E16F-424A-8110-93359B2BAFE0}"/>
              </a:ext>
            </a:extLst>
          </p:cNvPr>
          <p:cNvSpPr>
            <a:spLocks noGrp="1"/>
          </p:cNvSpPr>
          <p:nvPr>
            <p:ph type="dt" sz="half" idx="10"/>
          </p:nvPr>
        </p:nvSpPr>
        <p:spPr/>
        <p:txBody>
          <a:bodyPr/>
          <a:lstStyle/>
          <a:p>
            <a:fld id="{0C225E06-2D28-6044-A754-78574865E02E}" type="datetimeFigureOut">
              <a:rPr lang="en-US" smtClean="0"/>
              <a:t>4/21/23</a:t>
            </a:fld>
            <a:endParaRPr lang="en-US" dirty="0"/>
          </a:p>
        </p:txBody>
      </p:sp>
      <p:sp>
        <p:nvSpPr>
          <p:cNvPr id="6" name="Footer Placeholder 5">
            <a:extLst>
              <a:ext uri="{FF2B5EF4-FFF2-40B4-BE49-F238E27FC236}">
                <a16:creationId xmlns:a16="http://schemas.microsoft.com/office/drawing/2014/main" id="{D091CC0B-70EC-334E-A4AF-6615044BC0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CA21C5-750B-C945-B7CC-507A846A55C5}"/>
              </a:ext>
            </a:extLst>
          </p:cNvPr>
          <p:cNvSpPr>
            <a:spLocks noGrp="1"/>
          </p:cNvSpPr>
          <p:nvPr>
            <p:ph type="sldNum" sz="quarter" idx="12"/>
          </p:nvPr>
        </p:nvSpPr>
        <p:spPr/>
        <p:txBody>
          <a:bodyPr/>
          <a:lstStyle/>
          <a:p>
            <a:fld id="{F418F0A1-952F-D043-9020-DF8406D5167E}" type="slidenum">
              <a:rPr lang="en-US" smtClean="0"/>
              <a:t>‹#›</a:t>
            </a:fld>
            <a:endParaRPr lang="en-US" dirty="0"/>
          </a:p>
        </p:txBody>
      </p:sp>
    </p:spTree>
    <p:extLst>
      <p:ext uri="{BB962C8B-B14F-4D97-AF65-F5344CB8AC3E}">
        <p14:creationId xmlns:p14="http://schemas.microsoft.com/office/powerpoint/2010/main" val="332191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A3E70-C5D9-6644-9917-8047A1B30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6758AE-403E-014B-BA93-15C2B64DA5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C73C38-9B26-E347-88EE-F24E3748C2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25E06-2D28-6044-A754-78574865E02E}" type="datetimeFigureOut">
              <a:rPr lang="en-US" smtClean="0"/>
              <a:t>4/21/23</a:t>
            </a:fld>
            <a:endParaRPr lang="en-US" dirty="0"/>
          </a:p>
        </p:txBody>
      </p:sp>
      <p:sp>
        <p:nvSpPr>
          <p:cNvPr id="5" name="Footer Placeholder 4">
            <a:extLst>
              <a:ext uri="{FF2B5EF4-FFF2-40B4-BE49-F238E27FC236}">
                <a16:creationId xmlns:a16="http://schemas.microsoft.com/office/drawing/2014/main" id="{718235A2-2C56-3C4F-AA70-F43D283747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D4A857-16EE-FF4D-B4FD-F9FE49038F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F0A1-952F-D043-9020-DF8406D5167E}" type="slidenum">
              <a:rPr lang="en-US" smtClean="0"/>
              <a:t>‹#›</a:t>
            </a:fld>
            <a:endParaRPr lang="en-US" dirty="0"/>
          </a:p>
        </p:txBody>
      </p:sp>
    </p:spTree>
    <p:extLst>
      <p:ext uri="{BB962C8B-B14F-4D97-AF65-F5344CB8AC3E}">
        <p14:creationId xmlns:p14="http://schemas.microsoft.com/office/powerpoint/2010/main" val="15052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Richard.greaves1@nhs.net" TargetMode="External"/><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39.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9.pn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8.jpeg"/><Relationship Id="rId2" Type="http://schemas.openxmlformats.org/officeDocument/2006/relationships/image" Target="../media/image6.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2.jpe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7.png"/><Relationship Id="rId5" Type="http://schemas.openxmlformats.org/officeDocument/2006/relationships/image" Target="../media/image8.jpe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cid:image568324.png@42525FE4.A3FF5194" TargetMode="External"/><Relationship Id="rId10" Type="http://schemas.microsoft.com/office/2007/relationships/hdphoto" Target="../media/hdphoto3.wdp"/><Relationship Id="rId19" Type="http://schemas.openxmlformats.org/officeDocument/2006/relationships/image" Target="../media/image20.png"/><Relationship Id="rId31"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11.jpe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8" Type="http://schemas.openxmlformats.org/officeDocument/2006/relationships/image" Target="../media/image10.jpe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12BDDB-F2F6-D5C5-B510-408D1883FA26}"/>
              </a:ext>
            </a:extLst>
          </p:cNvPr>
          <p:cNvSpPr/>
          <p:nvPr/>
        </p:nvSpPr>
        <p:spPr>
          <a:xfrm>
            <a:off x="0" y="2330606"/>
            <a:ext cx="12192000" cy="4527394"/>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C7E068-7DDB-7340-B0EF-1785D5915A2F}"/>
              </a:ext>
            </a:extLst>
          </p:cNvPr>
          <p:cNvSpPr>
            <a:spLocks noGrp="1"/>
          </p:cNvSpPr>
          <p:nvPr>
            <p:ph type="ctrTitle"/>
          </p:nvPr>
        </p:nvSpPr>
        <p:spPr>
          <a:xfrm>
            <a:off x="767191" y="3444666"/>
            <a:ext cx="8960623" cy="1504368"/>
          </a:xfrm>
        </p:spPr>
        <p:txBody>
          <a:bodyPr>
            <a:normAutofit fontScale="90000"/>
          </a:bodyPr>
          <a:lstStyle/>
          <a:p>
            <a:pPr algn="l"/>
            <a:r>
              <a:rPr lang="en-US" sz="4400" b="1" dirty="0">
                <a:solidFill>
                  <a:schemeClr val="bg1"/>
                </a:solidFill>
                <a:latin typeface="Arial" panose="020B0604020202020204" pitchFamily="34" charset="0"/>
                <a:cs typeface="Arial" panose="020B0604020202020204" pitchFamily="34" charset="0"/>
              </a:rPr>
              <a:t>Information Sharing: Putting the citizen at the centre of health and care (including care homes and children’s services)</a:t>
            </a:r>
            <a:endParaRPr lang="en-US" sz="4400" b="1" dirty="0">
              <a:solidFill>
                <a:schemeClr val="bg1"/>
              </a:solidFill>
              <a:highlight>
                <a:srgbClr val="FFFF00"/>
              </a:highlight>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B73A3E1-990D-C047-9DF5-E3F22A2CDFD7}"/>
              </a:ext>
            </a:extLst>
          </p:cNvPr>
          <p:cNvSpPr>
            <a:spLocks noGrp="1"/>
          </p:cNvSpPr>
          <p:nvPr>
            <p:ph type="subTitle" idx="1"/>
          </p:nvPr>
        </p:nvSpPr>
        <p:spPr>
          <a:xfrm>
            <a:off x="1091513" y="5561853"/>
            <a:ext cx="2401699" cy="1655762"/>
          </a:xfrm>
        </p:spPr>
        <p:txBody>
          <a:bodyPr>
            <a:normAutofit/>
          </a:bodyPr>
          <a:lstStyle/>
          <a:p>
            <a:pPr algn="l">
              <a:lnSpc>
                <a:spcPct val="100000"/>
              </a:lnSpc>
            </a:pPr>
            <a:r>
              <a:rPr lang="en-GB" sz="1200" b="1" dirty="0">
                <a:solidFill>
                  <a:schemeClr val="bg1"/>
                </a:solidFill>
                <a:latin typeface="Arial" panose="020B0604020202020204" pitchFamily="34" charset="0"/>
                <a:cs typeface="Arial" panose="020B0604020202020204" pitchFamily="34" charset="0"/>
              </a:rPr>
              <a:t>Tracey O’Brien – traceyo’brien@nhs.net</a:t>
            </a:r>
            <a:br>
              <a:rPr lang="en-GB" sz="1200" b="1" dirty="0">
                <a:solidFill>
                  <a:schemeClr val="bg1"/>
                </a:solidFill>
                <a:latin typeface="Arial" panose="020B0604020202020204" pitchFamily="34" charset="0"/>
                <a:cs typeface="Arial" panose="020B0604020202020204" pitchFamily="34" charset="0"/>
              </a:rPr>
            </a:br>
            <a:endParaRPr lang="en-GB" sz="1200" b="1" dirty="0">
              <a:solidFill>
                <a:schemeClr val="bg1"/>
              </a:solidFill>
              <a:latin typeface="Arial" panose="020B0604020202020204" pitchFamily="34" charset="0"/>
              <a:cs typeface="Arial" panose="020B0604020202020204" pitchFamily="34" charset="0"/>
            </a:endParaRPr>
          </a:p>
          <a:p>
            <a:pPr algn="l">
              <a:lnSpc>
                <a:spcPct val="100000"/>
              </a:lnSpc>
            </a:pPr>
            <a:r>
              <a:rPr lang="en-GB" sz="1200" b="1" dirty="0">
                <a:solidFill>
                  <a:schemeClr val="bg1"/>
                </a:solidFill>
                <a:latin typeface="Arial" panose="020B0604020202020204" pitchFamily="34" charset="0"/>
                <a:cs typeface="Arial" panose="020B0604020202020204" pitchFamily="34" charset="0"/>
              </a:rPr>
              <a:t>Richard Greaves –richard.greaves1@nhs.net</a:t>
            </a:r>
            <a:endParaRPr lang="en-US" sz="1200" b="1" dirty="0">
              <a:solidFill>
                <a:schemeClr val="bg1"/>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3C93F276-E5CD-6644-9594-B9573657C25B}"/>
              </a:ext>
            </a:extLst>
          </p:cNvPr>
          <p:cNvSpPr txBox="1">
            <a:spLocks/>
          </p:cNvSpPr>
          <p:nvPr/>
        </p:nvSpPr>
        <p:spPr>
          <a:xfrm>
            <a:off x="3711147" y="5561853"/>
            <a:ext cx="3072712" cy="73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200" b="1" dirty="0">
                <a:solidFill>
                  <a:schemeClr val="bg1"/>
                </a:solidFill>
                <a:latin typeface="Arial" panose="020B0604020202020204" pitchFamily="34" charset="0"/>
                <a:cs typeface="Arial" panose="020B0604020202020204" pitchFamily="34" charset="0"/>
              </a:rPr>
              <a:t>Shared Care Record Summit</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20</a:t>
            </a:r>
            <a:r>
              <a:rPr lang="en-GB" sz="1200" b="1" baseline="30000" dirty="0">
                <a:solidFill>
                  <a:schemeClr val="bg1"/>
                </a:solidFill>
                <a:latin typeface="Arial" panose="020B0604020202020204" pitchFamily="34" charset="0"/>
                <a:cs typeface="Arial" panose="020B0604020202020204" pitchFamily="34" charset="0"/>
              </a:rPr>
              <a:t>th</a:t>
            </a:r>
            <a:r>
              <a:rPr lang="en-GB" sz="1200" b="1" dirty="0">
                <a:solidFill>
                  <a:schemeClr val="bg1"/>
                </a:solidFill>
                <a:latin typeface="Arial" panose="020B0604020202020204" pitchFamily="34" charset="0"/>
                <a:cs typeface="Arial" panose="020B0604020202020204" pitchFamily="34" charset="0"/>
              </a:rPr>
              <a:t> – 21</a:t>
            </a:r>
            <a:r>
              <a:rPr lang="en-GB" sz="1200" b="1" baseline="30000" dirty="0">
                <a:solidFill>
                  <a:schemeClr val="bg1"/>
                </a:solidFill>
                <a:latin typeface="Arial" panose="020B0604020202020204" pitchFamily="34" charset="0"/>
                <a:cs typeface="Arial" panose="020B0604020202020204" pitchFamily="34" charset="0"/>
              </a:rPr>
              <a:t>st</a:t>
            </a:r>
            <a:r>
              <a:rPr lang="en-GB" sz="1200" b="1" dirty="0">
                <a:solidFill>
                  <a:schemeClr val="bg1"/>
                </a:solidFill>
                <a:latin typeface="Arial" panose="020B0604020202020204" pitchFamily="34" charset="0"/>
                <a:cs typeface="Arial" panose="020B0604020202020204" pitchFamily="34" charset="0"/>
              </a:rPr>
              <a:t> March 2023</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The Queens Hotel, Leeds</a:t>
            </a:r>
          </a:p>
        </p:txBody>
      </p:sp>
      <p:pic>
        <p:nvPicPr>
          <p:cNvPr id="11" name="Picture 10" descr="Graphical user interface&#10;&#10;Description automatically generated">
            <a:extLst>
              <a:ext uri="{FF2B5EF4-FFF2-40B4-BE49-F238E27FC236}">
                <a16:creationId xmlns:a16="http://schemas.microsoft.com/office/drawing/2014/main" id="{9D8E7B27-345A-1AD1-F0BD-21AB96DABD32}"/>
              </a:ext>
            </a:extLst>
          </p:cNvPr>
          <p:cNvPicPr>
            <a:picLocks noChangeAspect="1"/>
          </p:cNvPicPr>
          <p:nvPr/>
        </p:nvPicPr>
        <p:blipFill rotWithShape="1">
          <a:blip r:embed="rId2"/>
          <a:srcRect t="60718"/>
          <a:stretch/>
        </p:blipFill>
        <p:spPr>
          <a:xfrm>
            <a:off x="8507920" y="868972"/>
            <a:ext cx="3911995" cy="650582"/>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5726FAE8-5F22-BE59-7CC8-BB0FC1314B90}"/>
              </a:ext>
            </a:extLst>
          </p:cNvPr>
          <p:cNvPicPr>
            <a:picLocks noChangeAspect="1"/>
          </p:cNvPicPr>
          <p:nvPr/>
        </p:nvPicPr>
        <p:blipFill>
          <a:blip r:embed="rId3"/>
          <a:stretch>
            <a:fillRect/>
          </a:stretch>
        </p:blipFill>
        <p:spPr>
          <a:xfrm>
            <a:off x="1228957" y="699118"/>
            <a:ext cx="4360475" cy="990291"/>
          </a:xfrm>
          <a:prstGeom prst="rect">
            <a:avLst/>
          </a:prstGeom>
        </p:spPr>
      </p:pic>
      <p:pic>
        <p:nvPicPr>
          <p:cNvPr id="8" name="Content Placeholder 3">
            <a:extLst>
              <a:ext uri="{FF2B5EF4-FFF2-40B4-BE49-F238E27FC236}">
                <a16:creationId xmlns:a16="http://schemas.microsoft.com/office/drawing/2014/main" id="{9154B6FA-B384-BCE4-CF28-D9105F1BC244}"/>
              </a:ext>
            </a:extLst>
          </p:cNvPr>
          <p:cNvPicPr>
            <a:picLocks noChangeAspect="1"/>
          </p:cNvPicPr>
          <p:nvPr/>
        </p:nvPicPr>
        <p:blipFill>
          <a:blip r:embed="rId4" cstate="print"/>
          <a:srcRect/>
          <a:stretch>
            <a:fillRect/>
          </a:stretch>
        </p:blipFill>
        <p:spPr>
          <a:xfrm>
            <a:off x="10688948" y="5354837"/>
            <a:ext cx="1302625" cy="1302625"/>
          </a:xfrm>
          <a:prstGeom prst="rect">
            <a:avLst/>
          </a:prstGeom>
        </p:spPr>
      </p:pic>
      <p:pic>
        <p:nvPicPr>
          <p:cNvPr id="10" name="Picture 9">
            <a:extLst>
              <a:ext uri="{FF2B5EF4-FFF2-40B4-BE49-F238E27FC236}">
                <a16:creationId xmlns:a16="http://schemas.microsoft.com/office/drawing/2014/main" id="{B98705FA-9E28-845B-F0DC-98E3B44D6671}"/>
              </a:ext>
            </a:extLst>
          </p:cNvPr>
          <p:cNvPicPr>
            <a:picLocks noChangeAspect="1"/>
          </p:cNvPicPr>
          <p:nvPr/>
        </p:nvPicPr>
        <p:blipFill>
          <a:blip r:embed="rId5"/>
          <a:stretch>
            <a:fillRect/>
          </a:stretch>
        </p:blipFill>
        <p:spPr>
          <a:xfrm>
            <a:off x="9596063" y="4371438"/>
            <a:ext cx="2401004" cy="884006"/>
          </a:xfrm>
          <a:prstGeom prst="rect">
            <a:avLst/>
          </a:prstGeom>
        </p:spPr>
      </p:pic>
    </p:spTree>
    <p:extLst>
      <p:ext uri="{BB962C8B-B14F-4D97-AF65-F5344CB8AC3E}">
        <p14:creationId xmlns:p14="http://schemas.microsoft.com/office/powerpoint/2010/main" val="4275278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Connecting Care: IG Lessons Learnt – a personal reflection</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7" name="Content Placeholder 3">
            <a:extLst>
              <a:ext uri="{FF2B5EF4-FFF2-40B4-BE49-F238E27FC236}">
                <a16:creationId xmlns:a16="http://schemas.microsoft.com/office/drawing/2014/main" id="{BCE5039D-DD5B-13E2-9165-AEC19FF019A5}"/>
              </a:ext>
            </a:extLst>
          </p:cNvPr>
          <p:cNvSpPr txBox="1">
            <a:spLocks/>
          </p:cNvSpPr>
          <p:nvPr/>
        </p:nvSpPr>
        <p:spPr>
          <a:xfrm>
            <a:off x="5735960" y="1484785"/>
            <a:ext cx="4701480" cy="4535015"/>
          </a:xfrm>
          <a:prstGeom prst="rect">
            <a:avLst/>
          </a:prstGeom>
        </p:spPr>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70C0"/>
                </a:solidFill>
              </a:rPr>
              <a:t>’</a:t>
            </a:r>
          </a:p>
          <a:p>
            <a:pPr marL="0" indent="0">
              <a:buFont typeface="Arial" panose="020B0604020202020204" pitchFamily="34" charset="0"/>
              <a:buNone/>
              <a:defRPr/>
            </a:pPr>
            <a:endParaRPr lang="en-GB" sz="1800" dirty="0"/>
          </a:p>
        </p:txBody>
      </p:sp>
      <p:sp>
        <p:nvSpPr>
          <p:cNvPr id="9" name="Content Placeholder 8">
            <a:extLst>
              <a:ext uri="{FF2B5EF4-FFF2-40B4-BE49-F238E27FC236}">
                <a16:creationId xmlns:a16="http://schemas.microsoft.com/office/drawing/2014/main" id="{986A5CB8-6232-EC22-5632-2D41E33042F7}"/>
              </a:ext>
            </a:extLst>
          </p:cNvPr>
          <p:cNvSpPr>
            <a:spLocks noGrp="1"/>
          </p:cNvSpPr>
          <p:nvPr>
            <p:ph idx="1"/>
          </p:nvPr>
        </p:nvSpPr>
        <p:spPr/>
        <p:txBody>
          <a:bodyPr>
            <a:normAutofit/>
          </a:bodyPr>
          <a:lstStyle/>
          <a:p>
            <a:pPr marL="0" indent="0">
              <a:buNone/>
            </a:pPr>
            <a:r>
              <a:rPr lang="en-GB" sz="2000" dirty="0"/>
              <a:t>Culture</a:t>
            </a:r>
          </a:p>
          <a:p>
            <a:pPr marL="0" indent="0">
              <a:buNone/>
            </a:pPr>
            <a:endParaRPr lang="en-GB" sz="2000" dirty="0"/>
          </a:p>
          <a:p>
            <a:r>
              <a:rPr lang="en-GB" sz="2000" b="1" dirty="0"/>
              <a:t>Flexing and changing RBAC over time</a:t>
            </a:r>
          </a:p>
          <a:p>
            <a:pPr lvl="1"/>
            <a:r>
              <a:rPr lang="en-GB" sz="2000" dirty="0"/>
              <a:t>Building up to 10 RBAC roles and then reducing again to  2 clinical and professional roles</a:t>
            </a:r>
          </a:p>
          <a:p>
            <a:pPr lvl="1"/>
            <a:r>
              <a:rPr lang="en-GB" sz="2000" dirty="0"/>
              <a:t>Understanding the difference between “admin” and “business support” and “brokerage” – and the information they need to enable direct care to be provided</a:t>
            </a:r>
          </a:p>
          <a:p>
            <a:pPr marL="171450" lvl="1" indent="-171450"/>
            <a:r>
              <a:rPr lang="en-GB" sz="2000" b="1" dirty="0"/>
              <a:t>Understanding the LA “red lines” </a:t>
            </a:r>
          </a:p>
          <a:p>
            <a:pPr marL="615314" lvl="2" indent="-171450"/>
            <a:r>
              <a:rPr lang="en-GB" dirty="0"/>
              <a:t>Purging and the importance of retention of record policy to LAs and how Connecting Care would handle social care processes to merge and delete duplicated records</a:t>
            </a:r>
          </a:p>
          <a:p>
            <a:pPr marL="615314" lvl="2" indent="-171450"/>
            <a:r>
              <a:rPr lang="en-GB" dirty="0"/>
              <a:t>Looking to delete the </a:t>
            </a:r>
            <a:r>
              <a:rPr lang="en-GB" b="1" dirty="0"/>
              <a:t>“copy of record” after 8 years</a:t>
            </a:r>
          </a:p>
          <a:p>
            <a:pPr marL="228600" lvl="2">
              <a:spcBef>
                <a:spcPts val="1000"/>
              </a:spcBef>
            </a:pPr>
            <a:r>
              <a:rPr lang="en-GB" b="1" dirty="0"/>
              <a:t>Agreeing backloading/ how long we need historic information</a:t>
            </a:r>
          </a:p>
          <a:p>
            <a:pPr marL="615314" lvl="2" indent="-171450">
              <a:lnSpc>
                <a:spcPct val="100000"/>
              </a:lnSpc>
            </a:pPr>
            <a:r>
              <a:rPr lang="en-GB" dirty="0"/>
              <a:t>Generally we agreed two years</a:t>
            </a:r>
          </a:p>
          <a:p>
            <a:pPr marL="615314" lvl="2" indent="-171450">
              <a:lnSpc>
                <a:spcPct val="100000"/>
              </a:lnSpc>
            </a:pPr>
            <a:endParaRPr lang="en-GB" sz="1900" dirty="0"/>
          </a:p>
          <a:p>
            <a:endParaRPr lang="en-GB" dirty="0"/>
          </a:p>
        </p:txBody>
      </p:sp>
    </p:spTree>
    <p:extLst>
      <p:ext uri="{BB962C8B-B14F-4D97-AF65-F5344CB8AC3E}">
        <p14:creationId xmlns:p14="http://schemas.microsoft.com/office/powerpoint/2010/main" val="3894068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Connecting Care: IG Lessons Learnt – a personal reflection</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7" name="Content Placeholder 3">
            <a:extLst>
              <a:ext uri="{FF2B5EF4-FFF2-40B4-BE49-F238E27FC236}">
                <a16:creationId xmlns:a16="http://schemas.microsoft.com/office/drawing/2014/main" id="{BCE5039D-DD5B-13E2-9165-AEC19FF019A5}"/>
              </a:ext>
            </a:extLst>
          </p:cNvPr>
          <p:cNvSpPr txBox="1">
            <a:spLocks/>
          </p:cNvSpPr>
          <p:nvPr/>
        </p:nvSpPr>
        <p:spPr>
          <a:xfrm>
            <a:off x="5735960" y="1484785"/>
            <a:ext cx="4701480" cy="4535015"/>
          </a:xfrm>
          <a:prstGeom prst="rect">
            <a:avLst/>
          </a:prstGeom>
        </p:spPr>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70C0"/>
                </a:solidFill>
              </a:rPr>
              <a:t>’</a:t>
            </a:r>
          </a:p>
          <a:p>
            <a:pPr marL="0" indent="0">
              <a:buFont typeface="Arial" panose="020B0604020202020204" pitchFamily="34" charset="0"/>
              <a:buNone/>
              <a:defRPr/>
            </a:pPr>
            <a:endParaRPr lang="en-GB" sz="1800" dirty="0"/>
          </a:p>
        </p:txBody>
      </p:sp>
      <p:sp>
        <p:nvSpPr>
          <p:cNvPr id="9" name="Content Placeholder 8">
            <a:extLst>
              <a:ext uri="{FF2B5EF4-FFF2-40B4-BE49-F238E27FC236}">
                <a16:creationId xmlns:a16="http://schemas.microsoft.com/office/drawing/2014/main" id="{986A5CB8-6232-EC22-5632-2D41E33042F7}"/>
              </a:ext>
            </a:extLst>
          </p:cNvPr>
          <p:cNvSpPr>
            <a:spLocks noGrp="1"/>
          </p:cNvSpPr>
          <p:nvPr>
            <p:ph idx="1"/>
          </p:nvPr>
        </p:nvSpPr>
        <p:spPr/>
        <p:txBody>
          <a:bodyPr>
            <a:normAutofit fontScale="92500" lnSpcReduction="20000"/>
          </a:bodyPr>
          <a:lstStyle/>
          <a:p>
            <a:pPr marL="0" indent="0">
              <a:buNone/>
            </a:pPr>
            <a:r>
              <a:rPr lang="en-GB" sz="2200" dirty="0"/>
              <a:t>Culture</a:t>
            </a:r>
          </a:p>
          <a:p>
            <a:pPr marL="0" indent="0">
              <a:buNone/>
            </a:pPr>
            <a:endParaRPr lang="en-GB" sz="2200" dirty="0"/>
          </a:p>
          <a:p>
            <a:r>
              <a:rPr lang="en-GB" sz="2200" b="1" dirty="0"/>
              <a:t>Continue to push boundaries and challenge others:  </a:t>
            </a:r>
            <a:r>
              <a:rPr lang="en-GB" sz="2200" dirty="0"/>
              <a:t>when the LAs and Social Care providers are confident they have legal basis for sharing</a:t>
            </a:r>
          </a:p>
          <a:p>
            <a:r>
              <a:rPr lang="en-GB" sz="2200" b="1" dirty="0"/>
              <a:t>Ensuring that decisions about what to share are made by the controllers:  </a:t>
            </a:r>
            <a:r>
              <a:rPr lang="en-GB" sz="2200" dirty="0"/>
              <a:t>(and not data processors / IT suppliers / those that provide central digital services)</a:t>
            </a:r>
          </a:p>
          <a:p>
            <a:r>
              <a:rPr lang="en-GB" sz="2200" b="1" dirty="0"/>
              <a:t>Continue to review role based access: </a:t>
            </a:r>
            <a:r>
              <a:rPr lang="en-GB" sz="2200" dirty="0"/>
              <a:t>as information gets richer we need to continue to review that access to record is legitimate e.g. who needs to see Social Care Assessments and Strategy Discussions and DOL documents to provide the correct care, who needs to see IAPT information</a:t>
            </a:r>
          </a:p>
          <a:p>
            <a:r>
              <a:rPr lang="en-GB" sz="2200" b="1" dirty="0"/>
              <a:t>Ensuring that information sharing supports new models of care </a:t>
            </a:r>
            <a:r>
              <a:rPr lang="en-GB" sz="2200" dirty="0"/>
              <a:t>–</a:t>
            </a:r>
            <a:r>
              <a:rPr lang="en-GB" sz="2200" b="1" dirty="0"/>
              <a:t> and that providing data digitally is more timely, safe, secure and can be audited:</a:t>
            </a:r>
          </a:p>
          <a:p>
            <a:pPr lvl="1"/>
            <a:r>
              <a:rPr lang="en-GB" sz="2200" dirty="0"/>
              <a:t>Should we share information where the service threshold has not been met e.g. NFA / domestic  abuse information?</a:t>
            </a:r>
          </a:p>
          <a:p>
            <a:pPr lvl="1"/>
            <a:r>
              <a:rPr lang="en-GB" sz="2200" dirty="0"/>
              <a:t>When is the right time to start exploiting telehealth and internet of things information to support “Triage/Assess/Decide” in Connecting Care?</a:t>
            </a:r>
          </a:p>
          <a:p>
            <a:pPr lvl="1"/>
            <a:r>
              <a:rPr lang="en-GB" sz="2200" dirty="0"/>
              <a:t>Deciding which citizen entered information should be included in the shared care record</a:t>
            </a:r>
          </a:p>
          <a:p>
            <a:endParaRPr lang="en-GB" dirty="0"/>
          </a:p>
        </p:txBody>
      </p:sp>
    </p:spTree>
    <p:extLst>
      <p:ext uri="{BB962C8B-B14F-4D97-AF65-F5344CB8AC3E}">
        <p14:creationId xmlns:p14="http://schemas.microsoft.com/office/powerpoint/2010/main" val="389081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SIDeR: History</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11" name="Content Placeholder 3">
            <a:extLst>
              <a:ext uri="{FF2B5EF4-FFF2-40B4-BE49-F238E27FC236}">
                <a16:creationId xmlns:a16="http://schemas.microsoft.com/office/drawing/2014/main" id="{94FEA421-3015-4FDA-86EB-6D070A97BF07}"/>
              </a:ext>
            </a:extLst>
          </p:cNvPr>
          <p:cNvSpPr txBox="1">
            <a:spLocks/>
          </p:cNvSpPr>
          <p:nvPr/>
        </p:nvSpPr>
        <p:spPr>
          <a:xfrm>
            <a:off x="5735960" y="1682950"/>
            <a:ext cx="4979986" cy="5184574"/>
          </a:xfrm>
          <a:prstGeom prst="rect">
            <a:avLst/>
          </a:prstGeom>
        </p:spPr>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70C0"/>
                </a:solidFill>
              </a:rPr>
              <a:t>Lack of information sharing </a:t>
            </a:r>
            <a:r>
              <a:rPr lang="en-GB" sz="1800" dirty="0"/>
              <a:t>was cited in many of the reviews and we had a </a:t>
            </a:r>
            <a:r>
              <a:rPr lang="en-GB" sz="1800" dirty="0">
                <a:solidFill>
                  <a:srgbClr val="0070C0"/>
                </a:solidFill>
              </a:rPr>
              <a:t>strong ambition to improve the way we work</a:t>
            </a:r>
          </a:p>
          <a:p>
            <a:r>
              <a:rPr lang="en-GB" sz="1800" dirty="0"/>
              <a:t>We were hearing of </a:t>
            </a:r>
            <a:r>
              <a:rPr lang="en-GB" sz="1800" dirty="0">
                <a:solidFill>
                  <a:srgbClr val="0070C0"/>
                </a:solidFill>
              </a:rPr>
              <a:t>incidents</a:t>
            </a:r>
            <a:r>
              <a:rPr lang="en-GB" sz="1800" dirty="0"/>
              <a:t> across health and care that </a:t>
            </a:r>
            <a:r>
              <a:rPr lang="en-GB" sz="1800" dirty="0">
                <a:solidFill>
                  <a:srgbClr val="0070C0"/>
                </a:solidFill>
              </a:rPr>
              <a:t>could have been avoided</a:t>
            </a:r>
          </a:p>
          <a:p>
            <a:r>
              <a:rPr lang="en-GB" sz="1800" dirty="0"/>
              <a:t>Our End of Life system held </a:t>
            </a:r>
            <a:r>
              <a:rPr lang="en-GB" sz="1800" dirty="0">
                <a:solidFill>
                  <a:srgbClr val="0070C0"/>
                </a:solidFill>
              </a:rPr>
              <a:t>orphaned data </a:t>
            </a:r>
          </a:p>
          <a:p>
            <a:r>
              <a:rPr lang="en-GB" sz="1800" dirty="0"/>
              <a:t>We saw an opportunity to set a foundation by sharing our GP records, via a </a:t>
            </a:r>
            <a:r>
              <a:rPr lang="en-GB" sz="1800" dirty="0">
                <a:solidFill>
                  <a:srgbClr val="0070C0"/>
                </a:solidFill>
              </a:rPr>
              <a:t>single</a:t>
            </a:r>
            <a:r>
              <a:rPr lang="en-GB" sz="1800" dirty="0"/>
              <a:t> solution</a:t>
            </a:r>
          </a:p>
          <a:p>
            <a:r>
              <a:rPr lang="en-GB" sz="1800" dirty="0"/>
              <a:t>We wanted to create an </a:t>
            </a:r>
            <a:r>
              <a:rPr lang="en-GB" sz="1800" dirty="0">
                <a:solidFill>
                  <a:srgbClr val="0070C0"/>
                </a:solidFill>
              </a:rPr>
              <a:t>equal partnership </a:t>
            </a:r>
            <a:r>
              <a:rPr lang="en-GB" sz="1800" dirty="0"/>
              <a:t>that included the LA and hospice from the outset</a:t>
            </a:r>
          </a:p>
          <a:p>
            <a:endParaRPr lang="en-GB" sz="1800" dirty="0"/>
          </a:p>
          <a:p>
            <a:pPr marL="0" indent="0">
              <a:buFont typeface="Arial" panose="020B0604020202020204" pitchFamily="34" charset="0"/>
              <a:buNone/>
              <a:defRPr/>
            </a:pPr>
            <a:endParaRPr lang="en-GB" sz="1800" dirty="0"/>
          </a:p>
        </p:txBody>
      </p:sp>
      <p:pic>
        <p:nvPicPr>
          <p:cNvPr id="9" name="Content Placeholder 18">
            <a:extLst>
              <a:ext uri="{FF2B5EF4-FFF2-40B4-BE49-F238E27FC236}">
                <a16:creationId xmlns:a16="http://schemas.microsoft.com/office/drawing/2014/main" id="{A1ECD735-6BD6-37AA-5062-84ABD28F43BC}"/>
              </a:ext>
            </a:extLst>
          </p:cNvPr>
          <p:cNvPicPr>
            <a:picLocks noGrp="1" noChangeAspect="1"/>
          </p:cNvPicPr>
          <p:nvPr>
            <p:ph idx="1"/>
          </p:nvPr>
        </p:nvPicPr>
        <p:blipFill>
          <a:blip r:embed="rId3"/>
          <a:stretch>
            <a:fillRect/>
          </a:stretch>
        </p:blipFill>
        <p:spPr>
          <a:xfrm>
            <a:off x="615379" y="3184992"/>
            <a:ext cx="4248265" cy="1564134"/>
          </a:xfrm>
        </p:spPr>
      </p:pic>
    </p:spTree>
    <p:extLst>
      <p:ext uri="{BB962C8B-B14F-4D97-AF65-F5344CB8AC3E}">
        <p14:creationId xmlns:p14="http://schemas.microsoft.com/office/powerpoint/2010/main" val="2655864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SIDeR: Background</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7" name="Content Placeholder 3">
            <a:extLst>
              <a:ext uri="{FF2B5EF4-FFF2-40B4-BE49-F238E27FC236}">
                <a16:creationId xmlns:a16="http://schemas.microsoft.com/office/drawing/2014/main" id="{BCE5039D-DD5B-13E2-9165-AEC19FF019A5}"/>
              </a:ext>
            </a:extLst>
          </p:cNvPr>
          <p:cNvSpPr txBox="1">
            <a:spLocks/>
          </p:cNvSpPr>
          <p:nvPr/>
        </p:nvSpPr>
        <p:spPr>
          <a:xfrm>
            <a:off x="5735959" y="1484785"/>
            <a:ext cx="5989316" cy="4535015"/>
          </a:xfrm>
          <a:prstGeom prst="rect">
            <a:avLst/>
          </a:prstGeom>
        </p:spPr>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Somerset population of circa </a:t>
            </a:r>
            <a:r>
              <a:rPr lang="en-GB" sz="1800" dirty="0">
                <a:solidFill>
                  <a:schemeClr val="accent1"/>
                </a:solidFill>
              </a:rPr>
              <a:t>580,000</a:t>
            </a:r>
            <a:r>
              <a:rPr lang="en-GB" sz="1800" dirty="0"/>
              <a:t>, with 1 ICB, 2 Acutes, 13 Community Hospitals, Mental Health, 1 Adult Hospice, 62 GP practices and 1 Local Authority</a:t>
            </a:r>
          </a:p>
          <a:p>
            <a:r>
              <a:rPr lang="en-GB" sz="1800" dirty="0"/>
              <a:t>SIDeR</a:t>
            </a:r>
            <a:r>
              <a:rPr lang="en-GB" sz="1800" dirty="0">
                <a:solidFill>
                  <a:srgbClr val="0070C0"/>
                </a:solidFill>
              </a:rPr>
              <a:t>– is 5 years old </a:t>
            </a:r>
            <a:endParaRPr lang="en-GB" sz="1800" dirty="0"/>
          </a:p>
          <a:p>
            <a:r>
              <a:rPr lang="en-GB" sz="1800" dirty="0"/>
              <a:t>Is an </a:t>
            </a:r>
            <a:r>
              <a:rPr lang="en-GB" sz="1800" dirty="0">
                <a:solidFill>
                  <a:srgbClr val="0070C0"/>
                </a:solidFill>
              </a:rPr>
              <a:t>essential part of Somerset’s information sharing culture and ambition </a:t>
            </a:r>
            <a:r>
              <a:rPr lang="en-GB" sz="1800" dirty="0"/>
              <a:t>to ensure people receive better care</a:t>
            </a:r>
          </a:p>
          <a:p>
            <a:r>
              <a:rPr lang="en-GB" sz="1800" dirty="0"/>
              <a:t>For </a:t>
            </a:r>
            <a:r>
              <a:rPr lang="en-GB" sz="1800" dirty="0">
                <a:solidFill>
                  <a:srgbClr val="0070C0"/>
                </a:solidFill>
              </a:rPr>
              <a:t>direct care </a:t>
            </a:r>
            <a:r>
              <a:rPr lang="en-GB" sz="1800" dirty="0"/>
              <a:t>only</a:t>
            </a:r>
          </a:p>
          <a:p>
            <a:r>
              <a:rPr lang="en-GB" sz="1800" dirty="0"/>
              <a:t>On demand shared care record with </a:t>
            </a:r>
            <a:r>
              <a:rPr lang="en-GB" sz="1800" dirty="0">
                <a:solidFill>
                  <a:srgbClr val="0070C0"/>
                </a:solidFill>
              </a:rPr>
              <a:t>6 systems across health and care, all contributing data </a:t>
            </a:r>
            <a:endParaRPr lang="en-GB" sz="1800" dirty="0"/>
          </a:p>
          <a:p>
            <a:r>
              <a:rPr lang="en-GB" sz="1800" dirty="0"/>
              <a:t>Over </a:t>
            </a:r>
            <a:r>
              <a:rPr lang="en-GB" sz="1800" dirty="0">
                <a:solidFill>
                  <a:schemeClr val="accent1"/>
                </a:solidFill>
              </a:rPr>
              <a:t>3,000 users </a:t>
            </a:r>
            <a:r>
              <a:rPr lang="en-GB" sz="1800" dirty="0"/>
              <a:t>with appropriate role based access viewing </a:t>
            </a:r>
            <a:r>
              <a:rPr lang="en-GB" sz="1800" dirty="0">
                <a:solidFill>
                  <a:schemeClr val="accent1"/>
                </a:solidFill>
              </a:rPr>
              <a:t>20,000+</a:t>
            </a:r>
            <a:r>
              <a:rPr lang="en-GB" sz="1800" dirty="0"/>
              <a:t> records per month </a:t>
            </a:r>
            <a:endParaRPr lang="en-GB" sz="1800" dirty="0">
              <a:solidFill>
                <a:srgbClr val="0070C0"/>
              </a:solidFill>
            </a:endParaRPr>
          </a:p>
          <a:p>
            <a:r>
              <a:rPr lang="en-GB" sz="1800" dirty="0"/>
              <a:t>Stores a </a:t>
            </a:r>
            <a:r>
              <a:rPr lang="en-GB" sz="1800" dirty="0">
                <a:solidFill>
                  <a:srgbClr val="0070C0"/>
                </a:solidFill>
              </a:rPr>
              <a:t>suite of persisted Care Plans </a:t>
            </a:r>
            <a:r>
              <a:rPr lang="en-GB" sz="1800" dirty="0"/>
              <a:t>that can be created, updated and viewed by any professional providing direct care, as well as digitally shared with some health systems</a:t>
            </a:r>
          </a:p>
          <a:p>
            <a:pPr marL="0" indent="0">
              <a:buFont typeface="Arial" panose="020B0604020202020204" pitchFamily="34" charset="0"/>
              <a:buNone/>
              <a:defRPr/>
            </a:pPr>
            <a:endParaRPr lang="en-GB" sz="1800" dirty="0"/>
          </a:p>
        </p:txBody>
      </p:sp>
      <p:sp>
        <p:nvSpPr>
          <p:cNvPr id="11" name="TextBox 10">
            <a:extLst>
              <a:ext uri="{FF2B5EF4-FFF2-40B4-BE49-F238E27FC236}">
                <a16:creationId xmlns:a16="http://schemas.microsoft.com/office/drawing/2014/main" id="{201CB44C-755D-C0BA-B19F-ED37759BFFCD}"/>
              </a:ext>
            </a:extLst>
          </p:cNvPr>
          <p:cNvSpPr txBox="1"/>
          <p:nvPr/>
        </p:nvSpPr>
        <p:spPr>
          <a:xfrm>
            <a:off x="2309840" y="4108862"/>
            <a:ext cx="2897579" cy="369332"/>
          </a:xfrm>
          <a:prstGeom prst="rect">
            <a:avLst/>
          </a:prstGeom>
          <a:noFill/>
        </p:spPr>
        <p:txBody>
          <a:bodyPr wrap="square" rtlCol="0">
            <a:spAutoFit/>
          </a:bodyPr>
          <a:lstStyle/>
          <a:p>
            <a:r>
              <a:rPr lang="en-GB" b="1" dirty="0">
                <a:highlight>
                  <a:srgbClr val="FFFF00"/>
                </a:highlight>
              </a:rPr>
              <a:t>logo</a:t>
            </a:r>
          </a:p>
        </p:txBody>
      </p:sp>
      <p:pic>
        <p:nvPicPr>
          <p:cNvPr id="19" name="Content Placeholder 18">
            <a:extLst>
              <a:ext uri="{FF2B5EF4-FFF2-40B4-BE49-F238E27FC236}">
                <a16:creationId xmlns:a16="http://schemas.microsoft.com/office/drawing/2014/main" id="{380A4A8F-AA4F-3DD4-4B9B-76A0DEAC3E85}"/>
              </a:ext>
            </a:extLst>
          </p:cNvPr>
          <p:cNvPicPr>
            <a:picLocks noGrp="1" noChangeAspect="1"/>
          </p:cNvPicPr>
          <p:nvPr>
            <p:ph idx="1"/>
          </p:nvPr>
        </p:nvPicPr>
        <p:blipFill>
          <a:blip r:embed="rId3"/>
          <a:stretch>
            <a:fillRect/>
          </a:stretch>
        </p:blipFill>
        <p:spPr>
          <a:xfrm>
            <a:off x="615379" y="3184992"/>
            <a:ext cx="4248265" cy="1564134"/>
          </a:xfrm>
        </p:spPr>
      </p:pic>
    </p:spTree>
    <p:extLst>
      <p:ext uri="{BB962C8B-B14F-4D97-AF65-F5344CB8AC3E}">
        <p14:creationId xmlns:p14="http://schemas.microsoft.com/office/powerpoint/2010/main" val="76313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SIDeR: Shared care plans</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11" name="Content Placeholder 3">
            <a:extLst>
              <a:ext uri="{FF2B5EF4-FFF2-40B4-BE49-F238E27FC236}">
                <a16:creationId xmlns:a16="http://schemas.microsoft.com/office/drawing/2014/main" id="{94FEA421-3015-4FDA-86EB-6D070A97BF07}"/>
              </a:ext>
            </a:extLst>
          </p:cNvPr>
          <p:cNvSpPr txBox="1">
            <a:spLocks/>
          </p:cNvSpPr>
          <p:nvPr/>
        </p:nvSpPr>
        <p:spPr>
          <a:xfrm>
            <a:off x="5735959" y="1315686"/>
            <a:ext cx="6233433" cy="5184574"/>
          </a:xfrm>
          <a:prstGeom prst="rect">
            <a:avLst/>
          </a:prstGeom>
        </p:spPr>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pPr>
            <a:r>
              <a:rPr lang="en-GB" sz="1800" dirty="0"/>
              <a:t>End of life care coordination </a:t>
            </a:r>
          </a:p>
          <a:p>
            <a:pPr marL="285750" indent="-285750">
              <a:lnSpc>
                <a:spcPct val="100000"/>
              </a:lnSpc>
              <a:spcBef>
                <a:spcPts val="0"/>
              </a:spcBef>
            </a:pPr>
            <a:endParaRPr lang="en-GB" sz="1800" dirty="0"/>
          </a:p>
          <a:p>
            <a:pPr marL="285750" indent="-285750">
              <a:lnSpc>
                <a:spcPct val="100000"/>
              </a:lnSpc>
              <a:spcBef>
                <a:spcPts val="0"/>
              </a:spcBef>
              <a:buFont typeface="Arial" panose="020B0604020202020204" pitchFamily="34" charset="0"/>
              <a:buChar char="•"/>
            </a:pPr>
            <a:r>
              <a:rPr lang="en-GB" sz="1800" dirty="0"/>
              <a:t>Advance care plan</a:t>
            </a:r>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pPr>
            <a:r>
              <a:rPr lang="en-GB" sz="1800" dirty="0"/>
              <a:t>Open mental health (referral, assessment and outcome</a:t>
            </a:r>
          </a:p>
          <a:p>
            <a:pPr marL="285750" indent="-285750">
              <a:lnSpc>
                <a:spcPct val="100000"/>
              </a:lnSpc>
              <a:spcBef>
                <a:spcPts val="0"/>
              </a:spcBef>
            </a:pPr>
            <a:endParaRPr lang="en-GB" sz="1800" dirty="0"/>
          </a:p>
          <a:p>
            <a:pPr marL="285750" indent="-285750">
              <a:lnSpc>
                <a:spcPct val="100000"/>
              </a:lnSpc>
              <a:spcBef>
                <a:spcPts val="0"/>
              </a:spcBef>
              <a:buFont typeface="Arial" panose="020B0604020202020204" pitchFamily="34" charset="0"/>
              <a:buChar char="•"/>
            </a:pPr>
            <a:r>
              <a:rPr lang="en-GB" sz="1800" dirty="0"/>
              <a:t>Treatment escalation plan</a:t>
            </a:r>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a:t>Comprehensive assessment form</a:t>
            </a:r>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a:t>Personalised care and support plan</a:t>
            </a:r>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a:t>About me</a:t>
            </a:r>
          </a:p>
          <a:p>
            <a:pPr marL="285750" indent="-285750">
              <a:lnSpc>
                <a:spcPct val="100000"/>
              </a:lnSpc>
              <a:spcBef>
                <a:spcPts val="0"/>
              </a:spcBef>
              <a:buFont typeface="Arial" panose="020B0604020202020204" pitchFamily="34" charset="0"/>
              <a:buChar char="•"/>
            </a:pPr>
            <a:endParaRPr lang="en-GB" sz="1800" dirty="0"/>
          </a:p>
          <a:p>
            <a:pPr marL="285750" indent="-285750">
              <a:lnSpc>
                <a:spcPct val="100000"/>
              </a:lnSpc>
              <a:spcBef>
                <a:spcPts val="0"/>
              </a:spcBef>
              <a:buFont typeface="Arial" panose="020B0604020202020204" pitchFamily="34" charset="0"/>
              <a:buChar char="•"/>
            </a:pPr>
            <a:r>
              <a:rPr lang="en-GB" sz="1800" dirty="0"/>
              <a:t>Acute respiratory infection</a:t>
            </a:r>
          </a:p>
        </p:txBody>
      </p:sp>
      <p:pic>
        <p:nvPicPr>
          <p:cNvPr id="9" name="Content Placeholder 18">
            <a:extLst>
              <a:ext uri="{FF2B5EF4-FFF2-40B4-BE49-F238E27FC236}">
                <a16:creationId xmlns:a16="http://schemas.microsoft.com/office/drawing/2014/main" id="{A1ECD735-6BD6-37AA-5062-84ABD28F43BC}"/>
              </a:ext>
            </a:extLst>
          </p:cNvPr>
          <p:cNvPicPr>
            <a:picLocks noGrp="1" noChangeAspect="1"/>
          </p:cNvPicPr>
          <p:nvPr>
            <p:ph idx="1"/>
          </p:nvPr>
        </p:nvPicPr>
        <p:blipFill>
          <a:blip r:embed="rId3"/>
          <a:stretch>
            <a:fillRect/>
          </a:stretch>
        </p:blipFill>
        <p:spPr>
          <a:xfrm>
            <a:off x="615379" y="3184992"/>
            <a:ext cx="4248265" cy="1564134"/>
          </a:xfrm>
        </p:spPr>
      </p:pic>
    </p:spTree>
    <p:extLst>
      <p:ext uri="{BB962C8B-B14F-4D97-AF65-F5344CB8AC3E}">
        <p14:creationId xmlns:p14="http://schemas.microsoft.com/office/powerpoint/2010/main" val="1987202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118475" y="106260"/>
            <a:ext cx="7886700" cy="1110560"/>
          </a:xfrm>
        </p:spPr>
        <p:txBody>
          <a:bodyPr>
            <a:normAutofit/>
          </a:bodyPr>
          <a:lstStyle/>
          <a:p>
            <a:pPr algn="ctr">
              <a:lnSpc>
                <a:spcPct val="100000"/>
              </a:lnSpc>
              <a:spcBef>
                <a:spcPts val="0"/>
              </a:spcBef>
              <a:defRPr/>
            </a:pPr>
            <a:r>
              <a:rPr lang="en-GB" sz="2800" b="1" dirty="0">
                <a:solidFill>
                  <a:srgbClr val="0070C0"/>
                </a:solidFill>
                <a:latin typeface="Calibri" panose="020F0502020204030204" pitchFamily="34" charset="0"/>
                <a:ea typeface="Arial" charset="0"/>
                <a:cs typeface="Arial" charset="0"/>
              </a:rPr>
              <a:t>SIDeR: Information shared … so far</a:t>
            </a:r>
          </a:p>
        </p:txBody>
      </p:sp>
      <p:pic>
        <p:nvPicPr>
          <p:cNvPr id="1026" name="Picture 1">
            <a:extLst>
              <a:ext uri="{FF2B5EF4-FFF2-40B4-BE49-F238E27FC236}">
                <a16:creationId xmlns:a16="http://schemas.microsoft.com/office/drawing/2014/main" id="{AE79322D-48BD-1FD6-8FAE-1DCC64EDE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215" y="0"/>
            <a:ext cx="9209569" cy="687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82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SIDeR: To do list</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11" name="Content Placeholder 3">
            <a:extLst>
              <a:ext uri="{FF2B5EF4-FFF2-40B4-BE49-F238E27FC236}">
                <a16:creationId xmlns:a16="http://schemas.microsoft.com/office/drawing/2014/main" id="{94FEA421-3015-4FDA-86EB-6D070A97BF07}"/>
              </a:ext>
            </a:extLst>
          </p:cNvPr>
          <p:cNvSpPr txBox="1">
            <a:spLocks/>
          </p:cNvSpPr>
          <p:nvPr/>
        </p:nvSpPr>
        <p:spPr>
          <a:xfrm>
            <a:off x="5410200" y="983293"/>
            <a:ext cx="6696075" cy="5184574"/>
          </a:xfrm>
          <a:prstGeom prst="rect">
            <a:avLst/>
          </a:prstGeom>
        </p:spPr>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sz="1800" b="1" dirty="0">
              <a:solidFill>
                <a:srgbClr val="0070C0"/>
              </a:solidFill>
              <a:ea typeface="Calibri"/>
              <a:cs typeface="Calibri"/>
              <a:sym typeface="Calibri"/>
            </a:endParaRPr>
          </a:p>
          <a:p>
            <a:pPr marL="0" indent="0">
              <a:lnSpc>
                <a:spcPct val="100000"/>
              </a:lnSpc>
              <a:spcBef>
                <a:spcPts val="0"/>
              </a:spcBef>
              <a:buNone/>
            </a:pPr>
            <a:r>
              <a:rPr lang="en-GB" sz="1800" b="1" dirty="0">
                <a:solidFill>
                  <a:srgbClr val="0070C0"/>
                </a:solidFill>
                <a:ea typeface="Calibri"/>
                <a:cs typeface="Calibri"/>
                <a:sym typeface="Calibri"/>
              </a:rPr>
              <a:t>Provide access and / or connect other organisations</a:t>
            </a:r>
          </a:p>
          <a:p>
            <a:pPr marL="285750" indent="-285750" latinLnBrk="1" hangingPunct="0">
              <a:lnSpc>
                <a:spcPct val="100000"/>
              </a:lnSpc>
              <a:spcBef>
                <a:spcPts val="0"/>
              </a:spcBef>
            </a:pPr>
            <a:r>
              <a:rPr lang="en-GB" sz="1800" dirty="0"/>
              <a:t>Children’s social care, education and SEN information </a:t>
            </a:r>
          </a:p>
          <a:p>
            <a:pPr marL="285750" indent="-285750" latinLnBrk="1" hangingPunct="0">
              <a:lnSpc>
                <a:spcPct val="100000"/>
              </a:lnSpc>
              <a:spcBef>
                <a:spcPts val="0"/>
              </a:spcBef>
              <a:buFont typeface="Arial" panose="020B0604020202020204" pitchFamily="34" charset="0"/>
              <a:buChar char="•"/>
            </a:pPr>
            <a:r>
              <a:rPr lang="en-GB" sz="1800" dirty="0"/>
              <a:t>Public health</a:t>
            </a:r>
          </a:p>
          <a:p>
            <a:pPr marL="285750" indent="-285750" latinLnBrk="1" hangingPunct="0">
              <a:lnSpc>
                <a:spcPct val="100000"/>
              </a:lnSpc>
              <a:spcBef>
                <a:spcPts val="0"/>
              </a:spcBef>
              <a:buFont typeface="Arial" panose="020B0604020202020204" pitchFamily="34" charset="0"/>
              <a:buChar char="•"/>
            </a:pPr>
            <a:r>
              <a:rPr lang="en-GB" sz="1800" dirty="0"/>
              <a:t>Ambulance</a:t>
            </a:r>
          </a:p>
          <a:p>
            <a:pPr marL="285750" indent="-285750" latinLnBrk="1" hangingPunct="0">
              <a:lnSpc>
                <a:spcPct val="100000"/>
              </a:lnSpc>
              <a:spcBef>
                <a:spcPts val="0"/>
              </a:spcBef>
              <a:buFont typeface="Arial" panose="020B0604020202020204" pitchFamily="34" charset="0"/>
              <a:buChar char="•"/>
            </a:pPr>
            <a:r>
              <a:rPr lang="en-GB" sz="1800" dirty="0">
                <a:ea typeface="Calibri"/>
                <a:cs typeface="Calibri"/>
                <a:sym typeface="Calibri"/>
              </a:rPr>
              <a:t>111 / OOH</a:t>
            </a:r>
          </a:p>
          <a:p>
            <a:pPr marL="285750" indent="-285750" latinLnBrk="1" hangingPunct="0">
              <a:lnSpc>
                <a:spcPct val="100000"/>
              </a:lnSpc>
              <a:spcBef>
                <a:spcPts val="0"/>
              </a:spcBef>
              <a:buFont typeface="Arial" panose="020B0604020202020204" pitchFamily="34" charset="0"/>
              <a:buChar char="•"/>
            </a:pPr>
            <a:r>
              <a:rPr lang="en-GB" sz="1800" dirty="0"/>
              <a:t>Care homes</a:t>
            </a:r>
          </a:p>
          <a:p>
            <a:pPr marL="285750" indent="-285750" latinLnBrk="1" hangingPunct="0">
              <a:lnSpc>
                <a:spcPct val="100000"/>
              </a:lnSpc>
              <a:spcBef>
                <a:spcPts val="0"/>
              </a:spcBef>
              <a:buFont typeface="Arial" panose="020B0604020202020204" pitchFamily="34" charset="0"/>
              <a:buChar char="•"/>
            </a:pPr>
            <a:r>
              <a:rPr lang="en-GB" sz="1800" dirty="0"/>
              <a:t>Trusts across the borders</a:t>
            </a:r>
          </a:p>
          <a:p>
            <a:pPr marL="285750" indent="-285750" latinLnBrk="1" hangingPunct="0">
              <a:lnSpc>
                <a:spcPct val="100000"/>
              </a:lnSpc>
              <a:spcBef>
                <a:spcPts val="0"/>
              </a:spcBef>
              <a:buFont typeface="Arial" panose="020B0604020202020204" pitchFamily="34" charset="0"/>
              <a:buChar char="•"/>
            </a:pPr>
            <a:r>
              <a:rPr lang="en-GB" sz="1800" dirty="0"/>
              <a:t>Pharmacies</a:t>
            </a:r>
          </a:p>
          <a:p>
            <a:pPr marL="285750" indent="-285750" latinLnBrk="1" hangingPunct="0">
              <a:lnSpc>
                <a:spcPct val="100000"/>
              </a:lnSpc>
              <a:spcBef>
                <a:spcPts val="0"/>
              </a:spcBef>
              <a:buFont typeface="Arial" panose="020B0604020202020204" pitchFamily="34" charset="0"/>
              <a:buChar char="•"/>
            </a:pPr>
            <a:r>
              <a:rPr lang="en-GB" sz="1800" dirty="0"/>
              <a:t>Optometrists</a:t>
            </a:r>
          </a:p>
          <a:p>
            <a:pPr marL="285750" indent="-285750" latinLnBrk="1" hangingPunct="0">
              <a:lnSpc>
                <a:spcPct val="100000"/>
              </a:lnSpc>
              <a:spcBef>
                <a:spcPts val="0"/>
              </a:spcBef>
              <a:buFont typeface="Arial" panose="020B0604020202020204" pitchFamily="34" charset="0"/>
              <a:buChar char="•"/>
            </a:pPr>
            <a:r>
              <a:rPr lang="en-GB" sz="1800" dirty="0"/>
              <a:t>Dentists</a:t>
            </a:r>
          </a:p>
          <a:p>
            <a:pPr marL="285750" indent="-285750" latinLnBrk="1" hangingPunct="0">
              <a:lnSpc>
                <a:spcPct val="100000"/>
              </a:lnSpc>
              <a:spcBef>
                <a:spcPts val="0"/>
              </a:spcBef>
              <a:buFont typeface="Arial" panose="020B0604020202020204" pitchFamily="34" charset="0"/>
              <a:buChar char="•"/>
            </a:pPr>
            <a:r>
              <a:rPr lang="en-GB" sz="1800" kern="0" dirty="0">
                <a:solidFill>
                  <a:prstClr val="black"/>
                </a:solidFill>
                <a:ea typeface="Calibri"/>
                <a:cs typeface="Calibri"/>
                <a:sym typeface="Calibri"/>
              </a:rPr>
              <a:t>One South West</a:t>
            </a:r>
          </a:p>
          <a:p>
            <a:pPr marL="285750" indent="-285750" latinLnBrk="1" hangingPunct="0">
              <a:lnSpc>
                <a:spcPct val="100000"/>
              </a:lnSpc>
              <a:spcBef>
                <a:spcPts val="0"/>
              </a:spcBef>
              <a:buFont typeface="Arial" panose="020B0604020202020204" pitchFamily="34" charset="0"/>
              <a:buChar char="•"/>
            </a:pPr>
            <a:endParaRPr lang="en-GB" sz="1000" kern="0" dirty="0">
              <a:solidFill>
                <a:prstClr val="black"/>
              </a:solidFill>
              <a:ea typeface="Calibri"/>
              <a:cs typeface="Calibri"/>
              <a:sym typeface="Calibri"/>
            </a:endParaRPr>
          </a:p>
          <a:p>
            <a:pPr marL="0" indent="0" latinLnBrk="1" hangingPunct="0">
              <a:lnSpc>
                <a:spcPct val="100000"/>
              </a:lnSpc>
              <a:spcBef>
                <a:spcPts val="0"/>
              </a:spcBef>
              <a:buNone/>
            </a:pPr>
            <a:r>
              <a:rPr lang="en-GB" sz="1800" b="1" dirty="0">
                <a:solidFill>
                  <a:srgbClr val="0070C0"/>
                </a:solidFill>
              </a:rPr>
              <a:t>Develop and launch new functionality</a:t>
            </a:r>
          </a:p>
          <a:p>
            <a:pPr marL="285750" indent="-285750" latinLnBrk="1" hangingPunct="0">
              <a:lnSpc>
                <a:spcPct val="100000"/>
              </a:lnSpc>
              <a:spcBef>
                <a:spcPts val="0"/>
              </a:spcBef>
            </a:pPr>
            <a:r>
              <a:rPr lang="en-GB" sz="1800" dirty="0"/>
              <a:t>Already started first of type work with PCNs and local Care Homes (linked to our DISC programme) and the NRL with SWASFT</a:t>
            </a:r>
          </a:p>
          <a:p>
            <a:pPr marL="285750" indent="-285750" latinLnBrk="1" hangingPunct="0">
              <a:lnSpc>
                <a:spcPct val="100000"/>
              </a:lnSpc>
              <a:spcBef>
                <a:spcPts val="0"/>
              </a:spcBef>
            </a:pPr>
            <a:r>
              <a:rPr lang="en-GB" sz="1800" dirty="0"/>
              <a:t>Expose GP documents flowing in from other care settings</a:t>
            </a:r>
          </a:p>
          <a:p>
            <a:pPr marL="285750" indent="-285750" latinLnBrk="1" hangingPunct="0">
              <a:lnSpc>
                <a:spcPct val="100000"/>
              </a:lnSpc>
              <a:spcBef>
                <a:spcPts val="0"/>
              </a:spcBef>
            </a:pPr>
            <a:r>
              <a:rPr lang="en-GB" sz="1800" dirty="0"/>
              <a:t>Pull and push care plan extracts to local systems</a:t>
            </a:r>
          </a:p>
          <a:p>
            <a:pPr marL="285750" indent="-285750" latinLnBrk="1" hangingPunct="0">
              <a:lnSpc>
                <a:spcPct val="100000"/>
              </a:lnSpc>
              <a:spcBef>
                <a:spcPts val="0"/>
              </a:spcBef>
            </a:pPr>
            <a:r>
              <a:rPr lang="en-GB" sz="1800" dirty="0"/>
              <a:t>NHS tends to focus on the individual, Social Care think about the    family, we need to consider how we can extend support</a:t>
            </a:r>
          </a:p>
          <a:p>
            <a:pPr marL="285750" indent="-285750" latinLnBrk="1" hangingPunct="0">
              <a:lnSpc>
                <a:spcPct val="100000"/>
              </a:lnSpc>
              <a:spcBef>
                <a:spcPts val="0"/>
              </a:spcBef>
              <a:buFont typeface="Arial" panose="020B0604020202020204" pitchFamily="34" charset="0"/>
              <a:buChar char="•"/>
            </a:pPr>
            <a:endParaRPr lang="en-GB" sz="1800" dirty="0">
              <a:highlight>
                <a:srgbClr val="FFFF00"/>
              </a:highlight>
            </a:endParaRPr>
          </a:p>
        </p:txBody>
      </p:sp>
      <p:pic>
        <p:nvPicPr>
          <p:cNvPr id="9" name="Content Placeholder 18">
            <a:extLst>
              <a:ext uri="{FF2B5EF4-FFF2-40B4-BE49-F238E27FC236}">
                <a16:creationId xmlns:a16="http://schemas.microsoft.com/office/drawing/2014/main" id="{A1ECD735-6BD6-37AA-5062-84ABD28F43BC}"/>
              </a:ext>
            </a:extLst>
          </p:cNvPr>
          <p:cNvPicPr>
            <a:picLocks noGrp="1" noChangeAspect="1"/>
          </p:cNvPicPr>
          <p:nvPr>
            <p:ph idx="1"/>
          </p:nvPr>
        </p:nvPicPr>
        <p:blipFill>
          <a:blip r:embed="rId3"/>
          <a:stretch>
            <a:fillRect/>
          </a:stretch>
        </p:blipFill>
        <p:spPr>
          <a:xfrm>
            <a:off x="615379" y="3184992"/>
            <a:ext cx="4248265" cy="1564134"/>
          </a:xfrm>
        </p:spPr>
      </p:pic>
    </p:spTree>
    <p:extLst>
      <p:ext uri="{BB962C8B-B14F-4D97-AF65-F5344CB8AC3E}">
        <p14:creationId xmlns:p14="http://schemas.microsoft.com/office/powerpoint/2010/main" val="2293987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SIDeR: Mantra and culture</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9" name="Content Placeholder 18">
            <a:extLst>
              <a:ext uri="{FF2B5EF4-FFF2-40B4-BE49-F238E27FC236}">
                <a16:creationId xmlns:a16="http://schemas.microsoft.com/office/drawing/2014/main" id="{A1ECD735-6BD6-37AA-5062-84ABD28F43BC}"/>
              </a:ext>
            </a:extLst>
          </p:cNvPr>
          <p:cNvPicPr>
            <a:picLocks noGrp="1" noChangeAspect="1"/>
          </p:cNvPicPr>
          <p:nvPr>
            <p:ph idx="1"/>
          </p:nvPr>
        </p:nvPicPr>
        <p:blipFill>
          <a:blip r:embed="rId3"/>
          <a:stretch>
            <a:fillRect/>
          </a:stretch>
        </p:blipFill>
        <p:spPr>
          <a:xfrm>
            <a:off x="615379" y="3184992"/>
            <a:ext cx="4248265" cy="1564134"/>
          </a:xfrm>
        </p:spPr>
      </p:pic>
      <p:sp>
        <p:nvSpPr>
          <p:cNvPr id="2" name="Content Placeholder 8">
            <a:extLst>
              <a:ext uri="{FF2B5EF4-FFF2-40B4-BE49-F238E27FC236}">
                <a16:creationId xmlns:a16="http://schemas.microsoft.com/office/drawing/2014/main" id="{D7F0F441-9837-36D6-150C-9E710836A065}"/>
              </a:ext>
            </a:extLst>
          </p:cNvPr>
          <p:cNvSpPr txBox="1">
            <a:spLocks/>
          </p:cNvSpPr>
          <p:nvPr/>
        </p:nvSpPr>
        <p:spPr>
          <a:xfrm>
            <a:off x="4863644" y="947127"/>
            <a:ext cx="7328356" cy="52723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1" hangingPunct="0">
              <a:lnSpc>
                <a:spcPct val="110000"/>
              </a:lnSpc>
              <a:spcBef>
                <a:spcPts val="0"/>
              </a:spcBef>
              <a:buNone/>
            </a:pPr>
            <a:r>
              <a:rPr lang="en-GB" sz="1800" b="1" dirty="0">
                <a:solidFill>
                  <a:srgbClr val="0070C0"/>
                </a:solidFill>
                <a:cs typeface="Calibri"/>
              </a:rPr>
              <a:t>Mantra</a:t>
            </a:r>
          </a:p>
          <a:p>
            <a:r>
              <a:rPr lang="en-GB" sz="1800" dirty="0"/>
              <a:t>Clinically / </a:t>
            </a:r>
            <a:r>
              <a:rPr lang="en-GB" sz="1800" dirty="0">
                <a:solidFill>
                  <a:srgbClr val="0070C0"/>
                </a:solidFill>
              </a:rPr>
              <a:t>care led </a:t>
            </a:r>
            <a:r>
              <a:rPr lang="en-GB" sz="1800" dirty="0"/>
              <a:t>and designed, digitally enabled</a:t>
            </a:r>
          </a:p>
          <a:p>
            <a:r>
              <a:rPr lang="en-GB" sz="1800" dirty="0"/>
              <a:t>Go where the </a:t>
            </a:r>
            <a:r>
              <a:rPr lang="en-GB" sz="1800" dirty="0">
                <a:solidFill>
                  <a:srgbClr val="0070C0"/>
                </a:solidFill>
              </a:rPr>
              <a:t>energy</a:t>
            </a:r>
            <a:r>
              <a:rPr lang="en-GB" sz="1800" dirty="0"/>
              <a:t> is </a:t>
            </a:r>
            <a:endParaRPr lang="en-GB" sz="1800" dirty="0">
              <a:highlight>
                <a:srgbClr val="FFFF00"/>
              </a:highlight>
            </a:endParaRPr>
          </a:p>
          <a:p>
            <a:r>
              <a:rPr lang="en-GB" sz="1800" dirty="0"/>
              <a:t>Bust the </a:t>
            </a:r>
            <a:r>
              <a:rPr lang="en-GB" sz="1800" dirty="0">
                <a:solidFill>
                  <a:srgbClr val="0070C0"/>
                </a:solidFill>
              </a:rPr>
              <a:t>myths</a:t>
            </a:r>
          </a:p>
          <a:p>
            <a:r>
              <a:rPr lang="en-GB" sz="1800" dirty="0"/>
              <a:t>Join the </a:t>
            </a:r>
            <a:r>
              <a:rPr lang="en-GB" sz="1800" dirty="0">
                <a:solidFill>
                  <a:srgbClr val="0070C0"/>
                </a:solidFill>
              </a:rPr>
              <a:t>DOTs</a:t>
            </a:r>
          </a:p>
          <a:p>
            <a:r>
              <a:rPr lang="en-GB" sz="1800" dirty="0"/>
              <a:t>More time to focus on the </a:t>
            </a:r>
            <a:r>
              <a:rPr lang="en-GB" sz="1800" dirty="0">
                <a:solidFill>
                  <a:srgbClr val="0070C0"/>
                </a:solidFill>
              </a:rPr>
              <a:t>person</a:t>
            </a:r>
          </a:p>
          <a:p>
            <a:pPr marL="0" indent="0">
              <a:buNone/>
            </a:pPr>
            <a:endParaRPr lang="en-GB" sz="1000" dirty="0"/>
          </a:p>
          <a:p>
            <a:pPr marL="0" indent="0">
              <a:buNone/>
            </a:pPr>
            <a:r>
              <a:rPr lang="en-GB" sz="1800" b="1" dirty="0">
                <a:solidFill>
                  <a:srgbClr val="0070C0"/>
                </a:solidFill>
                <a:cs typeface="Calibri"/>
              </a:rPr>
              <a:t>Culture</a:t>
            </a:r>
          </a:p>
          <a:p>
            <a:r>
              <a:rPr lang="en-GB" sz="1800" dirty="0">
                <a:solidFill>
                  <a:srgbClr val="0070C0"/>
                </a:solidFill>
              </a:rPr>
              <a:t>Inform</a:t>
            </a:r>
            <a:r>
              <a:rPr lang="en-GB" sz="1800" dirty="0"/>
              <a:t> the person -  ensure system supports professionals with a process </a:t>
            </a:r>
          </a:p>
          <a:p>
            <a:r>
              <a:rPr lang="en-GB" sz="1800" dirty="0"/>
              <a:t>Design information sharing to support </a:t>
            </a:r>
            <a:r>
              <a:rPr lang="en-GB" sz="1800" dirty="0">
                <a:solidFill>
                  <a:srgbClr val="0070C0"/>
                </a:solidFill>
              </a:rPr>
              <a:t>multi-disciplinary teams </a:t>
            </a:r>
            <a:endParaRPr lang="en-GB" sz="1800" dirty="0">
              <a:solidFill>
                <a:srgbClr val="0070C0"/>
              </a:solidFill>
              <a:highlight>
                <a:srgbClr val="FFFF00"/>
              </a:highlight>
            </a:endParaRPr>
          </a:p>
          <a:p>
            <a:r>
              <a:rPr lang="en-GB" sz="1800" dirty="0"/>
              <a:t>Engage, promote and engage – use </a:t>
            </a:r>
            <a:r>
              <a:rPr lang="en-GB" sz="1800" dirty="0">
                <a:solidFill>
                  <a:srgbClr val="0070C0"/>
                </a:solidFill>
              </a:rPr>
              <a:t>story boards and real life </a:t>
            </a:r>
            <a:r>
              <a:rPr lang="en-GB" sz="1800" dirty="0"/>
              <a:t>stories</a:t>
            </a:r>
          </a:p>
          <a:p>
            <a:r>
              <a:rPr lang="en-GB" sz="1800" dirty="0"/>
              <a:t>Relationships – </a:t>
            </a:r>
            <a:r>
              <a:rPr lang="en-GB" sz="1800" dirty="0">
                <a:solidFill>
                  <a:srgbClr val="0070C0"/>
                </a:solidFill>
              </a:rPr>
              <a:t>treat all providers equally</a:t>
            </a:r>
            <a:r>
              <a:rPr lang="en-GB" sz="1800" dirty="0"/>
              <a:t>, work closely with LMC etc</a:t>
            </a:r>
          </a:p>
          <a:p>
            <a:r>
              <a:rPr lang="en-GB" sz="1800" dirty="0">
                <a:solidFill>
                  <a:srgbClr val="0070C0"/>
                </a:solidFill>
              </a:rPr>
              <a:t>Sponsor</a:t>
            </a:r>
            <a:r>
              <a:rPr lang="en-GB" sz="1800" dirty="0"/>
              <a:t> access where we can – e.g. Care Homes</a:t>
            </a:r>
          </a:p>
          <a:p>
            <a:r>
              <a:rPr lang="en-GB" sz="1800" dirty="0">
                <a:solidFill>
                  <a:srgbClr val="0070C0"/>
                </a:solidFill>
              </a:rPr>
              <a:t>Keep </a:t>
            </a:r>
            <a:r>
              <a:rPr lang="en-GB" sz="1800" dirty="0"/>
              <a:t>role based access </a:t>
            </a:r>
            <a:r>
              <a:rPr lang="en-GB" sz="1800" dirty="0">
                <a:solidFill>
                  <a:srgbClr val="0070C0"/>
                </a:solidFill>
              </a:rPr>
              <a:t>simple</a:t>
            </a:r>
          </a:p>
          <a:p>
            <a:r>
              <a:rPr lang="en-GB" sz="1800" dirty="0">
                <a:solidFill>
                  <a:srgbClr val="0070C0"/>
                </a:solidFill>
              </a:rPr>
              <a:t>Contextual launch </a:t>
            </a:r>
            <a:r>
              <a:rPr lang="en-GB" sz="1800" dirty="0"/>
              <a:t>is key to usage</a:t>
            </a:r>
          </a:p>
          <a:p>
            <a:r>
              <a:rPr lang="en-GB" sz="1800" dirty="0"/>
              <a:t>Establish an ISA and </a:t>
            </a:r>
            <a:r>
              <a:rPr lang="en-GB" sz="1800" dirty="0">
                <a:solidFill>
                  <a:srgbClr val="0070C0"/>
                </a:solidFill>
              </a:rPr>
              <a:t>expand with use cases</a:t>
            </a:r>
          </a:p>
        </p:txBody>
      </p:sp>
    </p:spTree>
    <p:extLst>
      <p:ext uri="{BB962C8B-B14F-4D97-AF65-F5344CB8AC3E}">
        <p14:creationId xmlns:p14="http://schemas.microsoft.com/office/powerpoint/2010/main" val="2728420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SIDeR: Challenges</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9" name="Content Placeholder 18">
            <a:extLst>
              <a:ext uri="{FF2B5EF4-FFF2-40B4-BE49-F238E27FC236}">
                <a16:creationId xmlns:a16="http://schemas.microsoft.com/office/drawing/2014/main" id="{A1ECD735-6BD6-37AA-5062-84ABD28F43BC}"/>
              </a:ext>
            </a:extLst>
          </p:cNvPr>
          <p:cNvPicPr>
            <a:picLocks noGrp="1" noChangeAspect="1"/>
          </p:cNvPicPr>
          <p:nvPr>
            <p:ph idx="1"/>
          </p:nvPr>
        </p:nvPicPr>
        <p:blipFill>
          <a:blip r:embed="rId3"/>
          <a:stretch>
            <a:fillRect/>
          </a:stretch>
        </p:blipFill>
        <p:spPr>
          <a:xfrm>
            <a:off x="615379" y="3184992"/>
            <a:ext cx="4248265" cy="1564134"/>
          </a:xfrm>
        </p:spPr>
      </p:pic>
      <p:sp>
        <p:nvSpPr>
          <p:cNvPr id="2" name="Content Placeholder 8">
            <a:extLst>
              <a:ext uri="{FF2B5EF4-FFF2-40B4-BE49-F238E27FC236}">
                <a16:creationId xmlns:a16="http://schemas.microsoft.com/office/drawing/2014/main" id="{D7F0F441-9837-36D6-150C-9E710836A065}"/>
              </a:ext>
            </a:extLst>
          </p:cNvPr>
          <p:cNvSpPr txBox="1">
            <a:spLocks/>
          </p:cNvSpPr>
          <p:nvPr/>
        </p:nvSpPr>
        <p:spPr>
          <a:xfrm>
            <a:off x="5007483" y="1529339"/>
            <a:ext cx="7328356" cy="33113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latinLnBrk="1" hangingPunct="0">
              <a:lnSpc>
                <a:spcPct val="110000"/>
              </a:lnSpc>
              <a:spcBef>
                <a:spcPts val="0"/>
              </a:spcBef>
              <a:buNone/>
            </a:pPr>
            <a:r>
              <a:rPr lang="en-GB" sz="1800" b="1" dirty="0">
                <a:solidFill>
                  <a:srgbClr val="0070C0"/>
                </a:solidFill>
                <a:cs typeface="Calibri"/>
              </a:rPr>
              <a:t>Challenges</a:t>
            </a:r>
          </a:p>
          <a:p>
            <a:pPr marL="228600" lvl="1">
              <a:spcBef>
                <a:spcPts val="1000"/>
              </a:spcBef>
            </a:pPr>
            <a:r>
              <a:rPr lang="en-GB" sz="1800" dirty="0"/>
              <a:t>Public </a:t>
            </a:r>
            <a:r>
              <a:rPr lang="en-GB" sz="1800" dirty="0">
                <a:solidFill>
                  <a:srgbClr val="0070C0"/>
                </a:solidFill>
              </a:rPr>
              <a:t>perception </a:t>
            </a:r>
            <a:r>
              <a:rPr lang="en-GB" sz="1800" dirty="0"/>
              <a:t>/ trust</a:t>
            </a:r>
          </a:p>
          <a:p>
            <a:pPr marL="228600" lvl="1">
              <a:spcBef>
                <a:spcPts val="1000"/>
              </a:spcBef>
            </a:pPr>
            <a:r>
              <a:rPr lang="en-GB" sz="1800" dirty="0">
                <a:solidFill>
                  <a:srgbClr val="0070C0"/>
                </a:solidFill>
              </a:rPr>
              <a:t>Relationships</a:t>
            </a:r>
          </a:p>
          <a:p>
            <a:pPr marL="228600" lvl="1">
              <a:spcBef>
                <a:spcPts val="1000"/>
              </a:spcBef>
            </a:pPr>
            <a:r>
              <a:rPr lang="en-GB" sz="1800" dirty="0"/>
              <a:t>System </a:t>
            </a:r>
            <a:r>
              <a:rPr lang="en-GB" sz="1800" dirty="0">
                <a:solidFill>
                  <a:srgbClr val="0070C0"/>
                </a:solidFill>
              </a:rPr>
              <a:t>pressure</a:t>
            </a:r>
          </a:p>
          <a:p>
            <a:pPr marL="228600" lvl="1">
              <a:spcBef>
                <a:spcPts val="1000"/>
              </a:spcBef>
            </a:pPr>
            <a:r>
              <a:rPr lang="en-GB" sz="1800" dirty="0"/>
              <a:t>Organisational </a:t>
            </a:r>
            <a:r>
              <a:rPr lang="en-GB" sz="1800" dirty="0">
                <a:solidFill>
                  <a:srgbClr val="0070C0"/>
                </a:solidFill>
              </a:rPr>
              <a:t>mergers</a:t>
            </a:r>
          </a:p>
          <a:p>
            <a:pPr marL="285750" lvl="1" indent="-285750">
              <a:spcBef>
                <a:spcPts val="1000"/>
              </a:spcBef>
            </a:pPr>
            <a:r>
              <a:rPr lang="en-GB" sz="1800" dirty="0"/>
              <a:t>Digital literacy and </a:t>
            </a:r>
            <a:r>
              <a:rPr lang="en-GB" sz="1800" dirty="0">
                <a:solidFill>
                  <a:srgbClr val="0070C0"/>
                </a:solidFill>
              </a:rPr>
              <a:t>confidence</a:t>
            </a:r>
          </a:p>
          <a:p>
            <a:pPr marL="285750" lvl="1" indent="-285750">
              <a:spcBef>
                <a:spcPts val="1000"/>
              </a:spcBef>
            </a:pPr>
            <a:r>
              <a:rPr lang="en-GB" sz="1800" dirty="0"/>
              <a:t>Conflicting </a:t>
            </a:r>
            <a:r>
              <a:rPr lang="en-GB" sz="1800" dirty="0">
                <a:solidFill>
                  <a:srgbClr val="0070C0"/>
                </a:solidFill>
              </a:rPr>
              <a:t>priorities</a:t>
            </a:r>
          </a:p>
          <a:p>
            <a:pPr marL="285750" lvl="1" indent="-285750">
              <a:spcBef>
                <a:spcPts val="1000"/>
              </a:spcBef>
            </a:pPr>
            <a:r>
              <a:rPr lang="en-GB" sz="1800" dirty="0">
                <a:solidFill>
                  <a:srgbClr val="0070C0"/>
                </a:solidFill>
              </a:rPr>
              <a:t>Change</a:t>
            </a:r>
            <a:r>
              <a:rPr lang="en-GB" sz="1800" dirty="0"/>
              <a:t>!</a:t>
            </a:r>
          </a:p>
          <a:p>
            <a:pPr marL="171450" lvl="1" indent="-171450"/>
            <a:endParaRPr lang="en-GB" sz="1800" b="1" dirty="0"/>
          </a:p>
          <a:p>
            <a:pPr marL="0" lvl="1" indent="0">
              <a:buNone/>
            </a:pPr>
            <a:endParaRPr lang="en-GB" sz="1800" dirty="0"/>
          </a:p>
        </p:txBody>
      </p:sp>
    </p:spTree>
    <p:extLst>
      <p:ext uri="{BB962C8B-B14F-4D97-AF65-F5344CB8AC3E}">
        <p14:creationId xmlns:p14="http://schemas.microsoft.com/office/powerpoint/2010/main" val="2347018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Time to “IG Speed Date”</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7" name="Content Placeholder 3">
            <a:extLst>
              <a:ext uri="{FF2B5EF4-FFF2-40B4-BE49-F238E27FC236}">
                <a16:creationId xmlns:a16="http://schemas.microsoft.com/office/drawing/2014/main" id="{BCE5039D-DD5B-13E2-9165-AEC19FF019A5}"/>
              </a:ext>
            </a:extLst>
          </p:cNvPr>
          <p:cNvSpPr txBox="1">
            <a:spLocks/>
          </p:cNvSpPr>
          <p:nvPr/>
        </p:nvSpPr>
        <p:spPr>
          <a:xfrm>
            <a:off x="5735960" y="1484785"/>
            <a:ext cx="4701480" cy="4535015"/>
          </a:xfrm>
          <a:prstGeom prst="rect">
            <a:avLst/>
          </a:prstGeom>
        </p:spPr>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70C0"/>
                </a:solidFill>
              </a:rPr>
              <a:t>’</a:t>
            </a:r>
          </a:p>
          <a:p>
            <a:pPr marL="0" indent="0">
              <a:buFont typeface="Arial" panose="020B0604020202020204" pitchFamily="34" charset="0"/>
              <a:buNone/>
              <a:defRPr/>
            </a:pPr>
            <a:endParaRPr lang="en-GB" sz="1800" dirty="0"/>
          </a:p>
        </p:txBody>
      </p:sp>
      <p:sp>
        <p:nvSpPr>
          <p:cNvPr id="9" name="Content Placeholder 8">
            <a:extLst>
              <a:ext uri="{FF2B5EF4-FFF2-40B4-BE49-F238E27FC236}">
                <a16:creationId xmlns:a16="http://schemas.microsoft.com/office/drawing/2014/main" id="{986A5CB8-6232-EC22-5632-2D41E33042F7}"/>
              </a:ext>
            </a:extLst>
          </p:cNvPr>
          <p:cNvSpPr>
            <a:spLocks noGrp="1"/>
          </p:cNvSpPr>
          <p:nvPr>
            <p:ph idx="1"/>
          </p:nvPr>
        </p:nvSpPr>
        <p:spPr/>
        <p:txBody>
          <a:bodyPr>
            <a:normAutofit fontScale="92500" lnSpcReduction="20000"/>
          </a:bodyPr>
          <a:lstStyle/>
          <a:p>
            <a:pPr marL="0" indent="0">
              <a:buNone/>
            </a:pPr>
            <a:r>
              <a:rPr lang="en-GB" dirty="0"/>
              <a:t>Menti code 52435164</a:t>
            </a:r>
          </a:p>
          <a:p>
            <a:pPr marL="0" indent="0">
              <a:buNone/>
            </a:pPr>
            <a:endParaRPr lang="en-GB" sz="1800" dirty="0">
              <a:highlight>
                <a:srgbClr val="FFFF00"/>
              </a:highlight>
            </a:endParaRPr>
          </a:p>
          <a:p>
            <a:pPr marL="0" indent="0">
              <a:buNone/>
            </a:pPr>
            <a:r>
              <a:rPr lang="en-GB" sz="1800" dirty="0"/>
              <a:t>Tables will be split into interest areas:</a:t>
            </a:r>
          </a:p>
          <a:p>
            <a:r>
              <a:rPr lang="en-GB" sz="1800" dirty="0"/>
              <a:t>DSA / Legal Basis / Technical &amp; Business Controls RBAC</a:t>
            </a:r>
          </a:p>
          <a:p>
            <a:r>
              <a:rPr lang="en-GB" sz="1800" dirty="0"/>
              <a:t>How to improve culture and make staff more confident about accessing records and using information</a:t>
            </a:r>
          </a:p>
          <a:p>
            <a:r>
              <a:rPr lang="en-GB" sz="1800" dirty="0"/>
              <a:t>Solve the more difficult stuff! Care Homes / Coroners / Schools</a:t>
            </a:r>
          </a:p>
          <a:p>
            <a:r>
              <a:rPr lang="en-GB" sz="1800" dirty="0"/>
              <a:t>How to get better at informing citizens about what we are doing with their data</a:t>
            </a:r>
          </a:p>
          <a:p>
            <a:r>
              <a:rPr lang="en-GB" sz="1800" dirty="0"/>
              <a:t>Imagining what good looks like e.g. sharing with those that also support the citizen e.g. Alzheimer’s Society </a:t>
            </a:r>
          </a:p>
          <a:p>
            <a:endParaRPr lang="en-GB" sz="1800" dirty="0"/>
          </a:p>
          <a:p>
            <a:r>
              <a:rPr lang="en-GB" sz="1800" dirty="0"/>
              <a:t>What are you finding difficult to solve?</a:t>
            </a:r>
          </a:p>
          <a:p>
            <a:r>
              <a:rPr lang="en-GB" sz="1800" dirty="0"/>
              <a:t>Who is willing to support some IG show and tells? What on?</a:t>
            </a:r>
          </a:p>
          <a:p>
            <a:r>
              <a:rPr lang="en-GB" sz="1800" dirty="0"/>
              <a:t>What do we need the National Shared Care Record Team to do for us to reduce the IG Burden?</a:t>
            </a:r>
          </a:p>
          <a:p>
            <a:r>
              <a:rPr lang="en-GB" sz="1800" dirty="0"/>
              <a:t>What do we need the NHS England IG Team to do for us?</a:t>
            </a:r>
          </a:p>
          <a:p>
            <a:pPr marL="0" indent="0">
              <a:buNone/>
            </a:pPr>
            <a:endParaRPr lang="en-GB" sz="1800" dirty="0"/>
          </a:p>
          <a:p>
            <a:pPr marL="0" indent="0">
              <a:buNone/>
            </a:pPr>
            <a:endParaRPr lang="en-GB" dirty="0"/>
          </a:p>
          <a:p>
            <a:pPr marL="443864" lvl="2" indent="0">
              <a:lnSpc>
                <a:spcPct val="100000"/>
              </a:lnSpc>
              <a:buNone/>
            </a:pPr>
            <a:endParaRPr lang="en-GB" sz="1800" dirty="0"/>
          </a:p>
          <a:p>
            <a:pPr marL="615314" lvl="2" indent="-171450">
              <a:lnSpc>
                <a:spcPct val="100000"/>
              </a:lnSpc>
            </a:pPr>
            <a:endParaRPr lang="en-GB" sz="1900" dirty="0"/>
          </a:p>
          <a:p>
            <a:endParaRPr lang="en-GB" dirty="0"/>
          </a:p>
        </p:txBody>
      </p:sp>
    </p:spTree>
    <p:extLst>
      <p:ext uri="{BB962C8B-B14F-4D97-AF65-F5344CB8AC3E}">
        <p14:creationId xmlns:p14="http://schemas.microsoft.com/office/powerpoint/2010/main" val="75575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Connecting Care: Bristol North Somerset &amp; South Gloucestershire</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7" name="Content Placeholder 3">
            <a:extLst>
              <a:ext uri="{FF2B5EF4-FFF2-40B4-BE49-F238E27FC236}">
                <a16:creationId xmlns:a16="http://schemas.microsoft.com/office/drawing/2014/main" id="{BCE5039D-DD5B-13E2-9165-AEC19FF019A5}"/>
              </a:ext>
            </a:extLst>
          </p:cNvPr>
          <p:cNvSpPr txBox="1">
            <a:spLocks/>
          </p:cNvSpPr>
          <p:nvPr/>
        </p:nvSpPr>
        <p:spPr>
          <a:xfrm>
            <a:off x="5735960" y="1484785"/>
            <a:ext cx="4701480" cy="4535015"/>
          </a:xfrm>
          <a:prstGeom prst="rect">
            <a:avLst/>
          </a:prstGeom>
        </p:spPr>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endParaRPr lang="en-GB" sz="1800" dirty="0"/>
          </a:p>
        </p:txBody>
      </p:sp>
      <p:cxnSp>
        <p:nvCxnSpPr>
          <p:cNvPr id="8" name="Straight Connector 7">
            <a:extLst>
              <a:ext uri="{FF2B5EF4-FFF2-40B4-BE49-F238E27FC236}">
                <a16:creationId xmlns:a16="http://schemas.microsoft.com/office/drawing/2014/main" id="{43459E96-FD9D-778B-57E2-1BAA24B40B93}"/>
              </a:ext>
            </a:extLst>
          </p:cNvPr>
          <p:cNvCxnSpPr/>
          <p:nvPr/>
        </p:nvCxnSpPr>
        <p:spPr>
          <a:xfrm>
            <a:off x="1981200" y="1124744"/>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3F2997CA-C568-7160-357D-BA902A4E94B4}"/>
              </a:ext>
            </a:extLst>
          </p:cNvPr>
          <p:cNvSpPr>
            <a:spLocks noGrp="1"/>
          </p:cNvSpPr>
          <p:nvPr>
            <p:ph idx="1"/>
          </p:nvPr>
        </p:nvSpPr>
        <p:spPr/>
        <p:txBody>
          <a:bodyPr/>
          <a:lstStyle/>
          <a:p>
            <a:endParaRPr lang="en-GB" dirty="0"/>
          </a:p>
        </p:txBody>
      </p:sp>
      <p:pic>
        <p:nvPicPr>
          <p:cNvPr id="25" name="Picture 24">
            <a:extLst>
              <a:ext uri="{FF2B5EF4-FFF2-40B4-BE49-F238E27FC236}">
                <a16:creationId xmlns:a16="http://schemas.microsoft.com/office/drawing/2014/main" id="{FEEF5FD3-953E-A570-EEF7-EFE0E8D89B1A}"/>
              </a:ext>
            </a:extLst>
          </p:cNvPr>
          <p:cNvPicPr>
            <a:picLocks noChangeAspect="1"/>
          </p:cNvPicPr>
          <p:nvPr/>
        </p:nvPicPr>
        <p:blipFill>
          <a:blip r:embed="rId3"/>
          <a:stretch>
            <a:fillRect/>
          </a:stretch>
        </p:blipFill>
        <p:spPr>
          <a:xfrm rot="5400000">
            <a:off x="3479077" y="1349382"/>
            <a:ext cx="5454478" cy="5008398"/>
          </a:xfrm>
          <a:prstGeom prst="rect">
            <a:avLst/>
          </a:prstGeom>
        </p:spPr>
      </p:pic>
      <p:sp>
        <p:nvSpPr>
          <p:cNvPr id="6" name="TextBox 5">
            <a:extLst>
              <a:ext uri="{FF2B5EF4-FFF2-40B4-BE49-F238E27FC236}">
                <a16:creationId xmlns:a16="http://schemas.microsoft.com/office/drawing/2014/main" id="{704178A5-D218-9D5B-8E7D-4276479427CF}"/>
              </a:ext>
            </a:extLst>
          </p:cNvPr>
          <p:cNvSpPr txBox="1"/>
          <p:nvPr/>
        </p:nvSpPr>
        <p:spPr>
          <a:xfrm>
            <a:off x="4312575" y="1559624"/>
            <a:ext cx="4071137" cy="4340162"/>
          </a:xfrm>
          <a:prstGeom prst="rect">
            <a:avLst/>
          </a:prstGeom>
          <a:noFill/>
        </p:spPr>
        <p:txBody>
          <a:bodyPr wrap="square">
            <a:spAutoFit/>
          </a:bodyPr>
          <a:lstStyle/>
          <a:p>
            <a:pPr algn="l"/>
            <a:endParaRPr lang="en-GB" sz="1800" b="0" i="1" u="none" strike="noStrike" baseline="0" dirty="0">
              <a:solidFill>
                <a:srgbClr val="FFFFFF"/>
              </a:solidFill>
              <a:latin typeface="GothamHTF-BookItalic"/>
            </a:endParaRPr>
          </a:p>
          <a:p>
            <a:pPr>
              <a:lnSpc>
                <a:spcPct val="150000"/>
              </a:lnSpc>
            </a:pPr>
            <a:r>
              <a:rPr lang="en-GB" sz="1800" i="1" dirty="0">
                <a:effectLst/>
                <a:latin typeface="Arial" panose="020B0604020202020204" pitchFamily="34" charset="0"/>
                <a:ea typeface="Times New Roman" panose="02020603050405020304" pitchFamily="18" charset="0"/>
                <a:cs typeface="Arial" panose="020B0604020202020204" pitchFamily="34" charset="0"/>
              </a:rPr>
              <a:t>“I got the nurse to do it the old fashioned way and then the same through Connecting Care, the old way took 4 hours and 20 minutes, the new way 105 seconds…. Multiply that by 15,000 patients a year, that’s a huge amount of nursing time we’re saving.”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GB" sz="1600" b="1" i="1" dirty="0">
                <a:effectLst/>
                <a:latin typeface="Arial" panose="020B0604020202020204" pitchFamily="34" charset="0"/>
                <a:ea typeface="Times New Roman" panose="02020603050405020304" pitchFamily="18" charset="0"/>
                <a:cs typeface="Arial" panose="020B0604020202020204" pitchFamily="34" charset="0"/>
              </a:rPr>
              <a:t>Alastair Johnstone, </a:t>
            </a:r>
          </a:p>
          <a:p>
            <a:pPr>
              <a:lnSpc>
                <a:spcPct val="150000"/>
              </a:lnSpc>
            </a:pPr>
            <a:r>
              <a:rPr lang="en-GB" sz="1600" b="1" i="1" dirty="0">
                <a:effectLst/>
                <a:latin typeface="Arial" panose="020B0604020202020204" pitchFamily="34" charset="0"/>
                <a:ea typeface="Times New Roman" panose="02020603050405020304" pitchFamily="18" charset="0"/>
                <a:cs typeface="Arial" panose="020B0604020202020204" pitchFamily="34" charset="0"/>
              </a:rPr>
              <a:t>Anaesthetic Consultant, </a:t>
            </a:r>
          </a:p>
          <a:p>
            <a:pPr>
              <a:lnSpc>
                <a:spcPct val="150000"/>
              </a:lnSpc>
            </a:pPr>
            <a:r>
              <a:rPr lang="en-GB" sz="1600" b="1" i="1" dirty="0">
                <a:effectLst/>
                <a:latin typeface="Arial" panose="020B0604020202020204" pitchFamily="34" charset="0"/>
                <a:ea typeface="Times New Roman" panose="02020603050405020304" pitchFamily="18" charset="0"/>
                <a:cs typeface="Arial" panose="020B0604020202020204" pitchFamily="34" charset="0"/>
              </a:rPr>
              <a:t>University Hospitals Bristol</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4574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15731EE-051E-F04A-A50B-C47874508211}"/>
              </a:ext>
            </a:extLst>
          </p:cNvPr>
          <p:cNvSpPr txBox="1">
            <a:spLocks/>
          </p:cNvSpPr>
          <p:nvPr/>
        </p:nvSpPr>
        <p:spPr>
          <a:xfrm>
            <a:off x="1758264" y="2543505"/>
            <a:ext cx="8960623" cy="19159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ctr">
              <a:buNone/>
            </a:pPr>
            <a:r>
              <a:rPr lang="en-GB" sz="4000" b="1" dirty="0">
                <a:solidFill>
                  <a:schemeClr val="bg1"/>
                </a:solidFill>
              </a:rPr>
              <a:t>Tracey O’Brien:  Digital Consultant SCW</a:t>
            </a:r>
          </a:p>
          <a:p>
            <a:pPr marL="0" indent="0" algn="ctr">
              <a:buNone/>
            </a:pPr>
            <a:r>
              <a:rPr lang="en-GB" sz="4000" b="1" u="sng" dirty="0">
                <a:solidFill>
                  <a:schemeClr val="bg1"/>
                </a:solidFill>
              </a:rPr>
              <a:t>Traceyo’brien@nhs.net</a:t>
            </a:r>
          </a:p>
          <a:p>
            <a:pPr marL="0" indent="0" algn="ctr">
              <a:buNone/>
            </a:pPr>
            <a:endParaRPr lang="en-GB" sz="4000" b="1" u="sng" dirty="0">
              <a:solidFill>
                <a:schemeClr val="bg1"/>
              </a:solidFill>
            </a:endParaRPr>
          </a:p>
          <a:p>
            <a:pPr marL="0" indent="0" algn="ctr">
              <a:buNone/>
            </a:pPr>
            <a:endParaRPr lang="en-GB" sz="4000" b="1" u="sng" dirty="0">
              <a:solidFill>
                <a:schemeClr val="bg1"/>
              </a:solidFill>
            </a:endParaRPr>
          </a:p>
          <a:p>
            <a:pPr marL="0" indent="0" algn="ctr">
              <a:buNone/>
            </a:pPr>
            <a:endParaRPr lang="en-GB" sz="4000" b="1" u="sng" dirty="0">
              <a:solidFill>
                <a:schemeClr val="bg1"/>
              </a:solidFill>
            </a:endParaRPr>
          </a:p>
          <a:p>
            <a:pPr algn="ctr"/>
            <a:r>
              <a:rPr lang="en-GB" sz="4000" b="1" dirty="0">
                <a:solidFill>
                  <a:schemeClr val="bg1"/>
                </a:solidFill>
              </a:rPr>
              <a:t>Richard Greaves: Head of Digital Transformation, NHS Somerset ICB</a:t>
            </a:r>
          </a:p>
          <a:p>
            <a:pPr algn="ctr"/>
            <a:r>
              <a:rPr lang="en-GB" sz="4000" b="1" dirty="0">
                <a:solidFill>
                  <a:schemeClr val="bg1"/>
                </a:solidFill>
                <a:hlinkClick r:id="rId3">
                  <a:extLst>
                    <a:ext uri="{A12FA001-AC4F-418D-AE19-62706E023703}">
                      <ahyp:hlinkClr xmlns:ahyp="http://schemas.microsoft.com/office/drawing/2018/hyperlinkcolor" val="tx"/>
                    </a:ext>
                  </a:extLst>
                </a:hlinkClick>
              </a:rPr>
              <a:t>Richard.greaves1@nhs.net</a:t>
            </a:r>
            <a:endParaRPr lang="en-GB" sz="4000" b="1" dirty="0">
              <a:solidFill>
                <a:schemeClr val="bg1"/>
              </a:solidFill>
            </a:endParaRPr>
          </a:p>
          <a:p>
            <a:pPr algn="ctr"/>
            <a:r>
              <a:rPr lang="en-GB" sz="4800" dirty="0"/>
              <a:t> </a:t>
            </a:r>
          </a:p>
        </p:txBody>
      </p:sp>
      <p:pic>
        <p:nvPicPr>
          <p:cNvPr id="3" name="Picture 2" descr="A picture containing logo&#10;&#10;Description automatically generated">
            <a:extLst>
              <a:ext uri="{FF2B5EF4-FFF2-40B4-BE49-F238E27FC236}">
                <a16:creationId xmlns:a16="http://schemas.microsoft.com/office/drawing/2014/main" id="{32114127-F574-FF99-7081-33B10A16CCF8}"/>
              </a:ext>
            </a:extLst>
          </p:cNvPr>
          <p:cNvPicPr>
            <a:picLocks noChangeAspect="1"/>
          </p:cNvPicPr>
          <p:nvPr/>
        </p:nvPicPr>
        <p:blipFill>
          <a:blip r:embed="rId4"/>
          <a:stretch>
            <a:fillRect/>
          </a:stretch>
        </p:blipFill>
        <p:spPr>
          <a:xfrm>
            <a:off x="1162050" y="5793058"/>
            <a:ext cx="1878517" cy="433504"/>
          </a:xfrm>
          <a:prstGeom prst="rect">
            <a:avLst/>
          </a:prstGeom>
        </p:spPr>
      </p:pic>
    </p:spTree>
    <p:extLst>
      <p:ext uri="{BB962C8B-B14F-4D97-AF65-F5344CB8AC3E}">
        <p14:creationId xmlns:p14="http://schemas.microsoft.com/office/powerpoint/2010/main" val="297000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Connecting Care: Bristol North Somerset &amp; South Gloucestershire</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2" name="Content Placeholder 3">
            <a:extLst>
              <a:ext uri="{FF2B5EF4-FFF2-40B4-BE49-F238E27FC236}">
                <a16:creationId xmlns:a16="http://schemas.microsoft.com/office/drawing/2014/main" id="{006E6E30-1652-46EF-420A-0781DB2C2650}"/>
              </a:ext>
            </a:extLst>
          </p:cNvPr>
          <p:cNvPicPr>
            <a:picLocks noGrp="1" noChangeAspect="1"/>
          </p:cNvPicPr>
          <p:nvPr>
            <p:ph sz="half" idx="1"/>
          </p:nvPr>
        </p:nvPicPr>
        <p:blipFill>
          <a:blip r:embed="rId3" cstate="print"/>
          <a:srcRect/>
          <a:stretch>
            <a:fillRect/>
          </a:stretch>
        </p:blipFill>
        <p:spPr>
          <a:xfrm>
            <a:off x="1542480" y="1538288"/>
            <a:ext cx="4481513" cy="4481513"/>
          </a:xfrm>
        </p:spPr>
      </p:pic>
      <p:sp>
        <p:nvSpPr>
          <p:cNvPr id="7" name="Content Placeholder 3">
            <a:extLst>
              <a:ext uri="{FF2B5EF4-FFF2-40B4-BE49-F238E27FC236}">
                <a16:creationId xmlns:a16="http://schemas.microsoft.com/office/drawing/2014/main" id="{BCE5039D-DD5B-13E2-9165-AEC19FF019A5}"/>
              </a:ext>
            </a:extLst>
          </p:cNvPr>
          <p:cNvSpPr txBox="1">
            <a:spLocks/>
          </p:cNvSpPr>
          <p:nvPr/>
        </p:nvSpPr>
        <p:spPr>
          <a:xfrm>
            <a:off x="5735960" y="1484785"/>
            <a:ext cx="6117834" cy="4535015"/>
          </a:xfrm>
          <a:prstGeom prst="rect">
            <a:avLst/>
          </a:prstGeom>
        </p:spPr>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Connecting Care </a:t>
            </a:r>
            <a:r>
              <a:rPr lang="en-GB" sz="1800" dirty="0">
                <a:solidFill>
                  <a:srgbClr val="0070C0"/>
                </a:solidFill>
              </a:rPr>
              <a:t>– nearly 10 years old </a:t>
            </a:r>
            <a:endParaRPr lang="en-GB" sz="1800" dirty="0"/>
          </a:p>
          <a:p>
            <a:r>
              <a:rPr lang="en-GB" sz="1800" dirty="0"/>
              <a:t>Is an </a:t>
            </a:r>
            <a:r>
              <a:rPr lang="en-GB" sz="1800" dirty="0">
                <a:solidFill>
                  <a:srgbClr val="0070C0"/>
                </a:solidFill>
              </a:rPr>
              <a:t>essential part of our information sharing culture and ambition </a:t>
            </a:r>
            <a:r>
              <a:rPr lang="en-GB" sz="1800" dirty="0"/>
              <a:t>to ensure that individuals receive better care</a:t>
            </a:r>
          </a:p>
          <a:p>
            <a:r>
              <a:rPr lang="en-GB" sz="1800" dirty="0"/>
              <a:t>Connecting Care </a:t>
            </a:r>
            <a:r>
              <a:rPr lang="en-GB" sz="1800" dirty="0">
                <a:solidFill>
                  <a:srgbClr val="0070C0"/>
                </a:solidFill>
              </a:rPr>
              <a:t>has over 25 IT systems contributing data </a:t>
            </a:r>
            <a:r>
              <a:rPr lang="en-GB" sz="1800" dirty="0"/>
              <a:t>to the shared record some real time / some on demand via MIG</a:t>
            </a:r>
          </a:p>
          <a:p>
            <a:r>
              <a:rPr lang="en-GB" sz="1800" dirty="0"/>
              <a:t>Connecting Care has over 9000 users with appropriate role based access viewing over  110K records per month </a:t>
            </a:r>
            <a:r>
              <a:rPr lang="en-GB" sz="1800" dirty="0">
                <a:solidFill>
                  <a:srgbClr val="0070C0"/>
                </a:solidFill>
              </a:rPr>
              <a:t>– one of the most successful shared record in our region. </a:t>
            </a:r>
            <a:r>
              <a:rPr lang="en-GB" sz="1800" dirty="0"/>
              <a:t>On average staff are viewing 15 records per month. </a:t>
            </a:r>
          </a:p>
          <a:p>
            <a:r>
              <a:rPr lang="en-GB" sz="1800" dirty="0"/>
              <a:t>One of the </a:t>
            </a:r>
            <a:r>
              <a:rPr lang="en-GB" sz="1800" dirty="0">
                <a:solidFill>
                  <a:srgbClr val="0070C0"/>
                </a:solidFill>
              </a:rPr>
              <a:t>few shared records that includes children's social care information</a:t>
            </a:r>
            <a:r>
              <a:rPr lang="en-GB" sz="1800" dirty="0"/>
              <a:t> to share with health colleagues and community services </a:t>
            </a:r>
            <a:r>
              <a:rPr lang="en-GB" sz="1800" i="1" dirty="0"/>
              <a:t>(Cheshire and Merseyside led the way!)</a:t>
            </a:r>
          </a:p>
          <a:p>
            <a:pPr marL="0" indent="0">
              <a:buFont typeface="Arial" panose="020B0604020202020204" pitchFamily="34" charset="0"/>
              <a:buNone/>
              <a:defRPr/>
            </a:pPr>
            <a:endParaRPr lang="en-GB" sz="1800" dirty="0"/>
          </a:p>
        </p:txBody>
      </p:sp>
    </p:spTree>
    <p:extLst>
      <p:ext uri="{BB962C8B-B14F-4D97-AF65-F5344CB8AC3E}">
        <p14:creationId xmlns:p14="http://schemas.microsoft.com/office/powerpoint/2010/main" val="3379698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Connecting Care: Bristol North Somerset &amp; South Gloucestershire</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pic>
        <p:nvPicPr>
          <p:cNvPr id="10" name="Content Placeholder 3">
            <a:extLst>
              <a:ext uri="{FF2B5EF4-FFF2-40B4-BE49-F238E27FC236}">
                <a16:creationId xmlns:a16="http://schemas.microsoft.com/office/drawing/2014/main" id="{9E3511D8-1B16-3255-7F1B-B29AE8E1C626}"/>
              </a:ext>
            </a:extLst>
          </p:cNvPr>
          <p:cNvPicPr>
            <a:picLocks noGrp="1" noChangeAspect="1"/>
          </p:cNvPicPr>
          <p:nvPr>
            <p:ph sz="half" idx="1"/>
          </p:nvPr>
        </p:nvPicPr>
        <p:blipFill>
          <a:blip r:embed="rId3" cstate="print"/>
          <a:srcRect/>
          <a:stretch>
            <a:fillRect/>
          </a:stretch>
        </p:blipFill>
        <p:spPr>
          <a:xfrm>
            <a:off x="1542480" y="1538288"/>
            <a:ext cx="4481513" cy="4481513"/>
          </a:xfrm>
        </p:spPr>
      </p:pic>
      <p:sp>
        <p:nvSpPr>
          <p:cNvPr id="11" name="Content Placeholder 3">
            <a:extLst>
              <a:ext uri="{FF2B5EF4-FFF2-40B4-BE49-F238E27FC236}">
                <a16:creationId xmlns:a16="http://schemas.microsoft.com/office/drawing/2014/main" id="{94FEA421-3015-4FDA-86EB-6D070A97BF07}"/>
              </a:ext>
            </a:extLst>
          </p:cNvPr>
          <p:cNvSpPr txBox="1">
            <a:spLocks/>
          </p:cNvSpPr>
          <p:nvPr/>
        </p:nvSpPr>
        <p:spPr>
          <a:xfrm>
            <a:off x="5735959" y="1484784"/>
            <a:ext cx="6117835" cy="5184574"/>
          </a:xfrm>
          <a:prstGeom prst="rect">
            <a:avLst/>
          </a:prstGeom>
        </p:spPr>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have </a:t>
            </a:r>
            <a:r>
              <a:rPr lang="en-GB" sz="1800" dirty="0">
                <a:solidFill>
                  <a:srgbClr val="0070C0"/>
                </a:solidFill>
              </a:rPr>
              <a:t>3 Local Authorities in our ICS </a:t>
            </a:r>
            <a:r>
              <a:rPr lang="en-GB" sz="1800" dirty="0"/>
              <a:t>including Bristol City Council</a:t>
            </a:r>
          </a:p>
          <a:p>
            <a:r>
              <a:rPr lang="en-GB" sz="1800" dirty="0"/>
              <a:t>When we began the Connecting Care Programme we had a history of high profile </a:t>
            </a:r>
            <a:r>
              <a:rPr lang="en-GB" sz="1800" dirty="0">
                <a:solidFill>
                  <a:srgbClr val="0070C0"/>
                </a:solidFill>
              </a:rPr>
              <a:t>Serious Case Reviews </a:t>
            </a:r>
            <a:r>
              <a:rPr lang="en-GB" sz="1800" dirty="0"/>
              <a:t>– particularly in Children's Services but also in Adult Services</a:t>
            </a:r>
          </a:p>
          <a:p>
            <a:r>
              <a:rPr lang="en-GB" sz="1800" dirty="0">
                <a:solidFill>
                  <a:srgbClr val="0070C0"/>
                </a:solidFill>
              </a:rPr>
              <a:t>Lack of information sharing </a:t>
            </a:r>
            <a:r>
              <a:rPr lang="en-GB" sz="1800" dirty="0"/>
              <a:t>was cited in many of the reviews and we had a </a:t>
            </a:r>
            <a:r>
              <a:rPr lang="en-GB" sz="1800" dirty="0">
                <a:solidFill>
                  <a:srgbClr val="0070C0"/>
                </a:solidFill>
              </a:rPr>
              <a:t>strong ambition to improve the way we work</a:t>
            </a:r>
          </a:p>
          <a:p>
            <a:r>
              <a:rPr lang="en-GB" sz="1800" dirty="0"/>
              <a:t>We are now bringing </a:t>
            </a:r>
            <a:r>
              <a:rPr lang="en-GB" sz="1800" dirty="0">
                <a:solidFill>
                  <a:srgbClr val="0070C0"/>
                </a:solidFill>
              </a:rPr>
              <a:t>Care Homes and Domiciliary Care Providers </a:t>
            </a:r>
            <a:r>
              <a:rPr lang="en-GB" sz="1800" dirty="0"/>
              <a:t>into our programme of work – with 60 Care Homes and 2 strategic Domiciliary Care Providers already viewing Connecting Care </a:t>
            </a:r>
          </a:p>
          <a:p>
            <a:r>
              <a:rPr lang="en-GB" sz="1800" dirty="0"/>
              <a:t>We are piloting </a:t>
            </a:r>
            <a:r>
              <a:rPr lang="en-GB" sz="1800" dirty="0">
                <a:solidFill>
                  <a:schemeClr val="accent1"/>
                </a:solidFill>
              </a:rPr>
              <a:t>displaying medicines for “temp registered patients” </a:t>
            </a:r>
            <a:r>
              <a:rPr lang="en-GB" sz="1800" dirty="0"/>
              <a:t>for our Homeless cohort. We are concerned that </a:t>
            </a:r>
            <a:r>
              <a:rPr lang="en-GB" sz="1800" dirty="0">
                <a:solidFill>
                  <a:schemeClr val="accent1"/>
                </a:solidFill>
              </a:rPr>
              <a:t>national solutions often assume that citizens are registered with a GP</a:t>
            </a:r>
          </a:p>
          <a:p>
            <a:endParaRPr lang="en-GB" sz="1800" dirty="0"/>
          </a:p>
          <a:p>
            <a:pPr marL="0" indent="0">
              <a:buFont typeface="Arial" panose="020B0604020202020204" pitchFamily="34" charset="0"/>
              <a:buNone/>
              <a:defRPr/>
            </a:pPr>
            <a:endParaRPr lang="en-GB" sz="1800" dirty="0"/>
          </a:p>
        </p:txBody>
      </p:sp>
    </p:spTree>
    <p:extLst>
      <p:ext uri="{BB962C8B-B14F-4D97-AF65-F5344CB8AC3E}">
        <p14:creationId xmlns:p14="http://schemas.microsoft.com/office/powerpoint/2010/main" val="41043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Connecting Care: Bristol North Somerset &amp; South Gloucestershire</a:t>
            </a:r>
            <a:endParaRPr lang="en-US" sz="2400" b="1" dirty="0">
              <a:latin typeface="Arial" panose="020B0604020202020204" pitchFamily="34" charset="0"/>
              <a:cs typeface="Arial" panose="020B0604020202020204" pitchFamily="34" charset="0"/>
            </a:endParaRPr>
          </a:p>
        </p:txBody>
      </p:sp>
      <p:pic>
        <p:nvPicPr>
          <p:cNvPr id="77" name="Picture 76">
            <a:extLst>
              <a:ext uri="{FF2B5EF4-FFF2-40B4-BE49-F238E27FC236}">
                <a16:creationId xmlns:a16="http://schemas.microsoft.com/office/drawing/2014/main" id="{10498C32-B64B-D844-39BB-B87379E706CC}"/>
              </a:ext>
            </a:extLst>
          </p:cNvPr>
          <p:cNvPicPr>
            <a:picLocks noChangeAspect="1"/>
          </p:cNvPicPr>
          <p:nvPr/>
        </p:nvPicPr>
        <p:blipFill>
          <a:blip r:embed="rId2"/>
          <a:stretch>
            <a:fillRect/>
          </a:stretch>
        </p:blipFill>
        <p:spPr>
          <a:xfrm>
            <a:off x="6326346" y="5614823"/>
            <a:ext cx="961581" cy="669893"/>
          </a:xfrm>
          <a:prstGeom prst="rect">
            <a:avLst/>
          </a:prstGeom>
          <a:noFill/>
        </p:spPr>
      </p:pic>
      <p:pic>
        <p:nvPicPr>
          <p:cNvPr id="78" name="Picture 15" descr="M:\IM&amp;T\Projects\Active Projects\Connecting Care\Project Files\Communications\Graphics\Partner organisation logos\sgc.JPG">
            <a:extLst>
              <a:ext uri="{FF2B5EF4-FFF2-40B4-BE49-F238E27FC236}">
                <a16:creationId xmlns:a16="http://schemas.microsoft.com/office/drawing/2014/main" id="{D171B756-CFE2-9DA6-36C5-C1169EC076F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6738" y="1810795"/>
            <a:ext cx="1886300" cy="158356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7" descr="M:\IM&amp;T\Projects\Active Projects\Connecting Care\Project Files\Communications\Graphics\Partner organisation logos\AWP.JPG">
            <a:extLst>
              <a:ext uri="{FF2B5EF4-FFF2-40B4-BE49-F238E27FC236}">
                <a16:creationId xmlns:a16="http://schemas.microsoft.com/office/drawing/2014/main" id="{CEBE76B8-6E0D-2C15-1004-020F74FCB608}"/>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73975" y="5937900"/>
            <a:ext cx="2856064" cy="70118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napct01.aha.xaimtc.nhs.uk\BRISTOL_PCT\IM&amp;T\Projects\Active Projects\Connecting Care\Project Files\Communications\Graphics\Partner organisation logos\sirona-logoBW.png">
            <a:extLst>
              <a:ext uri="{FF2B5EF4-FFF2-40B4-BE49-F238E27FC236}">
                <a16:creationId xmlns:a16="http://schemas.microsoft.com/office/drawing/2014/main" id="{CD955386-5A4A-FAC4-B888-8CAA618A4D4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95732" y="4509121"/>
            <a:ext cx="1018190" cy="655459"/>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0883F9B2-4AC2-2688-E52A-86E1A44F65B0}"/>
              </a:ext>
            </a:extLst>
          </p:cNvPr>
          <p:cNvSpPr/>
          <p:nvPr/>
        </p:nvSpPr>
        <p:spPr>
          <a:xfrm>
            <a:off x="4030524" y="3200113"/>
            <a:ext cx="4689567" cy="584775"/>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000000"/>
              </a:solidFill>
              <a:effectLst/>
              <a:uLnTx/>
              <a:uFillTx/>
              <a:latin typeface="Calibri"/>
              <a:ea typeface="+mn-ea"/>
              <a:cs typeface="Calibri"/>
              <a:sym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pic>
        <p:nvPicPr>
          <p:cNvPr id="82" name="Picture 12" descr="M:\IM&amp;T\Projects\Active Projects\Connecting Care\Project Files\Communications\Graphics\Circle.jpg">
            <a:extLst>
              <a:ext uri="{FF2B5EF4-FFF2-40B4-BE49-F238E27FC236}">
                <a16:creationId xmlns:a16="http://schemas.microsoft.com/office/drawing/2014/main" id="{B13C805B-9A0B-2DE8-7197-303456AB68E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5586" y="2284258"/>
            <a:ext cx="2505266" cy="2299873"/>
          </a:xfrm>
          <a:prstGeom prst="rect">
            <a:avLst/>
          </a:prstGeom>
          <a:noFill/>
        </p:spPr>
      </p:pic>
      <p:pic>
        <p:nvPicPr>
          <p:cNvPr id="83" name="Picture 14" descr="M:\IM&amp;T\Projects\Active Projects\Connecting Care\Project Files\Communications\Graphics\Partner organisation logos\SWAST.JPG">
            <a:extLst>
              <a:ext uri="{FF2B5EF4-FFF2-40B4-BE49-F238E27FC236}">
                <a16:creationId xmlns:a16="http://schemas.microsoft.com/office/drawing/2014/main" id="{A5173B5A-57B2-BF9C-F046-C208DE2AA348}"/>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61458" y="5736064"/>
            <a:ext cx="2553343" cy="619077"/>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M:\IM&amp;T\Projects\Active Projects\Connecting Care\Project Files\Communications\Graphics\Partner organisation logos\AHSN2.JPG">
            <a:extLst>
              <a:ext uri="{FF2B5EF4-FFF2-40B4-BE49-F238E27FC236}">
                <a16:creationId xmlns:a16="http://schemas.microsoft.com/office/drawing/2014/main" id="{4415C43B-4024-9974-C9D8-8538F4E5C55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70412" y="6288493"/>
            <a:ext cx="1252940" cy="50117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D8CA2947-5502-DF45-AE7B-1D8E886C674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70026" y="3172127"/>
            <a:ext cx="1653713" cy="612760"/>
          </a:xfrm>
          <a:prstGeom prst="rect">
            <a:avLst/>
          </a:prstGeom>
        </p:spPr>
      </p:pic>
      <p:pic>
        <p:nvPicPr>
          <p:cNvPr id="86" name="Picture 2" descr="Email-Signature-Logo-v1">
            <a:extLst>
              <a:ext uri="{FF2B5EF4-FFF2-40B4-BE49-F238E27FC236}">
                <a16:creationId xmlns:a16="http://schemas.microsoft.com/office/drawing/2014/main" id="{946FBA53-A0FD-8725-CCFE-472F2F775D8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23226" y="1571598"/>
            <a:ext cx="1073656" cy="74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a:extLst>
              <a:ext uri="{FF2B5EF4-FFF2-40B4-BE49-F238E27FC236}">
                <a16:creationId xmlns:a16="http://schemas.microsoft.com/office/drawing/2014/main" id="{866772F2-23CA-3737-C9DF-EF8F481669B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37185" y="5421115"/>
            <a:ext cx="829988" cy="516785"/>
          </a:xfrm>
          <a:prstGeom prst="rect">
            <a:avLst/>
          </a:prstGeom>
        </p:spPr>
      </p:pic>
      <p:pic>
        <p:nvPicPr>
          <p:cNvPr id="88" name="Picture 2">
            <a:extLst>
              <a:ext uri="{FF2B5EF4-FFF2-40B4-BE49-F238E27FC236}">
                <a16:creationId xmlns:a16="http://schemas.microsoft.com/office/drawing/2014/main" id="{F5AD4B6A-123A-7142-047B-5AA51674BAC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99945" y="5198878"/>
            <a:ext cx="1349414" cy="571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 name="Picture 4">
            <a:extLst>
              <a:ext uri="{FF2B5EF4-FFF2-40B4-BE49-F238E27FC236}">
                <a16:creationId xmlns:a16="http://schemas.microsoft.com/office/drawing/2014/main" id="{325905E7-7CA9-E739-32FA-A707F2F68D4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9230" y="3871826"/>
            <a:ext cx="1811925" cy="695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2">
            <a:extLst>
              <a:ext uri="{FF2B5EF4-FFF2-40B4-BE49-F238E27FC236}">
                <a16:creationId xmlns:a16="http://schemas.microsoft.com/office/drawing/2014/main" id="{3EC3ADB6-C24B-7F37-5013-F2A2F694511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25917" y="4667738"/>
            <a:ext cx="2018548" cy="551024"/>
          </a:xfrm>
          <a:prstGeom prst="rect">
            <a:avLst/>
          </a:prstGeom>
          <a:noFill/>
          <a:ln>
            <a:noFill/>
          </a:ln>
        </p:spPr>
      </p:pic>
      <p:pic>
        <p:nvPicPr>
          <p:cNvPr id="91" name="Picture 90">
            <a:extLst>
              <a:ext uri="{FF2B5EF4-FFF2-40B4-BE49-F238E27FC236}">
                <a16:creationId xmlns:a16="http://schemas.microsoft.com/office/drawing/2014/main" id="{BA880DAF-AE8B-0C37-71BD-90CCB1758449}"/>
              </a:ext>
            </a:extLst>
          </p:cNvPr>
          <p:cNvPicPr/>
          <p:nvPr/>
        </p:nvPicPr>
        <p:blipFill>
          <a:blip r:embed="rId18"/>
          <a:stretch>
            <a:fillRect/>
          </a:stretch>
        </p:blipFill>
        <p:spPr>
          <a:xfrm>
            <a:off x="8423572" y="5327399"/>
            <a:ext cx="2017715" cy="582156"/>
          </a:xfrm>
          <a:prstGeom prst="rect">
            <a:avLst/>
          </a:prstGeom>
        </p:spPr>
      </p:pic>
      <p:pic>
        <p:nvPicPr>
          <p:cNvPr id="92" name="Picture 91">
            <a:extLst>
              <a:ext uri="{FF2B5EF4-FFF2-40B4-BE49-F238E27FC236}">
                <a16:creationId xmlns:a16="http://schemas.microsoft.com/office/drawing/2014/main" id="{749D9FFF-EE15-0788-869A-7F0BCCA5330D}"/>
              </a:ext>
            </a:extLst>
          </p:cNvPr>
          <p:cNvPicPr/>
          <p:nvPr/>
        </p:nvPicPr>
        <p:blipFill>
          <a:blip r:embed="rId19"/>
          <a:stretch>
            <a:fillRect/>
          </a:stretch>
        </p:blipFill>
        <p:spPr>
          <a:xfrm>
            <a:off x="7135412" y="3437696"/>
            <a:ext cx="1061256" cy="888741"/>
          </a:xfrm>
          <a:prstGeom prst="rect">
            <a:avLst/>
          </a:prstGeom>
        </p:spPr>
      </p:pic>
      <p:pic>
        <p:nvPicPr>
          <p:cNvPr id="93" name="Picture 2">
            <a:extLst>
              <a:ext uri="{FF2B5EF4-FFF2-40B4-BE49-F238E27FC236}">
                <a16:creationId xmlns:a16="http://schemas.microsoft.com/office/drawing/2014/main" id="{9FA1F281-87C8-04DA-AB87-BF18841D63B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62211" y="2284258"/>
            <a:ext cx="1067294" cy="1132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2">
            <a:extLst>
              <a:ext uri="{FF2B5EF4-FFF2-40B4-BE49-F238E27FC236}">
                <a16:creationId xmlns:a16="http://schemas.microsoft.com/office/drawing/2014/main" id="{8C55B082-737A-6D0A-8E3F-D125237E6055}"/>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993347" y="3439463"/>
            <a:ext cx="778529" cy="58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2">
            <a:extLst>
              <a:ext uri="{FF2B5EF4-FFF2-40B4-BE49-F238E27FC236}">
                <a16:creationId xmlns:a16="http://schemas.microsoft.com/office/drawing/2014/main" id="{97D31A7F-7804-729D-E905-DB15BEFF578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83270" y="1514847"/>
            <a:ext cx="1782316" cy="746069"/>
          </a:xfrm>
          <a:prstGeom prst="rect">
            <a:avLst/>
          </a:prstGeom>
          <a:solidFill>
            <a:schemeClr val="bg1"/>
          </a:solidFill>
          <a:ln>
            <a:noFill/>
          </a:ln>
        </p:spPr>
      </p:pic>
      <p:pic>
        <p:nvPicPr>
          <p:cNvPr id="96" name="Picture 2">
            <a:extLst>
              <a:ext uri="{FF2B5EF4-FFF2-40B4-BE49-F238E27FC236}">
                <a16:creationId xmlns:a16="http://schemas.microsoft.com/office/drawing/2014/main" id="{82D24473-5D3E-19EF-A816-E15977423098}"/>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197596" y="2816443"/>
            <a:ext cx="1067271" cy="459552"/>
          </a:xfrm>
          <a:prstGeom prst="rect">
            <a:avLst/>
          </a:prstGeom>
          <a:solidFill>
            <a:schemeClr val="bg1"/>
          </a:solidFill>
          <a:ln w="9525">
            <a:solidFill>
              <a:schemeClr val="bg1"/>
            </a:solidFill>
            <a:miter lim="800000"/>
            <a:headEnd/>
            <a:tailEnd/>
          </a:ln>
        </p:spPr>
      </p:pic>
      <p:pic>
        <p:nvPicPr>
          <p:cNvPr id="97" name="Picture 3">
            <a:extLst>
              <a:ext uri="{FF2B5EF4-FFF2-40B4-BE49-F238E27FC236}">
                <a16:creationId xmlns:a16="http://schemas.microsoft.com/office/drawing/2014/main" id="{D8597084-9942-0511-D782-C837D2957DE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49023" y="2152768"/>
            <a:ext cx="692303" cy="37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8" name="Picture 4">
            <a:extLst>
              <a:ext uri="{FF2B5EF4-FFF2-40B4-BE49-F238E27FC236}">
                <a16:creationId xmlns:a16="http://schemas.microsoft.com/office/drawing/2014/main" id="{19A65C8A-E35B-8E0C-3097-F9C3BC5F9D5F}"/>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303368" y="4478219"/>
            <a:ext cx="1535832" cy="76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2">
            <a:extLst>
              <a:ext uri="{FF2B5EF4-FFF2-40B4-BE49-F238E27FC236}">
                <a16:creationId xmlns:a16="http://schemas.microsoft.com/office/drawing/2014/main" id="{50129CB0-9A66-A4F4-9E46-6FD13AA45A1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471618" y="2352442"/>
            <a:ext cx="1869089" cy="91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3">
            <a:extLst>
              <a:ext uri="{FF2B5EF4-FFF2-40B4-BE49-F238E27FC236}">
                <a16:creationId xmlns:a16="http://schemas.microsoft.com/office/drawing/2014/main" id="{6C7C6454-7C30-8640-D035-A159EA4EA2A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830148" y="1620372"/>
            <a:ext cx="1033510" cy="732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2">
            <a:extLst>
              <a:ext uri="{FF2B5EF4-FFF2-40B4-BE49-F238E27FC236}">
                <a16:creationId xmlns:a16="http://schemas.microsoft.com/office/drawing/2014/main" id="{09C81518-4C79-3E6C-E43E-C6193884759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497885" y="3569326"/>
            <a:ext cx="746786" cy="74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01">
            <a:extLst>
              <a:ext uri="{FF2B5EF4-FFF2-40B4-BE49-F238E27FC236}">
                <a16:creationId xmlns:a16="http://schemas.microsoft.com/office/drawing/2014/main" id="{5961FFF3-E2A5-0D9A-D11C-598A6F5DD0AD}"/>
              </a:ext>
            </a:extLst>
          </p:cNvPr>
          <p:cNvSpPr/>
          <p:nvPr/>
        </p:nvSpPr>
        <p:spPr>
          <a:xfrm>
            <a:off x="9355956" y="3942720"/>
            <a:ext cx="1085331" cy="276997"/>
          </a:xfrm>
          <a:prstGeom prst="rect">
            <a:avLst/>
          </a:prstGeom>
          <a:solidFill>
            <a:srgbClr val="FFFFFF"/>
          </a:solidFill>
          <a:ln w="25400" cap="flat">
            <a:solidFill>
              <a:srgbClr val="4F81BD"/>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0070C0"/>
                </a:solidFill>
                <a:effectLst/>
                <a:uLnTx/>
                <a:uFillTx/>
                <a:latin typeface="Bookman Old Style" panose="02050604050505020204" pitchFamily="18" charset="0"/>
                <a:ea typeface="+mn-ea"/>
                <a:cs typeface="Calibri"/>
                <a:sym typeface="Calibri"/>
              </a:rPr>
              <a:t>Care Homes</a:t>
            </a:r>
          </a:p>
        </p:txBody>
      </p:sp>
      <p:pic>
        <p:nvPicPr>
          <p:cNvPr id="103" name="Picture 2">
            <a:extLst>
              <a:ext uri="{FF2B5EF4-FFF2-40B4-BE49-F238E27FC236}">
                <a16:creationId xmlns:a16="http://schemas.microsoft.com/office/drawing/2014/main" id="{D54EA38A-9E55-A282-99EE-F6F287841CB0}"/>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365056" y="4447925"/>
            <a:ext cx="1805797" cy="55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2">
            <a:extLst>
              <a:ext uri="{FF2B5EF4-FFF2-40B4-BE49-F238E27FC236}">
                <a16:creationId xmlns:a16="http://schemas.microsoft.com/office/drawing/2014/main" id="{31D32568-FB36-5C47-B8AB-914838885951}"/>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85857" y="4667739"/>
            <a:ext cx="1352424" cy="513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104">
            <a:extLst>
              <a:ext uri="{FF2B5EF4-FFF2-40B4-BE49-F238E27FC236}">
                <a16:creationId xmlns:a16="http://schemas.microsoft.com/office/drawing/2014/main" id="{5BA247E3-F2A7-D6F8-7F73-91CFBDDEDF8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872573" y="5271976"/>
            <a:ext cx="1993085" cy="567978"/>
          </a:xfrm>
          <a:prstGeom prst="rect">
            <a:avLst/>
          </a:prstGeom>
          <a:solidFill>
            <a:schemeClr val="bg1"/>
          </a:solidFill>
          <a:ln>
            <a:noFill/>
          </a:ln>
          <a:effectLst/>
        </p:spPr>
      </p:pic>
      <p:pic>
        <p:nvPicPr>
          <p:cNvPr id="106" name="Picture 2" descr="cid:image003.png@01D55693.510BD990">
            <a:extLst>
              <a:ext uri="{FF2B5EF4-FFF2-40B4-BE49-F238E27FC236}">
                <a16:creationId xmlns:a16="http://schemas.microsoft.com/office/drawing/2014/main" id="{7027D2E5-0590-06A9-E841-8E329709CCA8}"/>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452401" y="6131608"/>
            <a:ext cx="2321572" cy="53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2">
            <a:extLst>
              <a:ext uri="{FF2B5EF4-FFF2-40B4-BE49-F238E27FC236}">
                <a16:creationId xmlns:a16="http://schemas.microsoft.com/office/drawing/2014/main" id="{08949E93-7290-58B6-3098-C76B670CAC35}"/>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728887" y="4070961"/>
            <a:ext cx="1409394" cy="54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3">
            <a:extLst>
              <a:ext uri="{FF2B5EF4-FFF2-40B4-BE49-F238E27FC236}">
                <a16:creationId xmlns:a16="http://schemas.microsoft.com/office/drawing/2014/main" id="{07711402-C72B-60A6-BCB0-40CDCF46C385}"/>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826755" y="6119960"/>
            <a:ext cx="1538300" cy="550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108" descr="cid:image568324.png@42525FE4.A3FF5194">
            <a:extLst>
              <a:ext uri="{FF2B5EF4-FFF2-40B4-BE49-F238E27FC236}">
                <a16:creationId xmlns:a16="http://schemas.microsoft.com/office/drawing/2014/main" id="{3F5AEBF6-4639-6FDD-0CF6-F6E88C7A14E2}"/>
              </a:ext>
            </a:extLst>
          </p:cNvPr>
          <p:cNvPicPr/>
          <p:nvPr/>
        </p:nvPicPr>
        <p:blipFill>
          <a:blip r:embed="rId35" r:link="rId36">
            <a:extLst>
              <a:ext uri="{28A0092B-C50C-407E-A947-70E740481C1C}">
                <a14:useLocalDpi xmlns:a14="http://schemas.microsoft.com/office/drawing/2010/main" val="0"/>
              </a:ext>
            </a:extLst>
          </a:blip>
          <a:srcRect/>
          <a:stretch>
            <a:fillRect/>
          </a:stretch>
        </p:blipFill>
        <p:spPr bwMode="auto">
          <a:xfrm>
            <a:off x="7016931" y="1575486"/>
            <a:ext cx="1382984" cy="471368"/>
          </a:xfrm>
          <a:prstGeom prst="rect">
            <a:avLst/>
          </a:prstGeom>
          <a:noFill/>
          <a:ln>
            <a:noFill/>
          </a:ln>
        </p:spPr>
      </p:pic>
      <p:pic>
        <p:nvPicPr>
          <p:cNvPr id="110" name="Picture 2" descr="Marie Curie logo">
            <a:extLst>
              <a:ext uri="{FF2B5EF4-FFF2-40B4-BE49-F238E27FC236}">
                <a16:creationId xmlns:a16="http://schemas.microsoft.com/office/drawing/2014/main" id="{95E5096E-D7F7-B88F-55AB-20BAACFF3563}"/>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9952392" y="3140571"/>
            <a:ext cx="482871" cy="616325"/>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a:extLst>
              <a:ext uri="{FF2B5EF4-FFF2-40B4-BE49-F238E27FC236}">
                <a16:creationId xmlns:a16="http://schemas.microsoft.com/office/drawing/2014/main" id="{70645595-31AC-6CA0-9D37-470198A52B51}"/>
              </a:ext>
            </a:extLst>
          </p:cNvPr>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4993974" y="1535117"/>
            <a:ext cx="1778000" cy="723900"/>
          </a:xfrm>
          <a:prstGeom prst="rect">
            <a:avLst/>
          </a:prstGeom>
          <a:noFill/>
          <a:ln>
            <a:noFill/>
          </a:ln>
        </p:spPr>
      </p:pic>
      <p:pic>
        <p:nvPicPr>
          <p:cNvPr id="112" name="Picture 111">
            <a:extLst>
              <a:ext uri="{FF2B5EF4-FFF2-40B4-BE49-F238E27FC236}">
                <a16:creationId xmlns:a16="http://schemas.microsoft.com/office/drawing/2014/main" id="{E6294E1C-A4FF-BAD3-384C-CEDFC32B31A5}"/>
              </a:ext>
            </a:extLst>
          </p:cNvPr>
          <p:cNvPicPr>
            <a:picLocks noChangeAspect="1"/>
          </p:cNvPicPr>
          <p:nvPr/>
        </p:nvPicPr>
        <p:blipFill>
          <a:blip r:embed="rId39"/>
          <a:stretch>
            <a:fillRect/>
          </a:stretch>
        </p:blipFill>
        <p:spPr>
          <a:xfrm>
            <a:off x="2169136" y="5116548"/>
            <a:ext cx="1254216" cy="648152"/>
          </a:xfrm>
          <a:prstGeom prst="rect">
            <a:avLst/>
          </a:prstGeom>
        </p:spPr>
      </p:pic>
    </p:spTree>
    <p:extLst>
      <p:ext uri="{BB962C8B-B14F-4D97-AF65-F5344CB8AC3E}">
        <p14:creationId xmlns:p14="http://schemas.microsoft.com/office/powerpoint/2010/main" val="1068516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9652" y="1103314"/>
            <a:ext cx="4658348" cy="6032421"/>
          </a:xfrm>
          <a:prstGeom prst="rect">
            <a:avLst/>
          </a:prstGeom>
          <a:noFill/>
        </p:spPr>
        <p:txBody>
          <a:bodyPr wrap="square" rtlCol="0">
            <a:spAutoFit/>
          </a:bodyPr>
          <a:lstStyle/>
          <a:p>
            <a:pPr defTabSz="685800" latinLnBrk="1" hangingPunct="0">
              <a:defRPr/>
            </a:pPr>
            <a:r>
              <a:rPr lang="en-GB" b="1" dirty="0"/>
              <a:t> </a:t>
            </a:r>
            <a:r>
              <a:rPr lang="en-GB" sz="1600" b="1" dirty="0">
                <a:solidFill>
                  <a:srgbClr val="0070C0"/>
                </a:solidFill>
              </a:rPr>
              <a:t>Care Homes</a:t>
            </a:r>
          </a:p>
          <a:p>
            <a:pPr marL="214313" indent="-214313" defTabSz="685800" latinLnBrk="1" hangingPunct="0">
              <a:buFont typeface="Arial" panose="020B0604020202020204" pitchFamily="34" charset="0"/>
              <a:buChar char="•"/>
              <a:defRPr/>
            </a:pPr>
            <a:r>
              <a:rPr lang="en-GB" sz="1600" dirty="0"/>
              <a:t>e-Red Bag /hospital pack information</a:t>
            </a:r>
          </a:p>
          <a:p>
            <a:r>
              <a:rPr lang="en-GB" sz="1600" b="1" dirty="0">
                <a:solidFill>
                  <a:srgbClr val="0070C0"/>
                </a:solidFill>
              </a:rPr>
              <a:t>111/ Out of hours</a:t>
            </a:r>
          </a:p>
          <a:p>
            <a:pPr marL="285750" indent="-285750">
              <a:buFont typeface="Arial" panose="020B0604020202020204" pitchFamily="34" charset="0"/>
              <a:buChar char="•"/>
            </a:pPr>
            <a:r>
              <a:rPr lang="en-GB" sz="1600" dirty="0"/>
              <a:t>Contacts / events</a:t>
            </a:r>
          </a:p>
          <a:p>
            <a:pPr marL="285750" indent="-285750">
              <a:buFont typeface="Arial" panose="020B0604020202020204" pitchFamily="34" charset="0"/>
              <a:buChar char="•"/>
            </a:pPr>
            <a:r>
              <a:rPr lang="en-GB" sz="1600" dirty="0"/>
              <a:t>PEM (Out of hours discharge summary)</a:t>
            </a:r>
            <a:endParaRPr lang="en-GB" sz="1200" dirty="0"/>
          </a:p>
          <a:p>
            <a:r>
              <a:rPr lang="en-GB" sz="1600" b="1" dirty="0">
                <a:solidFill>
                  <a:srgbClr val="0070C0"/>
                </a:solidFill>
              </a:rPr>
              <a:t>Social Care </a:t>
            </a:r>
          </a:p>
          <a:p>
            <a:pPr marL="285750" indent="-285750">
              <a:buFont typeface="Arial" panose="020B0604020202020204" pitchFamily="34" charset="0"/>
              <a:buChar char="•"/>
            </a:pPr>
            <a:r>
              <a:rPr lang="en-GB" sz="1600" dirty="0"/>
              <a:t>Appointment and contacts / dates of assessments &amp; reviews</a:t>
            </a:r>
          </a:p>
          <a:p>
            <a:pPr marL="285750" indent="-285750">
              <a:buFont typeface="Arial" panose="020B0604020202020204" pitchFamily="34" charset="0"/>
              <a:buChar char="•"/>
            </a:pPr>
            <a:r>
              <a:rPr lang="en-GB" sz="1600" dirty="0"/>
              <a:t>Support reason</a:t>
            </a:r>
          </a:p>
          <a:p>
            <a:pPr marL="285750" indent="-285750">
              <a:buFont typeface="Arial" panose="020B0604020202020204" pitchFamily="34" charset="0"/>
              <a:buChar char="•"/>
            </a:pPr>
            <a:r>
              <a:rPr lang="en-GB" sz="1600" dirty="0"/>
              <a:t>Safeguarding  flags and Alerts </a:t>
            </a:r>
          </a:p>
          <a:p>
            <a:pPr marL="285750" indent="-285750">
              <a:buFont typeface="Arial" panose="020B0604020202020204" pitchFamily="34" charset="0"/>
              <a:buChar char="•"/>
            </a:pPr>
            <a:r>
              <a:rPr lang="en-GB" sz="1600" dirty="0"/>
              <a:t>Team around the child, including social worker details </a:t>
            </a:r>
          </a:p>
          <a:p>
            <a:pPr marL="285750" indent="-285750">
              <a:buFont typeface="Arial" panose="020B0604020202020204" pitchFamily="34" charset="0"/>
              <a:buChar char="•"/>
            </a:pPr>
            <a:r>
              <a:rPr lang="en-GB" sz="1600" dirty="0"/>
              <a:t>Disabilities </a:t>
            </a:r>
          </a:p>
          <a:p>
            <a:pPr marL="285750" indent="-285750">
              <a:buFont typeface="Arial" panose="020B0604020202020204" pitchFamily="34" charset="0"/>
              <a:buChar char="•"/>
            </a:pPr>
            <a:r>
              <a:rPr lang="en-GB" sz="1600" dirty="0"/>
              <a:t>Placement address  </a:t>
            </a:r>
          </a:p>
          <a:p>
            <a:pPr marL="285750" indent="-285750">
              <a:buFont typeface="Arial" panose="020B0604020202020204" pitchFamily="34" charset="0"/>
              <a:buChar char="•"/>
            </a:pPr>
            <a:r>
              <a:rPr lang="en-GB" sz="1600" dirty="0"/>
              <a:t>Immediate family members (children’s records only) and legal relationships</a:t>
            </a:r>
          </a:p>
          <a:p>
            <a:r>
              <a:rPr lang="en-GB" sz="1600" b="1" dirty="0">
                <a:solidFill>
                  <a:srgbClr val="0070C0"/>
                </a:solidFill>
              </a:rPr>
              <a:t>GP practices </a:t>
            </a:r>
          </a:p>
          <a:p>
            <a:pPr marL="285750" indent="-285750">
              <a:buFont typeface="Arial" panose="020B0604020202020204" pitchFamily="34" charset="0"/>
              <a:buChar char="•"/>
            </a:pPr>
            <a:r>
              <a:rPr lang="en-GB" sz="1600" dirty="0"/>
              <a:t>Consultation notes</a:t>
            </a:r>
          </a:p>
          <a:p>
            <a:pPr marL="285750" indent="-285750">
              <a:buFont typeface="Arial" panose="020B0604020202020204" pitchFamily="34" charset="0"/>
              <a:buChar char="•"/>
            </a:pPr>
            <a:r>
              <a:rPr lang="en-GB" sz="1600" dirty="0"/>
              <a:t>Appointments / contacts</a:t>
            </a:r>
          </a:p>
          <a:p>
            <a:pPr marL="285750" indent="-285750">
              <a:buFont typeface="Arial" panose="020B0604020202020204" pitchFamily="34" charset="0"/>
              <a:buChar char="•"/>
            </a:pPr>
            <a:r>
              <a:rPr lang="en-GB" sz="1600" dirty="0"/>
              <a:t>Vaccinations / Medications / Allergies / Diagnosis</a:t>
            </a:r>
          </a:p>
          <a:p>
            <a:pPr marL="285750" indent="-285750">
              <a:buFont typeface="Arial" panose="020B0604020202020204" pitchFamily="34" charset="0"/>
              <a:buChar char="•"/>
            </a:pPr>
            <a:r>
              <a:rPr lang="en-GB" sz="1600" dirty="0"/>
              <a:t>Severe Mental Illness Physical Checks</a:t>
            </a:r>
          </a:p>
          <a:p>
            <a:pPr marL="285750" indent="-285750">
              <a:buFont typeface="Arial" panose="020B0604020202020204" pitchFamily="34" charset="0"/>
              <a:buChar char="•"/>
            </a:pPr>
            <a:r>
              <a:rPr lang="en-GB" sz="1600" dirty="0"/>
              <a:t>End of Life Alert and ReSPECT info</a:t>
            </a:r>
          </a:p>
          <a:p>
            <a:pPr marL="285750" indent="-285750">
              <a:buFont typeface="Arial" panose="020B0604020202020204" pitchFamily="34" charset="0"/>
              <a:buChar char="•"/>
            </a:pPr>
            <a:r>
              <a:rPr lang="en-GB" sz="1600" dirty="0"/>
              <a:t>Frailty Score and Covid-19 Risk Category</a:t>
            </a:r>
            <a:endParaRPr lang="en-GB" sz="1200" dirty="0">
              <a:highlight>
                <a:srgbClr val="FFFF00"/>
              </a:highlight>
            </a:endParaRPr>
          </a:p>
          <a:p>
            <a:pPr latinLnBrk="1" hangingPunct="0"/>
            <a:endParaRPr lang="en-GB" sz="1600" dirty="0">
              <a:solidFill>
                <a:srgbClr val="0070C0"/>
              </a:solidFill>
              <a:latin typeface="Calibri"/>
              <a:ea typeface="Calibri"/>
              <a:cs typeface="Calibri"/>
              <a:sym typeface="Calibri"/>
            </a:endParaRPr>
          </a:p>
        </p:txBody>
      </p:sp>
      <p:sp>
        <p:nvSpPr>
          <p:cNvPr id="9" name="Title 8"/>
          <p:cNvSpPr>
            <a:spLocks noGrp="1"/>
          </p:cNvSpPr>
          <p:nvPr>
            <p:ph type="title"/>
          </p:nvPr>
        </p:nvSpPr>
        <p:spPr>
          <a:xfrm>
            <a:off x="2118475" y="106260"/>
            <a:ext cx="7886700" cy="1110560"/>
          </a:xfrm>
        </p:spPr>
        <p:txBody>
          <a:bodyPr>
            <a:normAutofit/>
          </a:bodyPr>
          <a:lstStyle/>
          <a:p>
            <a:pPr algn="ctr">
              <a:lnSpc>
                <a:spcPct val="100000"/>
              </a:lnSpc>
              <a:spcBef>
                <a:spcPts val="0"/>
              </a:spcBef>
              <a:defRPr/>
            </a:pPr>
            <a:r>
              <a:rPr lang="en-GB" sz="2800" b="1" dirty="0">
                <a:solidFill>
                  <a:srgbClr val="0070C0"/>
                </a:solidFill>
                <a:latin typeface="Calibri" panose="020F0502020204030204" pitchFamily="34" charset="0"/>
                <a:ea typeface="Arial" charset="0"/>
                <a:cs typeface="Arial" charset="0"/>
              </a:rPr>
              <a:t>Connecting Care: Information shared … so far</a:t>
            </a:r>
          </a:p>
        </p:txBody>
      </p:sp>
      <p:cxnSp>
        <p:nvCxnSpPr>
          <p:cNvPr id="24" name="Straight Connector 23"/>
          <p:cNvCxnSpPr/>
          <p:nvPr/>
        </p:nvCxnSpPr>
        <p:spPr>
          <a:xfrm>
            <a:off x="1981200" y="1124744"/>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12851" y="1216820"/>
            <a:ext cx="3816027" cy="6494085"/>
          </a:xfrm>
          <a:prstGeom prst="rect">
            <a:avLst/>
          </a:prstGeom>
          <a:noFill/>
        </p:spPr>
        <p:txBody>
          <a:bodyPr wrap="square" rtlCol="0">
            <a:spAutoFit/>
          </a:bodyPr>
          <a:lstStyle/>
          <a:p>
            <a:r>
              <a:rPr lang="en-GB" sz="1600" b="1" dirty="0">
                <a:solidFill>
                  <a:srgbClr val="0070C0"/>
                </a:solidFill>
              </a:rPr>
              <a:t>Hospital</a:t>
            </a:r>
          </a:p>
          <a:p>
            <a:pPr marL="285750" indent="-285750">
              <a:buFont typeface="Arial" panose="020B0604020202020204" pitchFamily="34" charset="0"/>
              <a:buChar char="•"/>
            </a:pPr>
            <a:r>
              <a:rPr lang="en-GB" sz="1600" dirty="0"/>
              <a:t>Appointments / contacts including emergency attendances </a:t>
            </a:r>
          </a:p>
          <a:p>
            <a:pPr marL="285750" indent="-285750">
              <a:buFont typeface="Arial" panose="020B0604020202020204" pitchFamily="34" charset="0"/>
              <a:buChar char="•"/>
            </a:pPr>
            <a:r>
              <a:rPr lang="en-GB" sz="1600" dirty="0"/>
              <a:t>Documents (discharge summaries, clinic letters, care plans) </a:t>
            </a:r>
          </a:p>
          <a:p>
            <a:pPr marL="285750" indent="-285750">
              <a:buFont typeface="Arial" panose="020B0604020202020204" pitchFamily="34" charset="0"/>
              <a:buChar char="•"/>
            </a:pPr>
            <a:r>
              <a:rPr lang="en-GB" sz="1600" dirty="0"/>
              <a:t>Radiology reports UHB/NBT</a:t>
            </a:r>
          </a:p>
          <a:p>
            <a:pPr marL="285750" indent="-285750">
              <a:buFont typeface="Arial" panose="020B0604020202020204" pitchFamily="34" charset="0"/>
              <a:buChar char="•"/>
            </a:pPr>
            <a:r>
              <a:rPr lang="en-GB" sz="1600" dirty="0"/>
              <a:t>Pathology results –All Acutes</a:t>
            </a:r>
          </a:p>
          <a:p>
            <a:r>
              <a:rPr lang="en-GB" sz="1600" b="1" dirty="0">
                <a:solidFill>
                  <a:srgbClr val="0070C0"/>
                </a:solidFill>
              </a:rPr>
              <a:t>Community Providers </a:t>
            </a:r>
          </a:p>
          <a:p>
            <a:r>
              <a:rPr lang="en-GB" sz="1600" b="1" dirty="0">
                <a:solidFill>
                  <a:srgbClr val="0070C0"/>
                </a:solidFill>
              </a:rPr>
              <a:t>(including Health Visitors &amp; School Nurses)</a:t>
            </a:r>
          </a:p>
          <a:p>
            <a:pPr marL="285750" indent="-285750">
              <a:buFont typeface="Arial" panose="020B0604020202020204" pitchFamily="34" charset="0"/>
              <a:buChar char="•"/>
            </a:pPr>
            <a:r>
              <a:rPr lang="en-GB" sz="1600" dirty="0"/>
              <a:t>Consultation notes</a:t>
            </a:r>
          </a:p>
          <a:p>
            <a:pPr marL="285750" indent="-285750">
              <a:buFont typeface="Arial" panose="020B0604020202020204" pitchFamily="34" charset="0"/>
              <a:buChar char="•"/>
            </a:pPr>
            <a:r>
              <a:rPr lang="en-GB" sz="1600" dirty="0"/>
              <a:t>Appointments / contacts</a:t>
            </a:r>
          </a:p>
          <a:p>
            <a:pPr marL="285750" indent="-285750">
              <a:buFont typeface="Arial" panose="020B0604020202020204" pitchFamily="34" charset="0"/>
              <a:buChar char="•"/>
            </a:pPr>
            <a:r>
              <a:rPr lang="en-GB" sz="1600" dirty="0"/>
              <a:t>Vaccinations</a:t>
            </a:r>
          </a:p>
          <a:p>
            <a:pPr marL="285750" indent="-285750">
              <a:buFont typeface="Arial" panose="020B0604020202020204" pitchFamily="34" charset="0"/>
              <a:buChar char="•"/>
            </a:pPr>
            <a:r>
              <a:rPr lang="en-GB" sz="1600" dirty="0"/>
              <a:t>Medications / Allergies / Diagnosis</a:t>
            </a:r>
          </a:p>
          <a:p>
            <a:r>
              <a:rPr lang="en-GB" sz="1600" b="1" dirty="0">
                <a:solidFill>
                  <a:srgbClr val="0070C0"/>
                </a:solidFill>
              </a:rPr>
              <a:t>Mental Health (AWP)</a:t>
            </a:r>
          </a:p>
          <a:p>
            <a:pPr marL="285750" indent="-285750">
              <a:buFont typeface="Arial" panose="020B0604020202020204" pitchFamily="34" charset="0"/>
              <a:buChar char="•"/>
            </a:pPr>
            <a:r>
              <a:rPr lang="en-GB" sz="1600" dirty="0"/>
              <a:t>Contacts / events</a:t>
            </a:r>
          </a:p>
          <a:p>
            <a:pPr marL="285750" indent="-285750">
              <a:buFont typeface="Arial" panose="020B0604020202020204" pitchFamily="34" charset="0"/>
              <a:buChar char="•"/>
            </a:pPr>
            <a:r>
              <a:rPr lang="en-GB" sz="1600" dirty="0"/>
              <a:t>Crisis, relapse, peri-natal and contingency plans</a:t>
            </a:r>
          </a:p>
          <a:p>
            <a:pPr marL="285750" indent="-285750">
              <a:buFont typeface="Arial" panose="020B0604020202020204" pitchFamily="34" charset="0"/>
              <a:buChar char="•"/>
            </a:pPr>
            <a:r>
              <a:rPr lang="en-GB" sz="1600" dirty="0"/>
              <a:t>Core health information and Alerts</a:t>
            </a:r>
          </a:p>
          <a:p>
            <a:pPr marL="285750" indent="-285750">
              <a:buFont typeface="Arial" panose="020B0604020202020204" pitchFamily="34" charset="0"/>
              <a:buChar char="•"/>
            </a:pPr>
            <a:r>
              <a:rPr lang="en-GB" sz="1600" dirty="0"/>
              <a:t>Discharge summaries</a:t>
            </a:r>
          </a:p>
          <a:p>
            <a:pPr marL="285750" indent="-285750">
              <a:buFont typeface="Arial" panose="020B0604020202020204" pitchFamily="34" charset="0"/>
              <a:buChar char="•"/>
            </a:pPr>
            <a:r>
              <a:rPr lang="en-GB" sz="1600" dirty="0"/>
              <a:t>Care Co-Ordinator information</a:t>
            </a:r>
          </a:p>
          <a:p>
            <a:pPr defTabSz="685800">
              <a:defRPr/>
            </a:pPr>
            <a:r>
              <a:rPr lang="en-GB" sz="1600" b="1" dirty="0">
                <a:solidFill>
                  <a:srgbClr val="0070C0"/>
                </a:solidFill>
              </a:rPr>
              <a:t>Mental Health (Vitaminds) Over 16</a:t>
            </a:r>
          </a:p>
          <a:p>
            <a:pPr marL="214313" indent="-214313" defTabSz="685800">
              <a:buFont typeface="Arial" panose="020B0604020202020204" pitchFamily="34" charset="0"/>
              <a:buChar char="•"/>
              <a:defRPr/>
            </a:pPr>
            <a:r>
              <a:rPr lang="en-GB" sz="1600" dirty="0">
                <a:solidFill>
                  <a:prstClr val="black"/>
                </a:solidFill>
              </a:rPr>
              <a:t>Episodes of care and Appointments</a:t>
            </a:r>
          </a:p>
          <a:p>
            <a:pPr marL="214313" indent="-214313" defTabSz="685800">
              <a:buFont typeface="Arial" panose="020B0604020202020204" pitchFamily="34" charset="0"/>
              <a:buChar char="•"/>
              <a:defRPr/>
            </a:pPr>
            <a:r>
              <a:rPr lang="en-GB" sz="1600" dirty="0">
                <a:solidFill>
                  <a:prstClr val="black"/>
                </a:solidFill>
              </a:rPr>
              <a:t>Outcome questionnaires</a:t>
            </a: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r>
              <a:rPr lang="en-GB" sz="1600" dirty="0"/>
              <a:t> </a:t>
            </a:r>
          </a:p>
        </p:txBody>
      </p:sp>
    </p:spTree>
    <p:extLst>
      <p:ext uri="{BB962C8B-B14F-4D97-AF65-F5344CB8AC3E}">
        <p14:creationId xmlns:p14="http://schemas.microsoft.com/office/powerpoint/2010/main" val="3074063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B3B031-7619-496B-85C7-BB3276B32E4C}"/>
              </a:ext>
            </a:extLst>
          </p:cNvPr>
          <p:cNvSpPr>
            <a:spLocks noGrp="1"/>
          </p:cNvSpPr>
          <p:nvPr>
            <p:ph type="title"/>
          </p:nvPr>
        </p:nvSpPr>
        <p:spPr/>
        <p:txBody>
          <a:bodyPr>
            <a:normAutofit fontScale="90000"/>
          </a:bodyPr>
          <a:lstStyle/>
          <a:p>
            <a:br>
              <a:rPr lang="en-GB" sz="2000" b="1" dirty="0">
                <a:latin typeface="Calibri" panose="020F0502020204030204" pitchFamily="34" charset="0"/>
                <a:ea typeface="Times New Roman" panose="02020603050405020304" pitchFamily="18" charset="0"/>
              </a:rPr>
            </a:br>
            <a:br>
              <a:rPr lang="en-GB" sz="2000" b="1" dirty="0">
                <a:latin typeface="Calibri" panose="020F0502020204030204" pitchFamily="34" charset="0"/>
                <a:ea typeface="Times New Roman" panose="02020603050405020304" pitchFamily="18" charset="0"/>
              </a:rPr>
            </a:br>
            <a:br>
              <a:rPr lang="en-GB" sz="2000" b="1" dirty="0">
                <a:latin typeface="Calibri" panose="020F0502020204030204" pitchFamily="34" charset="0"/>
                <a:ea typeface="Times New Roman" panose="02020603050405020304" pitchFamily="18" charset="0"/>
              </a:rPr>
            </a:br>
            <a:br>
              <a:rPr lang="en-GB" sz="2000" b="1" dirty="0">
                <a:latin typeface="Calibri" panose="020F0502020204030204" pitchFamily="34" charset="0"/>
                <a:ea typeface="Times New Roman" panose="02020603050405020304" pitchFamily="18" charset="0"/>
              </a:rPr>
            </a:br>
            <a:br>
              <a:rPr lang="en-GB" b="1" dirty="0">
                <a:solidFill>
                  <a:srgbClr val="0070C0"/>
                </a:solidFill>
              </a:rPr>
            </a:br>
            <a:endParaRPr lang="en-GB" dirty="0"/>
          </a:p>
        </p:txBody>
      </p:sp>
      <p:sp>
        <p:nvSpPr>
          <p:cNvPr id="5" name="Text Placeholder 4">
            <a:extLst>
              <a:ext uri="{FF2B5EF4-FFF2-40B4-BE49-F238E27FC236}">
                <a16:creationId xmlns:a16="http://schemas.microsoft.com/office/drawing/2014/main" id="{C3DFE058-0753-4DE4-B59E-1B18FFF26245}"/>
              </a:ext>
            </a:extLst>
          </p:cNvPr>
          <p:cNvSpPr>
            <a:spLocks noGrp="1"/>
          </p:cNvSpPr>
          <p:nvPr>
            <p:ph type="body" idx="1"/>
          </p:nvPr>
        </p:nvSpPr>
        <p:spPr/>
        <p:txBody>
          <a:bodyPr>
            <a:normAutofit/>
          </a:bodyPr>
          <a:lstStyle/>
          <a:p>
            <a:pPr marL="0" indent="0">
              <a:buNone/>
            </a:pPr>
            <a:r>
              <a:rPr lang="en-GB" sz="1800" b="1" dirty="0">
                <a:latin typeface="Calibri" panose="020F0502020204030204" pitchFamily="34" charset="0"/>
                <a:ea typeface="Times New Roman" panose="02020603050405020304" pitchFamily="18" charset="0"/>
              </a:rPr>
              <a:t>Uses supplier (Liquid Logic) API</a:t>
            </a:r>
          </a:p>
          <a:p>
            <a:pPr marL="0" indent="0">
              <a:buNone/>
            </a:pPr>
            <a:endParaRPr lang="en-GB" sz="1800" b="1" dirty="0">
              <a:latin typeface="Calibri" panose="020F0502020204030204" pitchFamily="34" charset="0"/>
              <a:ea typeface="Times New Roman" panose="02020603050405020304" pitchFamily="18" charset="0"/>
            </a:endParaRPr>
          </a:p>
          <a:p>
            <a:pPr marL="0" indent="0">
              <a:buNone/>
            </a:pPr>
            <a:r>
              <a:rPr lang="en-GB" sz="1800" b="1" dirty="0">
                <a:latin typeface="Calibri" panose="020F0502020204030204" pitchFamily="34" charset="0"/>
                <a:ea typeface="Times New Roman" panose="02020603050405020304" pitchFamily="18" charset="0"/>
              </a:rPr>
              <a:t>In the first phase our documents include:</a:t>
            </a:r>
          </a:p>
          <a:p>
            <a:pPr marL="0" indent="0">
              <a:buNone/>
            </a:pPr>
            <a:endParaRPr lang="en-GB" sz="1800" b="1" dirty="0"/>
          </a:p>
          <a:p>
            <a:pPr marL="0" indent="0">
              <a:buNone/>
            </a:pPr>
            <a:r>
              <a:rPr lang="en-GB" sz="1800" b="1" dirty="0"/>
              <a:t>CHILDREN’S DOCUMENTS</a:t>
            </a:r>
          </a:p>
          <a:p>
            <a:pPr marL="0" indent="0">
              <a:buNone/>
            </a:pPr>
            <a:endParaRPr lang="en-GB" sz="1800" dirty="0"/>
          </a:p>
          <a:p>
            <a:r>
              <a:rPr lang="en-GB" sz="1800" dirty="0"/>
              <a:t>Child Protection Initial Conference Outcome</a:t>
            </a:r>
          </a:p>
          <a:p>
            <a:r>
              <a:rPr lang="en-GB" sz="1800" dirty="0"/>
              <a:t>Child Protection Plan</a:t>
            </a:r>
          </a:p>
          <a:p>
            <a:r>
              <a:rPr lang="en-GB" sz="1800" dirty="0"/>
              <a:t>Child Protection Review Conference Outcome</a:t>
            </a:r>
          </a:p>
          <a:p>
            <a:r>
              <a:rPr lang="en-GB" sz="1800" dirty="0"/>
              <a:t>Record of Strategy Discussion</a:t>
            </a:r>
          </a:p>
        </p:txBody>
      </p:sp>
      <p:sp>
        <p:nvSpPr>
          <p:cNvPr id="9" name="TextBox 8">
            <a:extLst>
              <a:ext uri="{FF2B5EF4-FFF2-40B4-BE49-F238E27FC236}">
                <a16:creationId xmlns:a16="http://schemas.microsoft.com/office/drawing/2014/main" id="{28BE1151-580A-46B7-9E9B-EAB967E32768}"/>
              </a:ext>
            </a:extLst>
          </p:cNvPr>
          <p:cNvSpPr txBox="1"/>
          <p:nvPr/>
        </p:nvSpPr>
        <p:spPr>
          <a:xfrm>
            <a:off x="6019800" y="1616604"/>
            <a:ext cx="4572000" cy="5247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spcBef>
                <a:spcPts val="600"/>
              </a:spcBef>
              <a:buSzPct val="100000"/>
            </a:pPr>
            <a:r>
              <a:rPr lang="en-GB" b="1" dirty="0"/>
              <a:t>ADULT DOCUMENTS INCLUDING</a:t>
            </a:r>
          </a:p>
          <a:p>
            <a:pPr marL="342900" indent="-342900">
              <a:spcBef>
                <a:spcPts val="600"/>
              </a:spcBef>
              <a:buSzPct val="100000"/>
              <a:buFont typeface="Arial"/>
              <a:buChar char="•"/>
            </a:pPr>
            <a:r>
              <a:rPr lang="en-GB" dirty="0"/>
              <a:t>Mental Health Assessment (AMHP)</a:t>
            </a:r>
          </a:p>
          <a:p>
            <a:pPr marL="342900" indent="-342900">
              <a:spcBef>
                <a:spcPts val="600"/>
              </a:spcBef>
              <a:buSzPct val="100000"/>
              <a:buFont typeface="Arial"/>
              <a:buChar char="•"/>
            </a:pPr>
            <a:r>
              <a:rPr lang="en-GB" dirty="0"/>
              <a:t>Social Care Assessment</a:t>
            </a:r>
          </a:p>
          <a:p>
            <a:pPr marL="342900" indent="-342900">
              <a:spcBef>
                <a:spcPts val="600"/>
              </a:spcBef>
              <a:buSzPct val="100000"/>
              <a:buFont typeface="Arial"/>
              <a:buChar char="•"/>
            </a:pPr>
            <a:r>
              <a:rPr lang="en-GB" dirty="0"/>
              <a:t>Social Care Support Plan</a:t>
            </a:r>
          </a:p>
          <a:p>
            <a:pPr marL="342900" indent="-342900">
              <a:spcBef>
                <a:spcPts val="600"/>
              </a:spcBef>
              <a:buSzPct val="100000"/>
              <a:buFont typeface="Arial"/>
              <a:buChar char="•"/>
            </a:pPr>
            <a:r>
              <a:rPr lang="en-GB" dirty="0"/>
              <a:t>Social Care Contact / Referral</a:t>
            </a:r>
          </a:p>
          <a:p>
            <a:pPr marL="342900" indent="-342900">
              <a:spcBef>
                <a:spcPts val="600"/>
              </a:spcBef>
              <a:buSzPct val="100000"/>
              <a:buFont typeface="Arial"/>
              <a:buChar char="•"/>
            </a:pPr>
            <a:r>
              <a:rPr lang="en-GB" dirty="0"/>
              <a:t>Social Care Support Review </a:t>
            </a:r>
          </a:p>
          <a:p>
            <a:pPr marL="342900" indent="-342900">
              <a:spcBef>
                <a:spcPts val="600"/>
              </a:spcBef>
              <a:buSzPct val="100000"/>
              <a:buFont typeface="Arial"/>
              <a:buChar char="•"/>
            </a:pPr>
            <a:r>
              <a:rPr lang="en-GB" dirty="0"/>
              <a:t>Reablement Plan</a:t>
            </a:r>
          </a:p>
          <a:p>
            <a:pPr marL="342900" indent="-342900">
              <a:spcBef>
                <a:spcPts val="600"/>
              </a:spcBef>
              <a:buSzPct val="100000"/>
              <a:buFont typeface="Arial"/>
              <a:buChar char="•"/>
            </a:pPr>
            <a:r>
              <a:rPr lang="en-GB" dirty="0"/>
              <a:t>Reablement Assessment </a:t>
            </a:r>
          </a:p>
          <a:p>
            <a:pPr marL="342900" indent="-342900">
              <a:spcBef>
                <a:spcPts val="600"/>
              </a:spcBef>
              <a:buSzPct val="100000"/>
              <a:buFont typeface="Arial"/>
              <a:buChar char="•"/>
            </a:pPr>
            <a:r>
              <a:rPr lang="en-GB" dirty="0"/>
              <a:t>Reablement Referral Form </a:t>
            </a:r>
          </a:p>
          <a:p>
            <a:pPr marL="342900" indent="-342900">
              <a:spcBef>
                <a:spcPts val="600"/>
              </a:spcBef>
              <a:buSzPct val="100000"/>
              <a:buFont typeface="Arial"/>
              <a:buChar char="•"/>
            </a:pPr>
            <a:r>
              <a:rPr lang="en-GB" dirty="0"/>
              <a:t>Occupational Therapy Assessment</a:t>
            </a:r>
          </a:p>
          <a:p>
            <a:pPr marL="342900" indent="-342900">
              <a:spcBef>
                <a:spcPts val="600"/>
              </a:spcBef>
              <a:buSzPct val="100000"/>
              <a:buFont typeface="Arial"/>
              <a:buChar char="•"/>
            </a:pPr>
            <a:r>
              <a:rPr lang="en-GB" dirty="0"/>
              <a:t>Independent Living / Adaptive Equipment Closure </a:t>
            </a:r>
          </a:p>
          <a:p>
            <a:pPr marL="342900" indent="-342900">
              <a:spcBef>
                <a:spcPts val="600"/>
              </a:spcBef>
              <a:buSzPct val="100000"/>
              <a:buFont typeface="Arial"/>
              <a:buChar char="•"/>
            </a:pPr>
            <a:r>
              <a:rPr lang="en-GB" dirty="0"/>
              <a:t>Technology Enabled Care Referral Form</a:t>
            </a:r>
          </a:p>
          <a:p>
            <a:pPr marL="342900" indent="-342900">
              <a:spcBef>
                <a:spcPts val="600"/>
              </a:spcBef>
              <a:buSzPct val="100000"/>
              <a:buFont typeface="Arial"/>
              <a:buChar char="•"/>
            </a:pPr>
            <a:r>
              <a:rPr lang="en-GB" dirty="0"/>
              <a:t>Technology Enabled Care Uninstall Form</a:t>
            </a:r>
          </a:p>
          <a:p>
            <a:pPr marL="342900" indent="-342900">
              <a:spcBef>
                <a:spcPts val="600"/>
              </a:spcBef>
              <a:buSzPct val="100000"/>
              <a:buFont typeface="Arial"/>
              <a:buChar char="•"/>
            </a:pPr>
            <a:r>
              <a:rPr lang="en-GB" dirty="0"/>
              <a:t>Vision Rehabilitation Assessment </a:t>
            </a:r>
          </a:p>
        </p:txBody>
      </p:sp>
      <p:sp>
        <p:nvSpPr>
          <p:cNvPr id="11" name="TextBox 10">
            <a:extLst>
              <a:ext uri="{FF2B5EF4-FFF2-40B4-BE49-F238E27FC236}">
                <a16:creationId xmlns:a16="http://schemas.microsoft.com/office/drawing/2014/main" id="{7DE6E158-FFEB-48CE-B547-1664442EAFEA}"/>
              </a:ext>
            </a:extLst>
          </p:cNvPr>
          <p:cNvSpPr txBox="1"/>
          <p:nvPr/>
        </p:nvSpPr>
        <p:spPr>
          <a:xfrm>
            <a:off x="609600" y="676026"/>
            <a:ext cx="10885714"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rtl="0">
              <a:defRPr/>
            </a:pPr>
            <a:r>
              <a:rPr lang="en-GB" sz="2800" b="1" dirty="0">
                <a:solidFill>
                  <a:srgbClr val="0070C0"/>
                </a:solidFill>
                <a:latin typeface="Calibri" panose="020F0502020204030204" pitchFamily="34" charset="0"/>
                <a:ea typeface="+mj-ea"/>
                <a:cs typeface="Arial" charset="0"/>
              </a:rPr>
              <a:t>Connecting Care: Capability implemented to share documents</a:t>
            </a:r>
          </a:p>
        </p:txBody>
      </p:sp>
      <p:sp>
        <p:nvSpPr>
          <p:cNvPr id="12" name="Shape 59">
            <a:extLst>
              <a:ext uri="{FF2B5EF4-FFF2-40B4-BE49-F238E27FC236}">
                <a16:creationId xmlns:a16="http://schemas.microsoft.com/office/drawing/2014/main" id="{ABEC16D9-B24A-412B-BE81-44381971E58A}"/>
              </a:ext>
            </a:extLst>
          </p:cNvPr>
          <p:cNvSpPr/>
          <p:nvPr/>
        </p:nvSpPr>
        <p:spPr>
          <a:xfrm>
            <a:off x="1981201" y="1371600"/>
            <a:ext cx="8229601" cy="0"/>
          </a:xfrm>
          <a:prstGeom prst="line">
            <a:avLst/>
          </a:prstGeom>
          <a:ln w="28575">
            <a:solidFill>
              <a:srgbClr val="4A7EBB"/>
            </a:solidFill>
          </a:ln>
        </p:spPr>
        <p:txBody>
          <a:bodyPr lIns="0" tIns="0" rIns="0" bIns="0"/>
          <a:lstStyle/>
          <a:p>
            <a:pPr defTabSz="457200">
              <a:defRPr sz="1200">
                <a:latin typeface="+mj-lt"/>
                <a:ea typeface="+mj-ea"/>
                <a:cs typeface="+mj-cs"/>
                <a:sym typeface="Helvetica"/>
              </a:defRPr>
            </a:pPr>
            <a:endParaRPr sz="1200" dirty="0"/>
          </a:p>
        </p:txBody>
      </p:sp>
    </p:spTree>
    <p:extLst>
      <p:ext uri="{BB962C8B-B14F-4D97-AF65-F5344CB8AC3E}">
        <p14:creationId xmlns:p14="http://schemas.microsoft.com/office/powerpoint/2010/main" val="7427781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9652" y="1103314"/>
            <a:ext cx="4658348" cy="369332"/>
          </a:xfrm>
          <a:prstGeom prst="rect">
            <a:avLst/>
          </a:prstGeom>
          <a:noFill/>
        </p:spPr>
        <p:txBody>
          <a:bodyPr wrap="square" rtlCol="0">
            <a:spAutoFit/>
          </a:bodyPr>
          <a:lstStyle/>
          <a:p>
            <a:pPr defTabSz="685800" latinLnBrk="1" hangingPunct="0">
              <a:defRPr/>
            </a:pPr>
            <a:r>
              <a:rPr lang="en-GB" b="1" dirty="0"/>
              <a:t> </a:t>
            </a:r>
            <a:endParaRPr lang="en-GB" sz="1600" dirty="0">
              <a:solidFill>
                <a:srgbClr val="0070C0"/>
              </a:solidFill>
              <a:latin typeface="Calibri"/>
              <a:ea typeface="Calibri"/>
              <a:cs typeface="Calibri"/>
              <a:sym typeface="Calibri"/>
            </a:endParaRPr>
          </a:p>
        </p:txBody>
      </p:sp>
      <p:sp>
        <p:nvSpPr>
          <p:cNvPr id="9" name="Title 8"/>
          <p:cNvSpPr>
            <a:spLocks noGrp="1"/>
          </p:cNvSpPr>
          <p:nvPr>
            <p:ph type="title"/>
          </p:nvPr>
        </p:nvSpPr>
        <p:spPr>
          <a:xfrm>
            <a:off x="249382" y="106260"/>
            <a:ext cx="11815947" cy="1110560"/>
          </a:xfrm>
        </p:spPr>
        <p:txBody>
          <a:bodyPr>
            <a:normAutofit/>
          </a:bodyPr>
          <a:lstStyle/>
          <a:p>
            <a:pPr algn="ctr">
              <a:lnSpc>
                <a:spcPct val="100000"/>
              </a:lnSpc>
              <a:spcBef>
                <a:spcPts val="0"/>
              </a:spcBef>
              <a:defRPr/>
            </a:pPr>
            <a:r>
              <a:rPr lang="en-GB" sz="2800" b="1" dirty="0">
                <a:solidFill>
                  <a:srgbClr val="0070C0"/>
                </a:solidFill>
                <a:latin typeface="Calibri" panose="020F0502020204030204" pitchFamily="34" charset="0"/>
                <a:ea typeface="Arial" charset="0"/>
                <a:cs typeface="Arial" charset="0"/>
              </a:rPr>
              <a:t>Connecting Care: Information NOT YET shared … and on our roadmap</a:t>
            </a:r>
          </a:p>
        </p:txBody>
      </p:sp>
      <p:cxnSp>
        <p:nvCxnSpPr>
          <p:cNvPr id="24" name="Straight Connector 23"/>
          <p:cNvCxnSpPr/>
          <p:nvPr/>
        </p:nvCxnSpPr>
        <p:spPr>
          <a:xfrm>
            <a:off x="1981200" y="1124744"/>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12851" y="1216820"/>
            <a:ext cx="3816027" cy="830997"/>
          </a:xfrm>
          <a:prstGeom prst="rect">
            <a:avLst/>
          </a:prstGeom>
          <a:noFill/>
        </p:spPr>
        <p:txBody>
          <a:bodyPr wrap="square" rtlCol="0">
            <a:spAutoFit/>
          </a:bodyPr>
          <a:lstStyle/>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r>
              <a:rPr lang="en-GB" sz="1600" dirty="0"/>
              <a:t> </a:t>
            </a:r>
          </a:p>
        </p:txBody>
      </p:sp>
      <p:sp>
        <p:nvSpPr>
          <p:cNvPr id="3" name="TextBox 2">
            <a:extLst>
              <a:ext uri="{FF2B5EF4-FFF2-40B4-BE49-F238E27FC236}">
                <a16:creationId xmlns:a16="http://schemas.microsoft.com/office/drawing/2014/main" id="{D29BD174-B91C-9CB7-7D4A-1AAACC529BD4}"/>
              </a:ext>
            </a:extLst>
          </p:cNvPr>
          <p:cNvSpPr txBox="1"/>
          <p:nvPr/>
        </p:nvSpPr>
        <p:spPr>
          <a:xfrm>
            <a:off x="983103" y="1294051"/>
            <a:ext cx="3923853" cy="5170646"/>
          </a:xfrm>
          <a:prstGeom prst="rect">
            <a:avLst/>
          </a:prstGeom>
          <a:noFill/>
        </p:spPr>
        <p:txBody>
          <a:bodyPr wrap="square" rtlCol="0">
            <a:spAutoFit/>
          </a:bodyPr>
          <a:lstStyle/>
          <a:p>
            <a:r>
              <a:rPr lang="en-GB" b="1" dirty="0"/>
              <a:t> </a:t>
            </a:r>
            <a:r>
              <a:rPr lang="en-GB" b="1" dirty="0">
                <a:solidFill>
                  <a:srgbClr val="0070C0"/>
                </a:solidFill>
              </a:rPr>
              <a:t>Hospitals </a:t>
            </a:r>
          </a:p>
          <a:p>
            <a:pPr marL="285750" indent="-285750">
              <a:buFont typeface="Arial" panose="020B0604020202020204" pitchFamily="34" charset="0"/>
              <a:buChar char="•"/>
            </a:pPr>
            <a:r>
              <a:rPr lang="en-GB" dirty="0"/>
              <a:t>On-going sharing of correspondence and care plans as departments brought onto corporate document sharing systems</a:t>
            </a:r>
          </a:p>
          <a:p>
            <a:pPr marL="285750" indent="-285750">
              <a:buFont typeface="Arial" panose="020B0604020202020204" pitchFamily="34" charset="0"/>
              <a:buChar char="•"/>
            </a:pPr>
            <a:r>
              <a:rPr lang="en-GB" dirty="0"/>
              <a:t>Radiology Visuals UHBW/NBT</a:t>
            </a:r>
          </a:p>
          <a:p>
            <a:pPr marL="285750" indent="-285750">
              <a:buFont typeface="Arial" panose="020B0604020202020204" pitchFamily="34" charset="0"/>
              <a:buChar char="•"/>
            </a:pPr>
            <a:r>
              <a:rPr lang="en-GB" dirty="0"/>
              <a:t>Medications (apart from discharge summary TTAs)</a:t>
            </a:r>
          </a:p>
          <a:p>
            <a:endParaRPr lang="en-GB" sz="1200" dirty="0"/>
          </a:p>
          <a:p>
            <a:r>
              <a:rPr lang="en-GB" b="1" dirty="0">
                <a:solidFill>
                  <a:srgbClr val="0070C0"/>
                </a:solidFill>
              </a:rPr>
              <a:t>Community Providers </a:t>
            </a:r>
          </a:p>
          <a:p>
            <a:pPr marL="285750" indent="-285750">
              <a:buFont typeface="Arial" panose="020B0604020202020204" pitchFamily="34" charset="0"/>
              <a:buChar char="•"/>
            </a:pPr>
            <a:r>
              <a:rPr lang="en-GB" dirty="0"/>
              <a:t>Documents</a:t>
            </a:r>
          </a:p>
          <a:p>
            <a:endParaRPr lang="en-GB" sz="1200" dirty="0"/>
          </a:p>
          <a:p>
            <a:r>
              <a:rPr lang="en-GB" b="1" dirty="0">
                <a:solidFill>
                  <a:srgbClr val="0070C0"/>
                </a:solidFill>
              </a:rPr>
              <a:t>Mental Health</a:t>
            </a:r>
          </a:p>
          <a:p>
            <a:pPr marL="285750" indent="-285750">
              <a:buFont typeface="Arial" panose="020B0604020202020204" pitchFamily="34" charset="0"/>
              <a:buChar char="•"/>
            </a:pPr>
            <a:r>
              <a:rPr lang="en-GB" dirty="0"/>
              <a:t>Medications</a:t>
            </a:r>
          </a:p>
          <a:p>
            <a:pPr marL="285750" indent="-285750">
              <a:buFont typeface="Arial" panose="020B0604020202020204" pitchFamily="34" charset="0"/>
              <a:buChar char="•"/>
            </a:pPr>
            <a:r>
              <a:rPr lang="en-GB" dirty="0"/>
              <a:t>Consultation notes</a:t>
            </a:r>
          </a:p>
          <a:p>
            <a:pPr marL="285750" indent="-285750">
              <a:buFont typeface="Arial" panose="020B0604020202020204" pitchFamily="34" charset="0"/>
              <a:buChar char="•"/>
            </a:pPr>
            <a:r>
              <a:rPr lang="en-GB" dirty="0"/>
              <a:t>Assessments</a:t>
            </a:r>
          </a:p>
          <a:p>
            <a:pPr marL="285750" indent="-285750">
              <a:buFont typeface="Arial" panose="020B0604020202020204" pitchFamily="34" charset="0"/>
              <a:buChar char="•"/>
            </a:pPr>
            <a:r>
              <a:rPr lang="en-GB" dirty="0"/>
              <a:t>SMI Physical checks from mental health provider</a:t>
            </a:r>
          </a:p>
          <a:p>
            <a:pPr marL="285750" indent="-285750">
              <a:buFont typeface="Arial" panose="020B0604020202020204" pitchFamily="34" charset="0"/>
              <a:buChar char="•"/>
            </a:pPr>
            <a:r>
              <a:rPr lang="en-GB" dirty="0"/>
              <a:t>CAMHs information</a:t>
            </a:r>
          </a:p>
        </p:txBody>
      </p:sp>
      <p:sp>
        <p:nvSpPr>
          <p:cNvPr id="5" name="TextBox 4">
            <a:extLst>
              <a:ext uri="{FF2B5EF4-FFF2-40B4-BE49-F238E27FC236}">
                <a16:creationId xmlns:a16="http://schemas.microsoft.com/office/drawing/2014/main" id="{A68D0B9B-9461-9480-D873-BA9DDE633339}"/>
              </a:ext>
            </a:extLst>
          </p:cNvPr>
          <p:cNvSpPr txBox="1"/>
          <p:nvPr/>
        </p:nvSpPr>
        <p:spPr>
          <a:xfrm>
            <a:off x="5400304" y="1270907"/>
            <a:ext cx="6097978" cy="4247317"/>
          </a:xfrm>
          <a:prstGeom prst="rect">
            <a:avLst/>
          </a:prstGeom>
          <a:noFill/>
        </p:spPr>
        <p:txBody>
          <a:bodyPr wrap="square">
            <a:spAutoFit/>
          </a:bodyPr>
          <a:lstStyle/>
          <a:p>
            <a:r>
              <a:rPr lang="en-GB" b="1" dirty="0">
                <a:solidFill>
                  <a:srgbClr val="0070C0"/>
                </a:solidFill>
              </a:rPr>
              <a:t>Social Care </a:t>
            </a:r>
          </a:p>
          <a:p>
            <a:pPr marL="285750" indent="-285750">
              <a:buFont typeface="Arial" panose="020B0604020202020204" pitchFamily="34" charset="0"/>
              <a:buChar char="•"/>
            </a:pPr>
            <a:r>
              <a:rPr lang="en-GB" dirty="0"/>
              <a:t>More Documents</a:t>
            </a:r>
          </a:p>
          <a:p>
            <a:endParaRPr lang="en-GB" sz="1200" b="1" dirty="0"/>
          </a:p>
          <a:p>
            <a:r>
              <a:rPr lang="en-GB" b="1" dirty="0">
                <a:solidFill>
                  <a:srgbClr val="0070C0"/>
                </a:solidFill>
              </a:rPr>
              <a:t>GP practices </a:t>
            </a:r>
          </a:p>
          <a:p>
            <a:pPr marL="285750" indent="-285750">
              <a:buFont typeface="Arial" panose="020B0604020202020204" pitchFamily="34" charset="0"/>
              <a:buChar char="•"/>
            </a:pPr>
            <a:r>
              <a:rPr lang="en-GB" dirty="0"/>
              <a:t>Documents</a:t>
            </a:r>
          </a:p>
          <a:p>
            <a:endParaRPr lang="en-GB" sz="1200" dirty="0"/>
          </a:p>
          <a:p>
            <a:pPr latinLnBrk="1" hangingPunct="0"/>
            <a:r>
              <a:rPr lang="en-GB" b="1" dirty="0">
                <a:solidFill>
                  <a:srgbClr val="0070C0"/>
                </a:solidFill>
                <a:latin typeface="Calibri"/>
                <a:ea typeface="Calibri"/>
                <a:cs typeface="Calibri"/>
                <a:sym typeface="Calibri"/>
              </a:rPr>
              <a:t>Other organisations not sharing</a:t>
            </a:r>
          </a:p>
          <a:p>
            <a:pPr marL="285750" indent="-285750" latinLnBrk="1" hangingPunct="0">
              <a:buFont typeface="Arial" panose="020B0604020202020204" pitchFamily="34" charset="0"/>
              <a:buChar char="•"/>
            </a:pPr>
            <a:r>
              <a:rPr lang="en-GB" dirty="0"/>
              <a:t>Ambulance</a:t>
            </a:r>
          </a:p>
          <a:p>
            <a:pPr marL="285750" indent="-285750" latinLnBrk="1" hangingPunct="0">
              <a:buFont typeface="Arial" panose="020B0604020202020204" pitchFamily="34" charset="0"/>
              <a:buChar char="•"/>
            </a:pPr>
            <a:r>
              <a:rPr lang="en-GB" dirty="0">
                <a:latin typeface="Calibri"/>
                <a:ea typeface="Calibri"/>
                <a:cs typeface="Calibri"/>
                <a:sym typeface="Calibri"/>
              </a:rPr>
              <a:t>Extending 111 information</a:t>
            </a:r>
          </a:p>
          <a:p>
            <a:pPr marL="285750" indent="-285750" latinLnBrk="1" hangingPunct="0">
              <a:buFont typeface="Arial" panose="020B0604020202020204" pitchFamily="34" charset="0"/>
              <a:buChar char="•"/>
            </a:pPr>
            <a:r>
              <a:rPr lang="en-GB" dirty="0"/>
              <a:t>Prisons</a:t>
            </a:r>
          </a:p>
          <a:p>
            <a:pPr marL="285750" indent="-285750" latinLnBrk="1" hangingPunct="0">
              <a:buFont typeface="Arial" panose="020B0604020202020204" pitchFamily="34" charset="0"/>
              <a:buChar char="•"/>
            </a:pPr>
            <a:r>
              <a:rPr lang="en-GB" kern="0" dirty="0">
                <a:solidFill>
                  <a:prstClr val="black"/>
                </a:solidFill>
                <a:latin typeface="Calibri"/>
                <a:cs typeface="Calibri"/>
                <a:sym typeface="Calibri"/>
              </a:rPr>
              <a:t>Dentistry</a:t>
            </a:r>
            <a:endParaRPr lang="en-GB" kern="0" dirty="0">
              <a:solidFill>
                <a:prstClr val="black"/>
              </a:solidFill>
              <a:latin typeface="Calibri"/>
              <a:ea typeface="Calibri"/>
              <a:cs typeface="Calibri"/>
              <a:sym typeface="Calibri"/>
            </a:endParaRPr>
          </a:p>
          <a:p>
            <a:pPr latinLnBrk="1" hangingPunct="0"/>
            <a:endParaRPr lang="en-GB" sz="1200" dirty="0">
              <a:latin typeface="Calibri"/>
              <a:ea typeface="Calibri"/>
              <a:cs typeface="Calibri"/>
              <a:sym typeface="Calibri"/>
            </a:endParaRPr>
          </a:p>
          <a:p>
            <a:pPr latinLnBrk="1" hangingPunct="0"/>
            <a:r>
              <a:rPr lang="en-GB" b="1" dirty="0">
                <a:solidFill>
                  <a:srgbClr val="0070C0"/>
                </a:solidFill>
              </a:rPr>
              <a:t>Shared Care Plans </a:t>
            </a:r>
          </a:p>
          <a:p>
            <a:pPr marL="285750" indent="-285750" latinLnBrk="1" hangingPunct="0">
              <a:buFont typeface="Arial" panose="020B0604020202020204" pitchFamily="34" charset="0"/>
              <a:buChar char="•"/>
            </a:pPr>
            <a:r>
              <a:rPr lang="en-GB" dirty="0"/>
              <a:t>Frailty</a:t>
            </a:r>
          </a:p>
          <a:p>
            <a:pPr marL="285750" indent="-285750" latinLnBrk="1" hangingPunct="0">
              <a:buFont typeface="Arial" panose="020B0604020202020204" pitchFamily="34" charset="0"/>
              <a:buChar char="•"/>
            </a:pPr>
            <a:r>
              <a:rPr lang="en-GB" dirty="0"/>
              <a:t>Long Term Conditions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0878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8F8BE-E89B-BD40-A6C9-71374E28B5D0}"/>
              </a:ext>
            </a:extLst>
          </p:cNvPr>
          <p:cNvSpPr/>
          <p:nvPr/>
        </p:nvSpPr>
        <p:spPr>
          <a:xfrm>
            <a:off x="0" y="1"/>
            <a:ext cx="12192000" cy="983292"/>
          </a:xfrm>
          <a:prstGeom prst="rect">
            <a:avLst/>
          </a:prstGeom>
          <a:solidFill>
            <a:srgbClr val="833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FD6C1D3-72F3-304D-8C0B-70059322FA2E}"/>
              </a:ext>
            </a:extLst>
          </p:cNvPr>
          <p:cNvSpPr/>
          <p:nvPr/>
        </p:nvSpPr>
        <p:spPr>
          <a:xfrm>
            <a:off x="735248" y="306540"/>
            <a:ext cx="10325233" cy="461665"/>
          </a:xfrm>
          <a:prstGeom prst="rect">
            <a:avLst/>
          </a:prstGeom>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Connecting Care: IG Lessons Learnt – a personal reflection</a:t>
            </a:r>
            <a:endParaRPr lang="en-US" sz="2400" b="1" dirty="0">
              <a:latin typeface="Arial" panose="020B0604020202020204" pitchFamily="34" charset="0"/>
              <a:cs typeface="Arial" panose="020B0604020202020204" pitchFamily="34" charset="0"/>
            </a:endParaRPr>
          </a:p>
        </p:txBody>
      </p:sp>
      <p:pic>
        <p:nvPicPr>
          <p:cNvPr id="3" name="Picture 2" descr="A picture containing shape&#10;&#10;Description automatically generated">
            <a:extLst>
              <a:ext uri="{FF2B5EF4-FFF2-40B4-BE49-F238E27FC236}">
                <a16:creationId xmlns:a16="http://schemas.microsoft.com/office/drawing/2014/main" id="{45D809C4-C048-AE28-5736-7C4D1C014D4C}"/>
              </a:ext>
            </a:extLst>
          </p:cNvPr>
          <p:cNvPicPr>
            <a:picLocks noChangeAspect="1"/>
          </p:cNvPicPr>
          <p:nvPr/>
        </p:nvPicPr>
        <p:blipFill>
          <a:blip r:embed="rId2"/>
          <a:stretch>
            <a:fillRect/>
          </a:stretch>
        </p:blipFill>
        <p:spPr>
          <a:xfrm>
            <a:off x="10307927" y="6200384"/>
            <a:ext cx="1545867" cy="351076"/>
          </a:xfrm>
          <a:prstGeom prst="rect">
            <a:avLst/>
          </a:prstGeom>
        </p:spPr>
      </p:pic>
      <p:sp>
        <p:nvSpPr>
          <p:cNvPr id="7" name="Content Placeholder 3">
            <a:extLst>
              <a:ext uri="{FF2B5EF4-FFF2-40B4-BE49-F238E27FC236}">
                <a16:creationId xmlns:a16="http://schemas.microsoft.com/office/drawing/2014/main" id="{BCE5039D-DD5B-13E2-9165-AEC19FF019A5}"/>
              </a:ext>
            </a:extLst>
          </p:cNvPr>
          <p:cNvSpPr txBox="1">
            <a:spLocks/>
          </p:cNvSpPr>
          <p:nvPr/>
        </p:nvSpPr>
        <p:spPr>
          <a:xfrm>
            <a:off x="5735960" y="1484785"/>
            <a:ext cx="4701480" cy="4535015"/>
          </a:xfrm>
          <a:prstGeom prst="rect">
            <a:avLst/>
          </a:prstGeom>
        </p:spPr>
        <p:txBody>
          <a:bodyPr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rgbClr val="0070C0"/>
                </a:solidFill>
              </a:rPr>
              <a:t>’</a:t>
            </a:r>
          </a:p>
          <a:p>
            <a:pPr marL="0" indent="0">
              <a:buFont typeface="Arial" panose="020B0604020202020204" pitchFamily="34" charset="0"/>
              <a:buNone/>
              <a:defRPr/>
            </a:pPr>
            <a:endParaRPr lang="en-GB" sz="1800" dirty="0"/>
          </a:p>
        </p:txBody>
      </p:sp>
      <p:sp>
        <p:nvSpPr>
          <p:cNvPr id="9" name="Content Placeholder 8">
            <a:extLst>
              <a:ext uri="{FF2B5EF4-FFF2-40B4-BE49-F238E27FC236}">
                <a16:creationId xmlns:a16="http://schemas.microsoft.com/office/drawing/2014/main" id="{986A5CB8-6232-EC22-5632-2D41E33042F7}"/>
              </a:ext>
            </a:extLst>
          </p:cNvPr>
          <p:cNvSpPr>
            <a:spLocks noGrp="1"/>
          </p:cNvSpPr>
          <p:nvPr>
            <p:ph idx="1"/>
          </p:nvPr>
        </p:nvSpPr>
        <p:spPr/>
        <p:txBody>
          <a:bodyPr>
            <a:normAutofit fontScale="77500" lnSpcReduction="20000"/>
          </a:bodyPr>
          <a:lstStyle/>
          <a:p>
            <a:pPr marL="0" indent="0">
              <a:buNone/>
            </a:pPr>
            <a:r>
              <a:rPr lang="en-GB" sz="2600" dirty="0"/>
              <a:t>Culture</a:t>
            </a:r>
          </a:p>
          <a:p>
            <a:pPr marL="0" indent="0">
              <a:buNone/>
            </a:pPr>
            <a:endParaRPr lang="en-GB" sz="2600" dirty="0"/>
          </a:p>
          <a:p>
            <a:r>
              <a:rPr lang="en-GB" sz="2600" b="1" dirty="0"/>
              <a:t>Safeguarding Reviews </a:t>
            </a:r>
            <a:r>
              <a:rPr lang="en-GB" sz="2600" dirty="0"/>
              <a:t>heightened awareness of importance of information sharing</a:t>
            </a:r>
          </a:p>
          <a:p>
            <a:r>
              <a:rPr lang="en-GB" sz="2600" b="1" dirty="0"/>
              <a:t>Running workshops to ask the social care professionals and early help teams what information they shared and why </a:t>
            </a:r>
            <a:r>
              <a:rPr lang="en-GB" sz="2600" dirty="0"/>
              <a:t>– and really listening and learning. There were some surprises!</a:t>
            </a:r>
          </a:p>
          <a:p>
            <a:r>
              <a:rPr lang="en-GB" sz="2600" b="1" dirty="0"/>
              <a:t>Going at the pace of each organisation </a:t>
            </a:r>
            <a:r>
              <a:rPr lang="en-GB" sz="2600" dirty="0"/>
              <a:t>…. lots of incremental changes add up to a lot of information over time</a:t>
            </a:r>
          </a:p>
          <a:p>
            <a:r>
              <a:rPr lang="en-GB" sz="2600" b="1" dirty="0"/>
              <a:t>Building trust that we have a duty to share </a:t>
            </a:r>
            <a:r>
              <a:rPr lang="en-GB" sz="2600" dirty="0"/>
              <a:t>– on the whole we have not had IG debates</a:t>
            </a:r>
          </a:p>
          <a:p>
            <a:r>
              <a:rPr lang="en-GB" sz="2600" b="1" dirty="0"/>
              <a:t>Having confidence that in-context launch helps to prevent inappropriate access and that audit processes work </a:t>
            </a:r>
            <a:r>
              <a:rPr lang="en-GB" sz="2600" dirty="0"/>
              <a:t>– e.g. in Connecting Care we have put on the individuals record in the Shared Care Record “who has viewed this record”. This enables professionals to see who else is working and making enquiries about the individual but also acts as “peer pressure” to prevent inappropriate access. We have audit reports e.g. same name access</a:t>
            </a:r>
          </a:p>
          <a:p>
            <a:r>
              <a:rPr lang="en-GB" sz="2600" b="1" dirty="0"/>
              <a:t>Spending time to agree that all records will be shared </a:t>
            </a:r>
            <a:r>
              <a:rPr lang="en-GB" sz="2600" dirty="0"/>
              <a:t>– e.g. taking time to agree that “Locked Records” in social care would be shared (including celebrity and staff records)</a:t>
            </a:r>
          </a:p>
          <a:p>
            <a:endParaRPr lang="en-GB" dirty="0"/>
          </a:p>
        </p:txBody>
      </p:sp>
    </p:spTree>
    <p:extLst>
      <p:ext uri="{BB962C8B-B14F-4D97-AF65-F5344CB8AC3E}">
        <p14:creationId xmlns:p14="http://schemas.microsoft.com/office/powerpoint/2010/main" val="912971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c5be63-7636-43f1-bc12-9a358815ed73">
      <Terms xmlns="http://schemas.microsoft.com/office/infopath/2007/PartnerControls"/>
    </lcf76f155ced4ddcb4097134ff3c332f>
    <TaxCatchAll xmlns="00062cda-fd36-412a-9134-e5b115d9e1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F8728FEF3F4540BED6A9C2ACE6AB40" ma:contentTypeVersion="16" ma:contentTypeDescription="Create a new document." ma:contentTypeScope="" ma:versionID="a8d11c95b1a4637e0c896fe10dec4b48">
  <xsd:schema xmlns:xsd="http://www.w3.org/2001/XMLSchema" xmlns:xs="http://www.w3.org/2001/XMLSchema" xmlns:p="http://schemas.microsoft.com/office/2006/metadata/properties" xmlns:ns2="26c5be63-7636-43f1-bc12-9a358815ed73" xmlns:ns3="00062cda-fd36-412a-9134-e5b115d9e187" targetNamespace="http://schemas.microsoft.com/office/2006/metadata/properties" ma:root="true" ma:fieldsID="6d3bfea539ea45db0154f7ab5c916637" ns2:_="" ns3:_="">
    <xsd:import namespace="26c5be63-7636-43f1-bc12-9a358815ed73"/>
    <xsd:import namespace="00062cda-fd36-412a-9134-e5b115d9e1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5be63-7636-43f1-bc12-9a358815ed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353c15d-b4f2-4052-9b3e-b026a4b846b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0062cda-fd36-412a-9134-e5b115d9e18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3ede7a6-f423-4abc-bed1-5b61fd051000}" ma:internalName="TaxCatchAll" ma:showField="CatchAllData" ma:web="00062cda-fd36-412a-9134-e5b115d9e1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B5F6FB-0ACA-44C0-BA0A-9453667C30BB}">
  <ds:schemaRefs>
    <ds:schemaRef ds:uri="http://schemas.microsoft.com/office/2006/metadata/properties"/>
    <ds:schemaRef ds:uri="http://schemas.microsoft.com/office/infopath/2007/PartnerControls"/>
    <ds:schemaRef ds:uri="26c5be63-7636-43f1-bc12-9a358815ed73"/>
    <ds:schemaRef ds:uri="00062cda-fd36-412a-9134-e5b115d9e187"/>
  </ds:schemaRefs>
</ds:datastoreItem>
</file>

<file path=customXml/itemProps2.xml><?xml version="1.0" encoding="utf-8"?>
<ds:datastoreItem xmlns:ds="http://schemas.openxmlformats.org/officeDocument/2006/customXml" ds:itemID="{6E81C31F-1BFF-4C61-9B62-30DF3BCE38E8}">
  <ds:schemaRefs>
    <ds:schemaRef ds:uri="http://schemas.microsoft.com/sharepoint/v3/contenttype/forms"/>
  </ds:schemaRefs>
</ds:datastoreItem>
</file>

<file path=customXml/itemProps3.xml><?xml version="1.0" encoding="utf-8"?>
<ds:datastoreItem xmlns:ds="http://schemas.openxmlformats.org/officeDocument/2006/customXml" ds:itemID="{B5E73E62-4A90-48EA-8EB3-FCABBC175F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5be63-7636-43f1-bc12-9a358815ed73"/>
    <ds:schemaRef ds:uri="00062cda-fd36-412a-9134-e5b115d9e1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454</TotalTime>
  <Words>1981</Words>
  <Application>Microsoft Macintosh PowerPoint</Application>
  <PresentationFormat>Widescreen</PresentationFormat>
  <Paragraphs>264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Bookman Old Style</vt:lpstr>
      <vt:lpstr>Calibri</vt:lpstr>
      <vt:lpstr>Calibri Light</vt:lpstr>
      <vt:lpstr>GothamHTF-BookItalic</vt:lpstr>
      <vt:lpstr>Office Theme</vt:lpstr>
      <vt:lpstr>Information Sharing: Putting the citizen at the centre of health and care (including care homes and children’s services)</vt:lpstr>
      <vt:lpstr>PowerPoint Presentation</vt:lpstr>
      <vt:lpstr>PowerPoint Presentation</vt:lpstr>
      <vt:lpstr>PowerPoint Presentation</vt:lpstr>
      <vt:lpstr>PowerPoint Presentation</vt:lpstr>
      <vt:lpstr>Connecting Care: Information shared … so far</vt:lpstr>
      <vt:lpstr>     </vt:lpstr>
      <vt:lpstr>Connecting Care: Information NOT YET shared … and on our roadmap</vt:lpstr>
      <vt:lpstr>PowerPoint Presentation</vt:lpstr>
      <vt:lpstr>PowerPoint Presentation</vt:lpstr>
      <vt:lpstr>PowerPoint Presentation</vt:lpstr>
      <vt:lpstr>PowerPoint Presentation</vt:lpstr>
      <vt:lpstr>PowerPoint Presentation</vt:lpstr>
      <vt:lpstr>PowerPoint Presentation</vt:lpstr>
      <vt:lpstr>SIDeR: Information shared … so far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 Text Text Text</dc:title>
  <dc:creator>Microsoft Office User</dc:creator>
  <cp:lastModifiedBy>Louise Sinclair</cp:lastModifiedBy>
  <cp:revision>29</cp:revision>
  <dcterms:created xsi:type="dcterms:W3CDTF">2022-04-12T19:39:15Z</dcterms:created>
  <dcterms:modified xsi:type="dcterms:W3CDTF">2023-04-21T11:52:14Z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0x0101003BF8728FEF3F4540BED6A9C2ACE6AB40</vt:lpwstr>
  </property>
</Properties>
</file>