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70" r:id="rId6"/>
    <p:sldId id="271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3C9F"/>
    <a:srgbClr val="782283"/>
    <a:srgbClr val="E6F5FC"/>
    <a:srgbClr val="3C063F"/>
    <a:srgbClr val="003853"/>
    <a:srgbClr val="D9458F"/>
    <a:srgbClr val="FFCE44"/>
    <a:srgbClr val="E94F35"/>
    <a:srgbClr val="3AADC7"/>
    <a:srgbClr val="477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29"/>
    <p:restoredTop sz="94718"/>
  </p:normalViewPr>
  <p:slideViewPr>
    <p:cSldViewPr snapToGrid="0" snapToObjects="1">
      <p:cViewPr varScale="1">
        <p:scale>
          <a:sx n="56" d="100"/>
          <a:sy n="56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CFFF-12AF-44D6-82E3-FEE925A13DFB}" type="datetimeFigureOut">
              <a:rPr lang="en-GB" smtClean="0"/>
              <a:t>12/04/2023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D0D11-D625-44DE-9929-A6F899F384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62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D0D11-D625-44DE-9929-A6F899F3845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132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D0D11-D625-44DE-9929-A6F899F3845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6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D0D11-D625-44DE-9929-A6F899F3845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40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7A0B6-1121-5A4F-A9E5-C1109A67E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0B07B-9C86-D94A-9A6D-C25DD234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0EBE2-8C89-3D46-9F39-E6122451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32CEC-A2F2-8F40-B370-7DD1ED15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1C006-20ED-2048-AD08-E1AA4E10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1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8D34-09BF-1147-A822-30A710EA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B7C88-2041-0F4C-9CB2-033A350B1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B9516-6057-E046-B3E0-59802BA3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82922-BD86-EF4B-A76C-3FDD665C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FCEB0-A74D-1742-9E98-90E52CCD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1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3D1F6-81D6-1D4D-B59E-8BC3D366A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EA0BC-C8D2-C64A-A14D-268613844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41D60-5381-934B-8E95-90938EEA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AE05C-F4BA-0D47-AE92-E0CFB4AC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2A8B-B043-4E4F-8622-A44989BE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0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9483-299F-7844-AF90-31791D9F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CA7C-55A6-794D-9D08-0474B8964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DAEF5-2048-5442-8EEC-B3E7CBCE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46D2B-32F6-9043-B1C6-9B635111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E4A01-6E9C-424C-A13C-F04BD71B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0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223F-5167-BF49-B7A5-9A20B74E8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BF161-E384-894F-8CEF-F54371BB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480C3-D0D1-4E4D-9F78-98CFDDBA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826A-6DF5-CD4F-B5D0-85F601B7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5BFAC-05F5-3347-9B34-5803B349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1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C62B-3F37-8347-BD7A-155988B2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07E9-C26B-5440-A4A0-0CC5914A2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98BE2-A856-134D-B17A-5DAD97DDC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697B1-9116-6E49-8710-69F7246D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BA064-0D23-B447-A093-21CD4666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4D95A-4286-214D-AFDC-DF88B65E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4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5E3-9B78-FA4D-A6CB-2B8E112E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1D343-4F3B-5A48-9CA0-9232B636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435E5-6C34-7648-96DB-BCCD01F4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1EA4C-8D79-8342-B5A8-F70547351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E8DA1-3568-2848-B2B6-C41448FD3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6A5E2-7DED-BE4D-8E43-1A9975BF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456DC-ADB5-EE4E-8E3A-7C2E0C8C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7A1EB-8C3D-9840-8D2A-0599328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2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9DA7-A946-B44D-912B-1CEB6805F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0918D-ECC7-B44F-BEBB-8C2AD21D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26158-212F-0545-9FDE-F342B2CC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FDC3C-1E94-AB47-94D4-903D917A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6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21A4D-2954-3443-B696-92A89B25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AB7E3-AC26-0749-8132-9C693581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2BBEF-4970-E64F-B4ED-368373468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3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CCDB-273A-D24C-A5E8-377C1C1C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38ED9-2DD2-BD4F-ACC9-0FEB9E3FC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B7286-9740-384F-824B-A5585CF7C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ECDA9-BEAE-754C-AA36-331D6A56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4016B-325D-EB40-87E6-0327AC95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AC85A-498B-E14A-9DBE-E6283B3E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0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69B3-4B53-8A4C-925E-1FF5718B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93FC1-C711-3940-B813-54594AB4A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43C81-7FA1-B04B-84FF-34BD63BD4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F249D-E16F-424A-8110-93359B2B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1CC0B-70EC-334E-A4AF-6615044B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A21C5-750B-C945-B7CC-507A846A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1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A3E70-C5D9-6644-9917-8047A1B3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758AE-403E-014B-BA93-15C2B64DA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73C38-9B26-E347-88EE-F24E3748C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5E06-2D28-6044-A754-78574865E02E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35A2-2C56-3C4F-AA70-F43D28374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4A857-16EE-FF4D-B4FD-F9FE49038F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8F0A1-952F-D043-9020-DF8406D51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4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12BDDB-F2F6-D5C5-B510-408D1883FA26}"/>
              </a:ext>
            </a:extLst>
          </p:cNvPr>
          <p:cNvSpPr/>
          <p:nvPr/>
        </p:nvSpPr>
        <p:spPr>
          <a:xfrm>
            <a:off x="0" y="2345516"/>
            <a:ext cx="12192000" cy="4527394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7E068-7DDB-7340-B0EF-1785D5915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7522" y="2232399"/>
            <a:ext cx="10341678" cy="208615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and actions for…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Workshop: Maximising the benefits of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ShCRs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C93F276-E5CD-6644-9594-B9573657C25B}"/>
              </a:ext>
            </a:extLst>
          </p:cNvPr>
          <p:cNvSpPr txBox="1">
            <a:spLocks/>
          </p:cNvSpPr>
          <p:nvPr/>
        </p:nvSpPr>
        <p:spPr>
          <a:xfrm>
            <a:off x="1066799" y="1284134"/>
            <a:ext cx="11954910" cy="73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– 21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March 2023, The Queens Hotel, Leeds</a:t>
            </a:r>
          </a:p>
        </p:txBody>
      </p:sp>
      <p:pic>
        <p:nvPicPr>
          <p:cNvPr id="11" name="Picture 10" descr="Graphical user interface&#10;&#10;Description automatically generated">
            <a:extLst>
              <a:ext uri="{FF2B5EF4-FFF2-40B4-BE49-F238E27FC236}">
                <a16:creationId xmlns:a16="http://schemas.microsoft.com/office/drawing/2014/main" id="{9D8E7B27-345A-1AD1-F0BD-21AB96DABD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0718"/>
          <a:stretch/>
        </p:blipFill>
        <p:spPr>
          <a:xfrm>
            <a:off x="8294807" y="614081"/>
            <a:ext cx="3911995" cy="650582"/>
          </a:xfrm>
          <a:prstGeom prst="rect">
            <a:avLst/>
          </a:prstGeom>
        </p:spPr>
      </p:pic>
      <p:pic>
        <p:nvPicPr>
          <p:cNvPr id="13" name="Picture 12" descr="A picture containing shape&#10;&#10;Description automatically generated">
            <a:extLst>
              <a:ext uri="{FF2B5EF4-FFF2-40B4-BE49-F238E27FC236}">
                <a16:creationId xmlns:a16="http://schemas.microsoft.com/office/drawing/2014/main" id="{5726FAE8-5F22-BE59-7CC8-BB0FC1314B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359" y="444227"/>
            <a:ext cx="4360475" cy="9902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913607-C874-CAE2-1706-951E2E494156}"/>
              </a:ext>
            </a:extLst>
          </p:cNvPr>
          <p:cNvSpPr txBox="1"/>
          <p:nvPr/>
        </p:nvSpPr>
        <p:spPr>
          <a:xfrm>
            <a:off x="976510" y="5213163"/>
            <a:ext cx="3276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Sandra Taylor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Leicester,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Leics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Rutland (LLR) CR Benefits and Change Manager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Sandra.taylor50@nhs.net</a:t>
            </a:r>
            <a:b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356E37-93BE-B6EF-DCA2-027FD54B04BC}"/>
              </a:ext>
            </a:extLst>
          </p:cNvPr>
          <p:cNvSpPr txBox="1"/>
          <p:nvPr/>
        </p:nvSpPr>
        <p:spPr>
          <a:xfrm>
            <a:off x="4799973" y="5149363"/>
            <a:ext cx="31393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Astrid Grant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Consultant, Channel 3</a:t>
            </a:r>
            <a:b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Astrid.grant@channel3consulting.co.uk 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71443-7B65-2631-2842-CA32EE63DD2C}"/>
              </a:ext>
            </a:extLst>
          </p:cNvPr>
          <p:cNvSpPr txBox="1"/>
          <p:nvPr/>
        </p:nvSpPr>
        <p:spPr>
          <a:xfrm>
            <a:off x="8408599" y="5149363"/>
            <a:ext cx="3684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</a:t>
            </a:r>
            <a:r>
              <a:rPr lang="en-GB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Godtschalk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LLR CR Programme Manager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Laura.godtschalk@nhs.net</a:t>
            </a:r>
            <a:b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1FE5DB-81B1-F1DB-56BC-75CC58F35F14}"/>
              </a:ext>
            </a:extLst>
          </p:cNvPr>
          <p:cNvSpPr txBox="1"/>
          <p:nvPr/>
        </p:nvSpPr>
        <p:spPr>
          <a:xfrm>
            <a:off x="1037522" y="4635631"/>
            <a:ext cx="65096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Leads: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527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731EE-051E-F04A-A50B-C47874508211}"/>
              </a:ext>
            </a:extLst>
          </p:cNvPr>
          <p:cNvSpPr txBox="1">
            <a:spLocks/>
          </p:cNvSpPr>
          <p:nvPr/>
        </p:nvSpPr>
        <p:spPr>
          <a:xfrm>
            <a:off x="-2444289" y="-549833"/>
            <a:ext cx="8960623" cy="1915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summary: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2114127-F574-FF99-7081-33B10A16CC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1" y="6151404"/>
            <a:ext cx="1878517" cy="433504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DC41DBD-8045-CCDD-DECB-59A0212BA480}"/>
              </a:ext>
            </a:extLst>
          </p:cNvPr>
          <p:cNvSpPr/>
          <p:nvPr/>
        </p:nvSpPr>
        <p:spPr>
          <a:xfrm>
            <a:off x="568411" y="844089"/>
            <a:ext cx="5179246" cy="5235874"/>
          </a:xfrm>
          <a:prstGeom prst="roundRect">
            <a:avLst/>
          </a:prstGeom>
          <a:solidFill>
            <a:schemeClr val="lt1">
              <a:alpha val="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solidFill>
                  <a:schemeClr val="bg1"/>
                </a:solidFill>
              </a:rPr>
              <a:t>This workshop focused on the role of benefits realisation in measuring and maximising ShCR outcomes. </a:t>
            </a:r>
          </a:p>
          <a:p>
            <a:r>
              <a:rPr lang="en-US" dirty="0">
                <a:solidFill>
                  <a:schemeClr val="bg1"/>
                </a:solidFill>
              </a:rPr>
              <a:t>It used examples from the Leicester, Leics and Rutland Care Record to illustrate some practical benefit- led approaches to achieve value in implementation.</a:t>
            </a:r>
          </a:p>
          <a:p>
            <a:r>
              <a:rPr lang="en-US" dirty="0">
                <a:solidFill>
                  <a:schemeClr val="bg1"/>
                </a:solidFill>
              </a:rPr>
              <a:t>A Mentimeter survey reviewed where colleagues were with benefits realisation, and identified the next challenges colleagues intended to tackle. </a:t>
            </a:r>
          </a:p>
          <a:p>
            <a:r>
              <a:rPr lang="en-US" dirty="0">
                <a:solidFill>
                  <a:schemeClr val="bg1"/>
                </a:solidFill>
              </a:rPr>
              <a:t>Groups were invited to share ideas to help to tackle their current challenges and unblock progress. </a:t>
            </a:r>
          </a:p>
          <a:p>
            <a:r>
              <a:rPr lang="en-US" dirty="0">
                <a:solidFill>
                  <a:schemeClr val="bg1"/>
                </a:solidFill>
              </a:rPr>
              <a:t>Finally, we looked to the future, asking how the ShCR infrastructure could be capitalised on further to benefit health and care.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E3B802-9D1E-1441-1DE3-4FE3469A1D48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EF40B6-C64B-1CEB-0412-F396BFF4F9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8795" y="319289"/>
            <a:ext cx="4574487" cy="3109711"/>
          </a:xfrm>
          <a:prstGeom prst="rect">
            <a:avLst/>
          </a:prstGeo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6F16CEC1-C117-4489-BBC0-23BF86E6A6C6}"/>
              </a:ext>
            </a:extLst>
          </p:cNvPr>
          <p:cNvSpPr txBox="1"/>
          <p:nvPr/>
        </p:nvSpPr>
        <p:spPr>
          <a:xfrm>
            <a:off x="6336118" y="475277"/>
            <a:ext cx="3597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dirty="0"/>
              <a:t>ShCR programmes at very different stages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F431AE-3D26-C012-FDC8-246FD01605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2587" y="3429000"/>
            <a:ext cx="4574487" cy="31332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D986B7E-98B8-6688-C2F4-66FC5B6A49DC}"/>
              </a:ext>
            </a:extLst>
          </p:cNvPr>
          <p:cNvSpPr txBox="1"/>
          <p:nvPr/>
        </p:nvSpPr>
        <p:spPr>
          <a:xfrm>
            <a:off x="7422340" y="3574077"/>
            <a:ext cx="3744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dirty="0"/>
              <a:t>…with further to go on their benefits journeys</a:t>
            </a:r>
          </a:p>
        </p:txBody>
      </p:sp>
    </p:spTree>
    <p:extLst>
      <p:ext uri="{BB962C8B-B14F-4D97-AF65-F5344CB8AC3E}">
        <p14:creationId xmlns:p14="http://schemas.microsoft.com/office/powerpoint/2010/main" val="271495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731EE-051E-F04A-A50B-C47874508211}"/>
              </a:ext>
            </a:extLst>
          </p:cNvPr>
          <p:cNvSpPr txBox="1">
            <a:spLocks/>
          </p:cNvSpPr>
          <p:nvPr/>
        </p:nvSpPr>
        <p:spPr>
          <a:xfrm>
            <a:off x="274197" y="-383703"/>
            <a:ext cx="8960623" cy="1915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Goals: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2114127-F574-FF99-7081-33B10A16CC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1" y="6151404"/>
            <a:ext cx="1878517" cy="433504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DC41DBD-8045-CCDD-DECB-59A0212BA480}"/>
              </a:ext>
            </a:extLst>
          </p:cNvPr>
          <p:cNvSpPr/>
          <p:nvPr/>
        </p:nvSpPr>
        <p:spPr>
          <a:xfrm>
            <a:off x="568411" y="1124465"/>
            <a:ext cx="4880919" cy="4732638"/>
          </a:xfrm>
          <a:prstGeom prst="roundRect">
            <a:avLst>
              <a:gd name="adj" fmla="val 11146"/>
            </a:avLst>
          </a:prstGeom>
          <a:solidFill>
            <a:schemeClr val="lt1">
              <a:alpha val="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bg1"/>
                </a:solidFill>
              </a:rPr>
              <a:t>Connect and exchange ongoing on ShCR benefits realisation – expertise, tools, capabilities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Quick wins via point to point exchange – many enabled directly in the workshop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Small groups addressing shared challenges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Catalogue of strengths/ expertise/ tools/ offers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National networks sustaining/ coordinating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E3B802-9D1E-1441-1DE3-4FE3469A1D48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DFE9FF-73AF-C964-A162-E5853C42A3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27537">
            <a:off x="6272179" y="1217882"/>
            <a:ext cx="6386265" cy="45458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36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8F8BE-E89B-BD40-A6C9-71374E28B5D0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6C1D3-72F3-304D-8C0B-70059322FA2E}"/>
              </a:ext>
            </a:extLst>
          </p:cNvPr>
          <p:cNvSpPr/>
          <p:nvPr/>
        </p:nvSpPr>
        <p:spPr>
          <a:xfrm>
            <a:off x="238099" y="217764"/>
            <a:ext cx="10325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Illustrative Outcomes &amp; Actions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7FA5EEF6-A63A-A3A8-F566-1E4A98A09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92725"/>
              </p:ext>
            </p:extLst>
          </p:nvPr>
        </p:nvGraphicFramePr>
        <p:xfrm>
          <a:off x="394854" y="1100726"/>
          <a:ext cx="11402291" cy="54808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02291">
                  <a:extLst>
                    <a:ext uri="{9D8B030D-6E8A-4147-A177-3AD203B41FA5}">
                      <a16:colId xmlns:a16="http://schemas.microsoft.com/office/drawing/2014/main" val="3260212020"/>
                    </a:ext>
                  </a:extLst>
                </a:gridCol>
              </a:tblGrid>
              <a:tr h="432893">
                <a:tc>
                  <a:txBody>
                    <a:bodyPr/>
                    <a:lstStyle/>
                    <a:p>
                      <a:r>
                        <a:rPr lang="en-US" dirty="0"/>
                        <a:t>Action/Outcome</a:t>
                      </a:r>
                    </a:p>
                  </a:txBody>
                  <a:tcPr>
                    <a:solidFill>
                      <a:srgbClr val="833C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694468"/>
                  </a:ext>
                </a:extLst>
              </a:tr>
              <a:tr h="432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Draw on existing business cases, benefits and approaches from other settings – don’t reinvent – ‘business cases in a box’, ‘do it once and share’. Share collateral such as comms and training materials. Build up pace of turnaround from ideas to benefits being achieved.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500520"/>
                  </a:ext>
                </a:extLst>
              </a:tr>
              <a:tr h="399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Stay connected with other ShCR teams on benefits, including sharing on how to get more from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672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Create a national story for the successes of the Shared Care Records – and a local story about inclusivity – tangible case studies that can be shared. Addressing practitioner fatigue, broadening exec view of value.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174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Secure dedicated resource for benefits realisation, including to source and track use cases, part of wider, skilled multidisciplinary teams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717634"/>
                  </a:ext>
                </a:extLst>
              </a:tr>
              <a:tr h="432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Open up to new sectors/business areas working with others – reduces front line burden, aligns approaches, accelerates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756532"/>
                  </a:ext>
                </a:extLst>
              </a:tr>
              <a:tr h="432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Align technical capabilities to enable identified use cases/benefits to be realised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081302"/>
                  </a:ext>
                </a:extLst>
              </a:tr>
              <a:tr h="432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Increase ownership of benefits by services – ensure understanding that achieving beneficial change is as important as delivering the project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20193"/>
                  </a:ext>
                </a:extLst>
              </a:tr>
              <a:tr h="379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Build up usage to build up benefits realised – address via drop in sessions, ambassadors, tailored comms and more, accessible training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60905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Review with front line teams to understand their real benefits in practice, do it creatively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950"/>
                  </a:ext>
                </a:extLst>
              </a:tr>
              <a:tr h="278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Tailoring the benefits story to different stakeholders, working  effectively with comms.  Emphasise trusted voices, media with immediacy.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488913"/>
                  </a:ext>
                </a:extLst>
              </a:tr>
              <a:tr h="391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Work together to harness more collaborative, ambitious, forward looking, cost effective approaches from common suppliers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959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54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629f70-69b2-41d7-968e-c3b0f41af280">
      <Terms xmlns="http://schemas.microsoft.com/office/infopath/2007/PartnerControls"/>
    </lcf76f155ced4ddcb4097134ff3c332f>
    <TaxCatchAll xmlns="6aa42d55-170d-4381-80a4-b0146a41f77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F905FC9F2D4CB3DF39F57F3E41AF" ma:contentTypeVersion="17" ma:contentTypeDescription="Create a new document." ma:contentTypeScope="" ma:versionID="c8cdba1625d2e151a808b45c03a9a7d5">
  <xsd:schema xmlns:xsd="http://www.w3.org/2001/XMLSchema" xmlns:xs="http://www.w3.org/2001/XMLSchema" xmlns:p="http://schemas.microsoft.com/office/2006/metadata/properties" xmlns:ns1="http://schemas.microsoft.com/sharepoint/v3" xmlns:ns2="ce629f70-69b2-41d7-968e-c3b0f41af280" xmlns:ns3="6aa42d55-170d-4381-80a4-b0146a41f77d" targetNamespace="http://schemas.microsoft.com/office/2006/metadata/properties" ma:root="true" ma:fieldsID="0498bcac181405e5d5d38db65c739284" ns1:_="" ns2:_="" ns3:_="">
    <xsd:import namespace="http://schemas.microsoft.com/sharepoint/v3"/>
    <xsd:import namespace="ce629f70-69b2-41d7-968e-c3b0f41af280"/>
    <xsd:import namespace="6aa42d55-170d-4381-80a4-b0146a41f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29f70-69b2-41d7-968e-c3b0f41af2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42d55-170d-4381-80a4-b0146a41f77d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93d7f84-6e7f-47d8-8b6a-f0ab157603ce}" ma:internalName="TaxCatchAll" ma:showField="CatchAllData" ma:web="6aa42d55-170d-4381-80a4-b0146a41f7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B5F6FB-0ACA-44C0-BA0A-9453667C30BB}">
  <ds:schemaRefs>
    <ds:schemaRef ds:uri="http://schemas.microsoft.com/office/2006/metadata/properties"/>
    <ds:schemaRef ds:uri="http://schemas.microsoft.com/office/infopath/2007/PartnerControls"/>
    <ds:schemaRef ds:uri="26c5be63-7636-43f1-bc12-9a358815ed73"/>
    <ds:schemaRef ds:uri="00062cda-fd36-412a-9134-e5b115d9e187"/>
  </ds:schemaRefs>
</ds:datastoreItem>
</file>

<file path=customXml/itemProps2.xml><?xml version="1.0" encoding="utf-8"?>
<ds:datastoreItem xmlns:ds="http://schemas.openxmlformats.org/officeDocument/2006/customXml" ds:itemID="{23CCA3FC-D3FA-4F10-96F5-2158C617E77A}"/>
</file>

<file path=customXml/itemProps3.xml><?xml version="1.0" encoding="utf-8"?>
<ds:datastoreItem xmlns:ds="http://schemas.openxmlformats.org/officeDocument/2006/customXml" ds:itemID="{6E81C31F-1BFF-4C61-9B62-30DF3BCE38E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23221</TotalTime>
  <Words>532</Words>
  <Application>Microsoft Office PowerPoint</Application>
  <PresentationFormat>Widescreen</PresentationFormat>
  <Paragraphs>45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Outcomes and actions for…  Workshop: Maximising the benefits of ShCRs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Here Text Text Text</dc:title>
  <dc:creator>Microsoft Office User</dc:creator>
  <cp:lastModifiedBy>TAYLOR, Sandra (LEICESTERSHIRE PARTNERSHIP NHS TRUST)</cp:lastModifiedBy>
  <cp:revision>23</cp:revision>
  <dcterms:created xsi:type="dcterms:W3CDTF">2022-04-12T19:39:15Z</dcterms:created>
  <dcterms:modified xsi:type="dcterms:W3CDTF">2023-04-14T08:05:01Z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0x010100D9D3F905FC9F2D4CB3DF39F57F3E41AF</vt:lpwstr>
  </property>
  <property fmtid="{D5CDD505-2E9C-101B-9397-08002B2CF9AE}" pid="3" name="MediaServiceImageTags">
    <vt:lpwstr/>
  </property>
</Properties>
</file>