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5"/>
  </p:notesMasterIdLst>
  <p:sldIdLst>
    <p:sldId id="256" r:id="rId5"/>
    <p:sldId id="265" r:id="rId6"/>
    <p:sldId id="2147473590" r:id="rId7"/>
    <p:sldId id="258" r:id="rId8"/>
    <p:sldId id="2147473526" r:id="rId9"/>
    <p:sldId id="2147473528" r:id="rId10"/>
    <p:sldId id="2147473551" r:id="rId11"/>
    <p:sldId id="2147473552" r:id="rId12"/>
    <p:sldId id="2147473556" r:id="rId13"/>
    <p:sldId id="2147473511" r:id="rId14"/>
    <p:sldId id="2147473515" r:id="rId15"/>
    <p:sldId id="2147473516" r:id="rId16"/>
    <p:sldId id="2147473512" r:id="rId17"/>
    <p:sldId id="2147473513" r:id="rId18"/>
    <p:sldId id="2147473577" r:id="rId19"/>
    <p:sldId id="2147473578" r:id="rId20"/>
    <p:sldId id="2147473580" r:id="rId21"/>
    <p:sldId id="2147473514" r:id="rId22"/>
    <p:sldId id="2147473518" r:id="rId23"/>
    <p:sldId id="2147473510" r:id="rId24"/>
    <p:sldId id="2147473522" r:id="rId25"/>
    <p:sldId id="2147473557" r:id="rId26"/>
    <p:sldId id="2147473560" r:id="rId27"/>
    <p:sldId id="2147473558" r:id="rId28"/>
    <p:sldId id="2147473535" r:id="rId29"/>
    <p:sldId id="2147473541" r:id="rId30"/>
    <p:sldId id="2146847017" r:id="rId31"/>
    <p:sldId id="2147473548" r:id="rId32"/>
    <p:sldId id="2147473544" r:id="rId33"/>
    <p:sldId id="2146847018" r:id="rId34"/>
    <p:sldId id="2147473499" r:id="rId35"/>
    <p:sldId id="2147473508" r:id="rId36"/>
    <p:sldId id="2147473571" r:id="rId37"/>
    <p:sldId id="2147473543" r:id="rId38"/>
    <p:sldId id="2147473572" r:id="rId39"/>
    <p:sldId id="2147473537" r:id="rId40"/>
    <p:sldId id="2147473574" r:id="rId41"/>
    <p:sldId id="2147473565" r:id="rId42"/>
    <p:sldId id="2147473566" r:id="rId43"/>
    <p:sldId id="2147473575" r:id="rId44"/>
    <p:sldId id="2147473536" r:id="rId45"/>
    <p:sldId id="2147473530" r:id="rId46"/>
    <p:sldId id="2147473584" r:id="rId47"/>
    <p:sldId id="2147473588" r:id="rId48"/>
    <p:sldId id="2147473581" r:id="rId49"/>
    <p:sldId id="2147473582" r:id="rId50"/>
    <p:sldId id="2147473583" r:id="rId51"/>
    <p:sldId id="2147473586" r:id="rId52"/>
    <p:sldId id="2147473587" r:id="rId53"/>
    <p:sldId id="2147473532" r:id="rId54"/>
    <p:sldId id="2147473525" r:id="rId55"/>
    <p:sldId id="635" r:id="rId56"/>
    <p:sldId id="328" r:id="rId57"/>
    <p:sldId id="301" r:id="rId58"/>
    <p:sldId id="2147473567" r:id="rId59"/>
    <p:sldId id="2147473569" r:id="rId60"/>
    <p:sldId id="2147473570" r:id="rId61"/>
    <p:sldId id="2147473550" r:id="rId62"/>
    <p:sldId id="2147473589" r:id="rId63"/>
    <p:sldId id="263"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2283"/>
    <a:srgbClr val="FFCE44"/>
    <a:srgbClr val="003853"/>
    <a:srgbClr val="3C063F"/>
    <a:srgbClr val="833C9F"/>
    <a:srgbClr val="D9458F"/>
    <a:srgbClr val="E94F35"/>
    <a:srgbClr val="3AADC7"/>
    <a:srgbClr val="4771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BCA120-C620-4207-BDE5-DA8CB1AFE512}" v="20" dt="2023-03-20T13:15:01.7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16"/>
    <p:restoredTop sz="94607"/>
  </p:normalViewPr>
  <p:slideViewPr>
    <p:cSldViewPr snapToGrid="0" snapToObjects="1">
      <p:cViewPr varScale="1">
        <p:scale>
          <a:sx n="59" d="100"/>
          <a:sy n="59" d="100"/>
        </p:scale>
        <p:origin x="908" y="60"/>
      </p:cViewPr>
      <p:guideLst/>
    </p:cSldViewPr>
  </p:slideViewPr>
  <p:notesTextViewPr>
    <p:cViewPr>
      <p:scale>
        <a:sx n="1" d="1"/>
        <a:sy n="1" d="1"/>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Wall" userId="5351df2c-414d-4c26-83e8-b079fb554d1c" providerId="ADAL" clId="{0BBCA120-C620-4207-BDE5-DA8CB1AFE512}"/>
    <pc:docChg chg="undo custSel addSld delSld modSld sldOrd">
      <pc:chgData name="Hannah Wall" userId="5351df2c-414d-4c26-83e8-b079fb554d1c" providerId="ADAL" clId="{0BBCA120-C620-4207-BDE5-DA8CB1AFE512}" dt="2023-03-20T14:40:17.925" v="81" actId="14100"/>
      <pc:docMkLst>
        <pc:docMk/>
      </pc:docMkLst>
      <pc:sldChg chg="addSp modSp mod">
        <pc:chgData name="Hannah Wall" userId="5351df2c-414d-4c26-83e8-b079fb554d1c" providerId="ADAL" clId="{0BBCA120-C620-4207-BDE5-DA8CB1AFE512}" dt="2023-03-20T12:10:39.730" v="17" actId="1076"/>
        <pc:sldMkLst>
          <pc:docMk/>
          <pc:sldMk cId="4275278879" sldId="256"/>
        </pc:sldMkLst>
        <pc:picChg chg="add mod">
          <ac:chgData name="Hannah Wall" userId="5351df2c-414d-4c26-83e8-b079fb554d1c" providerId="ADAL" clId="{0BBCA120-C620-4207-BDE5-DA8CB1AFE512}" dt="2023-03-20T12:10:39.730" v="17" actId="1076"/>
          <ac:picMkLst>
            <pc:docMk/>
            <pc:sldMk cId="4275278879" sldId="256"/>
            <ac:picMk id="3" creationId="{0DDA40EB-1171-D8A0-2C99-348F8DCF8E81}"/>
          </ac:picMkLst>
        </pc:picChg>
      </pc:sldChg>
      <pc:sldChg chg="modSp mod">
        <pc:chgData name="Hannah Wall" userId="5351df2c-414d-4c26-83e8-b079fb554d1c" providerId="ADAL" clId="{0BBCA120-C620-4207-BDE5-DA8CB1AFE512}" dt="2023-03-20T14:37:15.988" v="75" actId="20577"/>
        <pc:sldMkLst>
          <pc:docMk/>
          <pc:sldMk cId="1894183395" sldId="2147473532"/>
        </pc:sldMkLst>
        <pc:spChg chg="mod">
          <ac:chgData name="Hannah Wall" userId="5351df2c-414d-4c26-83e8-b079fb554d1c" providerId="ADAL" clId="{0BBCA120-C620-4207-BDE5-DA8CB1AFE512}" dt="2023-03-20T14:37:15.988" v="75" actId="20577"/>
          <ac:spMkLst>
            <pc:docMk/>
            <pc:sldMk cId="1894183395" sldId="2147473532"/>
            <ac:spMk id="3" creationId="{9410442D-FE18-8A84-68BA-63065F9C4BC7}"/>
          </ac:spMkLst>
        </pc:spChg>
      </pc:sldChg>
      <pc:sldChg chg="modSp mod">
        <pc:chgData name="Hannah Wall" userId="5351df2c-414d-4c26-83e8-b079fb554d1c" providerId="ADAL" clId="{0BBCA120-C620-4207-BDE5-DA8CB1AFE512}" dt="2023-03-20T13:30:29.175" v="57" actId="20577"/>
        <pc:sldMkLst>
          <pc:docMk/>
          <pc:sldMk cId="1688591051" sldId="2147473544"/>
        </pc:sldMkLst>
        <pc:spChg chg="mod">
          <ac:chgData name="Hannah Wall" userId="5351df2c-414d-4c26-83e8-b079fb554d1c" providerId="ADAL" clId="{0BBCA120-C620-4207-BDE5-DA8CB1AFE512}" dt="2023-03-20T13:30:29.175" v="57" actId="20577"/>
          <ac:spMkLst>
            <pc:docMk/>
            <pc:sldMk cId="1688591051" sldId="2147473544"/>
            <ac:spMk id="6" creationId="{A7F1864C-37D3-BFC4-CDCC-0AFF0F753D88}"/>
          </ac:spMkLst>
        </pc:spChg>
      </pc:sldChg>
      <pc:sldChg chg="addSp delSp modSp modAnim">
        <pc:chgData name="Hannah Wall" userId="5351df2c-414d-4c26-83e8-b079fb554d1c" providerId="ADAL" clId="{0BBCA120-C620-4207-BDE5-DA8CB1AFE512}" dt="2023-03-20T12:11:53.141" v="24" actId="1076"/>
        <pc:sldMkLst>
          <pc:docMk/>
          <pc:sldMk cId="1613959058" sldId="2147473574"/>
        </pc:sldMkLst>
        <pc:picChg chg="add del mod">
          <ac:chgData name="Hannah Wall" userId="5351df2c-414d-4c26-83e8-b079fb554d1c" providerId="ADAL" clId="{0BBCA120-C620-4207-BDE5-DA8CB1AFE512}" dt="2023-03-20T12:11:39.638" v="22" actId="14100"/>
          <ac:picMkLst>
            <pc:docMk/>
            <pc:sldMk cId="1613959058" sldId="2147473574"/>
            <ac:picMk id="4102" creationId="{4A3CAB21-BC76-199E-FE2E-64B5059E05FA}"/>
          </ac:picMkLst>
        </pc:picChg>
        <pc:picChg chg="mod">
          <ac:chgData name="Hannah Wall" userId="5351df2c-414d-4c26-83e8-b079fb554d1c" providerId="ADAL" clId="{0BBCA120-C620-4207-BDE5-DA8CB1AFE512}" dt="2023-03-20T12:11:53.141" v="24" actId="1076"/>
          <ac:picMkLst>
            <pc:docMk/>
            <pc:sldMk cId="1613959058" sldId="2147473574"/>
            <ac:picMk id="5122" creationId="{266C47DA-79B5-4972-3C15-A48E56806DD8}"/>
          </ac:picMkLst>
        </pc:picChg>
      </pc:sldChg>
      <pc:sldChg chg="ord">
        <pc:chgData name="Hannah Wall" userId="5351df2c-414d-4c26-83e8-b079fb554d1c" providerId="ADAL" clId="{0BBCA120-C620-4207-BDE5-DA8CB1AFE512}" dt="2023-03-20T14:34:53.481" v="60"/>
        <pc:sldMkLst>
          <pc:docMk/>
          <pc:sldMk cId="3406755743" sldId="2147473581"/>
        </pc:sldMkLst>
      </pc:sldChg>
      <pc:sldChg chg="ord">
        <pc:chgData name="Hannah Wall" userId="5351df2c-414d-4c26-83e8-b079fb554d1c" providerId="ADAL" clId="{0BBCA120-C620-4207-BDE5-DA8CB1AFE512}" dt="2023-03-20T14:34:53.481" v="60"/>
        <pc:sldMkLst>
          <pc:docMk/>
          <pc:sldMk cId="228458216" sldId="2147473582"/>
        </pc:sldMkLst>
      </pc:sldChg>
      <pc:sldChg chg="ord">
        <pc:chgData name="Hannah Wall" userId="5351df2c-414d-4c26-83e8-b079fb554d1c" providerId="ADAL" clId="{0BBCA120-C620-4207-BDE5-DA8CB1AFE512}" dt="2023-03-20T14:34:53.481" v="60"/>
        <pc:sldMkLst>
          <pc:docMk/>
          <pc:sldMk cId="962506938" sldId="2147473583"/>
        </pc:sldMkLst>
      </pc:sldChg>
      <pc:sldChg chg="ord">
        <pc:chgData name="Hannah Wall" userId="5351df2c-414d-4c26-83e8-b079fb554d1c" providerId="ADAL" clId="{0BBCA120-C620-4207-BDE5-DA8CB1AFE512}" dt="2023-03-20T14:36:21.047" v="70"/>
        <pc:sldMkLst>
          <pc:docMk/>
          <pc:sldMk cId="1530981676" sldId="2147473584"/>
        </pc:sldMkLst>
      </pc:sldChg>
      <pc:sldChg chg="del">
        <pc:chgData name="Hannah Wall" userId="5351df2c-414d-4c26-83e8-b079fb554d1c" providerId="ADAL" clId="{0BBCA120-C620-4207-BDE5-DA8CB1AFE512}" dt="2023-03-20T14:33:58.621" v="58" actId="47"/>
        <pc:sldMkLst>
          <pc:docMk/>
          <pc:sldMk cId="3601799866" sldId="2147473585"/>
        </pc:sldMkLst>
      </pc:sldChg>
      <pc:sldChg chg="ord">
        <pc:chgData name="Hannah Wall" userId="5351df2c-414d-4c26-83e8-b079fb554d1c" providerId="ADAL" clId="{0BBCA120-C620-4207-BDE5-DA8CB1AFE512}" dt="2023-03-20T14:36:59.900" v="72"/>
        <pc:sldMkLst>
          <pc:docMk/>
          <pc:sldMk cId="1425155484" sldId="2147473586"/>
        </pc:sldMkLst>
      </pc:sldChg>
      <pc:sldChg chg="ord">
        <pc:chgData name="Hannah Wall" userId="5351df2c-414d-4c26-83e8-b079fb554d1c" providerId="ADAL" clId="{0BBCA120-C620-4207-BDE5-DA8CB1AFE512}" dt="2023-03-20T14:37:03.109" v="74"/>
        <pc:sldMkLst>
          <pc:docMk/>
          <pc:sldMk cId="4255036809" sldId="2147473587"/>
        </pc:sldMkLst>
      </pc:sldChg>
      <pc:sldChg chg="modSp del mod">
        <pc:chgData name="Hannah Wall" userId="5351df2c-414d-4c26-83e8-b079fb554d1c" providerId="ADAL" clId="{0BBCA120-C620-4207-BDE5-DA8CB1AFE512}" dt="2023-03-20T13:14:28.544" v="54" actId="47"/>
        <pc:sldMkLst>
          <pc:docMk/>
          <pc:sldMk cId="1730055931" sldId="2147473588"/>
        </pc:sldMkLst>
        <pc:spChg chg="mod">
          <ac:chgData name="Hannah Wall" userId="5351df2c-414d-4c26-83e8-b079fb554d1c" providerId="ADAL" clId="{0BBCA120-C620-4207-BDE5-DA8CB1AFE512}" dt="2023-03-20T13:13:48.612" v="53" actId="20577"/>
          <ac:spMkLst>
            <pc:docMk/>
            <pc:sldMk cId="1730055931" sldId="2147473588"/>
            <ac:spMk id="8" creationId="{D7FD865E-1F1B-5E91-0075-6C44384C8247}"/>
          </ac:spMkLst>
        </pc:spChg>
      </pc:sldChg>
      <pc:sldChg chg="add ord">
        <pc:chgData name="Hannah Wall" userId="5351df2c-414d-4c26-83e8-b079fb554d1c" providerId="ADAL" clId="{0BBCA120-C620-4207-BDE5-DA8CB1AFE512}" dt="2023-03-20T14:35:53.776" v="64"/>
        <pc:sldMkLst>
          <pc:docMk/>
          <pc:sldMk cId="2373425443" sldId="2147473588"/>
        </pc:sldMkLst>
      </pc:sldChg>
      <pc:sldChg chg="addSp delSp modSp new mod">
        <pc:chgData name="Hannah Wall" userId="5351df2c-414d-4c26-83e8-b079fb554d1c" providerId="ADAL" clId="{0BBCA120-C620-4207-BDE5-DA8CB1AFE512}" dt="2023-03-20T12:09:16.871" v="12" actId="14100"/>
        <pc:sldMkLst>
          <pc:docMk/>
          <pc:sldMk cId="1136978179" sldId="2147473589"/>
        </pc:sldMkLst>
        <pc:spChg chg="del">
          <ac:chgData name="Hannah Wall" userId="5351df2c-414d-4c26-83e8-b079fb554d1c" providerId="ADAL" clId="{0BBCA120-C620-4207-BDE5-DA8CB1AFE512}" dt="2023-03-20T12:08:22.138" v="2" actId="478"/>
          <ac:spMkLst>
            <pc:docMk/>
            <pc:sldMk cId="1136978179" sldId="2147473589"/>
            <ac:spMk id="2" creationId="{B4D7ACC2-21FE-0AEB-6763-782ED6454DDF}"/>
          </ac:spMkLst>
        </pc:spChg>
        <pc:spChg chg="del">
          <ac:chgData name="Hannah Wall" userId="5351df2c-414d-4c26-83e8-b079fb554d1c" providerId="ADAL" clId="{0BBCA120-C620-4207-BDE5-DA8CB1AFE512}" dt="2023-03-20T12:08:17.621" v="1"/>
          <ac:spMkLst>
            <pc:docMk/>
            <pc:sldMk cId="1136978179" sldId="2147473589"/>
            <ac:spMk id="3" creationId="{4C38FD53-B342-951B-9842-2E476104B043}"/>
          </ac:spMkLst>
        </pc:spChg>
        <pc:picChg chg="add mod">
          <ac:chgData name="Hannah Wall" userId="5351df2c-414d-4c26-83e8-b079fb554d1c" providerId="ADAL" clId="{0BBCA120-C620-4207-BDE5-DA8CB1AFE512}" dt="2023-03-20T12:09:16.871" v="12" actId="14100"/>
          <ac:picMkLst>
            <pc:docMk/>
            <pc:sldMk cId="1136978179" sldId="2147473589"/>
            <ac:picMk id="1026" creationId="{755E30BA-99B2-6A9E-E898-0C4D3C325202}"/>
          </ac:picMkLst>
        </pc:picChg>
      </pc:sldChg>
      <pc:sldChg chg="new del">
        <pc:chgData name="Hannah Wall" userId="5351df2c-414d-4c26-83e8-b079fb554d1c" providerId="ADAL" clId="{0BBCA120-C620-4207-BDE5-DA8CB1AFE512}" dt="2023-03-20T13:12:18.498" v="26" actId="47"/>
        <pc:sldMkLst>
          <pc:docMk/>
          <pc:sldMk cId="1037929439" sldId="2147473590"/>
        </pc:sldMkLst>
      </pc:sldChg>
      <pc:sldChg chg="addSp delSp modSp new mod">
        <pc:chgData name="Hannah Wall" userId="5351df2c-414d-4c26-83e8-b079fb554d1c" providerId="ADAL" clId="{0BBCA120-C620-4207-BDE5-DA8CB1AFE512}" dt="2023-03-20T14:40:17.925" v="81" actId="14100"/>
        <pc:sldMkLst>
          <pc:docMk/>
          <pc:sldMk cId="2852011760" sldId="2147473590"/>
        </pc:sldMkLst>
        <pc:spChg chg="del mod">
          <ac:chgData name="Hannah Wall" userId="5351df2c-414d-4c26-83e8-b079fb554d1c" providerId="ADAL" clId="{0BBCA120-C620-4207-BDE5-DA8CB1AFE512}" dt="2023-03-20T13:12:45.084" v="29" actId="478"/>
          <ac:spMkLst>
            <pc:docMk/>
            <pc:sldMk cId="2852011760" sldId="2147473590"/>
            <ac:spMk id="2" creationId="{3C4927FF-585A-196C-3457-353662341AD7}"/>
          </ac:spMkLst>
        </pc:spChg>
        <pc:spChg chg="del">
          <ac:chgData name="Hannah Wall" userId="5351df2c-414d-4c26-83e8-b079fb554d1c" providerId="ADAL" clId="{0BBCA120-C620-4207-BDE5-DA8CB1AFE512}" dt="2023-03-20T13:12:48.196" v="30" actId="478"/>
          <ac:spMkLst>
            <pc:docMk/>
            <pc:sldMk cId="2852011760" sldId="2147473590"/>
            <ac:spMk id="3" creationId="{7C4C28AF-7A7A-1EC7-7E60-B931E364F48E}"/>
          </ac:spMkLst>
        </pc:spChg>
        <pc:picChg chg="add mod modCrop">
          <ac:chgData name="Hannah Wall" userId="5351df2c-414d-4c26-83e8-b079fb554d1c" providerId="ADAL" clId="{0BBCA120-C620-4207-BDE5-DA8CB1AFE512}" dt="2023-03-20T14:40:17.925" v="81" actId="14100"/>
          <ac:picMkLst>
            <pc:docMk/>
            <pc:sldMk cId="2852011760" sldId="2147473590"/>
            <ac:picMk id="5" creationId="{D301CE79-6D25-D44F-2A60-2B5229323F1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National funding allocation for </a:t>
            </a:r>
            <a:r>
              <a:rPr lang="en-US" dirty="0" err="1"/>
              <a:t>ShCR</a:t>
            </a:r>
            <a:r>
              <a:rPr lang="en-US" dirty="0"/>
              <a:t> 22/23</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22/23</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invertIfNegative val="0"/>
          <c:cat>
            <c:strRef>
              <c:f>Sheet1!$A$2:$A$4</c:f>
              <c:strCache>
                <c:ptCount val="3"/>
                <c:pt idx="0">
                  <c:v>Beginning of 22/23</c:v>
                </c:pt>
                <c:pt idx="1">
                  <c:v> </c:v>
                </c:pt>
                <c:pt idx="2">
                  <c:v> </c:v>
                </c:pt>
              </c:strCache>
            </c:strRef>
          </c:cat>
          <c:val>
            <c:numRef>
              <c:f>Sheet1!$B$2:$B$4</c:f>
              <c:numCache>
                <c:formatCode>General</c:formatCode>
                <c:ptCount val="3"/>
                <c:pt idx="0">
                  <c:v>27</c:v>
                </c:pt>
                <c:pt idx="1">
                  <c:v>0</c:v>
                </c:pt>
                <c:pt idx="2">
                  <c:v>0</c:v>
                </c:pt>
              </c:numCache>
            </c:numRef>
          </c:val>
          <c:extLst>
            <c:ext xmlns:c16="http://schemas.microsoft.com/office/drawing/2014/chart" uri="{C3380CC4-5D6E-409C-BE32-E72D297353CC}">
              <c16:uniqueId val="{00000000-3956-944A-BF46-8261109697C5}"/>
            </c:ext>
          </c:extLst>
        </c:ser>
        <c:ser>
          <c:idx val="1"/>
          <c:order val="1"/>
          <c:tx>
            <c:strRef>
              <c:f>Sheet1!$C$1</c:f>
              <c:strCache>
                <c:ptCount val="1"/>
                <c:pt idx="0">
                  <c:v>23/24</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invertIfNegative val="0"/>
          <c:cat>
            <c:strRef>
              <c:f>Sheet1!$A$2:$A$4</c:f>
              <c:strCache>
                <c:ptCount val="3"/>
                <c:pt idx="0">
                  <c:v>Beginning of 22/23</c:v>
                </c:pt>
                <c:pt idx="1">
                  <c:v> </c:v>
                </c:pt>
                <c:pt idx="2">
                  <c:v> </c:v>
                </c:pt>
              </c:strCache>
            </c:strRef>
          </c:cat>
          <c:val>
            <c:numRef>
              <c:f>Sheet1!$C$2:$C$4</c:f>
              <c:numCache>
                <c:formatCode>General</c:formatCode>
                <c:ptCount val="3"/>
                <c:pt idx="0">
                  <c:v>27</c:v>
                </c:pt>
                <c:pt idx="1">
                  <c:v>0</c:v>
                </c:pt>
                <c:pt idx="2">
                  <c:v>0</c:v>
                </c:pt>
              </c:numCache>
            </c:numRef>
          </c:val>
          <c:extLst>
            <c:ext xmlns:c16="http://schemas.microsoft.com/office/drawing/2014/chart" uri="{C3380CC4-5D6E-409C-BE32-E72D297353CC}">
              <c16:uniqueId val="{00000001-3956-944A-BF46-8261109697C5}"/>
            </c:ext>
          </c:extLst>
        </c:ser>
        <c:ser>
          <c:idx val="2"/>
          <c:order val="2"/>
          <c:tx>
            <c:strRef>
              <c:f>Sheet1!$D$1</c:f>
              <c:strCache>
                <c:ptCount val="1"/>
                <c:pt idx="0">
                  <c:v>24/25</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invertIfNegative val="0"/>
          <c:cat>
            <c:strRef>
              <c:f>Sheet1!$A$2:$A$4</c:f>
              <c:strCache>
                <c:ptCount val="3"/>
                <c:pt idx="0">
                  <c:v>Beginning of 22/23</c:v>
                </c:pt>
                <c:pt idx="1">
                  <c:v> </c:v>
                </c:pt>
                <c:pt idx="2">
                  <c:v> </c:v>
                </c:pt>
              </c:strCache>
            </c:strRef>
          </c:cat>
          <c:val>
            <c:numRef>
              <c:f>Sheet1!$D$2:$D$4</c:f>
              <c:numCache>
                <c:formatCode>General</c:formatCode>
                <c:ptCount val="3"/>
                <c:pt idx="0">
                  <c:v>27</c:v>
                </c:pt>
                <c:pt idx="1">
                  <c:v>0</c:v>
                </c:pt>
                <c:pt idx="2">
                  <c:v>0</c:v>
                </c:pt>
              </c:numCache>
            </c:numRef>
          </c:val>
          <c:extLst>
            <c:ext xmlns:c16="http://schemas.microsoft.com/office/drawing/2014/chart" uri="{C3380CC4-5D6E-409C-BE32-E72D297353CC}">
              <c16:uniqueId val="{00000002-3956-944A-BF46-8261109697C5}"/>
            </c:ext>
          </c:extLst>
        </c:ser>
        <c:dLbls>
          <c:showLegendKey val="0"/>
          <c:showVal val="0"/>
          <c:showCatName val="0"/>
          <c:showSerName val="0"/>
          <c:showPercent val="0"/>
          <c:showBubbleSize val="0"/>
        </c:dLbls>
        <c:gapWidth val="150"/>
        <c:shape val="box"/>
        <c:axId val="1644291663"/>
        <c:axId val="1644238527"/>
        <c:axId val="0"/>
      </c:bar3DChart>
      <c:catAx>
        <c:axId val="1644291663"/>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644238527"/>
        <c:crosses val="autoZero"/>
        <c:auto val="1"/>
        <c:lblAlgn val="ctr"/>
        <c:lblOffset val="100"/>
        <c:noMultiLvlLbl val="0"/>
      </c:catAx>
      <c:valAx>
        <c:axId val="1644238527"/>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2"/>
                    </a:solidFill>
                    <a:latin typeface="+mn-lt"/>
                    <a:ea typeface="+mn-ea"/>
                    <a:cs typeface="+mn-cs"/>
                  </a:defRPr>
                </a:pPr>
                <a:r>
                  <a:rPr lang="en-US" sz="1800" dirty="0"/>
                  <a:t>£m</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6442916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National funding allocation for </a:t>
            </a:r>
            <a:r>
              <a:rPr lang="en-US" dirty="0" err="1"/>
              <a:t>ShCR</a:t>
            </a:r>
            <a:r>
              <a:rPr lang="en-US" dirty="0"/>
              <a:t> 22/23</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22/23</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invertIfNegative val="0"/>
          <c:cat>
            <c:strRef>
              <c:f>Sheet1!$A$2:$A$4</c:f>
              <c:strCache>
                <c:ptCount val="3"/>
                <c:pt idx="0">
                  <c:v>Beginning of 22/23</c:v>
                </c:pt>
                <c:pt idx="1">
                  <c:v>By Q2</c:v>
                </c:pt>
                <c:pt idx="2">
                  <c:v> </c:v>
                </c:pt>
              </c:strCache>
            </c:strRef>
          </c:cat>
          <c:val>
            <c:numRef>
              <c:f>Sheet1!$B$2:$B$4</c:f>
              <c:numCache>
                <c:formatCode>General</c:formatCode>
                <c:ptCount val="3"/>
                <c:pt idx="0">
                  <c:v>27</c:v>
                </c:pt>
                <c:pt idx="1">
                  <c:v>5</c:v>
                </c:pt>
                <c:pt idx="2">
                  <c:v>0</c:v>
                </c:pt>
              </c:numCache>
            </c:numRef>
          </c:val>
          <c:extLst>
            <c:ext xmlns:c16="http://schemas.microsoft.com/office/drawing/2014/chart" uri="{C3380CC4-5D6E-409C-BE32-E72D297353CC}">
              <c16:uniqueId val="{00000000-3956-944A-BF46-8261109697C5}"/>
            </c:ext>
          </c:extLst>
        </c:ser>
        <c:ser>
          <c:idx val="1"/>
          <c:order val="1"/>
          <c:tx>
            <c:strRef>
              <c:f>Sheet1!$C$1</c:f>
              <c:strCache>
                <c:ptCount val="1"/>
                <c:pt idx="0">
                  <c:v>23/24</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invertIfNegative val="0"/>
          <c:cat>
            <c:strRef>
              <c:f>Sheet1!$A$2:$A$4</c:f>
              <c:strCache>
                <c:ptCount val="3"/>
                <c:pt idx="0">
                  <c:v>Beginning of 22/23</c:v>
                </c:pt>
                <c:pt idx="1">
                  <c:v>By Q2</c:v>
                </c:pt>
                <c:pt idx="2">
                  <c:v> </c:v>
                </c:pt>
              </c:strCache>
            </c:strRef>
          </c:cat>
          <c:val>
            <c:numRef>
              <c:f>Sheet1!$C$2:$C$4</c:f>
              <c:numCache>
                <c:formatCode>General</c:formatCode>
                <c:ptCount val="3"/>
                <c:pt idx="0">
                  <c:v>27</c:v>
                </c:pt>
                <c:pt idx="1">
                  <c:v>5</c:v>
                </c:pt>
                <c:pt idx="2">
                  <c:v>0</c:v>
                </c:pt>
              </c:numCache>
            </c:numRef>
          </c:val>
          <c:extLst>
            <c:ext xmlns:c16="http://schemas.microsoft.com/office/drawing/2014/chart" uri="{C3380CC4-5D6E-409C-BE32-E72D297353CC}">
              <c16:uniqueId val="{00000001-3956-944A-BF46-8261109697C5}"/>
            </c:ext>
          </c:extLst>
        </c:ser>
        <c:ser>
          <c:idx val="2"/>
          <c:order val="2"/>
          <c:tx>
            <c:strRef>
              <c:f>Sheet1!$D$1</c:f>
              <c:strCache>
                <c:ptCount val="1"/>
                <c:pt idx="0">
                  <c:v>24/25</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invertIfNegative val="0"/>
          <c:cat>
            <c:strRef>
              <c:f>Sheet1!$A$2:$A$4</c:f>
              <c:strCache>
                <c:ptCount val="3"/>
                <c:pt idx="0">
                  <c:v>Beginning of 22/23</c:v>
                </c:pt>
                <c:pt idx="1">
                  <c:v>By Q2</c:v>
                </c:pt>
                <c:pt idx="2">
                  <c:v> </c:v>
                </c:pt>
              </c:strCache>
            </c:strRef>
          </c:cat>
          <c:val>
            <c:numRef>
              <c:f>Sheet1!$D$2:$D$4</c:f>
              <c:numCache>
                <c:formatCode>General</c:formatCode>
                <c:ptCount val="3"/>
                <c:pt idx="0">
                  <c:v>27</c:v>
                </c:pt>
                <c:pt idx="1">
                  <c:v>5</c:v>
                </c:pt>
                <c:pt idx="2">
                  <c:v>0</c:v>
                </c:pt>
              </c:numCache>
            </c:numRef>
          </c:val>
          <c:extLst>
            <c:ext xmlns:c16="http://schemas.microsoft.com/office/drawing/2014/chart" uri="{C3380CC4-5D6E-409C-BE32-E72D297353CC}">
              <c16:uniqueId val="{00000002-3956-944A-BF46-8261109697C5}"/>
            </c:ext>
          </c:extLst>
        </c:ser>
        <c:dLbls>
          <c:showLegendKey val="0"/>
          <c:showVal val="0"/>
          <c:showCatName val="0"/>
          <c:showSerName val="0"/>
          <c:showPercent val="0"/>
          <c:showBubbleSize val="0"/>
        </c:dLbls>
        <c:gapWidth val="150"/>
        <c:shape val="box"/>
        <c:axId val="1644291663"/>
        <c:axId val="1644238527"/>
        <c:axId val="0"/>
      </c:bar3DChart>
      <c:catAx>
        <c:axId val="1644291663"/>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644238527"/>
        <c:crosses val="autoZero"/>
        <c:auto val="1"/>
        <c:lblAlgn val="ctr"/>
        <c:lblOffset val="100"/>
        <c:noMultiLvlLbl val="0"/>
      </c:catAx>
      <c:valAx>
        <c:axId val="1644238527"/>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2"/>
                    </a:solidFill>
                    <a:latin typeface="+mn-lt"/>
                    <a:ea typeface="+mn-ea"/>
                    <a:cs typeface="+mn-cs"/>
                  </a:defRPr>
                </a:pPr>
                <a:r>
                  <a:rPr lang="en-US" sz="1800" dirty="0"/>
                  <a:t>£m</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6442916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National funding allocation for </a:t>
            </a:r>
            <a:r>
              <a:rPr lang="en-US" dirty="0" err="1"/>
              <a:t>ShCR</a:t>
            </a:r>
            <a:r>
              <a:rPr lang="en-US" dirty="0"/>
              <a:t> 22/23</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22/23</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invertIfNegative val="0"/>
          <c:cat>
            <c:strRef>
              <c:f>Sheet1!$A$2:$A$4</c:f>
              <c:strCache>
                <c:ptCount val="3"/>
                <c:pt idx="0">
                  <c:v>Beginning of 22/23</c:v>
                </c:pt>
                <c:pt idx="1">
                  <c:v>By Q2</c:v>
                </c:pt>
                <c:pt idx="2">
                  <c:v>By Q3</c:v>
                </c:pt>
              </c:strCache>
            </c:strRef>
          </c:cat>
          <c:val>
            <c:numRef>
              <c:f>Sheet1!$B$2:$B$4</c:f>
              <c:numCache>
                <c:formatCode>General</c:formatCode>
                <c:ptCount val="3"/>
                <c:pt idx="0">
                  <c:v>27</c:v>
                </c:pt>
                <c:pt idx="1">
                  <c:v>5</c:v>
                </c:pt>
                <c:pt idx="2">
                  <c:v>2</c:v>
                </c:pt>
              </c:numCache>
            </c:numRef>
          </c:val>
          <c:extLst>
            <c:ext xmlns:c16="http://schemas.microsoft.com/office/drawing/2014/chart" uri="{C3380CC4-5D6E-409C-BE32-E72D297353CC}">
              <c16:uniqueId val="{00000000-3956-944A-BF46-8261109697C5}"/>
            </c:ext>
          </c:extLst>
        </c:ser>
        <c:ser>
          <c:idx val="1"/>
          <c:order val="1"/>
          <c:tx>
            <c:strRef>
              <c:f>Sheet1!$C$1</c:f>
              <c:strCache>
                <c:ptCount val="1"/>
                <c:pt idx="0">
                  <c:v>23/24</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invertIfNegative val="0"/>
          <c:cat>
            <c:strRef>
              <c:f>Sheet1!$A$2:$A$4</c:f>
              <c:strCache>
                <c:ptCount val="3"/>
                <c:pt idx="0">
                  <c:v>Beginning of 22/23</c:v>
                </c:pt>
                <c:pt idx="1">
                  <c:v>By Q2</c:v>
                </c:pt>
                <c:pt idx="2">
                  <c:v>By Q3</c:v>
                </c:pt>
              </c:strCache>
            </c:strRef>
          </c:cat>
          <c:val>
            <c:numRef>
              <c:f>Sheet1!$C$2:$C$4</c:f>
              <c:numCache>
                <c:formatCode>General</c:formatCode>
                <c:ptCount val="3"/>
                <c:pt idx="0">
                  <c:v>27</c:v>
                </c:pt>
                <c:pt idx="1">
                  <c:v>5</c:v>
                </c:pt>
                <c:pt idx="2">
                  <c:v>0</c:v>
                </c:pt>
              </c:numCache>
            </c:numRef>
          </c:val>
          <c:extLst>
            <c:ext xmlns:c16="http://schemas.microsoft.com/office/drawing/2014/chart" uri="{C3380CC4-5D6E-409C-BE32-E72D297353CC}">
              <c16:uniqueId val="{00000001-3956-944A-BF46-8261109697C5}"/>
            </c:ext>
          </c:extLst>
        </c:ser>
        <c:ser>
          <c:idx val="2"/>
          <c:order val="2"/>
          <c:tx>
            <c:strRef>
              <c:f>Sheet1!$D$1</c:f>
              <c:strCache>
                <c:ptCount val="1"/>
                <c:pt idx="0">
                  <c:v>24/25</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invertIfNegative val="0"/>
          <c:cat>
            <c:strRef>
              <c:f>Sheet1!$A$2:$A$4</c:f>
              <c:strCache>
                <c:ptCount val="3"/>
                <c:pt idx="0">
                  <c:v>Beginning of 22/23</c:v>
                </c:pt>
                <c:pt idx="1">
                  <c:v>By Q2</c:v>
                </c:pt>
                <c:pt idx="2">
                  <c:v>By Q3</c:v>
                </c:pt>
              </c:strCache>
            </c:strRef>
          </c:cat>
          <c:val>
            <c:numRef>
              <c:f>Sheet1!$D$2:$D$4</c:f>
              <c:numCache>
                <c:formatCode>General</c:formatCode>
                <c:ptCount val="3"/>
                <c:pt idx="0">
                  <c:v>27</c:v>
                </c:pt>
                <c:pt idx="1">
                  <c:v>5</c:v>
                </c:pt>
                <c:pt idx="2">
                  <c:v>0</c:v>
                </c:pt>
              </c:numCache>
            </c:numRef>
          </c:val>
          <c:extLst>
            <c:ext xmlns:c16="http://schemas.microsoft.com/office/drawing/2014/chart" uri="{C3380CC4-5D6E-409C-BE32-E72D297353CC}">
              <c16:uniqueId val="{00000002-3956-944A-BF46-8261109697C5}"/>
            </c:ext>
          </c:extLst>
        </c:ser>
        <c:dLbls>
          <c:showLegendKey val="0"/>
          <c:showVal val="0"/>
          <c:showCatName val="0"/>
          <c:showSerName val="0"/>
          <c:showPercent val="0"/>
          <c:showBubbleSize val="0"/>
        </c:dLbls>
        <c:gapWidth val="150"/>
        <c:shape val="box"/>
        <c:axId val="1644291663"/>
        <c:axId val="1644238527"/>
        <c:axId val="0"/>
      </c:bar3DChart>
      <c:catAx>
        <c:axId val="1644291663"/>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644238527"/>
        <c:crosses val="autoZero"/>
        <c:auto val="1"/>
        <c:lblAlgn val="ctr"/>
        <c:lblOffset val="100"/>
        <c:noMultiLvlLbl val="0"/>
      </c:catAx>
      <c:valAx>
        <c:axId val="1644238527"/>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2"/>
                    </a:solidFill>
                    <a:latin typeface="+mn-lt"/>
                    <a:ea typeface="+mn-ea"/>
                    <a:cs typeface="+mn-cs"/>
                  </a:defRPr>
                </a:pPr>
                <a:r>
                  <a:rPr lang="en-US" sz="1800" dirty="0"/>
                  <a:t>£m</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crossAx val="16442916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9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9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image" Target="../media/image45.jpeg"/><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image" Target="../media/image45.jpeg"/><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069D58-9965-384B-AAA7-25218DDBDED6}"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GB"/>
        </a:p>
      </dgm:t>
    </dgm:pt>
    <dgm:pt modelId="{0EFD9914-C6D5-5F41-B627-22F345FB8DC3}">
      <dgm:prSet phldrT="[Text]"/>
      <dgm:spPr>
        <a:solidFill>
          <a:schemeClr val="bg2">
            <a:lumMod val="20000"/>
            <a:lumOff val="80000"/>
          </a:schemeClr>
        </a:solidFill>
        <a:ln>
          <a:solidFill>
            <a:schemeClr val="tx1"/>
          </a:solidFill>
        </a:ln>
      </dgm:spPr>
      <dgm:t>
        <a:bodyPr/>
        <a:lstStyle/>
        <a:p>
          <a:r>
            <a:rPr lang="en-US" dirty="0">
              <a:solidFill>
                <a:srgbClr val="005EB8"/>
              </a:solidFill>
            </a:rPr>
            <a:t>What is our architectural paradigm ?</a:t>
          </a:r>
          <a:endParaRPr lang="en-GB" dirty="0">
            <a:solidFill>
              <a:srgbClr val="005EB8"/>
            </a:solidFill>
          </a:endParaRPr>
        </a:p>
      </dgm:t>
    </dgm:pt>
    <dgm:pt modelId="{E2941E97-08DF-F249-9612-C77F4A2396EF}" type="parTrans" cxnId="{909B0ED4-CA31-1640-B4B3-0C1FF5006559}">
      <dgm:prSet/>
      <dgm:spPr/>
      <dgm:t>
        <a:bodyPr/>
        <a:lstStyle/>
        <a:p>
          <a:endParaRPr lang="en-GB"/>
        </a:p>
      </dgm:t>
    </dgm:pt>
    <dgm:pt modelId="{DC9E1E59-946D-5940-AAE4-513B69314837}" type="sibTrans" cxnId="{909B0ED4-CA31-1640-B4B3-0C1FF5006559}">
      <dgm:prSet/>
      <dgm:spPr/>
      <dgm:t>
        <a:bodyPr/>
        <a:lstStyle/>
        <a:p>
          <a:endParaRPr lang="en-GB"/>
        </a:p>
      </dgm:t>
    </dgm:pt>
    <dgm:pt modelId="{BB82485D-D04F-1B43-B162-D0744B4E67D5}">
      <dgm:prSet phldrT="[Text]"/>
      <dgm:spPr>
        <a:solidFill>
          <a:schemeClr val="bg2">
            <a:lumMod val="20000"/>
            <a:lumOff val="80000"/>
          </a:schemeClr>
        </a:solidFill>
        <a:ln>
          <a:solidFill>
            <a:schemeClr val="tx1"/>
          </a:solidFill>
        </a:ln>
      </dgm:spPr>
      <dgm:t>
        <a:bodyPr/>
        <a:lstStyle/>
        <a:p>
          <a:r>
            <a:rPr lang="en-US" dirty="0">
              <a:solidFill>
                <a:srgbClr val="005EB8"/>
              </a:solidFill>
            </a:rPr>
            <a:t>What is our view of “a record” ?</a:t>
          </a:r>
        </a:p>
      </dgm:t>
    </dgm:pt>
    <dgm:pt modelId="{283C5BE0-A6F5-0D40-85A7-6E85195DD3BD}" type="parTrans" cxnId="{513C1829-14BB-6742-84EB-BBADFCD26C44}">
      <dgm:prSet/>
      <dgm:spPr/>
      <dgm:t>
        <a:bodyPr/>
        <a:lstStyle/>
        <a:p>
          <a:endParaRPr lang="en-GB"/>
        </a:p>
      </dgm:t>
    </dgm:pt>
    <dgm:pt modelId="{B55C53B7-31EE-BA45-B84B-7DCA735A1350}" type="sibTrans" cxnId="{513C1829-14BB-6742-84EB-BBADFCD26C44}">
      <dgm:prSet/>
      <dgm:spPr/>
      <dgm:t>
        <a:bodyPr/>
        <a:lstStyle/>
        <a:p>
          <a:endParaRPr lang="en-GB"/>
        </a:p>
      </dgm:t>
    </dgm:pt>
    <dgm:pt modelId="{A5ABE2B9-EE98-AB44-AF5F-9A27E5E1BDB7}">
      <dgm:prSet phldrT="[Text]"/>
      <dgm:spPr>
        <a:solidFill>
          <a:schemeClr val="bg2">
            <a:lumMod val="20000"/>
            <a:lumOff val="80000"/>
          </a:schemeClr>
        </a:solidFill>
        <a:ln>
          <a:solidFill>
            <a:schemeClr val="tx1"/>
          </a:solidFill>
        </a:ln>
      </dgm:spPr>
      <dgm:t>
        <a:bodyPr/>
        <a:lstStyle/>
        <a:p>
          <a:r>
            <a:rPr lang="en-US" dirty="0" err="1">
              <a:solidFill>
                <a:srgbClr val="005EB8"/>
              </a:solidFill>
            </a:rPr>
            <a:t>Centralise</a:t>
          </a:r>
          <a:r>
            <a:rPr lang="en-US" dirty="0">
              <a:solidFill>
                <a:srgbClr val="005EB8"/>
              </a:solidFill>
            </a:rPr>
            <a:t> or distribute ?</a:t>
          </a:r>
        </a:p>
      </dgm:t>
    </dgm:pt>
    <dgm:pt modelId="{ED9D57EB-4D2F-854F-B7B6-88DF0262252A}" type="parTrans" cxnId="{00E2DB69-3D13-F04B-8DE9-4745EFFAF700}">
      <dgm:prSet/>
      <dgm:spPr/>
      <dgm:t>
        <a:bodyPr/>
        <a:lstStyle/>
        <a:p>
          <a:endParaRPr lang="en-GB"/>
        </a:p>
      </dgm:t>
    </dgm:pt>
    <dgm:pt modelId="{AEFF4D54-C5BC-D542-A983-3CCAFC7E34E3}" type="sibTrans" cxnId="{00E2DB69-3D13-F04B-8DE9-4745EFFAF700}">
      <dgm:prSet/>
      <dgm:spPr/>
      <dgm:t>
        <a:bodyPr/>
        <a:lstStyle/>
        <a:p>
          <a:endParaRPr lang="en-GB"/>
        </a:p>
      </dgm:t>
    </dgm:pt>
    <dgm:pt modelId="{6FAEE5A7-664B-324A-97A4-553CF2203CFF}">
      <dgm:prSet phldrT="[Text]"/>
      <dgm:spPr>
        <a:solidFill>
          <a:schemeClr val="bg2">
            <a:lumMod val="20000"/>
            <a:lumOff val="80000"/>
          </a:schemeClr>
        </a:solidFill>
        <a:ln>
          <a:solidFill>
            <a:schemeClr val="tx1"/>
          </a:solidFill>
        </a:ln>
      </dgm:spPr>
      <dgm:t>
        <a:bodyPr/>
        <a:lstStyle/>
        <a:p>
          <a:r>
            <a:rPr lang="en-US" dirty="0">
              <a:solidFill>
                <a:srgbClr val="005EB8"/>
              </a:solidFill>
            </a:rPr>
            <a:t>How do we monitor and control ?</a:t>
          </a:r>
        </a:p>
      </dgm:t>
    </dgm:pt>
    <dgm:pt modelId="{04D7E050-0F56-D444-AC82-8FD156662DEF}" type="parTrans" cxnId="{5904BA5F-D9CB-1B4E-B0C4-C513A878077B}">
      <dgm:prSet/>
      <dgm:spPr/>
      <dgm:t>
        <a:bodyPr/>
        <a:lstStyle/>
        <a:p>
          <a:endParaRPr lang="en-GB"/>
        </a:p>
      </dgm:t>
    </dgm:pt>
    <dgm:pt modelId="{3EFDB157-0448-DF48-805E-83E42B4EB487}" type="sibTrans" cxnId="{5904BA5F-D9CB-1B4E-B0C4-C513A878077B}">
      <dgm:prSet/>
      <dgm:spPr/>
      <dgm:t>
        <a:bodyPr/>
        <a:lstStyle/>
        <a:p>
          <a:endParaRPr lang="en-GB"/>
        </a:p>
      </dgm:t>
    </dgm:pt>
    <dgm:pt modelId="{BE365CA3-54CD-0547-8931-14913C4587EF}">
      <dgm:prSet phldrT="[Text]"/>
      <dgm:spPr>
        <a:solidFill>
          <a:schemeClr val="bg2">
            <a:lumMod val="20000"/>
            <a:lumOff val="80000"/>
          </a:schemeClr>
        </a:solidFill>
        <a:ln>
          <a:solidFill>
            <a:schemeClr val="tx1"/>
          </a:solidFill>
        </a:ln>
      </dgm:spPr>
      <dgm:t>
        <a:bodyPr/>
        <a:lstStyle/>
        <a:p>
          <a:r>
            <a:rPr lang="en-US">
              <a:solidFill>
                <a:srgbClr val="005EB8"/>
              </a:solidFill>
            </a:rPr>
            <a:t>How do we make decisions ?</a:t>
          </a:r>
          <a:endParaRPr lang="en-US" dirty="0">
            <a:solidFill>
              <a:srgbClr val="005EB8"/>
            </a:solidFill>
          </a:endParaRPr>
        </a:p>
      </dgm:t>
    </dgm:pt>
    <dgm:pt modelId="{42E0805C-DBD9-4D44-BDFE-223344D01830}" type="parTrans" cxnId="{D2B9868F-9D33-134A-A438-47566C356B8F}">
      <dgm:prSet/>
      <dgm:spPr/>
      <dgm:t>
        <a:bodyPr/>
        <a:lstStyle/>
        <a:p>
          <a:endParaRPr lang="en-GB"/>
        </a:p>
      </dgm:t>
    </dgm:pt>
    <dgm:pt modelId="{BFA5C17F-EC4C-6247-B9F8-A80B09401AAE}" type="sibTrans" cxnId="{D2B9868F-9D33-134A-A438-47566C356B8F}">
      <dgm:prSet/>
      <dgm:spPr/>
      <dgm:t>
        <a:bodyPr/>
        <a:lstStyle/>
        <a:p>
          <a:endParaRPr lang="en-GB"/>
        </a:p>
      </dgm:t>
    </dgm:pt>
    <dgm:pt modelId="{340BD24F-A849-9740-BC08-538961E52400}">
      <dgm:prSet phldrT="[Text]"/>
      <dgm:spPr>
        <a:solidFill>
          <a:schemeClr val="bg2">
            <a:lumMod val="20000"/>
            <a:lumOff val="80000"/>
          </a:schemeClr>
        </a:solidFill>
        <a:ln>
          <a:solidFill>
            <a:schemeClr val="tx1"/>
          </a:solidFill>
        </a:ln>
      </dgm:spPr>
      <dgm:t>
        <a:bodyPr/>
        <a:lstStyle/>
        <a:p>
          <a:r>
            <a:rPr lang="en-US" dirty="0">
              <a:solidFill>
                <a:srgbClr val="005EB8"/>
              </a:solidFill>
            </a:rPr>
            <a:t>What problem does convergence solve ?</a:t>
          </a:r>
        </a:p>
      </dgm:t>
    </dgm:pt>
    <dgm:pt modelId="{35F6732F-37A5-E542-83FB-6AC907133F32}" type="parTrans" cxnId="{28FF18A5-E1A9-3F46-AB5B-6F6D6B4C920A}">
      <dgm:prSet/>
      <dgm:spPr/>
      <dgm:t>
        <a:bodyPr/>
        <a:lstStyle/>
        <a:p>
          <a:endParaRPr lang="en-GB"/>
        </a:p>
      </dgm:t>
    </dgm:pt>
    <dgm:pt modelId="{342D5360-3558-D749-95F2-1A838C4ACF63}" type="sibTrans" cxnId="{28FF18A5-E1A9-3F46-AB5B-6F6D6B4C920A}">
      <dgm:prSet/>
      <dgm:spPr/>
      <dgm:t>
        <a:bodyPr/>
        <a:lstStyle/>
        <a:p>
          <a:endParaRPr lang="en-GB"/>
        </a:p>
      </dgm:t>
    </dgm:pt>
    <dgm:pt modelId="{E3E4C7A5-22C0-6C41-A25B-CAE218627011}">
      <dgm:prSet phldrT="[Text]"/>
      <dgm:spPr>
        <a:solidFill>
          <a:schemeClr val="bg2">
            <a:lumMod val="20000"/>
            <a:lumOff val="80000"/>
          </a:schemeClr>
        </a:solidFill>
        <a:ln>
          <a:solidFill>
            <a:schemeClr val="tx1"/>
          </a:solidFill>
        </a:ln>
      </dgm:spPr>
      <dgm:t>
        <a:bodyPr/>
        <a:lstStyle/>
        <a:p>
          <a:r>
            <a:rPr lang="en-US" dirty="0">
              <a:solidFill>
                <a:srgbClr val="005EB8"/>
              </a:solidFill>
            </a:rPr>
            <a:t>Do we direct or empower ?</a:t>
          </a:r>
        </a:p>
      </dgm:t>
    </dgm:pt>
    <dgm:pt modelId="{76F42881-FB55-7348-B693-C6355F89E6FE}" type="parTrans" cxnId="{331C9FBA-A107-F14C-9A37-F30749FDC1D6}">
      <dgm:prSet/>
      <dgm:spPr/>
      <dgm:t>
        <a:bodyPr/>
        <a:lstStyle/>
        <a:p>
          <a:endParaRPr lang="en-GB"/>
        </a:p>
      </dgm:t>
    </dgm:pt>
    <dgm:pt modelId="{07AB2BE9-CA5A-1F4F-8750-65071DDE0459}" type="sibTrans" cxnId="{331C9FBA-A107-F14C-9A37-F30749FDC1D6}">
      <dgm:prSet/>
      <dgm:spPr/>
      <dgm:t>
        <a:bodyPr/>
        <a:lstStyle/>
        <a:p>
          <a:endParaRPr lang="en-GB"/>
        </a:p>
      </dgm:t>
    </dgm:pt>
    <dgm:pt modelId="{DC958976-8BD7-504A-A7FC-9B4CB264A873}" type="pres">
      <dgm:prSet presAssocID="{58069D58-9965-384B-AAA7-25218DDBDED6}" presName="linear" presStyleCnt="0">
        <dgm:presLayoutVars>
          <dgm:dir/>
          <dgm:resizeHandles val="exact"/>
        </dgm:presLayoutVars>
      </dgm:prSet>
      <dgm:spPr/>
    </dgm:pt>
    <dgm:pt modelId="{714175F4-E601-1141-B5B4-1B95FA69FBCF}" type="pres">
      <dgm:prSet presAssocID="{BB82485D-D04F-1B43-B162-D0744B4E67D5}" presName="comp" presStyleCnt="0"/>
      <dgm:spPr/>
    </dgm:pt>
    <dgm:pt modelId="{F0CE72CF-79AA-BE48-9CAE-114EA83D16AB}" type="pres">
      <dgm:prSet presAssocID="{BB82485D-D04F-1B43-B162-D0744B4E67D5}" presName="box" presStyleLbl="node1" presStyleIdx="0" presStyleCnt="7" custLinFactNeighborX="148"/>
      <dgm:spPr/>
    </dgm:pt>
    <dgm:pt modelId="{269C99F2-7854-BE46-9460-698747FB16B4}" type="pres">
      <dgm:prSet presAssocID="{BB82485D-D04F-1B43-B162-D0744B4E67D5}" presName="img" presStyleLbl="fgImgPlace1" presStyleIdx="0" presStyleCnt="7"/>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Computer script on a screen"/>
        </a:ext>
      </dgm:extLst>
    </dgm:pt>
    <dgm:pt modelId="{866ED520-F093-1E4E-872B-2114522E137F}" type="pres">
      <dgm:prSet presAssocID="{BB82485D-D04F-1B43-B162-D0744B4E67D5}" presName="text" presStyleLbl="node1" presStyleIdx="0" presStyleCnt="7">
        <dgm:presLayoutVars>
          <dgm:bulletEnabled val="1"/>
        </dgm:presLayoutVars>
      </dgm:prSet>
      <dgm:spPr/>
    </dgm:pt>
    <dgm:pt modelId="{56C234BD-7309-F142-A5AA-E4624903E293}" type="pres">
      <dgm:prSet presAssocID="{B55C53B7-31EE-BA45-B84B-7DCA735A1350}" presName="spacer" presStyleCnt="0"/>
      <dgm:spPr/>
    </dgm:pt>
    <dgm:pt modelId="{8ECE82DF-CAD6-E548-A8F8-C4D8FA78CE00}" type="pres">
      <dgm:prSet presAssocID="{0EFD9914-C6D5-5F41-B627-22F345FB8DC3}" presName="comp" presStyleCnt="0"/>
      <dgm:spPr/>
    </dgm:pt>
    <dgm:pt modelId="{DB10F6AF-CC19-C74B-AFED-A75C68D32173}" type="pres">
      <dgm:prSet presAssocID="{0EFD9914-C6D5-5F41-B627-22F345FB8DC3}" presName="box" presStyleLbl="node1" presStyleIdx="1" presStyleCnt="7" custLinFactNeighborY="-1406"/>
      <dgm:spPr/>
    </dgm:pt>
    <dgm:pt modelId="{DE674F4A-6627-7245-A52B-03E05B1D1C26}" type="pres">
      <dgm:prSet presAssocID="{0EFD9914-C6D5-5F41-B627-22F345FB8DC3}" presName="img" presStyleLbl="fgImgPlace1" presStyleIdx="1" presStyleCnt="7"/>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58D9AC6B-AD33-DB46-BC17-DBB20A704C5D}" type="pres">
      <dgm:prSet presAssocID="{0EFD9914-C6D5-5F41-B627-22F345FB8DC3}" presName="text" presStyleLbl="node1" presStyleIdx="1" presStyleCnt="7">
        <dgm:presLayoutVars>
          <dgm:bulletEnabled val="1"/>
        </dgm:presLayoutVars>
      </dgm:prSet>
      <dgm:spPr/>
    </dgm:pt>
    <dgm:pt modelId="{BA02DC74-ACBE-6846-AAFD-BF70E59281D2}" type="pres">
      <dgm:prSet presAssocID="{DC9E1E59-946D-5940-AAE4-513B69314837}" presName="spacer" presStyleCnt="0"/>
      <dgm:spPr/>
    </dgm:pt>
    <dgm:pt modelId="{F8A1E41E-FA3D-044E-936C-BF2A8288891F}" type="pres">
      <dgm:prSet presAssocID="{A5ABE2B9-EE98-AB44-AF5F-9A27E5E1BDB7}" presName="comp" presStyleCnt="0"/>
      <dgm:spPr/>
    </dgm:pt>
    <dgm:pt modelId="{00F2FB6B-2100-9A42-95F3-FAB362ED23B0}" type="pres">
      <dgm:prSet presAssocID="{A5ABE2B9-EE98-AB44-AF5F-9A27E5E1BDB7}" presName="box" presStyleLbl="node1" presStyleIdx="2" presStyleCnt="7"/>
      <dgm:spPr/>
    </dgm:pt>
    <dgm:pt modelId="{A58AAAD8-15F8-FD4C-B325-CC3992AD9B56}" type="pres">
      <dgm:prSet presAssocID="{A5ABE2B9-EE98-AB44-AF5F-9A27E5E1BDB7}" presName="img" presStyleLbl="fgImgPlace1" presStyleIdx="2" presStyleCnt="7"/>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Blue push pin surrounded by circle of red push pins"/>
        </a:ext>
      </dgm:extLst>
    </dgm:pt>
    <dgm:pt modelId="{E35571F7-70FC-0C47-94DE-BB0535BD416D}" type="pres">
      <dgm:prSet presAssocID="{A5ABE2B9-EE98-AB44-AF5F-9A27E5E1BDB7}" presName="text" presStyleLbl="node1" presStyleIdx="2" presStyleCnt="7">
        <dgm:presLayoutVars>
          <dgm:bulletEnabled val="1"/>
        </dgm:presLayoutVars>
      </dgm:prSet>
      <dgm:spPr/>
    </dgm:pt>
    <dgm:pt modelId="{3E74896E-DACD-C042-8294-E685C69EBB05}" type="pres">
      <dgm:prSet presAssocID="{AEFF4D54-C5BC-D542-A983-3CCAFC7E34E3}" presName="spacer" presStyleCnt="0"/>
      <dgm:spPr/>
    </dgm:pt>
    <dgm:pt modelId="{0D9CB998-7B2A-9A4C-9ECE-F550B6CA6F02}" type="pres">
      <dgm:prSet presAssocID="{340BD24F-A849-9740-BC08-538961E52400}" presName="comp" presStyleCnt="0"/>
      <dgm:spPr/>
    </dgm:pt>
    <dgm:pt modelId="{D20FB09A-0428-2946-94D6-41741B8767BF}" type="pres">
      <dgm:prSet presAssocID="{340BD24F-A849-9740-BC08-538961E52400}" presName="box" presStyleLbl="node1" presStyleIdx="3" presStyleCnt="7"/>
      <dgm:spPr/>
    </dgm:pt>
    <dgm:pt modelId="{B264BF3D-5076-BC48-9345-FD9188D0FE29}" type="pres">
      <dgm:prSet presAssocID="{340BD24F-A849-9740-BC08-538961E52400}" presName="img" presStyleLbl="fgImgPlace1" presStyleIdx="3" presStyleCnt="7"/>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A spectrum of lights in different colours"/>
        </a:ext>
      </dgm:extLst>
    </dgm:pt>
    <dgm:pt modelId="{0FECAE83-01E7-7445-8EF4-D6BE5836B07A}" type="pres">
      <dgm:prSet presAssocID="{340BD24F-A849-9740-BC08-538961E52400}" presName="text" presStyleLbl="node1" presStyleIdx="3" presStyleCnt="7">
        <dgm:presLayoutVars>
          <dgm:bulletEnabled val="1"/>
        </dgm:presLayoutVars>
      </dgm:prSet>
      <dgm:spPr/>
    </dgm:pt>
    <dgm:pt modelId="{EB250E3F-98E2-DF44-A8DB-8137383B28F3}" type="pres">
      <dgm:prSet presAssocID="{342D5360-3558-D749-95F2-1A838C4ACF63}" presName="spacer" presStyleCnt="0"/>
      <dgm:spPr/>
    </dgm:pt>
    <dgm:pt modelId="{A7F510F7-0CD0-1F45-93F3-B8BE5278CC92}" type="pres">
      <dgm:prSet presAssocID="{BE365CA3-54CD-0547-8931-14913C4587EF}" presName="comp" presStyleCnt="0"/>
      <dgm:spPr/>
    </dgm:pt>
    <dgm:pt modelId="{BA45D6A8-5393-E24C-AF4D-25E213B57DA1}" type="pres">
      <dgm:prSet presAssocID="{BE365CA3-54CD-0547-8931-14913C4587EF}" presName="box" presStyleLbl="node1" presStyleIdx="4" presStyleCnt="7"/>
      <dgm:spPr/>
    </dgm:pt>
    <dgm:pt modelId="{36A2FEBA-6042-5D44-A292-B4C6716B0AD0}" type="pres">
      <dgm:prSet presAssocID="{BE365CA3-54CD-0547-8931-14913C4587EF}" presName="img" presStyleLbl="fgImgPlace1" presStyleIdx="4" presStyleCnt="7"/>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Business meeting in modern office"/>
        </a:ext>
      </dgm:extLst>
    </dgm:pt>
    <dgm:pt modelId="{2DA26ECC-EDFC-1F46-87F4-C311F28FE651}" type="pres">
      <dgm:prSet presAssocID="{BE365CA3-54CD-0547-8931-14913C4587EF}" presName="text" presStyleLbl="node1" presStyleIdx="4" presStyleCnt="7">
        <dgm:presLayoutVars>
          <dgm:bulletEnabled val="1"/>
        </dgm:presLayoutVars>
      </dgm:prSet>
      <dgm:spPr/>
    </dgm:pt>
    <dgm:pt modelId="{F82BE1DA-191A-7E4D-ADDE-7BFB443BF6AC}" type="pres">
      <dgm:prSet presAssocID="{BFA5C17F-EC4C-6247-B9F8-A80B09401AAE}" presName="spacer" presStyleCnt="0"/>
      <dgm:spPr/>
    </dgm:pt>
    <dgm:pt modelId="{E2546106-E9E6-B945-8458-8CBF85B65397}" type="pres">
      <dgm:prSet presAssocID="{E3E4C7A5-22C0-6C41-A25B-CAE218627011}" presName="comp" presStyleCnt="0"/>
      <dgm:spPr/>
    </dgm:pt>
    <dgm:pt modelId="{BAEB892E-3172-A347-9371-C3E96F2DB5F5}" type="pres">
      <dgm:prSet presAssocID="{E3E4C7A5-22C0-6C41-A25B-CAE218627011}" presName="box" presStyleLbl="node1" presStyleIdx="5" presStyleCnt="7"/>
      <dgm:spPr/>
    </dgm:pt>
    <dgm:pt modelId="{32D1740F-67C4-6D42-91AD-7D79747043E0}" type="pres">
      <dgm:prSet presAssocID="{E3E4C7A5-22C0-6C41-A25B-CAE218627011}" presName="img" presStyleLbl="fgImgPlace1" presStyleIdx="5" presStyleCnt="7"/>
      <dgm:spPr>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 modelId="{01BCB654-433B-2143-BDEC-F202DE2D635E}" type="pres">
      <dgm:prSet presAssocID="{E3E4C7A5-22C0-6C41-A25B-CAE218627011}" presName="text" presStyleLbl="node1" presStyleIdx="5" presStyleCnt="7">
        <dgm:presLayoutVars>
          <dgm:bulletEnabled val="1"/>
        </dgm:presLayoutVars>
      </dgm:prSet>
      <dgm:spPr/>
    </dgm:pt>
    <dgm:pt modelId="{CE03D830-1A3A-954B-B4C9-B6C2776EC3CA}" type="pres">
      <dgm:prSet presAssocID="{07AB2BE9-CA5A-1F4F-8750-65071DDE0459}" presName="spacer" presStyleCnt="0"/>
      <dgm:spPr/>
    </dgm:pt>
    <dgm:pt modelId="{27F2FF2A-9A51-2C49-931D-0AA9A0BF60F7}" type="pres">
      <dgm:prSet presAssocID="{6FAEE5A7-664B-324A-97A4-553CF2203CFF}" presName="comp" presStyleCnt="0"/>
      <dgm:spPr/>
    </dgm:pt>
    <dgm:pt modelId="{98F45C4A-27C3-3547-8E5C-C5DD49837FCE}" type="pres">
      <dgm:prSet presAssocID="{6FAEE5A7-664B-324A-97A4-553CF2203CFF}" presName="box" presStyleLbl="node1" presStyleIdx="6" presStyleCnt="7"/>
      <dgm:spPr/>
    </dgm:pt>
    <dgm:pt modelId="{2B121ABB-C44A-8149-BCD4-B2E47043700B}" type="pres">
      <dgm:prSet presAssocID="{6FAEE5A7-664B-324A-97A4-553CF2203CFF}" presName="img" presStyleLbl="fgImgPlace1" presStyleIdx="6" presStyleCnt="7"/>
      <dgm:spPr>
        <a:blipFill>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Brain model with LED lights"/>
        </a:ext>
      </dgm:extLst>
    </dgm:pt>
    <dgm:pt modelId="{DEED57C2-02A6-E146-B442-7AD8D42A5435}" type="pres">
      <dgm:prSet presAssocID="{6FAEE5A7-664B-324A-97A4-553CF2203CFF}" presName="text" presStyleLbl="node1" presStyleIdx="6" presStyleCnt="7">
        <dgm:presLayoutVars>
          <dgm:bulletEnabled val="1"/>
        </dgm:presLayoutVars>
      </dgm:prSet>
      <dgm:spPr/>
    </dgm:pt>
  </dgm:ptLst>
  <dgm:cxnLst>
    <dgm:cxn modelId="{57D2EC02-E1D0-C94D-A0BF-A0B22303D5BD}" type="presOf" srcId="{6FAEE5A7-664B-324A-97A4-553CF2203CFF}" destId="{DEED57C2-02A6-E146-B442-7AD8D42A5435}" srcOrd="1" destOrd="0" presId="urn:microsoft.com/office/officeart/2005/8/layout/vList4"/>
    <dgm:cxn modelId="{805C3409-1340-E34C-ACAE-102A6A5D4D00}" type="presOf" srcId="{340BD24F-A849-9740-BC08-538961E52400}" destId="{D20FB09A-0428-2946-94D6-41741B8767BF}" srcOrd="0" destOrd="0" presId="urn:microsoft.com/office/officeart/2005/8/layout/vList4"/>
    <dgm:cxn modelId="{513C1829-14BB-6742-84EB-BBADFCD26C44}" srcId="{58069D58-9965-384B-AAA7-25218DDBDED6}" destId="{BB82485D-D04F-1B43-B162-D0744B4E67D5}" srcOrd="0" destOrd="0" parTransId="{283C5BE0-A6F5-0D40-85A7-6E85195DD3BD}" sibTransId="{B55C53B7-31EE-BA45-B84B-7DCA735A1350}"/>
    <dgm:cxn modelId="{E6C3463B-A709-2E44-A2E6-F212BE8E88FF}" type="presOf" srcId="{A5ABE2B9-EE98-AB44-AF5F-9A27E5E1BDB7}" destId="{E35571F7-70FC-0C47-94DE-BB0535BD416D}" srcOrd="1" destOrd="0" presId="urn:microsoft.com/office/officeart/2005/8/layout/vList4"/>
    <dgm:cxn modelId="{5904BA5F-D9CB-1B4E-B0C4-C513A878077B}" srcId="{58069D58-9965-384B-AAA7-25218DDBDED6}" destId="{6FAEE5A7-664B-324A-97A4-553CF2203CFF}" srcOrd="6" destOrd="0" parTransId="{04D7E050-0F56-D444-AC82-8FD156662DEF}" sibTransId="{3EFDB157-0448-DF48-805E-83E42B4EB487}"/>
    <dgm:cxn modelId="{00E2DB69-3D13-F04B-8DE9-4745EFFAF700}" srcId="{58069D58-9965-384B-AAA7-25218DDBDED6}" destId="{A5ABE2B9-EE98-AB44-AF5F-9A27E5E1BDB7}" srcOrd="2" destOrd="0" parTransId="{ED9D57EB-4D2F-854F-B7B6-88DF0262252A}" sibTransId="{AEFF4D54-C5BC-D542-A983-3CCAFC7E34E3}"/>
    <dgm:cxn modelId="{3354D182-BD66-1B4A-AE36-AC3B4E87507F}" type="presOf" srcId="{E3E4C7A5-22C0-6C41-A25B-CAE218627011}" destId="{01BCB654-433B-2143-BDEC-F202DE2D635E}" srcOrd="1" destOrd="0" presId="urn:microsoft.com/office/officeart/2005/8/layout/vList4"/>
    <dgm:cxn modelId="{7A34D788-6048-BF4C-8CDE-E4E08DA2599C}" type="presOf" srcId="{6FAEE5A7-664B-324A-97A4-553CF2203CFF}" destId="{98F45C4A-27C3-3547-8E5C-C5DD49837FCE}" srcOrd="0" destOrd="0" presId="urn:microsoft.com/office/officeart/2005/8/layout/vList4"/>
    <dgm:cxn modelId="{D2B9868F-9D33-134A-A438-47566C356B8F}" srcId="{58069D58-9965-384B-AAA7-25218DDBDED6}" destId="{BE365CA3-54CD-0547-8931-14913C4587EF}" srcOrd="4" destOrd="0" parTransId="{42E0805C-DBD9-4D44-BDFE-223344D01830}" sibTransId="{BFA5C17F-EC4C-6247-B9F8-A80B09401AAE}"/>
    <dgm:cxn modelId="{607CB890-0FCA-464F-A48F-6DABA5711D05}" type="presOf" srcId="{BE365CA3-54CD-0547-8931-14913C4587EF}" destId="{BA45D6A8-5393-E24C-AF4D-25E213B57DA1}" srcOrd="0" destOrd="0" presId="urn:microsoft.com/office/officeart/2005/8/layout/vList4"/>
    <dgm:cxn modelId="{DD04F29B-07C5-0E47-BC96-C19F43C8C7B6}" type="presOf" srcId="{A5ABE2B9-EE98-AB44-AF5F-9A27E5E1BDB7}" destId="{00F2FB6B-2100-9A42-95F3-FAB362ED23B0}" srcOrd="0" destOrd="0" presId="urn:microsoft.com/office/officeart/2005/8/layout/vList4"/>
    <dgm:cxn modelId="{28FF18A5-E1A9-3F46-AB5B-6F6D6B4C920A}" srcId="{58069D58-9965-384B-AAA7-25218DDBDED6}" destId="{340BD24F-A849-9740-BC08-538961E52400}" srcOrd="3" destOrd="0" parTransId="{35F6732F-37A5-E542-83FB-6AC907133F32}" sibTransId="{342D5360-3558-D749-95F2-1A838C4ACF63}"/>
    <dgm:cxn modelId="{AC7F1BB9-8F68-5040-A1F3-0C36DC658454}" type="presOf" srcId="{BB82485D-D04F-1B43-B162-D0744B4E67D5}" destId="{F0CE72CF-79AA-BE48-9CAE-114EA83D16AB}" srcOrd="0" destOrd="0" presId="urn:microsoft.com/office/officeart/2005/8/layout/vList4"/>
    <dgm:cxn modelId="{331C9FBA-A107-F14C-9A37-F30749FDC1D6}" srcId="{58069D58-9965-384B-AAA7-25218DDBDED6}" destId="{E3E4C7A5-22C0-6C41-A25B-CAE218627011}" srcOrd="5" destOrd="0" parTransId="{76F42881-FB55-7348-B693-C6355F89E6FE}" sibTransId="{07AB2BE9-CA5A-1F4F-8750-65071DDE0459}"/>
    <dgm:cxn modelId="{7A4A2EC3-5D5D-364B-8780-8880B4496D40}" type="presOf" srcId="{BB82485D-D04F-1B43-B162-D0744B4E67D5}" destId="{866ED520-F093-1E4E-872B-2114522E137F}" srcOrd="1" destOrd="0" presId="urn:microsoft.com/office/officeart/2005/8/layout/vList4"/>
    <dgm:cxn modelId="{6EBDB8CE-6C1F-494E-BED5-4295EB54E1C8}" type="presOf" srcId="{0EFD9914-C6D5-5F41-B627-22F345FB8DC3}" destId="{58D9AC6B-AD33-DB46-BC17-DBB20A704C5D}" srcOrd="1" destOrd="0" presId="urn:microsoft.com/office/officeart/2005/8/layout/vList4"/>
    <dgm:cxn modelId="{909B0ED4-CA31-1640-B4B3-0C1FF5006559}" srcId="{58069D58-9965-384B-AAA7-25218DDBDED6}" destId="{0EFD9914-C6D5-5F41-B627-22F345FB8DC3}" srcOrd="1" destOrd="0" parTransId="{E2941E97-08DF-F249-9612-C77F4A2396EF}" sibTransId="{DC9E1E59-946D-5940-AAE4-513B69314837}"/>
    <dgm:cxn modelId="{26D25EDD-DF6F-EE44-AF87-D9E04B895F93}" type="presOf" srcId="{E3E4C7A5-22C0-6C41-A25B-CAE218627011}" destId="{BAEB892E-3172-A347-9371-C3E96F2DB5F5}" srcOrd="0" destOrd="0" presId="urn:microsoft.com/office/officeart/2005/8/layout/vList4"/>
    <dgm:cxn modelId="{B4FD97E3-A461-2C49-966A-050A9A1844B0}" type="presOf" srcId="{BE365CA3-54CD-0547-8931-14913C4587EF}" destId="{2DA26ECC-EDFC-1F46-87F4-C311F28FE651}" srcOrd="1" destOrd="0" presId="urn:microsoft.com/office/officeart/2005/8/layout/vList4"/>
    <dgm:cxn modelId="{DC2212E4-9677-0148-AFD7-F7A26CD4ED89}" type="presOf" srcId="{0EFD9914-C6D5-5F41-B627-22F345FB8DC3}" destId="{DB10F6AF-CC19-C74B-AFED-A75C68D32173}" srcOrd="0" destOrd="0" presId="urn:microsoft.com/office/officeart/2005/8/layout/vList4"/>
    <dgm:cxn modelId="{95D15DF8-ACAE-264D-B66F-180274AA5934}" type="presOf" srcId="{340BD24F-A849-9740-BC08-538961E52400}" destId="{0FECAE83-01E7-7445-8EF4-D6BE5836B07A}" srcOrd="1" destOrd="0" presId="urn:microsoft.com/office/officeart/2005/8/layout/vList4"/>
    <dgm:cxn modelId="{494D3BFC-CE43-2246-8F0A-07AEFBDE62D3}" type="presOf" srcId="{58069D58-9965-384B-AAA7-25218DDBDED6}" destId="{DC958976-8BD7-504A-A7FC-9B4CB264A873}" srcOrd="0" destOrd="0" presId="urn:microsoft.com/office/officeart/2005/8/layout/vList4"/>
    <dgm:cxn modelId="{7FAAFB1D-042A-8148-8776-EC621A6935A9}" type="presParOf" srcId="{DC958976-8BD7-504A-A7FC-9B4CB264A873}" destId="{714175F4-E601-1141-B5B4-1B95FA69FBCF}" srcOrd="0" destOrd="0" presId="urn:microsoft.com/office/officeart/2005/8/layout/vList4"/>
    <dgm:cxn modelId="{32536C8C-3D14-0E4A-8A88-3364C673463B}" type="presParOf" srcId="{714175F4-E601-1141-B5B4-1B95FA69FBCF}" destId="{F0CE72CF-79AA-BE48-9CAE-114EA83D16AB}" srcOrd="0" destOrd="0" presId="urn:microsoft.com/office/officeart/2005/8/layout/vList4"/>
    <dgm:cxn modelId="{9047D73D-BAED-4543-9EC0-CDCD6CD187C6}" type="presParOf" srcId="{714175F4-E601-1141-B5B4-1B95FA69FBCF}" destId="{269C99F2-7854-BE46-9460-698747FB16B4}" srcOrd="1" destOrd="0" presId="urn:microsoft.com/office/officeart/2005/8/layout/vList4"/>
    <dgm:cxn modelId="{B957E9A6-BFA8-5B41-B7F8-93513D55EA42}" type="presParOf" srcId="{714175F4-E601-1141-B5B4-1B95FA69FBCF}" destId="{866ED520-F093-1E4E-872B-2114522E137F}" srcOrd="2" destOrd="0" presId="urn:microsoft.com/office/officeart/2005/8/layout/vList4"/>
    <dgm:cxn modelId="{5B8CFDD6-4A57-E041-BDA8-C19D6EFEA8A7}" type="presParOf" srcId="{DC958976-8BD7-504A-A7FC-9B4CB264A873}" destId="{56C234BD-7309-F142-A5AA-E4624903E293}" srcOrd="1" destOrd="0" presId="urn:microsoft.com/office/officeart/2005/8/layout/vList4"/>
    <dgm:cxn modelId="{FD55DCC3-FBE6-7146-94E3-6AFE975380A4}" type="presParOf" srcId="{DC958976-8BD7-504A-A7FC-9B4CB264A873}" destId="{8ECE82DF-CAD6-E548-A8F8-C4D8FA78CE00}" srcOrd="2" destOrd="0" presId="urn:microsoft.com/office/officeart/2005/8/layout/vList4"/>
    <dgm:cxn modelId="{85DCAE34-4808-984C-86C7-A3FBC7008A3C}" type="presParOf" srcId="{8ECE82DF-CAD6-E548-A8F8-C4D8FA78CE00}" destId="{DB10F6AF-CC19-C74B-AFED-A75C68D32173}" srcOrd="0" destOrd="0" presId="urn:microsoft.com/office/officeart/2005/8/layout/vList4"/>
    <dgm:cxn modelId="{DCBDE011-6C9D-3349-929C-0C9296A6F346}" type="presParOf" srcId="{8ECE82DF-CAD6-E548-A8F8-C4D8FA78CE00}" destId="{DE674F4A-6627-7245-A52B-03E05B1D1C26}" srcOrd="1" destOrd="0" presId="urn:microsoft.com/office/officeart/2005/8/layout/vList4"/>
    <dgm:cxn modelId="{441F628A-CF56-BC44-BE26-6488134F620C}" type="presParOf" srcId="{8ECE82DF-CAD6-E548-A8F8-C4D8FA78CE00}" destId="{58D9AC6B-AD33-DB46-BC17-DBB20A704C5D}" srcOrd="2" destOrd="0" presId="urn:microsoft.com/office/officeart/2005/8/layout/vList4"/>
    <dgm:cxn modelId="{5301C9AC-EA21-5743-9642-445A9D235263}" type="presParOf" srcId="{DC958976-8BD7-504A-A7FC-9B4CB264A873}" destId="{BA02DC74-ACBE-6846-AAFD-BF70E59281D2}" srcOrd="3" destOrd="0" presId="urn:microsoft.com/office/officeart/2005/8/layout/vList4"/>
    <dgm:cxn modelId="{FDBA68B3-2B21-024B-BAE1-502E0675EBA8}" type="presParOf" srcId="{DC958976-8BD7-504A-A7FC-9B4CB264A873}" destId="{F8A1E41E-FA3D-044E-936C-BF2A8288891F}" srcOrd="4" destOrd="0" presId="urn:microsoft.com/office/officeart/2005/8/layout/vList4"/>
    <dgm:cxn modelId="{39280E25-66B1-5B4B-85FF-A4EB04FB2170}" type="presParOf" srcId="{F8A1E41E-FA3D-044E-936C-BF2A8288891F}" destId="{00F2FB6B-2100-9A42-95F3-FAB362ED23B0}" srcOrd="0" destOrd="0" presId="urn:microsoft.com/office/officeart/2005/8/layout/vList4"/>
    <dgm:cxn modelId="{E09327D3-5775-5B4C-A5DC-12F9926B5BD9}" type="presParOf" srcId="{F8A1E41E-FA3D-044E-936C-BF2A8288891F}" destId="{A58AAAD8-15F8-FD4C-B325-CC3992AD9B56}" srcOrd="1" destOrd="0" presId="urn:microsoft.com/office/officeart/2005/8/layout/vList4"/>
    <dgm:cxn modelId="{01C81744-7CE3-0848-95A7-F4CDBB99875D}" type="presParOf" srcId="{F8A1E41E-FA3D-044E-936C-BF2A8288891F}" destId="{E35571F7-70FC-0C47-94DE-BB0535BD416D}" srcOrd="2" destOrd="0" presId="urn:microsoft.com/office/officeart/2005/8/layout/vList4"/>
    <dgm:cxn modelId="{1FCEE83E-0808-884D-984C-22145732AC67}" type="presParOf" srcId="{DC958976-8BD7-504A-A7FC-9B4CB264A873}" destId="{3E74896E-DACD-C042-8294-E685C69EBB05}" srcOrd="5" destOrd="0" presId="urn:microsoft.com/office/officeart/2005/8/layout/vList4"/>
    <dgm:cxn modelId="{D342B46D-3363-F549-AA49-70DC8ED87F89}" type="presParOf" srcId="{DC958976-8BD7-504A-A7FC-9B4CB264A873}" destId="{0D9CB998-7B2A-9A4C-9ECE-F550B6CA6F02}" srcOrd="6" destOrd="0" presId="urn:microsoft.com/office/officeart/2005/8/layout/vList4"/>
    <dgm:cxn modelId="{88991792-308B-AB43-A7FD-63A576A4A08C}" type="presParOf" srcId="{0D9CB998-7B2A-9A4C-9ECE-F550B6CA6F02}" destId="{D20FB09A-0428-2946-94D6-41741B8767BF}" srcOrd="0" destOrd="0" presId="urn:microsoft.com/office/officeart/2005/8/layout/vList4"/>
    <dgm:cxn modelId="{36882DA0-EB38-5346-8CDD-724C415E9BDD}" type="presParOf" srcId="{0D9CB998-7B2A-9A4C-9ECE-F550B6CA6F02}" destId="{B264BF3D-5076-BC48-9345-FD9188D0FE29}" srcOrd="1" destOrd="0" presId="urn:microsoft.com/office/officeart/2005/8/layout/vList4"/>
    <dgm:cxn modelId="{3A61E316-4281-B346-BC3F-B40ACD088358}" type="presParOf" srcId="{0D9CB998-7B2A-9A4C-9ECE-F550B6CA6F02}" destId="{0FECAE83-01E7-7445-8EF4-D6BE5836B07A}" srcOrd="2" destOrd="0" presId="urn:microsoft.com/office/officeart/2005/8/layout/vList4"/>
    <dgm:cxn modelId="{05D01B72-D04E-5D4E-B905-B5C23BD58B4D}" type="presParOf" srcId="{DC958976-8BD7-504A-A7FC-9B4CB264A873}" destId="{EB250E3F-98E2-DF44-A8DB-8137383B28F3}" srcOrd="7" destOrd="0" presId="urn:microsoft.com/office/officeart/2005/8/layout/vList4"/>
    <dgm:cxn modelId="{9D3AE196-B8E8-F64A-B950-F81A0D4DE6E2}" type="presParOf" srcId="{DC958976-8BD7-504A-A7FC-9B4CB264A873}" destId="{A7F510F7-0CD0-1F45-93F3-B8BE5278CC92}" srcOrd="8" destOrd="0" presId="urn:microsoft.com/office/officeart/2005/8/layout/vList4"/>
    <dgm:cxn modelId="{59117272-496D-2D4D-A893-3F75D669DE53}" type="presParOf" srcId="{A7F510F7-0CD0-1F45-93F3-B8BE5278CC92}" destId="{BA45D6A8-5393-E24C-AF4D-25E213B57DA1}" srcOrd="0" destOrd="0" presId="urn:microsoft.com/office/officeart/2005/8/layout/vList4"/>
    <dgm:cxn modelId="{A31C5E0C-014A-0F4C-9BA5-901FDDF592BC}" type="presParOf" srcId="{A7F510F7-0CD0-1F45-93F3-B8BE5278CC92}" destId="{36A2FEBA-6042-5D44-A292-B4C6716B0AD0}" srcOrd="1" destOrd="0" presId="urn:microsoft.com/office/officeart/2005/8/layout/vList4"/>
    <dgm:cxn modelId="{A6EE0CB1-28EC-BB41-8D82-93667EDB9378}" type="presParOf" srcId="{A7F510F7-0CD0-1F45-93F3-B8BE5278CC92}" destId="{2DA26ECC-EDFC-1F46-87F4-C311F28FE651}" srcOrd="2" destOrd="0" presId="urn:microsoft.com/office/officeart/2005/8/layout/vList4"/>
    <dgm:cxn modelId="{198E9D96-27F6-C447-A910-5949E9D7E3D0}" type="presParOf" srcId="{DC958976-8BD7-504A-A7FC-9B4CB264A873}" destId="{F82BE1DA-191A-7E4D-ADDE-7BFB443BF6AC}" srcOrd="9" destOrd="0" presId="urn:microsoft.com/office/officeart/2005/8/layout/vList4"/>
    <dgm:cxn modelId="{F324A6B8-76DD-BC42-B59E-7E5801204E13}" type="presParOf" srcId="{DC958976-8BD7-504A-A7FC-9B4CB264A873}" destId="{E2546106-E9E6-B945-8458-8CBF85B65397}" srcOrd="10" destOrd="0" presId="urn:microsoft.com/office/officeart/2005/8/layout/vList4"/>
    <dgm:cxn modelId="{DD33AA17-F068-BF41-A104-9F1917B98EBB}" type="presParOf" srcId="{E2546106-E9E6-B945-8458-8CBF85B65397}" destId="{BAEB892E-3172-A347-9371-C3E96F2DB5F5}" srcOrd="0" destOrd="0" presId="urn:microsoft.com/office/officeart/2005/8/layout/vList4"/>
    <dgm:cxn modelId="{82F62A8A-0888-7449-8E6A-F8E98259B9FA}" type="presParOf" srcId="{E2546106-E9E6-B945-8458-8CBF85B65397}" destId="{32D1740F-67C4-6D42-91AD-7D79747043E0}" srcOrd="1" destOrd="0" presId="urn:microsoft.com/office/officeart/2005/8/layout/vList4"/>
    <dgm:cxn modelId="{0E9DA712-3B50-B14F-9B35-E733F01A8E1A}" type="presParOf" srcId="{E2546106-E9E6-B945-8458-8CBF85B65397}" destId="{01BCB654-433B-2143-BDEC-F202DE2D635E}" srcOrd="2" destOrd="0" presId="urn:microsoft.com/office/officeart/2005/8/layout/vList4"/>
    <dgm:cxn modelId="{F9C8860D-4AA4-2346-86A7-3342B1D6BBA2}" type="presParOf" srcId="{DC958976-8BD7-504A-A7FC-9B4CB264A873}" destId="{CE03D830-1A3A-954B-B4C9-B6C2776EC3CA}" srcOrd="11" destOrd="0" presId="urn:microsoft.com/office/officeart/2005/8/layout/vList4"/>
    <dgm:cxn modelId="{05EEFC92-98E6-024F-82DE-55FD1F4C6B8D}" type="presParOf" srcId="{DC958976-8BD7-504A-A7FC-9B4CB264A873}" destId="{27F2FF2A-9A51-2C49-931D-0AA9A0BF60F7}" srcOrd="12" destOrd="0" presId="urn:microsoft.com/office/officeart/2005/8/layout/vList4"/>
    <dgm:cxn modelId="{AA042E0A-8C5E-0E47-9BF1-5C46F83A2EB0}" type="presParOf" srcId="{27F2FF2A-9A51-2C49-931D-0AA9A0BF60F7}" destId="{98F45C4A-27C3-3547-8E5C-C5DD49837FCE}" srcOrd="0" destOrd="0" presId="urn:microsoft.com/office/officeart/2005/8/layout/vList4"/>
    <dgm:cxn modelId="{A848C26B-10B5-2E4F-A9F1-8A0EF79BDCF3}" type="presParOf" srcId="{27F2FF2A-9A51-2C49-931D-0AA9A0BF60F7}" destId="{2B121ABB-C44A-8149-BCD4-B2E47043700B}" srcOrd="1" destOrd="0" presId="urn:microsoft.com/office/officeart/2005/8/layout/vList4"/>
    <dgm:cxn modelId="{26649608-4988-BE49-9B2A-94809E384C46}" type="presParOf" srcId="{27F2FF2A-9A51-2C49-931D-0AA9A0BF60F7}" destId="{DEED57C2-02A6-E146-B442-7AD8D42A5435}"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8A6836-8256-5947-A3A3-AD2C2DA2276C}" type="doc">
      <dgm:prSet loTypeId="urn:microsoft.com/office/officeart/2005/8/layout/chart3" loCatId="" qsTypeId="urn:microsoft.com/office/officeart/2005/8/quickstyle/simple2" qsCatId="simple" csTypeId="urn:microsoft.com/office/officeart/2005/8/colors/accent0_2" csCatId="mainScheme" phldr="1"/>
      <dgm:spPr/>
    </dgm:pt>
    <dgm:pt modelId="{BADC4528-A2A3-4944-A20F-44F34DB03C18}">
      <dgm:prSet phldrT="[Text]" custT="1"/>
      <dgm:spPr>
        <a:solidFill>
          <a:schemeClr val="accent1">
            <a:lumMod val="75000"/>
          </a:schemeClr>
        </a:solidFill>
        <a:ln>
          <a:solidFill>
            <a:schemeClr val="bg1"/>
          </a:solidFill>
        </a:ln>
      </dgm:spPr>
      <dgm:t>
        <a:bodyPr/>
        <a:lstStyle/>
        <a:p>
          <a:r>
            <a:rPr lang="en-GB" sz="1000" dirty="0">
              <a:solidFill>
                <a:schemeClr val="bg1"/>
              </a:solidFill>
            </a:rPr>
            <a:t> </a:t>
          </a:r>
          <a:r>
            <a:rPr lang="en-GB" sz="1200" dirty="0">
              <a:solidFill>
                <a:schemeClr val="bg1"/>
              </a:solidFill>
            </a:rPr>
            <a:t>Personal demographics</a:t>
          </a:r>
          <a:endParaRPr lang="en-GB" sz="1000" dirty="0">
            <a:solidFill>
              <a:schemeClr val="bg1"/>
            </a:solidFill>
          </a:endParaRPr>
        </a:p>
      </dgm:t>
    </dgm:pt>
    <dgm:pt modelId="{26093026-589B-144D-9DBD-E4A2F7B7071E}" type="parTrans" cxnId="{D7448DD3-BCF3-2A4B-90B5-AC009669088D}">
      <dgm:prSet/>
      <dgm:spPr/>
      <dgm:t>
        <a:bodyPr/>
        <a:lstStyle/>
        <a:p>
          <a:endParaRPr lang="en-GB" sz="1000"/>
        </a:p>
      </dgm:t>
    </dgm:pt>
    <dgm:pt modelId="{A2F20D43-0EB6-F741-9DE3-F293C9EF2F71}" type="sibTrans" cxnId="{D7448DD3-BCF3-2A4B-90B5-AC009669088D}">
      <dgm:prSet/>
      <dgm:spPr/>
      <dgm:t>
        <a:bodyPr/>
        <a:lstStyle/>
        <a:p>
          <a:endParaRPr lang="en-GB" sz="1000"/>
        </a:p>
      </dgm:t>
    </dgm:pt>
    <dgm:pt modelId="{63F4E48D-B6EA-BF4A-B92B-332268B96BB1}">
      <dgm:prSet phldrT="[Text]" custT="1"/>
      <dgm:spPr>
        <a:solidFill>
          <a:schemeClr val="accent1">
            <a:lumMod val="75000"/>
          </a:schemeClr>
        </a:solidFill>
      </dgm:spPr>
      <dgm:t>
        <a:bodyPr/>
        <a:lstStyle/>
        <a:p>
          <a:r>
            <a:rPr lang="en-GB" sz="1000" dirty="0">
              <a:solidFill>
                <a:schemeClr val="bg1"/>
              </a:solidFill>
            </a:rPr>
            <a:t> </a:t>
          </a:r>
          <a:r>
            <a:rPr lang="en-GB" sz="1200" dirty="0">
              <a:solidFill>
                <a:schemeClr val="bg1"/>
              </a:solidFill>
            </a:rPr>
            <a:t>Medications</a:t>
          </a:r>
        </a:p>
      </dgm:t>
    </dgm:pt>
    <dgm:pt modelId="{BD20B355-5DA6-C047-A27A-924963CA183F}" type="parTrans" cxnId="{152FCEEA-150E-A44D-BC99-26C51FCAC3C1}">
      <dgm:prSet/>
      <dgm:spPr/>
      <dgm:t>
        <a:bodyPr/>
        <a:lstStyle/>
        <a:p>
          <a:endParaRPr lang="en-GB" sz="1000"/>
        </a:p>
      </dgm:t>
    </dgm:pt>
    <dgm:pt modelId="{7A3C0987-E0CB-0440-BE57-57BBCE39CCC8}" type="sibTrans" cxnId="{152FCEEA-150E-A44D-BC99-26C51FCAC3C1}">
      <dgm:prSet/>
      <dgm:spPr/>
      <dgm:t>
        <a:bodyPr/>
        <a:lstStyle/>
        <a:p>
          <a:endParaRPr lang="en-GB" sz="1000"/>
        </a:p>
      </dgm:t>
    </dgm:pt>
    <dgm:pt modelId="{D3D7E023-300C-DE4D-8E1C-FCF2FADEE4B9}">
      <dgm:prSet phldrT="[Text]" custT="1"/>
      <dgm:spPr>
        <a:solidFill>
          <a:schemeClr val="accent1">
            <a:lumMod val="75000"/>
          </a:schemeClr>
        </a:solidFill>
        <a:ln>
          <a:solidFill>
            <a:schemeClr val="bg1"/>
          </a:solidFill>
        </a:ln>
      </dgm:spPr>
      <dgm:t>
        <a:bodyPr/>
        <a:lstStyle/>
        <a:p>
          <a:r>
            <a:rPr lang="en-GB" sz="1000" dirty="0">
              <a:solidFill>
                <a:schemeClr val="bg1"/>
              </a:solidFill>
            </a:rPr>
            <a:t> </a:t>
          </a:r>
          <a:r>
            <a:rPr lang="en-GB" sz="1200" dirty="0">
              <a:solidFill>
                <a:schemeClr val="bg1"/>
              </a:solidFill>
            </a:rPr>
            <a:t>Discharges / Transfer of Care</a:t>
          </a:r>
          <a:endParaRPr lang="en-GB" sz="1000" dirty="0">
            <a:solidFill>
              <a:schemeClr val="bg1"/>
            </a:solidFill>
          </a:endParaRPr>
        </a:p>
      </dgm:t>
    </dgm:pt>
    <dgm:pt modelId="{FB562994-6938-E24A-B88E-4A2252C3E198}" type="parTrans" cxnId="{14EA9F1E-1C95-4A4D-8813-1B2EF0A81E20}">
      <dgm:prSet/>
      <dgm:spPr/>
      <dgm:t>
        <a:bodyPr/>
        <a:lstStyle/>
        <a:p>
          <a:endParaRPr lang="en-GB" sz="1000"/>
        </a:p>
      </dgm:t>
    </dgm:pt>
    <dgm:pt modelId="{3CC8F364-3390-6449-9420-C40E56E03F03}" type="sibTrans" cxnId="{14EA9F1E-1C95-4A4D-8813-1B2EF0A81E20}">
      <dgm:prSet/>
      <dgm:spPr/>
      <dgm:t>
        <a:bodyPr/>
        <a:lstStyle/>
        <a:p>
          <a:endParaRPr lang="en-GB" sz="1000"/>
        </a:p>
      </dgm:t>
    </dgm:pt>
    <dgm:pt modelId="{ED2C5FA3-2886-AA49-8662-00ADA53410EC}">
      <dgm:prSet phldrT="[Text]" custT="1"/>
      <dgm:spPr>
        <a:solidFill>
          <a:schemeClr val="accent1">
            <a:lumMod val="75000"/>
          </a:schemeClr>
        </a:solidFill>
        <a:ln>
          <a:solidFill>
            <a:schemeClr val="bg1"/>
          </a:solidFill>
        </a:ln>
      </dgm:spPr>
      <dgm:t>
        <a:bodyPr/>
        <a:lstStyle/>
        <a:p>
          <a:r>
            <a:rPr lang="en-GB" sz="1000" dirty="0">
              <a:solidFill>
                <a:schemeClr val="bg1"/>
              </a:solidFill>
            </a:rPr>
            <a:t> </a:t>
          </a:r>
          <a:r>
            <a:rPr lang="en-GB" sz="1200" dirty="0">
              <a:solidFill>
                <a:schemeClr val="bg1"/>
              </a:solidFill>
            </a:rPr>
            <a:t>Test Results</a:t>
          </a:r>
          <a:endParaRPr lang="en-GB" sz="1000" dirty="0">
            <a:solidFill>
              <a:schemeClr val="bg1"/>
            </a:solidFill>
          </a:endParaRPr>
        </a:p>
      </dgm:t>
    </dgm:pt>
    <dgm:pt modelId="{8BEC3CE7-3D20-C74C-9E62-919A810DF0FE}" type="parTrans" cxnId="{A75FF90F-97ED-664D-A3D6-ACADCD6A23D0}">
      <dgm:prSet/>
      <dgm:spPr/>
      <dgm:t>
        <a:bodyPr/>
        <a:lstStyle/>
        <a:p>
          <a:endParaRPr lang="en-GB" sz="1000"/>
        </a:p>
      </dgm:t>
    </dgm:pt>
    <dgm:pt modelId="{FC3C9A59-DE4E-DE48-96FD-D9C11EEEDCF5}" type="sibTrans" cxnId="{A75FF90F-97ED-664D-A3D6-ACADCD6A23D0}">
      <dgm:prSet/>
      <dgm:spPr/>
      <dgm:t>
        <a:bodyPr/>
        <a:lstStyle/>
        <a:p>
          <a:endParaRPr lang="en-GB" sz="1000"/>
        </a:p>
      </dgm:t>
    </dgm:pt>
    <dgm:pt modelId="{88EA1892-106F-5640-BE4B-F28E07396827}">
      <dgm:prSet phldrT="[Text]" custT="1"/>
      <dgm:spPr>
        <a:solidFill>
          <a:schemeClr val="accent1">
            <a:lumMod val="75000"/>
          </a:schemeClr>
        </a:solidFill>
        <a:ln>
          <a:solidFill>
            <a:schemeClr val="bg1"/>
          </a:solidFill>
        </a:ln>
      </dgm:spPr>
      <dgm:t>
        <a:bodyPr/>
        <a:lstStyle/>
        <a:p>
          <a:r>
            <a:rPr lang="en-GB" sz="1200" dirty="0">
              <a:solidFill>
                <a:schemeClr val="bg1"/>
              </a:solidFill>
            </a:rPr>
            <a:t> #</a:t>
          </a:r>
          <a:r>
            <a:rPr lang="en-GB" sz="1200" dirty="0" err="1">
              <a:solidFill>
                <a:schemeClr val="bg1"/>
              </a:solidFill>
            </a:rPr>
            <a:t>AboutMe</a:t>
          </a:r>
          <a:endParaRPr lang="en-GB" sz="1200" dirty="0">
            <a:solidFill>
              <a:schemeClr val="bg1"/>
            </a:solidFill>
          </a:endParaRPr>
        </a:p>
      </dgm:t>
    </dgm:pt>
    <dgm:pt modelId="{7C2E7175-8529-314E-884F-F4D007F9ADFC}" type="parTrans" cxnId="{E310545B-C94C-E34C-AB70-D168D2F17A3B}">
      <dgm:prSet/>
      <dgm:spPr/>
      <dgm:t>
        <a:bodyPr/>
        <a:lstStyle/>
        <a:p>
          <a:endParaRPr lang="en-GB" sz="1000"/>
        </a:p>
      </dgm:t>
    </dgm:pt>
    <dgm:pt modelId="{C994FEC6-F351-3842-B533-E4267551F632}" type="sibTrans" cxnId="{E310545B-C94C-E34C-AB70-D168D2F17A3B}">
      <dgm:prSet/>
      <dgm:spPr/>
      <dgm:t>
        <a:bodyPr/>
        <a:lstStyle/>
        <a:p>
          <a:endParaRPr lang="en-GB" sz="1000"/>
        </a:p>
      </dgm:t>
    </dgm:pt>
    <dgm:pt modelId="{79643AA8-F4D0-6F41-96E1-8350B1EFFE47}">
      <dgm:prSet phldrT="[Text]" custT="1"/>
      <dgm:spPr>
        <a:solidFill>
          <a:schemeClr val="accent1">
            <a:lumMod val="75000"/>
          </a:schemeClr>
        </a:solidFill>
        <a:ln>
          <a:solidFill>
            <a:schemeClr val="bg1"/>
          </a:solidFill>
        </a:ln>
      </dgm:spPr>
      <dgm:t>
        <a:bodyPr/>
        <a:lstStyle/>
        <a:p>
          <a:r>
            <a:rPr lang="en-GB" sz="1200" dirty="0">
              <a:solidFill>
                <a:schemeClr val="accent5"/>
              </a:solidFill>
            </a:rPr>
            <a:t> </a:t>
          </a:r>
          <a:r>
            <a:rPr lang="en-GB" sz="1200" dirty="0">
              <a:solidFill>
                <a:schemeClr val="bg1"/>
              </a:solidFill>
            </a:rPr>
            <a:t>Referrals</a:t>
          </a:r>
          <a:r>
            <a:rPr lang="en-GB" sz="1200" dirty="0">
              <a:solidFill>
                <a:schemeClr val="accent5"/>
              </a:solidFill>
            </a:rPr>
            <a:t> </a:t>
          </a:r>
          <a:r>
            <a:rPr lang="en-GB" sz="1200" dirty="0">
              <a:solidFill>
                <a:schemeClr val="bg1"/>
              </a:solidFill>
            </a:rPr>
            <a:t>and Appointments</a:t>
          </a:r>
        </a:p>
      </dgm:t>
    </dgm:pt>
    <dgm:pt modelId="{663EA943-BE3D-3D4C-AC15-0BBF7387D964}" type="parTrans" cxnId="{08F100DB-793E-D647-A942-56EBE5830F27}">
      <dgm:prSet/>
      <dgm:spPr/>
      <dgm:t>
        <a:bodyPr/>
        <a:lstStyle/>
        <a:p>
          <a:endParaRPr lang="en-GB" sz="1000"/>
        </a:p>
      </dgm:t>
    </dgm:pt>
    <dgm:pt modelId="{D9E58D7C-8E8B-524F-8AAF-5354A830B523}" type="sibTrans" cxnId="{08F100DB-793E-D647-A942-56EBE5830F27}">
      <dgm:prSet/>
      <dgm:spPr/>
      <dgm:t>
        <a:bodyPr/>
        <a:lstStyle/>
        <a:p>
          <a:endParaRPr lang="en-GB" sz="1000"/>
        </a:p>
      </dgm:t>
    </dgm:pt>
    <dgm:pt modelId="{16C67881-B429-ED4D-AFE1-9921B5815E89}">
      <dgm:prSet phldrT="[Text]" custT="1"/>
      <dgm:spPr>
        <a:solidFill>
          <a:schemeClr val="accent1">
            <a:lumMod val="75000"/>
          </a:schemeClr>
        </a:solidFill>
      </dgm:spPr>
      <dgm:t>
        <a:bodyPr/>
        <a:lstStyle/>
        <a:p>
          <a:r>
            <a:rPr lang="en-GB" sz="1200" dirty="0">
              <a:solidFill>
                <a:schemeClr val="bg1"/>
              </a:solidFill>
            </a:rPr>
            <a:t>  Primary Care</a:t>
          </a:r>
        </a:p>
      </dgm:t>
    </dgm:pt>
    <dgm:pt modelId="{7093D39F-B7EB-994B-B9C3-C43CE2B72EC3}" type="parTrans" cxnId="{A28586B4-8208-2A42-A7CA-BC485F11B81F}">
      <dgm:prSet/>
      <dgm:spPr/>
      <dgm:t>
        <a:bodyPr/>
        <a:lstStyle/>
        <a:p>
          <a:endParaRPr lang="en-GB" sz="1000"/>
        </a:p>
      </dgm:t>
    </dgm:pt>
    <dgm:pt modelId="{B95AE047-35C0-8F47-8DA4-85BE394EBA3D}" type="sibTrans" cxnId="{A28586B4-8208-2A42-A7CA-BC485F11B81F}">
      <dgm:prSet/>
      <dgm:spPr/>
      <dgm:t>
        <a:bodyPr/>
        <a:lstStyle/>
        <a:p>
          <a:endParaRPr lang="en-GB" sz="1000"/>
        </a:p>
      </dgm:t>
    </dgm:pt>
    <dgm:pt modelId="{63014177-2AEA-BC4E-B807-F454D906B392}">
      <dgm:prSet phldrT="[Text]" custT="1"/>
      <dgm:spPr>
        <a:solidFill>
          <a:schemeClr val="accent1">
            <a:lumMod val="75000"/>
          </a:schemeClr>
        </a:solidFill>
      </dgm:spPr>
      <dgm:t>
        <a:bodyPr/>
        <a:lstStyle/>
        <a:p>
          <a:r>
            <a:rPr lang="en-GB" sz="1200" dirty="0">
              <a:solidFill>
                <a:schemeClr val="bg1"/>
              </a:solidFill>
            </a:rPr>
            <a:t>  Secondary Care</a:t>
          </a:r>
        </a:p>
      </dgm:t>
    </dgm:pt>
    <dgm:pt modelId="{DE60B09F-EC91-4440-B5CD-B76191180976}" type="parTrans" cxnId="{030F9CB3-57DA-AF4E-B972-6E523FA097F4}">
      <dgm:prSet/>
      <dgm:spPr/>
      <dgm:t>
        <a:bodyPr/>
        <a:lstStyle/>
        <a:p>
          <a:endParaRPr lang="en-GB" sz="1000"/>
        </a:p>
      </dgm:t>
    </dgm:pt>
    <dgm:pt modelId="{8328D188-4680-CE43-825C-ECF02D0757C1}" type="sibTrans" cxnId="{030F9CB3-57DA-AF4E-B972-6E523FA097F4}">
      <dgm:prSet/>
      <dgm:spPr/>
      <dgm:t>
        <a:bodyPr/>
        <a:lstStyle/>
        <a:p>
          <a:endParaRPr lang="en-GB" sz="1000"/>
        </a:p>
      </dgm:t>
    </dgm:pt>
    <dgm:pt modelId="{87614551-3F25-2C4D-B34C-6F40AD7DAA1A}">
      <dgm:prSet phldrT="[Text]" custT="1"/>
      <dgm:spPr>
        <a:solidFill>
          <a:schemeClr val="accent1">
            <a:lumMod val="75000"/>
          </a:schemeClr>
        </a:solidFill>
      </dgm:spPr>
      <dgm:t>
        <a:bodyPr/>
        <a:lstStyle/>
        <a:p>
          <a:r>
            <a:rPr lang="en-GB" sz="1200" dirty="0">
              <a:solidFill>
                <a:schemeClr val="bg1"/>
              </a:solidFill>
            </a:rPr>
            <a:t>  OTC</a:t>
          </a:r>
        </a:p>
      </dgm:t>
    </dgm:pt>
    <dgm:pt modelId="{8DDB8C76-C5AC-AC49-BD0D-175A7012EC7B}" type="parTrans" cxnId="{A9238C7B-3A9D-7B41-9A45-789625297EFD}">
      <dgm:prSet/>
      <dgm:spPr/>
      <dgm:t>
        <a:bodyPr/>
        <a:lstStyle/>
        <a:p>
          <a:endParaRPr lang="en-GB" sz="1000"/>
        </a:p>
      </dgm:t>
    </dgm:pt>
    <dgm:pt modelId="{E8CEA8AC-4A63-AF42-9FF6-DC872D51E5AB}" type="sibTrans" cxnId="{A9238C7B-3A9D-7B41-9A45-789625297EFD}">
      <dgm:prSet/>
      <dgm:spPr/>
      <dgm:t>
        <a:bodyPr/>
        <a:lstStyle/>
        <a:p>
          <a:endParaRPr lang="en-GB" sz="1000"/>
        </a:p>
      </dgm:t>
    </dgm:pt>
    <dgm:pt modelId="{9E2A1AEE-AAF9-C24D-B329-FA9C9F1C57F9}">
      <dgm:prSet phldrT="[Text]" custT="1"/>
      <dgm:spPr>
        <a:solidFill>
          <a:schemeClr val="accent1">
            <a:lumMod val="75000"/>
          </a:schemeClr>
        </a:solidFill>
      </dgm:spPr>
      <dgm:t>
        <a:bodyPr/>
        <a:lstStyle/>
        <a:p>
          <a:r>
            <a:rPr lang="en-GB" sz="1200" dirty="0">
              <a:solidFill>
                <a:schemeClr val="bg1"/>
              </a:solidFill>
            </a:rPr>
            <a:t>  Other</a:t>
          </a:r>
        </a:p>
      </dgm:t>
    </dgm:pt>
    <dgm:pt modelId="{27DFE814-1D19-3940-8350-2B2853EA7CB6}" type="parTrans" cxnId="{4F893030-5E6D-AC45-A27F-E69F1044DAE0}">
      <dgm:prSet/>
      <dgm:spPr/>
      <dgm:t>
        <a:bodyPr/>
        <a:lstStyle/>
        <a:p>
          <a:endParaRPr lang="en-GB" sz="1000"/>
        </a:p>
      </dgm:t>
    </dgm:pt>
    <dgm:pt modelId="{5BB53702-71FB-B743-AE06-B34A910A8A63}" type="sibTrans" cxnId="{4F893030-5E6D-AC45-A27F-E69F1044DAE0}">
      <dgm:prSet/>
      <dgm:spPr/>
      <dgm:t>
        <a:bodyPr/>
        <a:lstStyle/>
        <a:p>
          <a:endParaRPr lang="en-GB" sz="1000"/>
        </a:p>
      </dgm:t>
    </dgm:pt>
    <dgm:pt modelId="{348E5E93-8472-134A-B6B7-2A34A49D8478}">
      <dgm:prSet phldrT="[Text]" custT="1"/>
      <dgm:spPr>
        <a:solidFill>
          <a:schemeClr val="accent1">
            <a:lumMod val="75000"/>
          </a:schemeClr>
        </a:solidFill>
        <a:ln>
          <a:solidFill>
            <a:schemeClr val="bg1"/>
          </a:solidFill>
        </a:ln>
      </dgm:spPr>
      <dgm:t>
        <a:bodyPr/>
        <a:lstStyle/>
        <a:p>
          <a:r>
            <a:rPr lang="en-GB" sz="1200" dirty="0">
              <a:solidFill>
                <a:schemeClr val="bg1"/>
              </a:solidFill>
            </a:rPr>
            <a:t> Care Plans</a:t>
          </a:r>
        </a:p>
      </dgm:t>
    </dgm:pt>
    <dgm:pt modelId="{17AA2199-6F7F-6343-97B9-371C02892640}" type="parTrans" cxnId="{66E849ED-75D0-6B43-9B31-CCBB275BFDF3}">
      <dgm:prSet/>
      <dgm:spPr/>
      <dgm:t>
        <a:bodyPr/>
        <a:lstStyle/>
        <a:p>
          <a:endParaRPr lang="en-GB" sz="1000"/>
        </a:p>
      </dgm:t>
    </dgm:pt>
    <dgm:pt modelId="{E7FEBDC1-1B68-CE4F-A813-DBC71CFEE10B}" type="sibTrans" cxnId="{66E849ED-75D0-6B43-9B31-CCBB275BFDF3}">
      <dgm:prSet/>
      <dgm:spPr/>
      <dgm:t>
        <a:bodyPr/>
        <a:lstStyle/>
        <a:p>
          <a:endParaRPr lang="en-GB" sz="1000"/>
        </a:p>
      </dgm:t>
    </dgm:pt>
    <dgm:pt modelId="{2953A8EA-A801-D34F-B9C2-F5D8D94A75AC}" type="pres">
      <dgm:prSet presAssocID="{2E8A6836-8256-5947-A3A3-AD2C2DA2276C}" presName="compositeShape" presStyleCnt="0">
        <dgm:presLayoutVars>
          <dgm:chMax val="7"/>
          <dgm:dir/>
          <dgm:resizeHandles val="exact"/>
        </dgm:presLayoutVars>
      </dgm:prSet>
      <dgm:spPr/>
    </dgm:pt>
    <dgm:pt modelId="{9EC654EF-ADB2-644B-86D3-6917BE12B4A5}" type="pres">
      <dgm:prSet presAssocID="{2E8A6836-8256-5947-A3A3-AD2C2DA2276C}" presName="wedge1" presStyleLbl="node1" presStyleIdx="0" presStyleCnt="7" custLinFactNeighborX="-228" custLinFactNeighborY="456"/>
      <dgm:spPr/>
    </dgm:pt>
    <dgm:pt modelId="{FEFC4469-63A9-7342-A6BD-C3D9B0CB59B4}" type="pres">
      <dgm:prSet presAssocID="{2E8A6836-8256-5947-A3A3-AD2C2DA2276C}" presName="wedge1Tx" presStyleLbl="node1" presStyleIdx="0" presStyleCnt="7">
        <dgm:presLayoutVars>
          <dgm:chMax val="0"/>
          <dgm:chPref val="0"/>
          <dgm:bulletEnabled val="1"/>
        </dgm:presLayoutVars>
      </dgm:prSet>
      <dgm:spPr/>
    </dgm:pt>
    <dgm:pt modelId="{9413B223-EC8F-2740-9D04-92F608E40DF8}" type="pres">
      <dgm:prSet presAssocID="{2E8A6836-8256-5947-A3A3-AD2C2DA2276C}" presName="wedge2" presStyleLbl="node1" presStyleIdx="1" presStyleCnt="7"/>
      <dgm:spPr/>
    </dgm:pt>
    <dgm:pt modelId="{8F90AAE4-857D-5141-8B3B-F82CD1B3AF47}" type="pres">
      <dgm:prSet presAssocID="{2E8A6836-8256-5947-A3A3-AD2C2DA2276C}" presName="wedge2Tx" presStyleLbl="node1" presStyleIdx="1" presStyleCnt="7">
        <dgm:presLayoutVars>
          <dgm:chMax val="0"/>
          <dgm:chPref val="0"/>
          <dgm:bulletEnabled val="1"/>
        </dgm:presLayoutVars>
      </dgm:prSet>
      <dgm:spPr/>
    </dgm:pt>
    <dgm:pt modelId="{AB4BFEA8-971D-A548-BE5F-F8B5546B92C5}" type="pres">
      <dgm:prSet presAssocID="{2E8A6836-8256-5947-A3A3-AD2C2DA2276C}" presName="wedge3" presStyleLbl="node1" presStyleIdx="2" presStyleCnt="7"/>
      <dgm:spPr/>
    </dgm:pt>
    <dgm:pt modelId="{C9832ABC-885B-5447-807D-467DB07DA37B}" type="pres">
      <dgm:prSet presAssocID="{2E8A6836-8256-5947-A3A3-AD2C2DA2276C}" presName="wedge3Tx" presStyleLbl="node1" presStyleIdx="2" presStyleCnt="7">
        <dgm:presLayoutVars>
          <dgm:chMax val="0"/>
          <dgm:chPref val="0"/>
          <dgm:bulletEnabled val="1"/>
        </dgm:presLayoutVars>
      </dgm:prSet>
      <dgm:spPr/>
    </dgm:pt>
    <dgm:pt modelId="{E712AB02-01CB-1A4F-B9EA-6C0CFB6D63D8}" type="pres">
      <dgm:prSet presAssocID="{2E8A6836-8256-5947-A3A3-AD2C2DA2276C}" presName="wedge4" presStyleLbl="node1" presStyleIdx="3" presStyleCnt="7"/>
      <dgm:spPr/>
    </dgm:pt>
    <dgm:pt modelId="{71AA364D-3433-3142-8CF6-29514144FD89}" type="pres">
      <dgm:prSet presAssocID="{2E8A6836-8256-5947-A3A3-AD2C2DA2276C}" presName="wedge4Tx" presStyleLbl="node1" presStyleIdx="3" presStyleCnt="7">
        <dgm:presLayoutVars>
          <dgm:chMax val="0"/>
          <dgm:chPref val="0"/>
          <dgm:bulletEnabled val="1"/>
        </dgm:presLayoutVars>
      </dgm:prSet>
      <dgm:spPr/>
    </dgm:pt>
    <dgm:pt modelId="{2CABB93A-3A50-5448-9F18-BC9E1351E2B8}" type="pres">
      <dgm:prSet presAssocID="{2E8A6836-8256-5947-A3A3-AD2C2DA2276C}" presName="wedge5" presStyleLbl="node1" presStyleIdx="4" presStyleCnt="7"/>
      <dgm:spPr/>
    </dgm:pt>
    <dgm:pt modelId="{769D8D4E-30C6-9C4C-8720-EE31CCF1D5F0}" type="pres">
      <dgm:prSet presAssocID="{2E8A6836-8256-5947-A3A3-AD2C2DA2276C}" presName="wedge5Tx" presStyleLbl="node1" presStyleIdx="4" presStyleCnt="7">
        <dgm:presLayoutVars>
          <dgm:chMax val="0"/>
          <dgm:chPref val="0"/>
          <dgm:bulletEnabled val="1"/>
        </dgm:presLayoutVars>
      </dgm:prSet>
      <dgm:spPr/>
    </dgm:pt>
    <dgm:pt modelId="{897AE0AB-16A8-084D-BD8B-A475E3E5A380}" type="pres">
      <dgm:prSet presAssocID="{2E8A6836-8256-5947-A3A3-AD2C2DA2276C}" presName="wedge6" presStyleLbl="node1" presStyleIdx="5" presStyleCnt="7" custLinFactNeighborX="96" custLinFactNeighborY="-1"/>
      <dgm:spPr/>
    </dgm:pt>
    <dgm:pt modelId="{835476B9-E4C6-FA45-9186-4069B2E0AEB9}" type="pres">
      <dgm:prSet presAssocID="{2E8A6836-8256-5947-A3A3-AD2C2DA2276C}" presName="wedge6Tx" presStyleLbl="node1" presStyleIdx="5" presStyleCnt="7">
        <dgm:presLayoutVars>
          <dgm:chMax val="0"/>
          <dgm:chPref val="0"/>
          <dgm:bulletEnabled val="1"/>
        </dgm:presLayoutVars>
      </dgm:prSet>
      <dgm:spPr/>
    </dgm:pt>
    <dgm:pt modelId="{1AB7A7FE-AEAE-0B4E-8DD0-EEB05D327F06}" type="pres">
      <dgm:prSet presAssocID="{2E8A6836-8256-5947-A3A3-AD2C2DA2276C}" presName="wedge7" presStyleLbl="node1" presStyleIdx="6" presStyleCnt="7"/>
      <dgm:spPr/>
    </dgm:pt>
    <dgm:pt modelId="{50905DE0-A78D-FA47-9CBD-A2FEF2C1C256}" type="pres">
      <dgm:prSet presAssocID="{2E8A6836-8256-5947-A3A3-AD2C2DA2276C}" presName="wedge7Tx" presStyleLbl="node1" presStyleIdx="6" presStyleCnt="7">
        <dgm:presLayoutVars>
          <dgm:chMax val="0"/>
          <dgm:chPref val="0"/>
          <dgm:bulletEnabled val="1"/>
        </dgm:presLayoutVars>
      </dgm:prSet>
      <dgm:spPr/>
    </dgm:pt>
  </dgm:ptLst>
  <dgm:cxnLst>
    <dgm:cxn modelId="{C8B3BB02-042D-5C42-BF7C-9ACD4CD1A42D}" type="presOf" srcId="{63014177-2AEA-BC4E-B807-F454D906B392}" destId="{FEFC4469-63A9-7342-A6BD-C3D9B0CB59B4}" srcOrd="1" destOrd="2" presId="urn:microsoft.com/office/officeart/2005/8/layout/chart3"/>
    <dgm:cxn modelId="{C7B7D505-54A7-3E42-AB36-19D66496CE76}" type="presOf" srcId="{ED2C5FA3-2886-AA49-8662-00ADA53410EC}" destId="{E712AB02-01CB-1A4F-B9EA-6C0CFB6D63D8}" srcOrd="0" destOrd="0" presId="urn:microsoft.com/office/officeart/2005/8/layout/chart3"/>
    <dgm:cxn modelId="{A75FF90F-97ED-664D-A3D6-ACADCD6A23D0}" srcId="{2E8A6836-8256-5947-A3A3-AD2C2DA2276C}" destId="{ED2C5FA3-2886-AA49-8662-00ADA53410EC}" srcOrd="3" destOrd="0" parTransId="{8BEC3CE7-3D20-C74C-9E62-919A810DF0FE}" sibTransId="{FC3C9A59-DE4E-DE48-96FD-D9C11EEEDCF5}"/>
    <dgm:cxn modelId="{95E6B513-6D6A-D749-9DA0-287EC447EF57}" type="presOf" srcId="{ED2C5FA3-2886-AA49-8662-00ADA53410EC}" destId="{71AA364D-3433-3142-8CF6-29514144FD89}" srcOrd="1" destOrd="0" presId="urn:microsoft.com/office/officeart/2005/8/layout/chart3"/>
    <dgm:cxn modelId="{9847F717-D640-9A4C-A410-D63F42361243}" type="presOf" srcId="{BADC4528-A2A3-4944-A20F-44F34DB03C18}" destId="{1AB7A7FE-AEAE-0B4E-8DD0-EEB05D327F06}" srcOrd="0" destOrd="0" presId="urn:microsoft.com/office/officeart/2005/8/layout/chart3"/>
    <dgm:cxn modelId="{14EA9F1E-1C95-4A4D-8813-1B2EF0A81E20}" srcId="{2E8A6836-8256-5947-A3A3-AD2C2DA2276C}" destId="{D3D7E023-300C-DE4D-8E1C-FCF2FADEE4B9}" srcOrd="2" destOrd="0" parTransId="{FB562994-6938-E24A-B88E-4A2252C3E198}" sibTransId="{3CC8F364-3390-6449-9420-C40E56E03F03}"/>
    <dgm:cxn modelId="{8F3AFB23-3BC8-2047-A4D0-EE27911DE046}" type="presOf" srcId="{88EA1892-106F-5640-BE4B-F28E07396827}" destId="{897AE0AB-16A8-084D-BD8B-A475E3E5A380}" srcOrd="0" destOrd="0" presId="urn:microsoft.com/office/officeart/2005/8/layout/chart3"/>
    <dgm:cxn modelId="{088D4F29-FF7A-6E43-B6BA-B4FEF17E1F55}" type="presOf" srcId="{79643AA8-F4D0-6F41-96E1-8350B1EFFE47}" destId="{9413B223-EC8F-2740-9D04-92F608E40DF8}" srcOrd="0" destOrd="0" presId="urn:microsoft.com/office/officeart/2005/8/layout/chart3"/>
    <dgm:cxn modelId="{4F893030-5E6D-AC45-A27F-E69F1044DAE0}" srcId="{63F4E48D-B6EA-BF4A-B92B-332268B96BB1}" destId="{9E2A1AEE-AAF9-C24D-B329-FA9C9F1C57F9}" srcOrd="3" destOrd="0" parTransId="{27DFE814-1D19-3940-8350-2B2853EA7CB6}" sibTransId="{5BB53702-71FB-B743-AE06-B34A910A8A63}"/>
    <dgm:cxn modelId="{C2AC1B32-E22E-9641-B825-732B27F698EB}" type="presOf" srcId="{16C67881-B429-ED4D-AFE1-9921B5815E89}" destId="{9EC654EF-ADB2-644B-86D3-6917BE12B4A5}" srcOrd="0" destOrd="1" presId="urn:microsoft.com/office/officeart/2005/8/layout/chart3"/>
    <dgm:cxn modelId="{E310545B-C94C-E34C-AB70-D168D2F17A3B}" srcId="{2E8A6836-8256-5947-A3A3-AD2C2DA2276C}" destId="{88EA1892-106F-5640-BE4B-F28E07396827}" srcOrd="5" destOrd="0" parTransId="{7C2E7175-8529-314E-884F-F4D007F9ADFC}" sibTransId="{C994FEC6-F351-3842-B533-E4267551F632}"/>
    <dgm:cxn modelId="{632ABA5B-A92F-3344-9C78-2C3798099FB8}" type="presOf" srcId="{9E2A1AEE-AAF9-C24D-B329-FA9C9F1C57F9}" destId="{9EC654EF-ADB2-644B-86D3-6917BE12B4A5}" srcOrd="0" destOrd="4" presId="urn:microsoft.com/office/officeart/2005/8/layout/chart3"/>
    <dgm:cxn modelId="{B5348B5F-E3B8-614E-86F5-F0061BA9729D}" type="presOf" srcId="{348E5E93-8472-134A-B6B7-2A34A49D8478}" destId="{769D8D4E-30C6-9C4C-8720-EE31CCF1D5F0}" srcOrd="1" destOrd="0" presId="urn:microsoft.com/office/officeart/2005/8/layout/chart3"/>
    <dgm:cxn modelId="{402CDF49-08D2-9141-8FA1-DFDDDA8D936A}" type="presOf" srcId="{D3D7E023-300C-DE4D-8E1C-FCF2FADEE4B9}" destId="{AB4BFEA8-971D-A548-BE5F-F8B5546B92C5}" srcOrd="0" destOrd="0" presId="urn:microsoft.com/office/officeart/2005/8/layout/chart3"/>
    <dgm:cxn modelId="{6441194A-2867-994D-8289-F7286ABB7F77}" type="presOf" srcId="{BADC4528-A2A3-4944-A20F-44F34DB03C18}" destId="{50905DE0-A78D-FA47-9CBD-A2FEF2C1C256}" srcOrd="1" destOrd="0" presId="urn:microsoft.com/office/officeart/2005/8/layout/chart3"/>
    <dgm:cxn modelId="{0628C16B-F1DF-BB45-81D5-6F72363B17D9}" type="presOf" srcId="{9E2A1AEE-AAF9-C24D-B329-FA9C9F1C57F9}" destId="{FEFC4469-63A9-7342-A6BD-C3D9B0CB59B4}" srcOrd="1" destOrd="4" presId="urn:microsoft.com/office/officeart/2005/8/layout/chart3"/>
    <dgm:cxn modelId="{E1889458-815D-5649-8768-8D6C6DBB4A0D}" type="presOf" srcId="{2E8A6836-8256-5947-A3A3-AD2C2DA2276C}" destId="{2953A8EA-A801-D34F-B9C2-F5D8D94A75AC}" srcOrd="0" destOrd="0" presId="urn:microsoft.com/office/officeart/2005/8/layout/chart3"/>
    <dgm:cxn modelId="{A9238C7B-3A9D-7B41-9A45-789625297EFD}" srcId="{63F4E48D-B6EA-BF4A-B92B-332268B96BB1}" destId="{87614551-3F25-2C4D-B34C-6F40AD7DAA1A}" srcOrd="2" destOrd="0" parTransId="{8DDB8C76-C5AC-AC49-BD0D-175A7012EC7B}" sibTransId="{E8CEA8AC-4A63-AF42-9FF6-DC872D51E5AB}"/>
    <dgm:cxn modelId="{349BA680-6DA1-4146-8948-E8457C3F9D9A}" type="presOf" srcId="{63F4E48D-B6EA-BF4A-B92B-332268B96BB1}" destId="{FEFC4469-63A9-7342-A6BD-C3D9B0CB59B4}" srcOrd="1" destOrd="0" presId="urn:microsoft.com/office/officeart/2005/8/layout/chart3"/>
    <dgm:cxn modelId="{FA084886-BFC2-364C-9361-98C487358102}" type="presOf" srcId="{87614551-3F25-2C4D-B34C-6F40AD7DAA1A}" destId="{FEFC4469-63A9-7342-A6BD-C3D9B0CB59B4}" srcOrd="1" destOrd="3" presId="urn:microsoft.com/office/officeart/2005/8/layout/chart3"/>
    <dgm:cxn modelId="{4FE8BEA4-B6EE-FC46-863B-C299DAE0D208}" type="presOf" srcId="{16C67881-B429-ED4D-AFE1-9921B5815E89}" destId="{FEFC4469-63A9-7342-A6BD-C3D9B0CB59B4}" srcOrd="1" destOrd="1" presId="urn:microsoft.com/office/officeart/2005/8/layout/chart3"/>
    <dgm:cxn modelId="{E5FA85A5-D4FE-1F41-8E4E-E2B5445308DF}" type="presOf" srcId="{63014177-2AEA-BC4E-B807-F454D906B392}" destId="{9EC654EF-ADB2-644B-86D3-6917BE12B4A5}" srcOrd="0" destOrd="2" presId="urn:microsoft.com/office/officeart/2005/8/layout/chart3"/>
    <dgm:cxn modelId="{030F9CB3-57DA-AF4E-B972-6E523FA097F4}" srcId="{63F4E48D-B6EA-BF4A-B92B-332268B96BB1}" destId="{63014177-2AEA-BC4E-B807-F454D906B392}" srcOrd="1" destOrd="0" parTransId="{DE60B09F-EC91-4440-B5CD-B76191180976}" sibTransId="{8328D188-4680-CE43-825C-ECF02D0757C1}"/>
    <dgm:cxn modelId="{A28586B4-8208-2A42-A7CA-BC485F11B81F}" srcId="{63F4E48D-B6EA-BF4A-B92B-332268B96BB1}" destId="{16C67881-B429-ED4D-AFE1-9921B5815E89}" srcOrd="0" destOrd="0" parTransId="{7093D39F-B7EB-994B-B9C3-C43CE2B72EC3}" sibTransId="{B95AE047-35C0-8F47-8DA4-85BE394EBA3D}"/>
    <dgm:cxn modelId="{9537D2B4-0B09-3544-8480-B233C6F4F3B9}" type="presOf" srcId="{88EA1892-106F-5640-BE4B-F28E07396827}" destId="{835476B9-E4C6-FA45-9186-4069B2E0AEB9}" srcOrd="1" destOrd="0" presId="urn:microsoft.com/office/officeart/2005/8/layout/chart3"/>
    <dgm:cxn modelId="{50EFCEC6-EEEA-6D47-8470-67FB10D0199F}" type="presOf" srcId="{79643AA8-F4D0-6F41-96E1-8350B1EFFE47}" destId="{8F90AAE4-857D-5141-8B3B-F82CD1B3AF47}" srcOrd="1" destOrd="0" presId="urn:microsoft.com/office/officeart/2005/8/layout/chart3"/>
    <dgm:cxn modelId="{D7448DD3-BCF3-2A4B-90B5-AC009669088D}" srcId="{2E8A6836-8256-5947-A3A3-AD2C2DA2276C}" destId="{BADC4528-A2A3-4944-A20F-44F34DB03C18}" srcOrd="6" destOrd="0" parTransId="{26093026-589B-144D-9DBD-E4A2F7B7071E}" sibTransId="{A2F20D43-0EB6-F741-9DE3-F293C9EF2F71}"/>
    <dgm:cxn modelId="{08F100DB-793E-D647-A942-56EBE5830F27}" srcId="{2E8A6836-8256-5947-A3A3-AD2C2DA2276C}" destId="{79643AA8-F4D0-6F41-96E1-8350B1EFFE47}" srcOrd="1" destOrd="0" parTransId="{663EA943-BE3D-3D4C-AC15-0BBF7387D964}" sibTransId="{D9E58D7C-8E8B-524F-8AAF-5354A830B523}"/>
    <dgm:cxn modelId="{255357E1-4F9C-CE44-AEFF-A0DFDDDB517C}" type="presOf" srcId="{348E5E93-8472-134A-B6B7-2A34A49D8478}" destId="{2CABB93A-3A50-5448-9F18-BC9E1351E2B8}" srcOrd="0" destOrd="0" presId="urn:microsoft.com/office/officeart/2005/8/layout/chart3"/>
    <dgm:cxn modelId="{152FCEEA-150E-A44D-BC99-26C51FCAC3C1}" srcId="{2E8A6836-8256-5947-A3A3-AD2C2DA2276C}" destId="{63F4E48D-B6EA-BF4A-B92B-332268B96BB1}" srcOrd="0" destOrd="0" parTransId="{BD20B355-5DA6-C047-A27A-924963CA183F}" sibTransId="{7A3C0987-E0CB-0440-BE57-57BBCE39CCC8}"/>
    <dgm:cxn modelId="{66E849ED-75D0-6B43-9B31-CCBB275BFDF3}" srcId="{2E8A6836-8256-5947-A3A3-AD2C2DA2276C}" destId="{348E5E93-8472-134A-B6B7-2A34A49D8478}" srcOrd="4" destOrd="0" parTransId="{17AA2199-6F7F-6343-97B9-371C02892640}" sibTransId="{E7FEBDC1-1B68-CE4F-A813-DBC71CFEE10B}"/>
    <dgm:cxn modelId="{2FAF16EE-F40E-5D4F-AB1B-501356C9935A}" type="presOf" srcId="{63F4E48D-B6EA-BF4A-B92B-332268B96BB1}" destId="{9EC654EF-ADB2-644B-86D3-6917BE12B4A5}" srcOrd="0" destOrd="0" presId="urn:microsoft.com/office/officeart/2005/8/layout/chart3"/>
    <dgm:cxn modelId="{088A91F0-3FC6-0D48-82AF-86B9BD656DE4}" type="presOf" srcId="{D3D7E023-300C-DE4D-8E1C-FCF2FADEE4B9}" destId="{C9832ABC-885B-5447-807D-467DB07DA37B}" srcOrd="1" destOrd="0" presId="urn:microsoft.com/office/officeart/2005/8/layout/chart3"/>
    <dgm:cxn modelId="{82A11BFC-A690-244C-A782-1C4196701C8D}" type="presOf" srcId="{87614551-3F25-2C4D-B34C-6F40AD7DAA1A}" destId="{9EC654EF-ADB2-644B-86D3-6917BE12B4A5}" srcOrd="0" destOrd="3" presId="urn:microsoft.com/office/officeart/2005/8/layout/chart3"/>
    <dgm:cxn modelId="{B4997732-7435-844C-AB16-76F7394BE4A6}" type="presParOf" srcId="{2953A8EA-A801-D34F-B9C2-F5D8D94A75AC}" destId="{9EC654EF-ADB2-644B-86D3-6917BE12B4A5}" srcOrd="0" destOrd="0" presId="urn:microsoft.com/office/officeart/2005/8/layout/chart3"/>
    <dgm:cxn modelId="{52C92210-4501-6F4A-936A-8879383CB09B}" type="presParOf" srcId="{2953A8EA-A801-D34F-B9C2-F5D8D94A75AC}" destId="{FEFC4469-63A9-7342-A6BD-C3D9B0CB59B4}" srcOrd="1" destOrd="0" presId="urn:microsoft.com/office/officeart/2005/8/layout/chart3"/>
    <dgm:cxn modelId="{7451CCED-2F90-084D-A608-42C310C70058}" type="presParOf" srcId="{2953A8EA-A801-D34F-B9C2-F5D8D94A75AC}" destId="{9413B223-EC8F-2740-9D04-92F608E40DF8}" srcOrd="2" destOrd="0" presId="urn:microsoft.com/office/officeart/2005/8/layout/chart3"/>
    <dgm:cxn modelId="{EAF6B992-3BC6-6F47-9B9C-DD6421F8B40D}" type="presParOf" srcId="{2953A8EA-A801-D34F-B9C2-F5D8D94A75AC}" destId="{8F90AAE4-857D-5141-8B3B-F82CD1B3AF47}" srcOrd="3" destOrd="0" presId="urn:microsoft.com/office/officeart/2005/8/layout/chart3"/>
    <dgm:cxn modelId="{F8BCAC6F-7EE1-2142-B0CE-EC5E7A77C62B}" type="presParOf" srcId="{2953A8EA-A801-D34F-B9C2-F5D8D94A75AC}" destId="{AB4BFEA8-971D-A548-BE5F-F8B5546B92C5}" srcOrd="4" destOrd="0" presId="urn:microsoft.com/office/officeart/2005/8/layout/chart3"/>
    <dgm:cxn modelId="{A570BF18-D660-1E4F-B1D1-79B51C045DB0}" type="presParOf" srcId="{2953A8EA-A801-D34F-B9C2-F5D8D94A75AC}" destId="{C9832ABC-885B-5447-807D-467DB07DA37B}" srcOrd="5" destOrd="0" presId="urn:microsoft.com/office/officeart/2005/8/layout/chart3"/>
    <dgm:cxn modelId="{B0284238-FBB8-024C-8CAE-B1051A1400FE}" type="presParOf" srcId="{2953A8EA-A801-D34F-B9C2-F5D8D94A75AC}" destId="{E712AB02-01CB-1A4F-B9EA-6C0CFB6D63D8}" srcOrd="6" destOrd="0" presId="urn:microsoft.com/office/officeart/2005/8/layout/chart3"/>
    <dgm:cxn modelId="{897C92A0-DC77-FC4A-8C05-5C2698BE105B}" type="presParOf" srcId="{2953A8EA-A801-D34F-B9C2-F5D8D94A75AC}" destId="{71AA364D-3433-3142-8CF6-29514144FD89}" srcOrd="7" destOrd="0" presId="urn:microsoft.com/office/officeart/2005/8/layout/chart3"/>
    <dgm:cxn modelId="{22333B59-F14C-9E4A-A253-AB20B561CF51}" type="presParOf" srcId="{2953A8EA-A801-D34F-B9C2-F5D8D94A75AC}" destId="{2CABB93A-3A50-5448-9F18-BC9E1351E2B8}" srcOrd="8" destOrd="0" presId="urn:microsoft.com/office/officeart/2005/8/layout/chart3"/>
    <dgm:cxn modelId="{B8C77F45-5578-3949-9537-8F169F2E76E0}" type="presParOf" srcId="{2953A8EA-A801-D34F-B9C2-F5D8D94A75AC}" destId="{769D8D4E-30C6-9C4C-8720-EE31CCF1D5F0}" srcOrd="9" destOrd="0" presId="urn:microsoft.com/office/officeart/2005/8/layout/chart3"/>
    <dgm:cxn modelId="{B4AC006B-DD9D-904C-BB02-CE22CD97B6DC}" type="presParOf" srcId="{2953A8EA-A801-D34F-B9C2-F5D8D94A75AC}" destId="{897AE0AB-16A8-084D-BD8B-A475E3E5A380}" srcOrd="10" destOrd="0" presId="urn:microsoft.com/office/officeart/2005/8/layout/chart3"/>
    <dgm:cxn modelId="{508C9B4E-A345-E14A-9091-18231EE22C24}" type="presParOf" srcId="{2953A8EA-A801-D34F-B9C2-F5D8D94A75AC}" destId="{835476B9-E4C6-FA45-9186-4069B2E0AEB9}" srcOrd="11" destOrd="0" presId="urn:microsoft.com/office/officeart/2005/8/layout/chart3"/>
    <dgm:cxn modelId="{A2ABE7B4-35B6-064B-8B18-1D95C3101D64}" type="presParOf" srcId="{2953A8EA-A801-D34F-B9C2-F5D8D94A75AC}" destId="{1AB7A7FE-AEAE-0B4E-8DD0-EEB05D327F06}" srcOrd="12" destOrd="0" presId="urn:microsoft.com/office/officeart/2005/8/layout/chart3"/>
    <dgm:cxn modelId="{D6D3EC4C-B814-4A48-82ED-2C4274A8F56B}" type="presParOf" srcId="{2953A8EA-A801-D34F-B9C2-F5D8D94A75AC}" destId="{50905DE0-A78D-FA47-9CBD-A2FEF2C1C256}" srcOrd="13"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E72CF-79AA-BE48-9CAE-114EA83D16AB}">
      <dsp:nvSpPr>
        <dsp:cNvPr id="0" name=""/>
        <dsp:cNvSpPr/>
      </dsp:nvSpPr>
      <dsp:spPr>
        <a:xfrm>
          <a:off x="0" y="0"/>
          <a:ext cx="7095275" cy="637835"/>
        </a:xfrm>
        <a:prstGeom prst="roundRect">
          <a:avLst>
            <a:gd name="adj" fmla="val 10000"/>
          </a:avLst>
        </a:prstGeom>
        <a:solidFill>
          <a:schemeClr val="bg2">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05EB8"/>
              </a:solidFill>
            </a:rPr>
            <a:t>What is our view of “a record” ?</a:t>
          </a:r>
        </a:p>
      </dsp:txBody>
      <dsp:txXfrm>
        <a:off x="1482838" y="0"/>
        <a:ext cx="5612436" cy="637835"/>
      </dsp:txXfrm>
    </dsp:sp>
    <dsp:sp modelId="{269C99F2-7854-BE46-9460-698747FB16B4}">
      <dsp:nvSpPr>
        <dsp:cNvPr id="0" name=""/>
        <dsp:cNvSpPr/>
      </dsp:nvSpPr>
      <dsp:spPr>
        <a:xfrm>
          <a:off x="63783" y="63783"/>
          <a:ext cx="1419055" cy="510268"/>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10F6AF-CC19-C74B-AFED-A75C68D32173}">
      <dsp:nvSpPr>
        <dsp:cNvPr id="0" name=""/>
        <dsp:cNvSpPr/>
      </dsp:nvSpPr>
      <dsp:spPr>
        <a:xfrm>
          <a:off x="0" y="692651"/>
          <a:ext cx="7095275" cy="637835"/>
        </a:xfrm>
        <a:prstGeom prst="roundRect">
          <a:avLst>
            <a:gd name="adj" fmla="val 10000"/>
          </a:avLst>
        </a:prstGeom>
        <a:solidFill>
          <a:schemeClr val="bg2">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05EB8"/>
              </a:solidFill>
            </a:rPr>
            <a:t>What is our architectural paradigm ?</a:t>
          </a:r>
          <a:endParaRPr lang="en-GB" sz="2500" kern="1200" dirty="0">
            <a:solidFill>
              <a:srgbClr val="005EB8"/>
            </a:solidFill>
          </a:endParaRPr>
        </a:p>
      </dsp:txBody>
      <dsp:txXfrm>
        <a:off x="1482838" y="692651"/>
        <a:ext cx="5612436" cy="637835"/>
      </dsp:txXfrm>
    </dsp:sp>
    <dsp:sp modelId="{DE674F4A-6627-7245-A52B-03E05B1D1C26}">
      <dsp:nvSpPr>
        <dsp:cNvPr id="0" name=""/>
        <dsp:cNvSpPr/>
      </dsp:nvSpPr>
      <dsp:spPr>
        <a:xfrm>
          <a:off x="63783" y="765403"/>
          <a:ext cx="1419055" cy="510268"/>
        </a:xfrm>
        <a:prstGeom prst="roundRect">
          <a:avLst>
            <a:gd name="adj" fmla="val 1000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F2FB6B-2100-9A42-95F3-FAB362ED23B0}">
      <dsp:nvSpPr>
        <dsp:cNvPr id="0" name=""/>
        <dsp:cNvSpPr/>
      </dsp:nvSpPr>
      <dsp:spPr>
        <a:xfrm>
          <a:off x="0" y="1403238"/>
          <a:ext cx="7095275" cy="637835"/>
        </a:xfrm>
        <a:prstGeom prst="roundRect">
          <a:avLst>
            <a:gd name="adj" fmla="val 10000"/>
          </a:avLst>
        </a:prstGeom>
        <a:solidFill>
          <a:schemeClr val="bg2">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err="1">
              <a:solidFill>
                <a:srgbClr val="005EB8"/>
              </a:solidFill>
            </a:rPr>
            <a:t>Centralise</a:t>
          </a:r>
          <a:r>
            <a:rPr lang="en-US" sz="2500" kern="1200" dirty="0">
              <a:solidFill>
                <a:srgbClr val="005EB8"/>
              </a:solidFill>
            </a:rPr>
            <a:t> or distribute ?</a:t>
          </a:r>
        </a:p>
      </dsp:txBody>
      <dsp:txXfrm>
        <a:off x="1482838" y="1403238"/>
        <a:ext cx="5612436" cy="637835"/>
      </dsp:txXfrm>
    </dsp:sp>
    <dsp:sp modelId="{A58AAAD8-15F8-FD4C-B325-CC3992AD9B56}">
      <dsp:nvSpPr>
        <dsp:cNvPr id="0" name=""/>
        <dsp:cNvSpPr/>
      </dsp:nvSpPr>
      <dsp:spPr>
        <a:xfrm>
          <a:off x="63783" y="1467022"/>
          <a:ext cx="1419055" cy="510268"/>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0FB09A-0428-2946-94D6-41741B8767BF}">
      <dsp:nvSpPr>
        <dsp:cNvPr id="0" name=""/>
        <dsp:cNvSpPr/>
      </dsp:nvSpPr>
      <dsp:spPr>
        <a:xfrm>
          <a:off x="0" y="2104858"/>
          <a:ext cx="7095275" cy="637835"/>
        </a:xfrm>
        <a:prstGeom prst="roundRect">
          <a:avLst>
            <a:gd name="adj" fmla="val 10000"/>
          </a:avLst>
        </a:prstGeom>
        <a:solidFill>
          <a:schemeClr val="bg2">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05EB8"/>
              </a:solidFill>
            </a:rPr>
            <a:t>What problem does convergence solve ?</a:t>
          </a:r>
        </a:p>
      </dsp:txBody>
      <dsp:txXfrm>
        <a:off x="1482838" y="2104858"/>
        <a:ext cx="5612436" cy="637835"/>
      </dsp:txXfrm>
    </dsp:sp>
    <dsp:sp modelId="{B264BF3D-5076-BC48-9345-FD9188D0FE29}">
      <dsp:nvSpPr>
        <dsp:cNvPr id="0" name=""/>
        <dsp:cNvSpPr/>
      </dsp:nvSpPr>
      <dsp:spPr>
        <a:xfrm>
          <a:off x="63783" y="2168642"/>
          <a:ext cx="1419055" cy="510268"/>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45D6A8-5393-E24C-AF4D-25E213B57DA1}">
      <dsp:nvSpPr>
        <dsp:cNvPr id="0" name=""/>
        <dsp:cNvSpPr/>
      </dsp:nvSpPr>
      <dsp:spPr>
        <a:xfrm>
          <a:off x="0" y="2806477"/>
          <a:ext cx="7095275" cy="637835"/>
        </a:xfrm>
        <a:prstGeom prst="roundRect">
          <a:avLst>
            <a:gd name="adj" fmla="val 10000"/>
          </a:avLst>
        </a:prstGeom>
        <a:solidFill>
          <a:schemeClr val="bg2">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solidFill>
                <a:srgbClr val="005EB8"/>
              </a:solidFill>
            </a:rPr>
            <a:t>How do we make decisions ?</a:t>
          </a:r>
          <a:endParaRPr lang="en-US" sz="2500" kern="1200" dirty="0">
            <a:solidFill>
              <a:srgbClr val="005EB8"/>
            </a:solidFill>
          </a:endParaRPr>
        </a:p>
      </dsp:txBody>
      <dsp:txXfrm>
        <a:off x="1482838" y="2806477"/>
        <a:ext cx="5612436" cy="637835"/>
      </dsp:txXfrm>
    </dsp:sp>
    <dsp:sp modelId="{36A2FEBA-6042-5D44-A292-B4C6716B0AD0}">
      <dsp:nvSpPr>
        <dsp:cNvPr id="0" name=""/>
        <dsp:cNvSpPr/>
      </dsp:nvSpPr>
      <dsp:spPr>
        <a:xfrm>
          <a:off x="63783" y="2870261"/>
          <a:ext cx="1419055" cy="510268"/>
        </a:xfrm>
        <a:prstGeom prst="roundRect">
          <a:avLst>
            <a:gd name="adj" fmla="val 10000"/>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EB892E-3172-A347-9371-C3E96F2DB5F5}">
      <dsp:nvSpPr>
        <dsp:cNvPr id="0" name=""/>
        <dsp:cNvSpPr/>
      </dsp:nvSpPr>
      <dsp:spPr>
        <a:xfrm>
          <a:off x="0" y="3508097"/>
          <a:ext cx="7095275" cy="637835"/>
        </a:xfrm>
        <a:prstGeom prst="roundRect">
          <a:avLst>
            <a:gd name="adj" fmla="val 10000"/>
          </a:avLst>
        </a:prstGeom>
        <a:solidFill>
          <a:schemeClr val="bg2">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05EB8"/>
              </a:solidFill>
            </a:rPr>
            <a:t>Do we direct or empower ?</a:t>
          </a:r>
        </a:p>
      </dsp:txBody>
      <dsp:txXfrm>
        <a:off x="1482838" y="3508097"/>
        <a:ext cx="5612436" cy="637835"/>
      </dsp:txXfrm>
    </dsp:sp>
    <dsp:sp modelId="{32D1740F-67C4-6D42-91AD-7D79747043E0}">
      <dsp:nvSpPr>
        <dsp:cNvPr id="0" name=""/>
        <dsp:cNvSpPr/>
      </dsp:nvSpPr>
      <dsp:spPr>
        <a:xfrm>
          <a:off x="63783" y="3571881"/>
          <a:ext cx="1419055" cy="510268"/>
        </a:xfrm>
        <a:prstGeom prst="roundRect">
          <a:avLst>
            <a:gd name="adj" fmla="val 10000"/>
          </a:avLst>
        </a:prstGeom>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F45C4A-27C3-3547-8E5C-C5DD49837FCE}">
      <dsp:nvSpPr>
        <dsp:cNvPr id="0" name=""/>
        <dsp:cNvSpPr/>
      </dsp:nvSpPr>
      <dsp:spPr>
        <a:xfrm>
          <a:off x="0" y="4209716"/>
          <a:ext cx="7095275" cy="637835"/>
        </a:xfrm>
        <a:prstGeom prst="roundRect">
          <a:avLst>
            <a:gd name="adj" fmla="val 10000"/>
          </a:avLst>
        </a:prstGeom>
        <a:solidFill>
          <a:schemeClr val="bg2">
            <a:lumMod val="20000"/>
            <a:lumOff val="8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rgbClr val="005EB8"/>
              </a:solidFill>
            </a:rPr>
            <a:t>How do we monitor and control ?</a:t>
          </a:r>
        </a:p>
      </dsp:txBody>
      <dsp:txXfrm>
        <a:off x="1482838" y="4209716"/>
        <a:ext cx="5612436" cy="637835"/>
      </dsp:txXfrm>
    </dsp:sp>
    <dsp:sp modelId="{2B121ABB-C44A-8149-BCD4-B2E47043700B}">
      <dsp:nvSpPr>
        <dsp:cNvPr id="0" name=""/>
        <dsp:cNvSpPr/>
      </dsp:nvSpPr>
      <dsp:spPr>
        <a:xfrm>
          <a:off x="63783" y="4273500"/>
          <a:ext cx="1419055" cy="510268"/>
        </a:xfrm>
        <a:prstGeom prst="roundRect">
          <a:avLst>
            <a:gd name="adj" fmla="val 10000"/>
          </a:avLst>
        </a:prstGeom>
        <a:blipFill>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654EF-ADB2-644B-86D3-6917BE12B4A5}">
      <dsp:nvSpPr>
        <dsp:cNvPr id="0" name=""/>
        <dsp:cNvSpPr/>
      </dsp:nvSpPr>
      <dsp:spPr>
        <a:xfrm>
          <a:off x="2399986" y="351883"/>
          <a:ext cx="4819500" cy="4819500"/>
        </a:xfrm>
        <a:prstGeom prst="pie">
          <a:avLst>
            <a:gd name="adj1" fmla="val 16200000"/>
            <a:gd name="adj2" fmla="val 19285716"/>
          </a:avLst>
        </a:prstGeom>
        <a:solidFill>
          <a:schemeClr val="accent1">
            <a:lumMod val="7500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t" anchorCtr="0">
          <a:noAutofit/>
        </a:bodyPr>
        <a:lstStyle/>
        <a:p>
          <a:pPr marL="0" lvl="0" indent="0" algn="l" defTabSz="444500">
            <a:lnSpc>
              <a:spcPct val="90000"/>
            </a:lnSpc>
            <a:spcBef>
              <a:spcPct val="0"/>
            </a:spcBef>
            <a:spcAft>
              <a:spcPct val="35000"/>
            </a:spcAft>
            <a:buNone/>
          </a:pPr>
          <a:r>
            <a:rPr lang="en-GB" sz="1000" kern="1200" dirty="0">
              <a:solidFill>
                <a:schemeClr val="bg1"/>
              </a:solidFill>
            </a:rPr>
            <a:t> </a:t>
          </a:r>
          <a:r>
            <a:rPr lang="en-GB" sz="1200" kern="1200" dirty="0">
              <a:solidFill>
                <a:schemeClr val="bg1"/>
              </a:solidFill>
            </a:rPr>
            <a:t>Medications</a:t>
          </a:r>
        </a:p>
        <a:p>
          <a:pPr marL="114300" lvl="1" indent="-114300" algn="l" defTabSz="533400">
            <a:lnSpc>
              <a:spcPct val="90000"/>
            </a:lnSpc>
            <a:spcBef>
              <a:spcPct val="0"/>
            </a:spcBef>
            <a:spcAft>
              <a:spcPct val="15000"/>
            </a:spcAft>
            <a:buChar char="•"/>
          </a:pPr>
          <a:r>
            <a:rPr lang="en-GB" sz="1200" kern="1200" dirty="0">
              <a:solidFill>
                <a:schemeClr val="bg1"/>
              </a:solidFill>
            </a:rPr>
            <a:t>  Primary Care</a:t>
          </a:r>
        </a:p>
        <a:p>
          <a:pPr marL="114300" lvl="1" indent="-114300" algn="l" defTabSz="533400">
            <a:lnSpc>
              <a:spcPct val="90000"/>
            </a:lnSpc>
            <a:spcBef>
              <a:spcPct val="0"/>
            </a:spcBef>
            <a:spcAft>
              <a:spcPct val="15000"/>
            </a:spcAft>
            <a:buChar char="•"/>
          </a:pPr>
          <a:r>
            <a:rPr lang="en-GB" sz="1200" kern="1200" dirty="0">
              <a:solidFill>
                <a:schemeClr val="bg1"/>
              </a:solidFill>
            </a:rPr>
            <a:t>  Secondary Care</a:t>
          </a:r>
        </a:p>
        <a:p>
          <a:pPr marL="114300" lvl="1" indent="-114300" algn="l" defTabSz="533400">
            <a:lnSpc>
              <a:spcPct val="90000"/>
            </a:lnSpc>
            <a:spcBef>
              <a:spcPct val="0"/>
            </a:spcBef>
            <a:spcAft>
              <a:spcPct val="15000"/>
            </a:spcAft>
            <a:buChar char="•"/>
          </a:pPr>
          <a:r>
            <a:rPr lang="en-GB" sz="1200" kern="1200" dirty="0">
              <a:solidFill>
                <a:schemeClr val="bg1"/>
              </a:solidFill>
            </a:rPr>
            <a:t>  OTC</a:t>
          </a:r>
        </a:p>
        <a:p>
          <a:pPr marL="114300" lvl="1" indent="-114300" algn="l" defTabSz="533400">
            <a:lnSpc>
              <a:spcPct val="90000"/>
            </a:lnSpc>
            <a:spcBef>
              <a:spcPct val="0"/>
            </a:spcBef>
            <a:spcAft>
              <a:spcPct val="15000"/>
            </a:spcAft>
            <a:buChar char="•"/>
          </a:pPr>
          <a:r>
            <a:rPr lang="en-GB" sz="1200" kern="1200" dirty="0">
              <a:solidFill>
                <a:schemeClr val="bg1"/>
              </a:solidFill>
            </a:rPr>
            <a:t>  Other</a:t>
          </a:r>
        </a:p>
      </dsp:txBody>
      <dsp:txXfrm>
        <a:off x="4857358" y="810883"/>
        <a:ext cx="1319625" cy="831937"/>
      </dsp:txXfrm>
    </dsp:sp>
    <dsp:sp modelId="{9413B223-EC8F-2740-9D04-92F608E40DF8}">
      <dsp:nvSpPr>
        <dsp:cNvPr id="0" name=""/>
        <dsp:cNvSpPr/>
      </dsp:nvSpPr>
      <dsp:spPr>
        <a:xfrm>
          <a:off x="2286471" y="588093"/>
          <a:ext cx="4819500" cy="4819500"/>
        </a:xfrm>
        <a:prstGeom prst="pie">
          <a:avLst>
            <a:gd name="adj1" fmla="val 19285716"/>
            <a:gd name="adj2" fmla="val 771428"/>
          </a:avLst>
        </a:prstGeom>
        <a:solidFill>
          <a:schemeClr val="accent1">
            <a:lumMod val="75000"/>
          </a:schemeClr>
        </a:solid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accent5"/>
              </a:solidFill>
            </a:rPr>
            <a:t> </a:t>
          </a:r>
          <a:r>
            <a:rPr lang="en-GB" sz="1200" kern="1200" dirty="0">
              <a:solidFill>
                <a:schemeClr val="bg1"/>
              </a:solidFill>
            </a:rPr>
            <a:t>Referrals</a:t>
          </a:r>
          <a:r>
            <a:rPr lang="en-GB" sz="1200" kern="1200" dirty="0">
              <a:solidFill>
                <a:schemeClr val="accent5"/>
              </a:solidFill>
            </a:rPr>
            <a:t> </a:t>
          </a:r>
          <a:r>
            <a:rPr lang="en-GB" sz="1200" kern="1200" dirty="0">
              <a:solidFill>
                <a:schemeClr val="bg1"/>
              </a:solidFill>
            </a:rPr>
            <a:t>and Appointments</a:t>
          </a:r>
        </a:p>
      </dsp:txBody>
      <dsp:txXfrm>
        <a:off x="5585534" y="2309343"/>
        <a:ext cx="1399950" cy="889312"/>
      </dsp:txXfrm>
    </dsp:sp>
    <dsp:sp modelId="{AB4BFEA8-971D-A548-BE5F-F8B5546B92C5}">
      <dsp:nvSpPr>
        <dsp:cNvPr id="0" name=""/>
        <dsp:cNvSpPr/>
      </dsp:nvSpPr>
      <dsp:spPr>
        <a:xfrm>
          <a:off x="2286471" y="588093"/>
          <a:ext cx="4819500" cy="4819500"/>
        </a:xfrm>
        <a:prstGeom prst="pie">
          <a:avLst>
            <a:gd name="adj1" fmla="val 771428"/>
            <a:gd name="adj2" fmla="val 3857143"/>
          </a:avLst>
        </a:prstGeom>
        <a:solidFill>
          <a:schemeClr val="accent1">
            <a:lumMod val="75000"/>
          </a:schemeClr>
        </a:solid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bg1"/>
              </a:solidFill>
            </a:rPr>
            <a:t> </a:t>
          </a:r>
          <a:r>
            <a:rPr lang="en-GB" sz="1200" kern="1200" dirty="0">
              <a:solidFill>
                <a:schemeClr val="bg1"/>
              </a:solidFill>
            </a:rPr>
            <a:t>Discharges / Transfer of Care</a:t>
          </a:r>
          <a:endParaRPr lang="en-GB" sz="1000" kern="1200" dirty="0">
            <a:solidFill>
              <a:schemeClr val="bg1"/>
            </a:solidFill>
          </a:endParaRPr>
        </a:p>
      </dsp:txBody>
      <dsp:txXfrm>
        <a:off x="5384721" y="3456843"/>
        <a:ext cx="1262250" cy="918000"/>
      </dsp:txXfrm>
    </dsp:sp>
    <dsp:sp modelId="{E712AB02-01CB-1A4F-B9EA-6C0CFB6D63D8}">
      <dsp:nvSpPr>
        <dsp:cNvPr id="0" name=""/>
        <dsp:cNvSpPr/>
      </dsp:nvSpPr>
      <dsp:spPr>
        <a:xfrm>
          <a:off x="2286471" y="588093"/>
          <a:ext cx="4819500" cy="4819500"/>
        </a:xfrm>
        <a:prstGeom prst="pie">
          <a:avLst>
            <a:gd name="adj1" fmla="val 3857226"/>
            <a:gd name="adj2" fmla="val 6942858"/>
          </a:avLst>
        </a:prstGeom>
        <a:solidFill>
          <a:schemeClr val="accent1">
            <a:lumMod val="75000"/>
          </a:schemeClr>
        </a:solid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bg1"/>
              </a:solidFill>
            </a:rPr>
            <a:t> </a:t>
          </a:r>
          <a:r>
            <a:rPr lang="en-GB" sz="1200" kern="1200" dirty="0">
              <a:solidFill>
                <a:schemeClr val="bg1"/>
              </a:solidFill>
            </a:rPr>
            <a:t>Test Results</a:t>
          </a:r>
          <a:endParaRPr lang="en-GB" sz="1000" kern="1200" dirty="0">
            <a:solidFill>
              <a:schemeClr val="bg1"/>
            </a:solidFill>
          </a:endParaRPr>
        </a:p>
      </dsp:txBody>
      <dsp:txXfrm>
        <a:off x="4050752" y="4374843"/>
        <a:ext cx="1290937" cy="918000"/>
      </dsp:txXfrm>
    </dsp:sp>
    <dsp:sp modelId="{2CABB93A-3A50-5448-9F18-BC9E1351E2B8}">
      <dsp:nvSpPr>
        <dsp:cNvPr id="0" name=""/>
        <dsp:cNvSpPr/>
      </dsp:nvSpPr>
      <dsp:spPr>
        <a:xfrm>
          <a:off x="2286471" y="588093"/>
          <a:ext cx="4819500" cy="4819500"/>
        </a:xfrm>
        <a:prstGeom prst="pie">
          <a:avLst>
            <a:gd name="adj1" fmla="val 6942858"/>
            <a:gd name="adj2" fmla="val 10028574"/>
          </a:avLst>
        </a:prstGeom>
        <a:solidFill>
          <a:schemeClr val="accent1">
            <a:lumMod val="75000"/>
          </a:schemeClr>
        </a:solid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bg1"/>
              </a:solidFill>
            </a:rPr>
            <a:t> Care Plans</a:t>
          </a:r>
        </a:p>
      </dsp:txBody>
      <dsp:txXfrm>
        <a:off x="2745471" y="3456843"/>
        <a:ext cx="1262250" cy="918000"/>
      </dsp:txXfrm>
    </dsp:sp>
    <dsp:sp modelId="{897AE0AB-16A8-084D-BD8B-A475E3E5A380}">
      <dsp:nvSpPr>
        <dsp:cNvPr id="0" name=""/>
        <dsp:cNvSpPr/>
      </dsp:nvSpPr>
      <dsp:spPr>
        <a:xfrm>
          <a:off x="2291098" y="588045"/>
          <a:ext cx="4819500" cy="4819500"/>
        </a:xfrm>
        <a:prstGeom prst="pie">
          <a:avLst>
            <a:gd name="adj1" fmla="val 10028574"/>
            <a:gd name="adj2" fmla="val 13114284"/>
          </a:avLst>
        </a:prstGeom>
        <a:solidFill>
          <a:schemeClr val="accent1">
            <a:lumMod val="75000"/>
          </a:schemeClr>
        </a:solid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bg1"/>
              </a:solidFill>
            </a:rPr>
            <a:t> #</a:t>
          </a:r>
          <a:r>
            <a:rPr lang="en-GB" sz="1200" kern="1200" dirty="0" err="1">
              <a:solidFill>
                <a:schemeClr val="bg1"/>
              </a:solidFill>
            </a:rPr>
            <a:t>AboutMe</a:t>
          </a:r>
          <a:endParaRPr lang="en-GB" sz="1200" kern="1200" dirty="0">
            <a:solidFill>
              <a:schemeClr val="bg1"/>
            </a:solidFill>
          </a:endParaRPr>
        </a:p>
      </dsp:txBody>
      <dsp:txXfrm>
        <a:off x="2411585" y="2309295"/>
        <a:ext cx="1399950" cy="889312"/>
      </dsp:txXfrm>
    </dsp:sp>
    <dsp:sp modelId="{1AB7A7FE-AEAE-0B4E-8DD0-EEB05D327F06}">
      <dsp:nvSpPr>
        <dsp:cNvPr id="0" name=""/>
        <dsp:cNvSpPr/>
      </dsp:nvSpPr>
      <dsp:spPr>
        <a:xfrm>
          <a:off x="2286471" y="588093"/>
          <a:ext cx="4819500" cy="4819500"/>
        </a:xfrm>
        <a:prstGeom prst="pie">
          <a:avLst>
            <a:gd name="adj1" fmla="val 13114284"/>
            <a:gd name="adj2" fmla="val 16200000"/>
          </a:avLst>
        </a:prstGeom>
        <a:solidFill>
          <a:schemeClr val="accent1">
            <a:lumMod val="75000"/>
          </a:schemeClr>
        </a:solid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bg1"/>
              </a:solidFill>
            </a:rPr>
            <a:t> </a:t>
          </a:r>
          <a:r>
            <a:rPr lang="en-GB" sz="1200" kern="1200" dirty="0">
              <a:solidFill>
                <a:schemeClr val="bg1"/>
              </a:solidFill>
            </a:rPr>
            <a:t>Personal demographics</a:t>
          </a:r>
          <a:endParaRPr lang="en-GB" sz="1000" kern="1200" dirty="0">
            <a:solidFill>
              <a:schemeClr val="bg1"/>
            </a:solidFill>
          </a:endParaRPr>
        </a:p>
      </dsp:txBody>
      <dsp:txXfrm>
        <a:off x="3330696" y="1047093"/>
        <a:ext cx="1319625" cy="831937"/>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9AA6EE-492F-264E-99EE-E775AB69555D}"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EB1A26-CE35-BB4D-A278-AEF7FEA54F87}" type="slidenum">
              <a:rPr lang="en-US" smtClean="0"/>
              <a:t>‹#›</a:t>
            </a:fld>
            <a:endParaRPr lang="en-US"/>
          </a:p>
        </p:txBody>
      </p:sp>
    </p:spTree>
    <p:extLst>
      <p:ext uri="{BB962C8B-B14F-4D97-AF65-F5344CB8AC3E}">
        <p14:creationId xmlns:p14="http://schemas.microsoft.com/office/powerpoint/2010/main" val="1076830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1</a:t>
            </a:fld>
            <a:endParaRPr lang="en-US"/>
          </a:p>
        </p:txBody>
      </p:sp>
    </p:spTree>
    <p:extLst>
      <p:ext uri="{BB962C8B-B14F-4D97-AF65-F5344CB8AC3E}">
        <p14:creationId xmlns:p14="http://schemas.microsoft.com/office/powerpoint/2010/main" val="1366130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12</a:t>
            </a:fld>
            <a:endParaRPr lang="en-US"/>
          </a:p>
        </p:txBody>
      </p:sp>
    </p:spTree>
    <p:extLst>
      <p:ext uri="{BB962C8B-B14F-4D97-AF65-F5344CB8AC3E}">
        <p14:creationId xmlns:p14="http://schemas.microsoft.com/office/powerpoint/2010/main" val="2805639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13</a:t>
            </a:fld>
            <a:endParaRPr lang="en-US"/>
          </a:p>
        </p:txBody>
      </p:sp>
    </p:spTree>
    <p:extLst>
      <p:ext uri="{BB962C8B-B14F-4D97-AF65-F5344CB8AC3E}">
        <p14:creationId xmlns:p14="http://schemas.microsoft.com/office/powerpoint/2010/main" val="595071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14</a:t>
            </a:fld>
            <a:endParaRPr lang="en-US"/>
          </a:p>
        </p:txBody>
      </p:sp>
    </p:spTree>
    <p:extLst>
      <p:ext uri="{BB962C8B-B14F-4D97-AF65-F5344CB8AC3E}">
        <p14:creationId xmlns:p14="http://schemas.microsoft.com/office/powerpoint/2010/main" val="1430001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15</a:t>
            </a:fld>
            <a:endParaRPr lang="en-US"/>
          </a:p>
        </p:txBody>
      </p:sp>
    </p:spTree>
    <p:extLst>
      <p:ext uri="{BB962C8B-B14F-4D97-AF65-F5344CB8AC3E}">
        <p14:creationId xmlns:p14="http://schemas.microsoft.com/office/powerpoint/2010/main" val="3406768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16</a:t>
            </a:fld>
            <a:endParaRPr lang="en-US"/>
          </a:p>
        </p:txBody>
      </p:sp>
    </p:spTree>
    <p:extLst>
      <p:ext uri="{BB962C8B-B14F-4D97-AF65-F5344CB8AC3E}">
        <p14:creationId xmlns:p14="http://schemas.microsoft.com/office/powerpoint/2010/main" val="2055971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17</a:t>
            </a:fld>
            <a:endParaRPr lang="en-US"/>
          </a:p>
        </p:txBody>
      </p:sp>
    </p:spTree>
    <p:extLst>
      <p:ext uri="{BB962C8B-B14F-4D97-AF65-F5344CB8AC3E}">
        <p14:creationId xmlns:p14="http://schemas.microsoft.com/office/powerpoint/2010/main" val="934763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18</a:t>
            </a:fld>
            <a:endParaRPr lang="en-US"/>
          </a:p>
        </p:txBody>
      </p:sp>
    </p:spTree>
    <p:extLst>
      <p:ext uri="{BB962C8B-B14F-4D97-AF65-F5344CB8AC3E}">
        <p14:creationId xmlns:p14="http://schemas.microsoft.com/office/powerpoint/2010/main" val="4290791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19</a:t>
            </a:fld>
            <a:endParaRPr lang="en-US"/>
          </a:p>
        </p:txBody>
      </p:sp>
    </p:spTree>
    <p:extLst>
      <p:ext uri="{BB962C8B-B14F-4D97-AF65-F5344CB8AC3E}">
        <p14:creationId xmlns:p14="http://schemas.microsoft.com/office/powerpoint/2010/main" val="3620609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21</a:t>
            </a:fld>
            <a:endParaRPr lang="en-US"/>
          </a:p>
        </p:txBody>
      </p:sp>
    </p:spTree>
    <p:extLst>
      <p:ext uri="{BB962C8B-B14F-4D97-AF65-F5344CB8AC3E}">
        <p14:creationId xmlns:p14="http://schemas.microsoft.com/office/powerpoint/2010/main" val="1235920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22</a:t>
            </a:fld>
            <a:endParaRPr lang="en-US"/>
          </a:p>
        </p:txBody>
      </p:sp>
    </p:spTree>
    <p:extLst>
      <p:ext uri="{BB962C8B-B14F-4D97-AF65-F5344CB8AC3E}">
        <p14:creationId xmlns:p14="http://schemas.microsoft.com/office/powerpoint/2010/main" val="2080560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2</a:t>
            </a:fld>
            <a:endParaRPr lang="en-US"/>
          </a:p>
        </p:txBody>
      </p:sp>
    </p:spTree>
    <p:extLst>
      <p:ext uri="{BB962C8B-B14F-4D97-AF65-F5344CB8AC3E}">
        <p14:creationId xmlns:p14="http://schemas.microsoft.com/office/powerpoint/2010/main" val="827755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23</a:t>
            </a:fld>
            <a:endParaRPr lang="en-US"/>
          </a:p>
        </p:txBody>
      </p:sp>
    </p:spTree>
    <p:extLst>
      <p:ext uri="{BB962C8B-B14F-4D97-AF65-F5344CB8AC3E}">
        <p14:creationId xmlns:p14="http://schemas.microsoft.com/office/powerpoint/2010/main" val="445512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24</a:t>
            </a:fld>
            <a:endParaRPr lang="en-US"/>
          </a:p>
        </p:txBody>
      </p:sp>
    </p:spTree>
    <p:extLst>
      <p:ext uri="{BB962C8B-B14F-4D97-AF65-F5344CB8AC3E}">
        <p14:creationId xmlns:p14="http://schemas.microsoft.com/office/powerpoint/2010/main" val="4233139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p:txBody>
      </p:sp>
      <p:sp>
        <p:nvSpPr>
          <p:cNvPr id="4" name="Slide Number Placeholder 3"/>
          <p:cNvSpPr>
            <a:spLocks noGrp="1"/>
          </p:cNvSpPr>
          <p:nvPr>
            <p:ph type="sldNum" sz="quarter" idx="5"/>
          </p:nvPr>
        </p:nvSpPr>
        <p:spPr/>
        <p:txBody>
          <a:bodyPr/>
          <a:lstStyle/>
          <a:p>
            <a:fld id="{EFEB1A26-CE35-BB4D-A278-AEF7FEA54F87}" type="slidenum">
              <a:rPr lang="en-US" smtClean="0"/>
              <a:t>25</a:t>
            </a:fld>
            <a:endParaRPr lang="en-US"/>
          </a:p>
        </p:txBody>
      </p:sp>
    </p:spTree>
    <p:extLst>
      <p:ext uri="{BB962C8B-B14F-4D97-AF65-F5344CB8AC3E}">
        <p14:creationId xmlns:p14="http://schemas.microsoft.com/office/powerpoint/2010/main" val="2126370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p:txBody>
      </p:sp>
      <p:sp>
        <p:nvSpPr>
          <p:cNvPr id="4" name="Slide Number Placeholder 3"/>
          <p:cNvSpPr>
            <a:spLocks noGrp="1"/>
          </p:cNvSpPr>
          <p:nvPr>
            <p:ph type="sldNum" sz="quarter" idx="5"/>
          </p:nvPr>
        </p:nvSpPr>
        <p:spPr/>
        <p:txBody>
          <a:bodyPr/>
          <a:lstStyle/>
          <a:p>
            <a:fld id="{EFEB1A26-CE35-BB4D-A278-AEF7FEA54F87}" type="slidenum">
              <a:rPr lang="en-US" smtClean="0"/>
              <a:t>26</a:t>
            </a:fld>
            <a:endParaRPr lang="en-US"/>
          </a:p>
        </p:txBody>
      </p:sp>
    </p:spTree>
    <p:extLst>
      <p:ext uri="{BB962C8B-B14F-4D97-AF65-F5344CB8AC3E}">
        <p14:creationId xmlns:p14="http://schemas.microsoft.com/office/powerpoint/2010/main" val="3945106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27</a:t>
            </a:fld>
            <a:endParaRPr lang="en-US"/>
          </a:p>
        </p:txBody>
      </p:sp>
    </p:spTree>
    <p:extLst>
      <p:ext uri="{BB962C8B-B14F-4D97-AF65-F5344CB8AC3E}">
        <p14:creationId xmlns:p14="http://schemas.microsoft.com/office/powerpoint/2010/main" val="1259319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p:txBody>
      </p:sp>
      <p:sp>
        <p:nvSpPr>
          <p:cNvPr id="4" name="Slide Number Placeholder 3"/>
          <p:cNvSpPr>
            <a:spLocks noGrp="1"/>
          </p:cNvSpPr>
          <p:nvPr>
            <p:ph type="sldNum" sz="quarter" idx="5"/>
          </p:nvPr>
        </p:nvSpPr>
        <p:spPr/>
        <p:txBody>
          <a:bodyPr/>
          <a:lstStyle/>
          <a:p>
            <a:fld id="{EFEB1A26-CE35-BB4D-A278-AEF7FEA54F87}" type="slidenum">
              <a:rPr lang="en-US" smtClean="0"/>
              <a:t>28</a:t>
            </a:fld>
            <a:endParaRPr lang="en-US"/>
          </a:p>
        </p:txBody>
      </p:sp>
    </p:spTree>
    <p:extLst>
      <p:ext uri="{BB962C8B-B14F-4D97-AF65-F5344CB8AC3E}">
        <p14:creationId xmlns:p14="http://schemas.microsoft.com/office/powerpoint/2010/main" val="3481809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29</a:t>
            </a:fld>
            <a:endParaRPr lang="en-US"/>
          </a:p>
        </p:txBody>
      </p:sp>
    </p:spTree>
    <p:extLst>
      <p:ext uri="{BB962C8B-B14F-4D97-AF65-F5344CB8AC3E}">
        <p14:creationId xmlns:p14="http://schemas.microsoft.com/office/powerpoint/2010/main" val="1972285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30</a:t>
            </a:fld>
            <a:endParaRPr lang="en-US"/>
          </a:p>
        </p:txBody>
      </p:sp>
    </p:spTree>
    <p:extLst>
      <p:ext uri="{BB962C8B-B14F-4D97-AF65-F5344CB8AC3E}">
        <p14:creationId xmlns:p14="http://schemas.microsoft.com/office/powerpoint/2010/main" val="2772292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31</a:t>
            </a:fld>
            <a:endParaRPr lang="en-US"/>
          </a:p>
        </p:txBody>
      </p:sp>
    </p:spTree>
    <p:extLst>
      <p:ext uri="{BB962C8B-B14F-4D97-AF65-F5344CB8AC3E}">
        <p14:creationId xmlns:p14="http://schemas.microsoft.com/office/powerpoint/2010/main" val="3378229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p:txBody>
      </p:sp>
      <p:sp>
        <p:nvSpPr>
          <p:cNvPr id="4" name="Slide Number Placeholder 3"/>
          <p:cNvSpPr>
            <a:spLocks noGrp="1"/>
          </p:cNvSpPr>
          <p:nvPr>
            <p:ph type="sldNum" sz="quarter" idx="5"/>
          </p:nvPr>
        </p:nvSpPr>
        <p:spPr/>
        <p:txBody>
          <a:bodyPr/>
          <a:lstStyle/>
          <a:p>
            <a:fld id="{EFEB1A26-CE35-BB4D-A278-AEF7FEA54F87}" type="slidenum">
              <a:rPr lang="en-US" smtClean="0"/>
              <a:t>32</a:t>
            </a:fld>
            <a:endParaRPr lang="en-US"/>
          </a:p>
        </p:txBody>
      </p:sp>
    </p:spTree>
    <p:extLst>
      <p:ext uri="{BB962C8B-B14F-4D97-AF65-F5344CB8AC3E}">
        <p14:creationId xmlns:p14="http://schemas.microsoft.com/office/powerpoint/2010/main" val="29281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5</a:t>
            </a:fld>
            <a:endParaRPr lang="en-US"/>
          </a:p>
        </p:txBody>
      </p:sp>
    </p:spTree>
    <p:extLst>
      <p:ext uri="{BB962C8B-B14F-4D97-AF65-F5344CB8AC3E}">
        <p14:creationId xmlns:p14="http://schemas.microsoft.com/office/powerpoint/2010/main" val="1969411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p:txBody>
      </p:sp>
      <p:sp>
        <p:nvSpPr>
          <p:cNvPr id="4" name="Slide Number Placeholder 3"/>
          <p:cNvSpPr>
            <a:spLocks noGrp="1"/>
          </p:cNvSpPr>
          <p:nvPr>
            <p:ph type="sldNum" sz="quarter" idx="5"/>
          </p:nvPr>
        </p:nvSpPr>
        <p:spPr/>
        <p:txBody>
          <a:bodyPr/>
          <a:lstStyle/>
          <a:p>
            <a:fld id="{EFEB1A26-CE35-BB4D-A278-AEF7FEA54F87}" type="slidenum">
              <a:rPr lang="en-US" smtClean="0"/>
              <a:t>33</a:t>
            </a:fld>
            <a:endParaRPr lang="en-US"/>
          </a:p>
        </p:txBody>
      </p:sp>
    </p:spTree>
    <p:extLst>
      <p:ext uri="{BB962C8B-B14F-4D97-AF65-F5344CB8AC3E}">
        <p14:creationId xmlns:p14="http://schemas.microsoft.com/office/powerpoint/2010/main" val="3192524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p:txBody>
      </p:sp>
      <p:sp>
        <p:nvSpPr>
          <p:cNvPr id="4" name="Slide Number Placeholder 3"/>
          <p:cNvSpPr>
            <a:spLocks noGrp="1"/>
          </p:cNvSpPr>
          <p:nvPr>
            <p:ph type="sldNum" sz="quarter" idx="5"/>
          </p:nvPr>
        </p:nvSpPr>
        <p:spPr/>
        <p:txBody>
          <a:bodyPr/>
          <a:lstStyle/>
          <a:p>
            <a:fld id="{EFEB1A26-CE35-BB4D-A278-AEF7FEA54F87}" type="slidenum">
              <a:rPr lang="en-US" smtClean="0"/>
              <a:t>34</a:t>
            </a:fld>
            <a:endParaRPr lang="en-US"/>
          </a:p>
        </p:txBody>
      </p:sp>
    </p:spTree>
    <p:extLst>
      <p:ext uri="{BB962C8B-B14F-4D97-AF65-F5344CB8AC3E}">
        <p14:creationId xmlns:p14="http://schemas.microsoft.com/office/powerpoint/2010/main" val="2784160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p:txBody>
      </p:sp>
      <p:sp>
        <p:nvSpPr>
          <p:cNvPr id="4" name="Slide Number Placeholder 3"/>
          <p:cNvSpPr>
            <a:spLocks noGrp="1"/>
          </p:cNvSpPr>
          <p:nvPr>
            <p:ph type="sldNum" sz="quarter" idx="5"/>
          </p:nvPr>
        </p:nvSpPr>
        <p:spPr/>
        <p:txBody>
          <a:bodyPr/>
          <a:lstStyle/>
          <a:p>
            <a:fld id="{EFEB1A26-CE35-BB4D-A278-AEF7FEA54F87}" type="slidenum">
              <a:rPr lang="en-US" smtClean="0"/>
              <a:t>35</a:t>
            </a:fld>
            <a:endParaRPr lang="en-US"/>
          </a:p>
        </p:txBody>
      </p:sp>
    </p:spTree>
    <p:extLst>
      <p:ext uri="{BB962C8B-B14F-4D97-AF65-F5344CB8AC3E}">
        <p14:creationId xmlns:p14="http://schemas.microsoft.com/office/powerpoint/2010/main" val="3983250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p:txBody>
      </p:sp>
      <p:sp>
        <p:nvSpPr>
          <p:cNvPr id="4" name="Slide Number Placeholder 3"/>
          <p:cNvSpPr>
            <a:spLocks noGrp="1"/>
          </p:cNvSpPr>
          <p:nvPr>
            <p:ph type="sldNum" sz="quarter" idx="5"/>
          </p:nvPr>
        </p:nvSpPr>
        <p:spPr/>
        <p:txBody>
          <a:bodyPr/>
          <a:lstStyle/>
          <a:p>
            <a:fld id="{EFEB1A26-CE35-BB4D-A278-AEF7FEA54F87}" type="slidenum">
              <a:rPr lang="en-US" smtClean="0"/>
              <a:t>36</a:t>
            </a:fld>
            <a:endParaRPr lang="en-US"/>
          </a:p>
        </p:txBody>
      </p:sp>
    </p:spTree>
    <p:extLst>
      <p:ext uri="{BB962C8B-B14F-4D97-AF65-F5344CB8AC3E}">
        <p14:creationId xmlns:p14="http://schemas.microsoft.com/office/powerpoint/2010/main" val="2688948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0">
              <a:buNone/>
            </a:pPr>
            <a:r>
              <a:rPr lang="en-US" sz="1200" dirty="0"/>
              <a:t>What is the means of deciding and then communicating our strategic direction and operational decisions ?</a:t>
            </a:r>
          </a:p>
          <a:p>
            <a:pPr marL="114300" indent="0">
              <a:buNone/>
            </a:pPr>
            <a:endParaRPr lang="en-US" sz="1200" dirty="0"/>
          </a:p>
          <a:p>
            <a:pPr marL="114300" indent="0">
              <a:buNone/>
            </a:pPr>
            <a:r>
              <a:rPr lang="en-US" sz="1200" dirty="0"/>
              <a:t>Should we create – or reestablish or re-</a:t>
            </a:r>
            <a:r>
              <a:rPr lang="en-US" sz="1200" dirty="0" err="1"/>
              <a:t>energise</a:t>
            </a:r>
            <a:r>
              <a:rPr lang="en-US" sz="1200" dirty="0"/>
              <a:t> - a credible recognized, visible and authoritative Systems Design Authority for health and care ?</a:t>
            </a:r>
          </a:p>
          <a:p>
            <a:endParaRPr lang="en-US" dirty="0">
              <a:solidFill>
                <a:schemeClr val="bg1"/>
              </a:solidFill>
            </a:endParaRPr>
          </a:p>
        </p:txBody>
      </p:sp>
      <p:sp>
        <p:nvSpPr>
          <p:cNvPr id="4" name="Slide Number Placeholder 3"/>
          <p:cNvSpPr>
            <a:spLocks noGrp="1"/>
          </p:cNvSpPr>
          <p:nvPr>
            <p:ph type="sldNum" sz="quarter" idx="5"/>
          </p:nvPr>
        </p:nvSpPr>
        <p:spPr/>
        <p:txBody>
          <a:bodyPr/>
          <a:lstStyle/>
          <a:p>
            <a:fld id="{EFEB1A26-CE35-BB4D-A278-AEF7FEA54F87}" type="slidenum">
              <a:rPr lang="en-US" smtClean="0"/>
              <a:t>37</a:t>
            </a:fld>
            <a:endParaRPr lang="en-US"/>
          </a:p>
        </p:txBody>
      </p:sp>
    </p:spTree>
    <p:extLst>
      <p:ext uri="{BB962C8B-B14F-4D97-AF65-F5344CB8AC3E}">
        <p14:creationId xmlns:p14="http://schemas.microsoft.com/office/powerpoint/2010/main" val="2687468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p:txBody>
      </p:sp>
      <p:sp>
        <p:nvSpPr>
          <p:cNvPr id="4" name="Slide Number Placeholder 3"/>
          <p:cNvSpPr>
            <a:spLocks noGrp="1"/>
          </p:cNvSpPr>
          <p:nvPr>
            <p:ph type="sldNum" sz="quarter" idx="5"/>
          </p:nvPr>
        </p:nvSpPr>
        <p:spPr/>
        <p:txBody>
          <a:bodyPr/>
          <a:lstStyle/>
          <a:p>
            <a:fld id="{EFEB1A26-CE35-BB4D-A278-AEF7FEA54F87}" type="slidenum">
              <a:rPr lang="en-US" smtClean="0"/>
              <a:t>38</a:t>
            </a:fld>
            <a:endParaRPr lang="en-US"/>
          </a:p>
        </p:txBody>
      </p:sp>
    </p:spTree>
    <p:extLst>
      <p:ext uri="{BB962C8B-B14F-4D97-AF65-F5344CB8AC3E}">
        <p14:creationId xmlns:p14="http://schemas.microsoft.com/office/powerpoint/2010/main" val="2195391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p:txBody>
      </p:sp>
      <p:sp>
        <p:nvSpPr>
          <p:cNvPr id="4" name="Slide Number Placeholder 3"/>
          <p:cNvSpPr>
            <a:spLocks noGrp="1"/>
          </p:cNvSpPr>
          <p:nvPr>
            <p:ph type="sldNum" sz="quarter" idx="5"/>
          </p:nvPr>
        </p:nvSpPr>
        <p:spPr/>
        <p:txBody>
          <a:bodyPr/>
          <a:lstStyle/>
          <a:p>
            <a:fld id="{EFEB1A26-CE35-BB4D-A278-AEF7FEA54F87}" type="slidenum">
              <a:rPr lang="en-US" smtClean="0"/>
              <a:t>39</a:t>
            </a:fld>
            <a:endParaRPr lang="en-US"/>
          </a:p>
        </p:txBody>
      </p:sp>
    </p:spTree>
    <p:extLst>
      <p:ext uri="{BB962C8B-B14F-4D97-AF65-F5344CB8AC3E}">
        <p14:creationId xmlns:p14="http://schemas.microsoft.com/office/powerpoint/2010/main" val="2184772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a:p>
            <a:r>
              <a:rPr lang="en-US" dirty="0" err="1">
                <a:solidFill>
                  <a:schemeClr val="bg1"/>
                </a:solidFill>
              </a:rPr>
              <a:t>Optometrusts</a:t>
            </a:r>
            <a:endParaRPr lang="en-US" dirty="0">
              <a:solidFill>
                <a:schemeClr val="bg1"/>
              </a:solidFill>
            </a:endParaRPr>
          </a:p>
        </p:txBody>
      </p:sp>
      <p:sp>
        <p:nvSpPr>
          <p:cNvPr id="4" name="Slide Number Placeholder 3"/>
          <p:cNvSpPr>
            <a:spLocks noGrp="1"/>
          </p:cNvSpPr>
          <p:nvPr>
            <p:ph type="sldNum" sz="quarter" idx="5"/>
          </p:nvPr>
        </p:nvSpPr>
        <p:spPr/>
        <p:txBody>
          <a:bodyPr/>
          <a:lstStyle/>
          <a:p>
            <a:fld id="{EFEB1A26-CE35-BB4D-A278-AEF7FEA54F87}" type="slidenum">
              <a:rPr lang="en-US" smtClean="0"/>
              <a:t>40</a:t>
            </a:fld>
            <a:endParaRPr lang="en-US"/>
          </a:p>
        </p:txBody>
      </p:sp>
    </p:spTree>
    <p:extLst>
      <p:ext uri="{BB962C8B-B14F-4D97-AF65-F5344CB8AC3E}">
        <p14:creationId xmlns:p14="http://schemas.microsoft.com/office/powerpoint/2010/main" val="153083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p:txBody>
      </p:sp>
      <p:sp>
        <p:nvSpPr>
          <p:cNvPr id="4" name="Slide Number Placeholder 3"/>
          <p:cNvSpPr>
            <a:spLocks noGrp="1"/>
          </p:cNvSpPr>
          <p:nvPr>
            <p:ph type="sldNum" sz="quarter" idx="5"/>
          </p:nvPr>
        </p:nvSpPr>
        <p:spPr/>
        <p:txBody>
          <a:bodyPr/>
          <a:lstStyle/>
          <a:p>
            <a:fld id="{EFEB1A26-CE35-BB4D-A278-AEF7FEA54F87}" type="slidenum">
              <a:rPr lang="en-US" smtClean="0"/>
              <a:t>41</a:t>
            </a:fld>
            <a:endParaRPr lang="en-US"/>
          </a:p>
        </p:txBody>
      </p:sp>
    </p:spTree>
    <p:extLst>
      <p:ext uri="{BB962C8B-B14F-4D97-AF65-F5344CB8AC3E}">
        <p14:creationId xmlns:p14="http://schemas.microsoft.com/office/powerpoint/2010/main" val="16606058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chemeClr val="bg1"/>
                </a:solidFill>
              </a:rPr>
              <a:t>onvergence</a:t>
            </a:r>
            <a:endParaRPr lang="en-US" dirty="0">
              <a:solidFill>
                <a:schemeClr val="bg1"/>
              </a:solidFill>
            </a:endParaRPr>
          </a:p>
        </p:txBody>
      </p:sp>
      <p:sp>
        <p:nvSpPr>
          <p:cNvPr id="4" name="Slide Number Placeholder 3"/>
          <p:cNvSpPr>
            <a:spLocks noGrp="1"/>
          </p:cNvSpPr>
          <p:nvPr>
            <p:ph type="sldNum" sz="quarter" idx="5"/>
          </p:nvPr>
        </p:nvSpPr>
        <p:spPr/>
        <p:txBody>
          <a:bodyPr/>
          <a:lstStyle/>
          <a:p>
            <a:fld id="{EFEB1A26-CE35-BB4D-A278-AEF7FEA54F87}" type="slidenum">
              <a:rPr lang="en-US" smtClean="0"/>
              <a:t>42</a:t>
            </a:fld>
            <a:endParaRPr lang="en-US"/>
          </a:p>
        </p:txBody>
      </p:sp>
    </p:spTree>
    <p:extLst>
      <p:ext uri="{BB962C8B-B14F-4D97-AF65-F5344CB8AC3E}">
        <p14:creationId xmlns:p14="http://schemas.microsoft.com/office/powerpoint/2010/main" val="310213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6</a:t>
            </a:fld>
            <a:endParaRPr lang="en-US"/>
          </a:p>
        </p:txBody>
      </p:sp>
    </p:spTree>
    <p:extLst>
      <p:ext uri="{BB962C8B-B14F-4D97-AF65-F5344CB8AC3E}">
        <p14:creationId xmlns:p14="http://schemas.microsoft.com/office/powerpoint/2010/main" val="10155939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p:txBody>
      </p:sp>
      <p:sp>
        <p:nvSpPr>
          <p:cNvPr id="4" name="Slide Number Placeholder 3"/>
          <p:cNvSpPr>
            <a:spLocks noGrp="1"/>
          </p:cNvSpPr>
          <p:nvPr>
            <p:ph type="sldNum" sz="quarter" idx="5"/>
          </p:nvPr>
        </p:nvSpPr>
        <p:spPr/>
        <p:txBody>
          <a:bodyPr/>
          <a:lstStyle/>
          <a:p>
            <a:fld id="{EFEB1A26-CE35-BB4D-A278-AEF7FEA54F87}" type="slidenum">
              <a:rPr lang="en-US" smtClean="0"/>
              <a:t>50</a:t>
            </a:fld>
            <a:endParaRPr lang="en-US"/>
          </a:p>
        </p:txBody>
      </p:sp>
    </p:spTree>
    <p:extLst>
      <p:ext uri="{BB962C8B-B14F-4D97-AF65-F5344CB8AC3E}">
        <p14:creationId xmlns:p14="http://schemas.microsoft.com/office/powerpoint/2010/main" val="34578801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777A92-1FC2-104F-BDC6-39F6C0D137BC}" type="slidenum">
              <a:rPr lang="en-US" smtClean="0"/>
              <a:t>52</a:t>
            </a:fld>
            <a:endParaRPr lang="en-US"/>
          </a:p>
        </p:txBody>
      </p:sp>
    </p:spTree>
    <p:extLst>
      <p:ext uri="{BB962C8B-B14F-4D97-AF65-F5344CB8AC3E}">
        <p14:creationId xmlns:p14="http://schemas.microsoft.com/office/powerpoint/2010/main" val="1457732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She was a fairly typical frail older person with muti-morbidities - I think that very many of us have a Clare in our lives</a:t>
            </a:r>
          </a:p>
        </p:txBody>
      </p:sp>
    </p:spTree>
    <p:extLst>
      <p:ext uri="{BB962C8B-B14F-4D97-AF65-F5344CB8AC3E}">
        <p14:creationId xmlns:p14="http://schemas.microsoft.com/office/powerpoint/2010/main" val="5691996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Clare became less independent so she spent more time living with us, but it wasn’t a sudden change, She’d spend a couple </a:t>
            </a:r>
            <a:r>
              <a:rPr lang="en-US" dirty="0" err="1"/>
              <a:t>og</a:t>
            </a:r>
            <a:r>
              <a:rPr lang="en-US" dirty="0"/>
              <a:t> days at first, then a week, then longer . Nut although he house was 14 miles away from ours, it was in a different Council area, a different CCG </a:t>
            </a:r>
          </a:p>
          <a:p>
            <a:endParaRPr lang="en-US" dirty="0"/>
          </a:p>
          <a:p>
            <a:r>
              <a:rPr lang="en-US" dirty="0"/>
              <a:t>She encountered 24 different providers of health and care services over 12 months</a:t>
            </a:r>
          </a:p>
          <a:p>
            <a:endParaRPr lang="en-US" dirty="0"/>
          </a:p>
          <a:p>
            <a:r>
              <a:rPr lang="en-US" dirty="0"/>
              <a:t>None of these providers of care had a complete picture of Clare. The only people who did were my wife and I and even then it was an opaque picture where we may have known the names of the medications she needed to take, but we didn’t know what purpose they served</a:t>
            </a:r>
          </a:p>
        </p:txBody>
      </p:sp>
    </p:spTree>
    <p:extLst>
      <p:ext uri="{BB962C8B-B14F-4D97-AF65-F5344CB8AC3E}">
        <p14:creationId xmlns:p14="http://schemas.microsoft.com/office/powerpoint/2010/main" val="6097401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p:txBody>
      </p:sp>
      <p:sp>
        <p:nvSpPr>
          <p:cNvPr id="4" name="Slide Number Placeholder 3"/>
          <p:cNvSpPr>
            <a:spLocks noGrp="1"/>
          </p:cNvSpPr>
          <p:nvPr>
            <p:ph type="sldNum" sz="quarter" idx="5"/>
          </p:nvPr>
        </p:nvSpPr>
        <p:spPr/>
        <p:txBody>
          <a:bodyPr/>
          <a:lstStyle/>
          <a:p>
            <a:fld id="{EFEB1A26-CE35-BB4D-A278-AEF7FEA54F87}" type="slidenum">
              <a:rPr lang="en-US" smtClean="0"/>
              <a:t>55</a:t>
            </a:fld>
            <a:endParaRPr lang="en-US"/>
          </a:p>
        </p:txBody>
      </p:sp>
    </p:spTree>
    <p:extLst>
      <p:ext uri="{BB962C8B-B14F-4D97-AF65-F5344CB8AC3E}">
        <p14:creationId xmlns:p14="http://schemas.microsoft.com/office/powerpoint/2010/main" val="2842469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p:txBody>
      </p:sp>
      <p:sp>
        <p:nvSpPr>
          <p:cNvPr id="4" name="Slide Number Placeholder 3"/>
          <p:cNvSpPr>
            <a:spLocks noGrp="1"/>
          </p:cNvSpPr>
          <p:nvPr>
            <p:ph type="sldNum" sz="quarter" idx="5"/>
          </p:nvPr>
        </p:nvSpPr>
        <p:spPr/>
        <p:txBody>
          <a:bodyPr/>
          <a:lstStyle/>
          <a:p>
            <a:fld id="{EFEB1A26-CE35-BB4D-A278-AEF7FEA54F87}" type="slidenum">
              <a:rPr lang="en-US" smtClean="0"/>
              <a:t>56</a:t>
            </a:fld>
            <a:endParaRPr lang="en-US"/>
          </a:p>
        </p:txBody>
      </p:sp>
    </p:spTree>
    <p:extLst>
      <p:ext uri="{BB962C8B-B14F-4D97-AF65-F5344CB8AC3E}">
        <p14:creationId xmlns:p14="http://schemas.microsoft.com/office/powerpoint/2010/main" val="18943421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p:txBody>
      </p:sp>
      <p:sp>
        <p:nvSpPr>
          <p:cNvPr id="4" name="Slide Number Placeholder 3"/>
          <p:cNvSpPr>
            <a:spLocks noGrp="1"/>
          </p:cNvSpPr>
          <p:nvPr>
            <p:ph type="sldNum" sz="quarter" idx="5"/>
          </p:nvPr>
        </p:nvSpPr>
        <p:spPr/>
        <p:txBody>
          <a:bodyPr/>
          <a:lstStyle/>
          <a:p>
            <a:fld id="{EFEB1A26-CE35-BB4D-A278-AEF7FEA54F87}" type="slidenum">
              <a:rPr lang="en-US" smtClean="0"/>
              <a:t>57</a:t>
            </a:fld>
            <a:endParaRPr lang="en-US"/>
          </a:p>
        </p:txBody>
      </p:sp>
    </p:spTree>
    <p:extLst>
      <p:ext uri="{BB962C8B-B14F-4D97-AF65-F5344CB8AC3E}">
        <p14:creationId xmlns:p14="http://schemas.microsoft.com/office/powerpoint/2010/main" val="31170509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p:txBody>
      </p:sp>
      <p:sp>
        <p:nvSpPr>
          <p:cNvPr id="4" name="Slide Number Placeholder 3"/>
          <p:cNvSpPr>
            <a:spLocks noGrp="1"/>
          </p:cNvSpPr>
          <p:nvPr>
            <p:ph type="sldNum" sz="quarter" idx="5"/>
          </p:nvPr>
        </p:nvSpPr>
        <p:spPr/>
        <p:txBody>
          <a:bodyPr/>
          <a:lstStyle/>
          <a:p>
            <a:fld id="{EFEB1A26-CE35-BB4D-A278-AEF7FEA54F87}" type="slidenum">
              <a:rPr lang="en-US" smtClean="0"/>
              <a:t>58</a:t>
            </a:fld>
            <a:endParaRPr lang="en-US"/>
          </a:p>
        </p:txBody>
      </p:sp>
    </p:spTree>
    <p:extLst>
      <p:ext uri="{BB962C8B-B14F-4D97-AF65-F5344CB8AC3E}">
        <p14:creationId xmlns:p14="http://schemas.microsoft.com/office/powerpoint/2010/main" val="893522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7</a:t>
            </a:fld>
            <a:endParaRPr lang="en-US"/>
          </a:p>
        </p:txBody>
      </p:sp>
    </p:spTree>
    <p:extLst>
      <p:ext uri="{BB962C8B-B14F-4D97-AF65-F5344CB8AC3E}">
        <p14:creationId xmlns:p14="http://schemas.microsoft.com/office/powerpoint/2010/main" val="3700827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8</a:t>
            </a:fld>
            <a:endParaRPr lang="en-US"/>
          </a:p>
        </p:txBody>
      </p:sp>
    </p:spTree>
    <p:extLst>
      <p:ext uri="{BB962C8B-B14F-4D97-AF65-F5344CB8AC3E}">
        <p14:creationId xmlns:p14="http://schemas.microsoft.com/office/powerpoint/2010/main" val="4126917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9</a:t>
            </a:fld>
            <a:endParaRPr lang="en-US"/>
          </a:p>
        </p:txBody>
      </p:sp>
    </p:spTree>
    <p:extLst>
      <p:ext uri="{BB962C8B-B14F-4D97-AF65-F5344CB8AC3E}">
        <p14:creationId xmlns:p14="http://schemas.microsoft.com/office/powerpoint/2010/main" val="3710045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10</a:t>
            </a:fld>
            <a:endParaRPr lang="en-US"/>
          </a:p>
        </p:txBody>
      </p:sp>
    </p:spTree>
    <p:extLst>
      <p:ext uri="{BB962C8B-B14F-4D97-AF65-F5344CB8AC3E}">
        <p14:creationId xmlns:p14="http://schemas.microsoft.com/office/powerpoint/2010/main" val="129951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EB1A26-CE35-BB4D-A278-AEF7FEA54F87}" type="slidenum">
              <a:rPr lang="en-US" smtClean="0"/>
              <a:t>11</a:t>
            </a:fld>
            <a:endParaRPr lang="en-US"/>
          </a:p>
        </p:txBody>
      </p:sp>
    </p:spTree>
    <p:extLst>
      <p:ext uri="{BB962C8B-B14F-4D97-AF65-F5344CB8AC3E}">
        <p14:creationId xmlns:p14="http://schemas.microsoft.com/office/powerpoint/2010/main" val="3500955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A0B6-1121-5A4F-A9E5-C1109A67E91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010B07B-9C86-D94A-9A6D-C25DD2348E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5B0EBE2-8C89-3D46-9F39-E61224518296}"/>
              </a:ext>
            </a:extLst>
          </p:cNvPr>
          <p:cNvSpPr>
            <a:spLocks noGrp="1"/>
          </p:cNvSpPr>
          <p:nvPr>
            <p:ph type="dt" sz="half" idx="10"/>
          </p:nvPr>
        </p:nvSpPr>
        <p:spPr/>
        <p:txBody>
          <a:bodyPr/>
          <a:lstStyle/>
          <a:p>
            <a:fld id="{D3990EF7-1180-42DB-8936-14AFB4C88EE1}" type="datetime1">
              <a:rPr lang="en-GB" smtClean="0"/>
              <a:t>20/03/2023</a:t>
            </a:fld>
            <a:endParaRPr lang="en-US"/>
          </a:p>
        </p:txBody>
      </p:sp>
      <p:sp>
        <p:nvSpPr>
          <p:cNvPr id="5" name="Footer Placeholder 4">
            <a:extLst>
              <a:ext uri="{FF2B5EF4-FFF2-40B4-BE49-F238E27FC236}">
                <a16:creationId xmlns:a16="http://schemas.microsoft.com/office/drawing/2014/main" id="{B7532CEC-A2F2-8F40-B370-7DD1ED15E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71C006-20ED-2048-AD08-E1AA4E108258}"/>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4056016568"/>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8D34-09BF-1147-A822-30A710EAFCC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DB7C88-2041-0F4C-9CB2-033A350B14D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AB9516-6057-E046-B3E0-59802BA340F1}"/>
              </a:ext>
            </a:extLst>
          </p:cNvPr>
          <p:cNvSpPr>
            <a:spLocks noGrp="1"/>
          </p:cNvSpPr>
          <p:nvPr>
            <p:ph type="dt" sz="half" idx="10"/>
          </p:nvPr>
        </p:nvSpPr>
        <p:spPr/>
        <p:txBody>
          <a:bodyPr/>
          <a:lstStyle/>
          <a:p>
            <a:fld id="{665F4E5E-0BEA-4AC5-B62A-EAE0A741B323}" type="datetime1">
              <a:rPr lang="en-GB" smtClean="0"/>
              <a:t>20/03/2023</a:t>
            </a:fld>
            <a:endParaRPr lang="en-US"/>
          </a:p>
        </p:txBody>
      </p:sp>
      <p:sp>
        <p:nvSpPr>
          <p:cNvPr id="5" name="Footer Placeholder 4">
            <a:extLst>
              <a:ext uri="{FF2B5EF4-FFF2-40B4-BE49-F238E27FC236}">
                <a16:creationId xmlns:a16="http://schemas.microsoft.com/office/drawing/2014/main" id="{50682922-BD86-EF4B-A76C-3FDD665C2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FCEB0-A74D-1742-9E98-90E52CCDB7C0}"/>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414114949"/>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3D1F6-81D6-1D4D-B59E-8BC3D366A25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28EA0BC-C8D2-C64A-A14D-268613844D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541D60-5381-934B-8E95-90938EEAE8DA}"/>
              </a:ext>
            </a:extLst>
          </p:cNvPr>
          <p:cNvSpPr>
            <a:spLocks noGrp="1"/>
          </p:cNvSpPr>
          <p:nvPr>
            <p:ph type="dt" sz="half" idx="10"/>
          </p:nvPr>
        </p:nvSpPr>
        <p:spPr/>
        <p:txBody>
          <a:bodyPr/>
          <a:lstStyle/>
          <a:p>
            <a:fld id="{52F2184D-D16F-4E3F-8675-0CE786BF7A0F}" type="datetime1">
              <a:rPr lang="en-GB" smtClean="0"/>
              <a:t>20/03/2023</a:t>
            </a:fld>
            <a:endParaRPr lang="en-US"/>
          </a:p>
        </p:txBody>
      </p:sp>
      <p:sp>
        <p:nvSpPr>
          <p:cNvPr id="5" name="Footer Placeholder 4">
            <a:extLst>
              <a:ext uri="{FF2B5EF4-FFF2-40B4-BE49-F238E27FC236}">
                <a16:creationId xmlns:a16="http://schemas.microsoft.com/office/drawing/2014/main" id="{088AE05C-F4BA-0D47-AE92-E0CFB4ACB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A2A8B-B043-4E4F-8622-A44989BE499D}"/>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085101681"/>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chemeClr val="lt1"/>
        </a:solidFill>
        <a:effectLst/>
      </p:bgPr>
    </p:bg>
    <p:spTree>
      <p:nvGrpSpPr>
        <p:cNvPr id="1" name="Shape 58"/>
        <p:cNvGrpSpPr/>
        <p:nvPr/>
      </p:nvGrpSpPr>
      <p:grpSpPr>
        <a:xfrm>
          <a:off x="0" y="0"/>
          <a:ext cx="0" cy="0"/>
          <a:chOff x="0" y="0"/>
          <a:chExt cx="0" cy="0"/>
        </a:xfrm>
      </p:grpSpPr>
      <p:sp>
        <p:nvSpPr>
          <p:cNvPr id="59" name="Google Shape;59;p15"/>
          <p:cNvSpPr/>
          <p:nvPr/>
        </p:nvSpPr>
        <p:spPr>
          <a:xfrm>
            <a:off x="-17125" y="1160525"/>
            <a:ext cx="12209200" cy="5820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0" name="Google Shape;60;p15"/>
          <p:cNvSpPr txBox="1">
            <a:spLocks noGrp="1"/>
          </p:cNvSpPr>
          <p:nvPr>
            <p:ph type="title"/>
          </p:nvPr>
        </p:nvSpPr>
        <p:spPr>
          <a:xfrm>
            <a:off x="623392" y="356659"/>
            <a:ext cx="10176000" cy="7060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FFFFFF"/>
              </a:buClr>
              <a:buSzPts val="3000"/>
              <a:buFont typeface="Arial"/>
              <a:buNone/>
              <a:defRPr sz="4000" b="1">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15"/>
          <p:cNvSpPr txBox="1">
            <a:spLocks noGrp="1"/>
          </p:cNvSpPr>
          <p:nvPr>
            <p:ph type="body" idx="1"/>
          </p:nvPr>
        </p:nvSpPr>
        <p:spPr>
          <a:xfrm>
            <a:off x="414676" y="1508787"/>
            <a:ext cx="11328400" cy="4525600"/>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00000"/>
              </a:lnSpc>
              <a:spcBef>
                <a:spcPts val="0"/>
              </a:spcBef>
              <a:spcAft>
                <a:spcPts val="0"/>
              </a:spcAft>
              <a:buClr>
                <a:schemeClr val="dk1"/>
              </a:buClr>
              <a:buSzPts val="1800"/>
              <a:buFont typeface="Arial"/>
              <a:buChar char="•"/>
              <a:defRPr sz="2400">
                <a:solidFill>
                  <a:schemeClr val="dk1"/>
                </a:solidFill>
              </a:defRPr>
            </a:lvl1pPr>
            <a:lvl2pPr marL="1219170" lvl="1" indent="-423323" algn="l" rtl="0">
              <a:lnSpc>
                <a:spcPct val="100000"/>
              </a:lnSpc>
              <a:spcBef>
                <a:spcPts val="480"/>
              </a:spcBef>
              <a:spcAft>
                <a:spcPts val="0"/>
              </a:spcAft>
              <a:buClr>
                <a:schemeClr val="dk1"/>
              </a:buClr>
              <a:buSzPts val="1400"/>
              <a:buChar char="–"/>
              <a:defRPr sz="1867">
                <a:solidFill>
                  <a:schemeClr val="dk1"/>
                </a:solidFill>
              </a:defRPr>
            </a:lvl2pPr>
            <a:lvl3pPr marL="1828754" lvl="2" indent="-406390" algn="l" rtl="0">
              <a:lnSpc>
                <a:spcPct val="100000"/>
              </a:lnSpc>
              <a:spcBef>
                <a:spcPts val="480"/>
              </a:spcBef>
              <a:spcAft>
                <a:spcPts val="0"/>
              </a:spcAft>
              <a:buClr>
                <a:schemeClr val="dk1"/>
              </a:buClr>
              <a:buSzPts val="1200"/>
              <a:buChar char="•"/>
              <a:defRPr sz="1600">
                <a:solidFill>
                  <a:schemeClr val="dk1"/>
                </a:solidFill>
              </a:defRPr>
            </a:lvl3pPr>
            <a:lvl4pPr marL="2438339" lvl="3" indent="-406390" algn="l" rtl="0">
              <a:lnSpc>
                <a:spcPct val="100000"/>
              </a:lnSpc>
              <a:spcBef>
                <a:spcPts val="480"/>
              </a:spcBef>
              <a:spcAft>
                <a:spcPts val="0"/>
              </a:spcAft>
              <a:buClr>
                <a:schemeClr val="dk1"/>
              </a:buClr>
              <a:buSzPts val="1200"/>
              <a:buChar char="–"/>
              <a:defRPr sz="1600">
                <a:solidFill>
                  <a:schemeClr val="dk1"/>
                </a:solidFill>
              </a:defRPr>
            </a:lvl4pPr>
            <a:lvl5pPr marL="3047924" lvl="4" indent="-406390" algn="l" rtl="0">
              <a:lnSpc>
                <a:spcPct val="100000"/>
              </a:lnSpc>
              <a:spcBef>
                <a:spcPts val="480"/>
              </a:spcBef>
              <a:spcAft>
                <a:spcPts val="0"/>
              </a:spcAft>
              <a:buClr>
                <a:schemeClr val="dk1"/>
              </a:buClr>
              <a:buSzPts val="1200"/>
              <a:buChar char="»"/>
              <a:defRPr sz="1600">
                <a:solidFill>
                  <a:schemeClr val="dk1"/>
                </a:solidFill>
              </a:defRPr>
            </a:lvl5pPr>
            <a:lvl6pPr marL="3657509" lvl="5" indent="-406390" algn="l" rtl="0">
              <a:lnSpc>
                <a:spcPct val="100000"/>
              </a:lnSpc>
              <a:spcBef>
                <a:spcPts val="480"/>
              </a:spcBef>
              <a:spcAft>
                <a:spcPts val="0"/>
              </a:spcAft>
              <a:buClr>
                <a:schemeClr val="dk1"/>
              </a:buClr>
              <a:buSzPts val="1200"/>
              <a:buChar char="•"/>
              <a:defRPr sz="1600">
                <a:solidFill>
                  <a:schemeClr val="dk1"/>
                </a:solidFill>
              </a:defRPr>
            </a:lvl6pPr>
            <a:lvl7pPr marL="4267093" lvl="6" indent="-406390" algn="l" rtl="0">
              <a:lnSpc>
                <a:spcPct val="100000"/>
              </a:lnSpc>
              <a:spcBef>
                <a:spcPts val="480"/>
              </a:spcBef>
              <a:spcAft>
                <a:spcPts val="0"/>
              </a:spcAft>
              <a:buClr>
                <a:schemeClr val="dk1"/>
              </a:buClr>
              <a:buSzPts val="1200"/>
              <a:buChar char="•"/>
              <a:defRPr sz="1600">
                <a:solidFill>
                  <a:schemeClr val="dk1"/>
                </a:solidFill>
              </a:defRPr>
            </a:lvl7pPr>
            <a:lvl8pPr marL="4876678" lvl="7" indent="-406390" algn="l" rtl="0">
              <a:lnSpc>
                <a:spcPct val="100000"/>
              </a:lnSpc>
              <a:spcBef>
                <a:spcPts val="480"/>
              </a:spcBef>
              <a:spcAft>
                <a:spcPts val="0"/>
              </a:spcAft>
              <a:buClr>
                <a:schemeClr val="dk1"/>
              </a:buClr>
              <a:buSzPts val="1200"/>
              <a:buChar char="•"/>
              <a:defRPr sz="1600">
                <a:solidFill>
                  <a:schemeClr val="dk1"/>
                </a:solidFill>
              </a:defRPr>
            </a:lvl8pPr>
            <a:lvl9pPr marL="5486263" lvl="8" indent="-406390" algn="l" rtl="0">
              <a:lnSpc>
                <a:spcPct val="100000"/>
              </a:lnSpc>
              <a:spcBef>
                <a:spcPts val="480"/>
              </a:spcBef>
              <a:spcAft>
                <a:spcPts val="0"/>
              </a:spcAft>
              <a:buClr>
                <a:schemeClr val="dk1"/>
              </a:buClr>
              <a:buSzPts val="1200"/>
              <a:buChar char="•"/>
              <a:defRPr sz="1600">
                <a:solidFill>
                  <a:schemeClr val="dk1"/>
                </a:solidFill>
              </a:defRPr>
            </a:lvl9pPr>
          </a:lstStyle>
          <a:p>
            <a:endParaRPr/>
          </a:p>
        </p:txBody>
      </p:sp>
      <p:pic>
        <p:nvPicPr>
          <p:cNvPr id="62" name="Google Shape;62;p15"/>
          <p:cNvPicPr preferRelativeResize="0"/>
          <p:nvPr/>
        </p:nvPicPr>
        <p:blipFill rotWithShape="1">
          <a:blip r:embed="rId2">
            <a:alphaModFix/>
          </a:blip>
          <a:srcRect r="20641"/>
          <a:stretch/>
        </p:blipFill>
        <p:spPr>
          <a:xfrm>
            <a:off x="9936432" y="251734"/>
            <a:ext cx="1528867" cy="886033"/>
          </a:xfrm>
          <a:prstGeom prst="rect">
            <a:avLst/>
          </a:prstGeom>
          <a:noFill/>
          <a:ln>
            <a:noFill/>
          </a:ln>
        </p:spPr>
      </p:pic>
      <p:sp>
        <p:nvSpPr>
          <p:cNvPr id="3" name="Slide Number Placeholder 4">
            <a:extLst>
              <a:ext uri="{FF2B5EF4-FFF2-40B4-BE49-F238E27FC236}">
                <a16:creationId xmlns:a16="http://schemas.microsoft.com/office/drawing/2014/main" id="{D5523D62-DA62-3E0F-2213-23D87F8F4890}"/>
              </a:ext>
            </a:extLst>
          </p:cNvPr>
          <p:cNvSpPr>
            <a:spLocks noGrp="1"/>
          </p:cNvSpPr>
          <p:nvPr>
            <p:ph type="sldNum" idx="12"/>
          </p:nvPr>
        </p:nvSpPr>
        <p:spPr>
          <a:xfrm>
            <a:off x="8737600" y="6356351"/>
            <a:ext cx="2844800" cy="365200"/>
          </a:xfrm>
          <a:prstGeom prst="rect">
            <a:avLst/>
          </a:prstGeom>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89934381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9483-299F-7844-AF90-31791D9F63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9D2CA7C-55A6-794D-9D08-0474B896452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0DAEF5-2048-5442-8EEC-B3E7CBCEFC81}"/>
              </a:ext>
            </a:extLst>
          </p:cNvPr>
          <p:cNvSpPr>
            <a:spLocks noGrp="1"/>
          </p:cNvSpPr>
          <p:nvPr>
            <p:ph type="dt" sz="half" idx="10"/>
          </p:nvPr>
        </p:nvSpPr>
        <p:spPr/>
        <p:txBody>
          <a:bodyPr/>
          <a:lstStyle/>
          <a:p>
            <a:fld id="{30B6852B-47C4-4BF6-9C03-A612D4A17AE4}" type="datetime1">
              <a:rPr lang="en-GB" smtClean="0"/>
              <a:t>20/03/2023</a:t>
            </a:fld>
            <a:endParaRPr lang="en-US"/>
          </a:p>
        </p:txBody>
      </p:sp>
      <p:sp>
        <p:nvSpPr>
          <p:cNvPr id="5" name="Footer Placeholder 4">
            <a:extLst>
              <a:ext uri="{FF2B5EF4-FFF2-40B4-BE49-F238E27FC236}">
                <a16:creationId xmlns:a16="http://schemas.microsoft.com/office/drawing/2014/main" id="{48F46D2B-32F6-9043-B1C6-9B6351117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E4A01-6E9C-424C-A13C-F04BD71BC987}"/>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144502913"/>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223F-5167-BF49-B7A5-9A20B74E8F8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7ABF161-E384-894F-8CEF-F54371BBF6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C480C3-D0D1-4E4D-9F78-98CFDDBAFE71}"/>
              </a:ext>
            </a:extLst>
          </p:cNvPr>
          <p:cNvSpPr>
            <a:spLocks noGrp="1"/>
          </p:cNvSpPr>
          <p:nvPr>
            <p:ph type="dt" sz="half" idx="10"/>
          </p:nvPr>
        </p:nvSpPr>
        <p:spPr/>
        <p:txBody>
          <a:bodyPr/>
          <a:lstStyle/>
          <a:p>
            <a:fld id="{41E7160B-DC98-4A8D-9906-4C39D4DB110C}" type="datetime1">
              <a:rPr lang="en-GB" smtClean="0"/>
              <a:t>20/03/2023</a:t>
            </a:fld>
            <a:endParaRPr lang="en-US"/>
          </a:p>
        </p:txBody>
      </p:sp>
      <p:sp>
        <p:nvSpPr>
          <p:cNvPr id="5" name="Footer Placeholder 4">
            <a:extLst>
              <a:ext uri="{FF2B5EF4-FFF2-40B4-BE49-F238E27FC236}">
                <a16:creationId xmlns:a16="http://schemas.microsoft.com/office/drawing/2014/main" id="{AA97826A-6DF5-CD4F-B5D0-85F601B7E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A5BFAC-05F5-3347-9B34-5803B349BE96}"/>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160361429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C62B-3F37-8347-BD7A-155988B27B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0F007E9-C26B-5440-A4A0-0CC5914A243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9498BE2-A856-134D-B17A-5DAD97DDCF1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58697B1-9116-6E49-8710-69F7246DCB74}"/>
              </a:ext>
            </a:extLst>
          </p:cNvPr>
          <p:cNvSpPr>
            <a:spLocks noGrp="1"/>
          </p:cNvSpPr>
          <p:nvPr>
            <p:ph type="dt" sz="half" idx="10"/>
          </p:nvPr>
        </p:nvSpPr>
        <p:spPr/>
        <p:txBody>
          <a:bodyPr/>
          <a:lstStyle/>
          <a:p>
            <a:fld id="{8A28D179-3D60-4A7C-A2DD-F3404E11D32D}" type="datetime1">
              <a:rPr lang="en-GB" smtClean="0"/>
              <a:t>20/03/2023</a:t>
            </a:fld>
            <a:endParaRPr lang="en-US"/>
          </a:p>
        </p:txBody>
      </p:sp>
      <p:sp>
        <p:nvSpPr>
          <p:cNvPr id="6" name="Footer Placeholder 5">
            <a:extLst>
              <a:ext uri="{FF2B5EF4-FFF2-40B4-BE49-F238E27FC236}">
                <a16:creationId xmlns:a16="http://schemas.microsoft.com/office/drawing/2014/main" id="{476BA064-0D23-B447-A093-21CD4666C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4D95A-4286-214D-AFDC-DF88B65E6EC6}"/>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699644159"/>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45E3-9B78-FA4D-A6CB-2B8E112EF4F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4B1D343-4F3B-5A48-9CA0-9232B6362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2D435E5-6C34-7648-96DB-BCCD01F4F06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D81EA4C-8D79-8342-B5A8-F70547351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5AE8DA1-3568-2848-B2B6-C41448FD396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906A5E2-7DED-BE4D-8E43-1A9975BFEEA1}"/>
              </a:ext>
            </a:extLst>
          </p:cNvPr>
          <p:cNvSpPr>
            <a:spLocks noGrp="1"/>
          </p:cNvSpPr>
          <p:nvPr>
            <p:ph type="dt" sz="half" idx="10"/>
          </p:nvPr>
        </p:nvSpPr>
        <p:spPr/>
        <p:txBody>
          <a:bodyPr/>
          <a:lstStyle/>
          <a:p>
            <a:fld id="{C00A7873-5994-4659-A64C-31D8841783FB}" type="datetime1">
              <a:rPr lang="en-GB" smtClean="0"/>
              <a:t>20/03/2023</a:t>
            </a:fld>
            <a:endParaRPr lang="en-US"/>
          </a:p>
        </p:txBody>
      </p:sp>
      <p:sp>
        <p:nvSpPr>
          <p:cNvPr id="8" name="Footer Placeholder 7">
            <a:extLst>
              <a:ext uri="{FF2B5EF4-FFF2-40B4-BE49-F238E27FC236}">
                <a16:creationId xmlns:a16="http://schemas.microsoft.com/office/drawing/2014/main" id="{CD8456DC-ADB5-EE4E-8E3A-7C2E0C8C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C7A1EB-8C3D-9840-8D2A-0599328E7713}"/>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714429938"/>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79DA7-A946-B44D-912B-1CEB6805FBB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370918D-ECC7-B44F-BEBB-8C2AD21DB741}"/>
              </a:ext>
            </a:extLst>
          </p:cNvPr>
          <p:cNvSpPr>
            <a:spLocks noGrp="1"/>
          </p:cNvSpPr>
          <p:nvPr>
            <p:ph type="dt" sz="half" idx="10"/>
          </p:nvPr>
        </p:nvSpPr>
        <p:spPr/>
        <p:txBody>
          <a:bodyPr/>
          <a:lstStyle/>
          <a:p>
            <a:fld id="{C22A5CF7-0D7B-4F5E-8551-36A3C1362AE3}" type="datetime1">
              <a:rPr lang="en-GB" smtClean="0"/>
              <a:t>20/03/2023</a:t>
            </a:fld>
            <a:endParaRPr lang="en-US"/>
          </a:p>
        </p:txBody>
      </p:sp>
      <p:sp>
        <p:nvSpPr>
          <p:cNvPr id="4" name="Footer Placeholder 3">
            <a:extLst>
              <a:ext uri="{FF2B5EF4-FFF2-40B4-BE49-F238E27FC236}">
                <a16:creationId xmlns:a16="http://schemas.microsoft.com/office/drawing/2014/main" id="{09126158-212F-0545-9FDE-F342B2CC9E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8FDC3C-1E94-AB47-94D4-903D917AB513}"/>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419636389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21A4D-2954-3443-B696-92A89B25EDBD}"/>
              </a:ext>
            </a:extLst>
          </p:cNvPr>
          <p:cNvSpPr>
            <a:spLocks noGrp="1"/>
          </p:cNvSpPr>
          <p:nvPr>
            <p:ph type="dt" sz="half" idx="10"/>
          </p:nvPr>
        </p:nvSpPr>
        <p:spPr/>
        <p:txBody>
          <a:bodyPr/>
          <a:lstStyle/>
          <a:p>
            <a:fld id="{B3A8FE7A-3DE6-493B-AB7C-543974456E5E}" type="datetime1">
              <a:rPr lang="en-GB" smtClean="0"/>
              <a:t>20/03/2023</a:t>
            </a:fld>
            <a:endParaRPr lang="en-US"/>
          </a:p>
        </p:txBody>
      </p:sp>
      <p:sp>
        <p:nvSpPr>
          <p:cNvPr id="3" name="Footer Placeholder 2">
            <a:extLst>
              <a:ext uri="{FF2B5EF4-FFF2-40B4-BE49-F238E27FC236}">
                <a16:creationId xmlns:a16="http://schemas.microsoft.com/office/drawing/2014/main" id="{FB0AB7E3-AC26-0749-8132-9C6935811C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32BBEF-4970-E64F-B4ED-368373468182}"/>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1405136826"/>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CCDB-273A-D24C-A5E8-377C1C1C045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E938ED9-2DD2-BD4F-ACC9-0FEB9E3FCE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0DB7286-9740-384F-824B-A5585CF7C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5ECDA9-BEAE-754C-AA36-331D6A5606EF}"/>
              </a:ext>
            </a:extLst>
          </p:cNvPr>
          <p:cNvSpPr>
            <a:spLocks noGrp="1"/>
          </p:cNvSpPr>
          <p:nvPr>
            <p:ph type="dt" sz="half" idx="10"/>
          </p:nvPr>
        </p:nvSpPr>
        <p:spPr/>
        <p:txBody>
          <a:bodyPr/>
          <a:lstStyle/>
          <a:p>
            <a:fld id="{B28C33BC-72D3-4BBE-878C-0945AD363189}" type="datetime1">
              <a:rPr lang="en-GB" smtClean="0"/>
              <a:t>20/03/2023</a:t>
            </a:fld>
            <a:endParaRPr lang="en-US"/>
          </a:p>
        </p:txBody>
      </p:sp>
      <p:sp>
        <p:nvSpPr>
          <p:cNvPr id="6" name="Footer Placeholder 5">
            <a:extLst>
              <a:ext uri="{FF2B5EF4-FFF2-40B4-BE49-F238E27FC236}">
                <a16:creationId xmlns:a16="http://schemas.microsoft.com/office/drawing/2014/main" id="{23A4016B-325D-EB40-87E6-0327AC95E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2AC85A-498B-E14A-9DBE-E6283B3E171D}"/>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354205294"/>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469B3-4B53-8A4C-925E-1FF5718BC9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2693FC1-C711-3940-B813-54594AB4A4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B43C81-7FA1-B04B-84FF-34BD63BD4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AF249D-E16F-424A-8110-93359B2BAFE0}"/>
              </a:ext>
            </a:extLst>
          </p:cNvPr>
          <p:cNvSpPr>
            <a:spLocks noGrp="1"/>
          </p:cNvSpPr>
          <p:nvPr>
            <p:ph type="dt" sz="half" idx="10"/>
          </p:nvPr>
        </p:nvSpPr>
        <p:spPr/>
        <p:txBody>
          <a:bodyPr/>
          <a:lstStyle/>
          <a:p>
            <a:fld id="{4652B89B-E520-4EC3-B778-7C95A3ED8CB1}" type="datetime1">
              <a:rPr lang="en-GB" smtClean="0"/>
              <a:t>20/03/2023</a:t>
            </a:fld>
            <a:endParaRPr lang="en-US"/>
          </a:p>
        </p:txBody>
      </p:sp>
      <p:sp>
        <p:nvSpPr>
          <p:cNvPr id="6" name="Footer Placeholder 5">
            <a:extLst>
              <a:ext uri="{FF2B5EF4-FFF2-40B4-BE49-F238E27FC236}">
                <a16:creationId xmlns:a16="http://schemas.microsoft.com/office/drawing/2014/main" id="{D091CC0B-70EC-334E-A4AF-6615044BC0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CA21C5-750B-C945-B7CC-507A846A55C5}"/>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321917429"/>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A3E70-C5D9-6644-9917-8047A1B307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56758AE-403E-014B-BA93-15C2B64DA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C73C38-9B26-E347-88EE-F24E3748C2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27EC47-8AD3-465A-AF96-A73240399163}" type="datetime1">
              <a:rPr lang="en-GB" smtClean="0"/>
              <a:t>20/03/2023</a:t>
            </a:fld>
            <a:endParaRPr lang="en-US"/>
          </a:p>
        </p:txBody>
      </p:sp>
      <p:sp>
        <p:nvSpPr>
          <p:cNvPr id="5" name="Footer Placeholder 4">
            <a:extLst>
              <a:ext uri="{FF2B5EF4-FFF2-40B4-BE49-F238E27FC236}">
                <a16:creationId xmlns:a16="http://schemas.microsoft.com/office/drawing/2014/main" id="{718235A2-2C56-3C4F-AA70-F43D28374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D4A857-16EE-FF4D-B4FD-F9FE49038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8F0A1-952F-D043-9020-DF8406D5167E}" type="slidenum">
              <a:rPr lang="en-US" smtClean="0"/>
              <a:t>‹#›</a:t>
            </a:fld>
            <a:endParaRPr lang="en-US"/>
          </a:p>
        </p:txBody>
      </p:sp>
    </p:spTree>
    <p:extLst>
      <p:ext uri="{BB962C8B-B14F-4D97-AF65-F5344CB8AC3E}">
        <p14:creationId xmlns:p14="http://schemas.microsoft.com/office/powerpoint/2010/main" val="1505247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wipe dir="r"/>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longtermplan.nhs.uk/"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future.nhs.uk/system/login?nextURL=%2Fconnect%2Eti%2FICSDigitalandData%2Fview%3FobjectID%3D160304293" TargetMode="External"/><Relationship Id="rId5" Type="http://schemas.openxmlformats.org/officeDocument/2006/relationships/hyperlink" Target="https://digital.nhs.uk/services/national-technology-resources-for-integrated-care-systems" TargetMode="External"/><Relationship Id="rId4" Type="http://schemas.openxmlformats.org/officeDocument/2006/relationships/hyperlink" Target="https://transform.england.nhs.uk/digitise-connect-transform/who-does-wha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12BDDB-F2F6-D5C5-B510-408D1883FA26}"/>
              </a:ext>
            </a:extLst>
          </p:cNvPr>
          <p:cNvSpPr/>
          <p:nvPr/>
        </p:nvSpPr>
        <p:spPr>
          <a:xfrm>
            <a:off x="0" y="2330606"/>
            <a:ext cx="12192000" cy="4527394"/>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C7E068-7DDB-7340-B0EF-1785D5915A2F}"/>
              </a:ext>
            </a:extLst>
          </p:cNvPr>
          <p:cNvSpPr>
            <a:spLocks noGrp="1"/>
          </p:cNvSpPr>
          <p:nvPr>
            <p:ph type="ctrTitle"/>
          </p:nvPr>
        </p:nvSpPr>
        <p:spPr>
          <a:xfrm>
            <a:off x="1091514" y="2836718"/>
            <a:ext cx="8960623" cy="1504368"/>
          </a:xfrm>
        </p:spPr>
        <p:txBody>
          <a:bodyPr>
            <a:normAutofit/>
          </a:bodyPr>
          <a:lstStyle/>
          <a:p>
            <a:pPr algn="l"/>
            <a:r>
              <a:rPr lang="en-US" sz="4400" b="1" dirty="0">
                <a:solidFill>
                  <a:schemeClr val="bg1"/>
                </a:solidFill>
                <a:latin typeface="Arial" panose="020B0604020202020204" pitchFamily="34" charset="0"/>
                <a:cs typeface="Arial" panose="020B0604020202020204" pitchFamily="34" charset="0"/>
              </a:rPr>
              <a:t>The future direction for shared care records. </a:t>
            </a:r>
          </a:p>
        </p:txBody>
      </p:sp>
      <p:sp>
        <p:nvSpPr>
          <p:cNvPr id="4" name="Subtitle 2">
            <a:extLst>
              <a:ext uri="{FF2B5EF4-FFF2-40B4-BE49-F238E27FC236}">
                <a16:creationId xmlns:a16="http://schemas.microsoft.com/office/drawing/2014/main" id="{3C93F276-E5CD-6644-9594-B9573657C25B}"/>
              </a:ext>
            </a:extLst>
          </p:cNvPr>
          <p:cNvSpPr txBox="1">
            <a:spLocks/>
          </p:cNvSpPr>
          <p:nvPr/>
        </p:nvSpPr>
        <p:spPr>
          <a:xfrm>
            <a:off x="1228957" y="5656615"/>
            <a:ext cx="3072712" cy="7330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200" b="1" dirty="0">
                <a:solidFill>
                  <a:schemeClr val="bg1"/>
                </a:solidFill>
                <a:latin typeface="Arial" panose="020B0604020202020204" pitchFamily="34" charset="0"/>
                <a:cs typeface="Arial" panose="020B0604020202020204" pitchFamily="34" charset="0"/>
              </a:rPr>
              <a:t>Shared Care Record Summit</a:t>
            </a:r>
            <a:br>
              <a:rPr lang="en-GB" sz="1200" b="1" dirty="0">
                <a:solidFill>
                  <a:schemeClr val="bg1"/>
                </a:solidFill>
                <a:latin typeface="Arial" panose="020B0604020202020204" pitchFamily="34" charset="0"/>
                <a:cs typeface="Arial" panose="020B0604020202020204" pitchFamily="34" charset="0"/>
              </a:rPr>
            </a:br>
            <a:r>
              <a:rPr lang="en-GB" sz="1200" b="1" dirty="0">
                <a:solidFill>
                  <a:schemeClr val="bg1"/>
                </a:solidFill>
                <a:latin typeface="Arial" panose="020B0604020202020204" pitchFamily="34" charset="0"/>
                <a:cs typeface="Arial" panose="020B0604020202020204" pitchFamily="34" charset="0"/>
              </a:rPr>
              <a:t>20</a:t>
            </a:r>
            <a:r>
              <a:rPr lang="en-GB" sz="1200" b="1" baseline="30000" dirty="0">
                <a:solidFill>
                  <a:schemeClr val="bg1"/>
                </a:solidFill>
                <a:latin typeface="Arial" panose="020B0604020202020204" pitchFamily="34" charset="0"/>
                <a:cs typeface="Arial" panose="020B0604020202020204" pitchFamily="34" charset="0"/>
              </a:rPr>
              <a:t>th</a:t>
            </a:r>
            <a:r>
              <a:rPr lang="en-GB" sz="1200" b="1" dirty="0">
                <a:solidFill>
                  <a:schemeClr val="bg1"/>
                </a:solidFill>
                <a:latin typeface="Arial" panose="020B0604020202020204" pitchFamily="34" charset="0"/>
                <a:cs typeface="Arial" panose="020B0604020202020204" pitchFamily="34" charset="0"/>
              </a:rPr>
              <a:t> – 21</a:t>
            </a:r>
            <a:r>
              <a:rPr lang="en-GB" sz="1200" b="1" baseline="30000" dirty="0">
                <a:solidFill>
                  <a:schemeClr val="bg1"/>
                </a:solidFill>
                <a:latin typeface="Arial" panose="020B0604020202020204" pitchFamily="34" charset="0"/>
                <a:cs typeface="Arial" panose="020B0604020202020204" pitchFamily="34" charset="0"/>
              </a:rPr>
              <a:t>st</a:t>
            </a:r>
            <a:r>
              <a:rPr lang="en-GB" sz="1200" b="1" dirty="0">
                <a:solidFill>
                  <a:schemeClr val="bg1"/>
                </a:solidFill>
                <a:latin typeface="Arial" panose="020B0604020202020204" pitchFamily="34" charset="0"/>
                <a:cs typeface="Arial" panose="020B0604020202020204" pitchFamily="34" charset="0"/>
              </a:rPr>
              <a:t> March 2023</a:t>
            </a:r>
            <a:br>
              <a:rPr lang="en-GB" sz="1200" b="1" dirty="0">
                <a:solidFill>
                  <a:schemeClr val="bg1"/>
                </a:solidFill>
                <a:latin typeface="Arial" panose="020B0604020202020204" pitchFamily="34" charset="0"/>
                <a:cs typeface="Arial" panose="020B0604020202020204" pitchFamily="34" charset="0"/>
              </a:rPr>
            </a:br>
            <a:r>
              <a:rPr lang="en-GB" sz="1200" b="1" dirty="0">
                <a:solidFill>
                  <a:schemeClr val="bg1"/>
                </a:solidFill>
                <a:latin typeface="Arial" panose="020B0604020202020204" pitchFamily="34" charset="0"/>
                <a:cs typeface="Arial" panose="020B0604020202020204" pitchFamily="34" charset="0"/>
              </a:rPr>
              <a:t>The Queens Hotel, Leeds</a:t>
            </a:r>
          </a:p>
        </p:txBody>
      </p:sp>
      <p:pic>
        <p:nvPicPr>
          <p:cNvPr id="11" name="Picture 10" descr="Graphical user interface&#10;&#10;Description automatically generated">
            <a:extLst>
              <a:ext uri="{FF2B5EF4-FFF2-40B4-BE49-F238E27FC236}">
                <a16:creationId xmlns:a16="http://schemas.microsoft.com/office/drawing/2014/main" id="{9D8E7B27-345A-1AD1-F0BD-21AB96DABD32}"/>
              </a:ext>
            </a:extLst>
          </p:cNvPr>
          <p:cNvPicPr>
            <a:picLocks noChangeAspect="1"/>
          </p:cNvPicPr>
          <p:nvPr/>
        </p:nvPicPr>
        <p:blipFill rotWithShape="1">
          <a:blip r:embed="rId3"/>
          <a:srcRect t="60718"/>
          <a:stretch/>
        </p:blipFill>
        <p:spPr>
          <a:xfrm>
            <a:off x="8507920" y="868972"/>
            <a:ext cx="3911995" cy="650582"/>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5726FAE8-5F22-BE59-7CC8-BB0FC1314B90}"/>
              </a:ext>
            </a:extLst>
          </p:cNvPr>
          <p:cNvPicPr>
            <a:picLocks noChangeAspect="1"/>
          </p:cNvPicPr>
          <p:nvPr/>
        </p:nvPicPr>
        <p:blipFill>
          <a:blip r:embed="rId4"/>
          <a:stretch>
            <a:fillRect/>
          </a:stretch>
        </p:blipFill>
        <p:spPr>
          <a:xfrm>
            <a:off x="1228957" y="699118"/>
            <a:ext cx="4360475" cy="990291"/>
          </a:xfrm>
          <a:prstGeom prst="rect">
            <a:avLst/>
          </a:prstGeom>
        </p:spPr>
      </p:pic>
      <p:pic>
        <p:nvPicPr>
          <p:cNvPr id="3" name="Picture 2">
            <a:extLst>
              <a:ext uri="{FF2B5EF4-FFF2-40B4-BE49-F238E27FC236}">
                <a16:creationId xmlns:a16="http://schemas.microsoft.com/office/drawing/2014/main" id="{0DDA40EB-1171-D8A0-2C99-348F8DCF8E81}"/>
              </a:ext>
            </a:extLst>
          </p:cNvPr>
          <p:cNvPicPr>
            <a:picLocks noChangeAspect="1"/>
          </p:cNvPicPr>
          <p:nvPr/>
        </p:nvPicPr>
        <p:blipFill>
          <a:blip r:embed="rId5"/>
          <a:stretch>
            <a:fillRect/>
          </a:stretch>
        </p:blipFill>
        <p:spPr>
          <a:xfrm>
            <a:off x="7795847" y="3905164"/>
            <a:ext cx="4208153" cy="2807529"/>
          </a:xfrm>
          <a:prstGeom prst="rect">
            <a:avLst/>
          </a:prstGeom>
        </p:spPr>
      </p:pic>
    </p:spTree>
    <p:extLst>
      <p:ext uri="{BB962C8B-B14F-4D97-AF65-F5344CB8AC3E}">
        <p14:creationId xmlns:p14="http://schemas.microsoft.com/office/powerpoint/2010/main" val="4275278879"/>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Some of your achievements</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7" name="TextBox 6">
            <a:extLst>
              <a:ext uri="{FF2B5EF4-FFF2-40B4-BE49-F238E27FC236}">
                <a16:creationId xmlns:a16="http://schemas.microsoft.com/office/drawing/2014/main" id="{85F3469D-64B9-F55C-A45C-34A34AADCB82}"/>
              </a:ext>
            </a:extLst>
          </p:cNvPr>
          <p:cNvSpPr txBox="1"/>
          <p:nvPr/>
        </p:nvSpPr>
        <p:spPr>
          <a:xfrm>
            <a:off x="485807" y="1205276"/>
            <a:ext cx="8773807" cy="5170646"/>
          </a:xfrm>
          <a:prstGeom prst="rect">
            <a:avLst/>
          </a:prstGeom>
          <a:noFill/>
        </p:spPr>
        <p:txBody>
          <a:bodyPr wrap="square">
            <a:spAutoFit/>
          </a:bodyPr>
          <a:lstStyle/>
          <a:p>
            <a:r>
              <a:rPr lang="en-GB" sz="2200" i="1" dirty="0">
                <a:latin typeface="Calibri" panose="020F0502020204030204" pitchFamily="34" charset="0"/>
                <a:ea typeface="Calibri" panose="020F0502020204030204" pitchFamily="34" charset="0"/>
              </a:rPr>
              <a:t>“I assessed a breathless patient over the phone who had significant palpitations and presyncope. </a:t>
            </a:r>
          </a:p>
          <a:p>
            <a:endParaRPr lang="en-GB" sz="2200" i="1" dirty="0">
              <a:latin typeface="Calibri" panose="020F0502020204030204" pitchFamily="34" charset="0"/>
              <a:ea typeface="Calibri" panose="020F0502020204030204" pitchFamily="34" charset="0"/>
            </a:endParaRPr>
          </a:p>
          <a:p>
            <a:r>
              <a:rPr lang="en-GB" sz="2200" i="1" dirty="0">
                <a:latin typeface="Calibri" panose="020F0502020204030204" pitchFamily="34" charset="0"/>
                <a:ea typeface="Calibri" panose="020F0502020204030204" pitchFamily="34" charset="0"/>
              </a:rPr>
              <a:t>I was almost certainly going to arrange an ambulance but then on accessing the London Care Record it came to light he had a background of anxiety and was on propranolol. </a:t>
            </a:r>
          </a:p>
          <a:p>
            <a:endParaRPr lang="en-GB" sz="2200" i="1" dirty="0">
              <a:latin typeface="Calibri" panose="020F0502020204030204" pitchFamily="34" charset="0"/>
              <a:ea typeface="Calibri" panose="020F0502020204030204" pitchFamily="34" charset="0"/>
            </a:endParaRPr>
          </a:p>
          <a:p>
            <a:r>
              <a:rPr lang="en-GB" sz="2200" i="1" dirty="0">
                <a:latin typeface="Calibri" panose="020F0502020204030204" pitchFamily="34" charset="0"/>
                <a:ea typeface="Calibri" panose="020F0502020204030204" pitchFamily="34" charset="0"/>
              </a:rPr>
              <a:t>He hadn’t taken his medication that morning. </a:t>
            </a:r>
          </a:p>
          <a:p>
            <a:endParaRPr lang="en-GB" sz="2200" i="1" dirty="0">
              <a:latin typeface="Calibri" panose="020F0502020204030204" pitchFamily="34" charset="0"/>
              <a:ea typeface="Calibri" panose="020F0502020204030204" pitchFamily="34" charset="0"/>
            </a:endParaRPr>
          </a:p>
          <a:p>
            <a:r>
              <a:rPr lang="en-GB" sz="2200" i="1" dirty="0">
                <a:latin typeface="Calibri" panose="020F0502020204030204" pitchFamily="34" charset="0"/>
                <a:ea typeface="Calibri" panose="020F0502020204030204" pitchFamily="34" charset="0"/>
              </a:rPr>
              <a:t>I advised him to take it. </a:t>
            </a:r>
          </a:p>
          <a:p>
            <a:endParaRPr lang="en-GB" sz="2200" i="1" dirty="0">
              <a:latin typeface="Calibri" panose="020F0502020204030204" pitchFamily="34" charset="0"/>
              <a:ea typeface="Calibri" panose="020F0502020204030204" pitchFamily="34" charset="0"/>
            </a:endParaRPr>
          </a:p>
          <a:p>
            <a:r>
              <a:rPr lang="en-GB" sz="2200" i="1" dirty="0">
                <a:latin typeface="Calibri" panose="020F0502020204030204" pitchFamily="34" charset="0"/>
                <a:ea typeface="Calibri" panose="020F0502020204030204" pitchFamily="34" charset="0"/>
              </a:rPr>
              <a:t>I eventually called the patient back to reassess and he was symptom free. </a:t>
            </a:r>
          </a:p>
          <a:p>
            <a:endParaRPr lang="en-GB" sz="2200" i="1" dirty="0">
              <a:latin typeface="Calibri" panose="020F0502020204030204" pitchFamily="34" charset="0"/>
              <a:ea typeface="Calibri" panose="020F0502020204030204" pitchFamily="34" charset="0"/>
            </a:endParaRPr>
          </a:p>
          <a:p>
            <a:r>
              <a:rPr lang="en-GB" sz="2200" i="1" dirty="0">
                <a:latin typeface="Calibri" panose="020F0502020204030204" pitchFamily="34" charset="0"/>
                <a:ea typeface="Calibri" panose="020F0502020204030204" pitchFamily="34" charset="0"/>
              </a:rPr>
              <a:t>I was able to give him the best support and treatment and freed up an ambulance to treat patients elsewhere.” </a:t>
            </a:r>
            <a:endParaRPr lang="en-GB" sz="2200" i="1" dirty="0">
              <a:latin typeface="Calibri" panose="020F0502020204030204" pitchFamily="34" charset="0"/>
            </a:endParaRPr>
          </a:p>
        </p:txBody>
      </p:sp>
      <p:sp>
        <p:nvSpPr>
          <p:cNvPr id="8" name="TextBox 7">
            <a:extLst>
              <a:ext uri="{FF2B5EF4-FFF2-40B4-BE49-F238E27FC236}">
                <a16:creationId xmlns:a16="http://schemas.microsoft.com/office/drawing/2014/main" id="{518428AB-9234-995A-D174-2C25A1D465CC}"/>
              </a:ext>
            </a:extLst>
          </p:cNvPr>
          <p:cNvSpPr txBox="1"/>
          <p:nvPr/>
        </p:nvSpPr>
        <p:spPr>
          <a:xfrm>
            <a:off x="9896371" y="5032946"/>
            <a:ext cx="1792734" cy="400110"/>
          </a:xfrm>
          <a:prstGeom prst="rect">
            <a:avLst/>
          </a:prstGeom>
          <a:noFill/>
        </p:spPr>
        <p:txBody>
          <a:bodyPr wrap="none" rtlCol="0">
            <a:spAutoFit/>
          </a:bodyPr>
          <a:lstStyle/>
          <a:p>
            <a:pPr marL="0" indent="0" algn="ctr">
              <a:buNone/>
            </a:pPr>
            <a:r>
              <a:rPr lang="en-GB" sz="2000" b="1" i="1" dirty="0"/>
              <a:t>Happy clinician</a:t>
            </a:r>
            <a:endParaRPr lang="en-US" sz="2000" b="1" dirty="0"/>
          </a:p>
        </p:txBody>
      </p:sp>
      <p:sp>
        <p:nvSpPr>
          <p:cNvPr id="9" name="TextBox 8">
            <a:extLst>
              <a:ext uri="{FF2B5EF4-FFF2-40B4-BE49-F238E27FC236}">
                <a16:creationId xmlns:a16="http://schemas.microsoft.com/office/drawing/2014/main" id="{063A77ED-CD7B-EDDE-1586-5308719E6A40}"/>
              </a:ext>
            </a:extLst>
          </p:cNvPr>
          <p:cNvSpPr txBox="1"/>
          <p:nvPr/>
        </p:nvSpPr>
        <p:spPr>
          <a:xfrm>
            <a:off x="9491324" y="4381646"/>
            <a:ext cx="2602828" cy="400110"/>
          </a:xfrm>
          <a:prstGeom prst="rect">
            <a:avLst/>
          </a:prstGeom>
          <a:noFill/>
        </p:spPr>
        <p:txBody>
          <a:bodyPr wrap="none" rtlCol="0">
            <a:spAutoFit/>
          </a:bodyPr>
          <a:lstStyle/>
          <a:p>
            <a:pPr marL="0" indent="0" algn="ctr">
              <a:buNone/>
            </a:pPr>
            <a:r>
              <a:rPr lang="en-GB" sz="2000" b="1" i="1" dirty="0"/>
              <a:t>Better use of resources</a:t>
            </a:r>
            <a:endParaRPr lang="en-US" sz="2000" b="1" dirty="0"/>
          </a:p>
        </p:txBody>
      </p:sp>
      <p:sp>
        <p:nvSpPr>
          <p:cNvPr id="10" name="TextBox 9">
            <a:extLst>
              <a:ext uri="{FF2B5EF4-FFF2-40B4-BE49-F238E27FC236}">
                <a16:creationId xmlns:a16="http://schemas.microsoft.com/office/drawing/2014/main" id="{D0C7FCF6-6669-23B6-D204-818F2D0ADF2F}"/>
              </a:ext>
            </a:extLst>
          </p:cNvPr>
          <p:cNvSpPr txBox="1"/>
          <p:nvPr/>
        </p:nvSpPr>
        <p:spPr>
          <a:xfrm>
            <a:off x="9769990" y="3690060"/>
            <a:ext cx="2045496" cy="400110"/>
          </a:xfrm>
          <a:prstGeom prst="rect">
            <a:avLst/>
          </a:prstGeom>
          <a:noFill/>
        </p:spPr>
        <p:txBody>
          <a:bodyPr wrap="none" rtlCol="0">
            <a:spAutoFit/>
          </a:bodyPr>
          <a:lstStyle/>
          <a:p>
            <a:pPr marL="0" indent="0" algn="ctr">
              <a:buNone/>
            </a:pPr>
            <a:r>
              <a:rPr lang="en-GB" sz="2000" b="1" i="1"/>
              <a:t>Better experience</a:t>
            </a:r>
            <a:endParaRPr lang="en-US" sz="2000" b="1"/>
          </a:p>
        </p:txBody>
      </p:sp>
      <p:sp>
        <p:nvSpPr>
          <p:cNvPr id="11" name="TextBox 10">
            <a:extLst>
              <a:ext uri="{FF2B5EF4-FFF2-40B4-BE49-F238E27FC236}">
                <a16:creationId xmlns:a16="http://schemas.microsoft.com/office/drawing/2014/main" id="{1F80F32A-6E04-F3F7-AB33-974B7C8D6BF6}"/>
              </a:ext>
            </a:extLst>
          </p:cNvPr>
          <p:cNvSpPr txBox="1"/>
          <p:nvPr/>
        </p:nvSpPr>
        <p:spPr>
          <a:xfrm>
            <a:off x="9879283" y="3038760"/>
            <a:ext cx="1826910" cy="400110"/>
          </a:xfrm>
          <a:prstGeom prst="rect">
            <a:avLst/>
          </a:prstGeom>
          <a:noFill/>
        </p:spPr>
        <p:txBody>
          <a:bodyPr wrap="none" rtlCol="0">
            <a:spAutoFit/>
          </a:bodyPr>
          <a:lstStyle/>
          <a:p>
            <a:pPr marL="0" indent="0" algn="ctr">
              <a:buNone/>
            </a:pPr>
            <a:r>
              <a:rPr lang="en-GB" sz="2000" b="1" i="1" dirty="0"/>
              <a:t>Better outcome</a:t>
            </a:r>
            <a:endParaRPr lang="en-US" sz="2000" b="1" dirty="0"/>
          </a:p>
        </p:txBody>
      </p:sp>
      <p:pic>
        <p:nvPicPr>
          <p:cNvPr id="8194" name="Picture 2" descr="London Care Record logo">
            <a:extLst>
              <a:ext uri="{FF2B5EF4-FFF2-40B4-BE49-F238E27FC236}">
                <a16:creationId xmlns:a16="http://schemas.microsoft.com/office/drawing/2014/main" id="{9FBF9E9C-8BF9-4ABF-E339-C88C14F763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9283" y="1156240"/>
            <a:ext cx="2102068" cy="854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82903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1000"/>
                                        <p:tgtEl>
                                          <p:spTgt spid="7">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wipe(up)">
                                      <p:cBhvr>
                                        <p:cTn id="11" dur="1000"/>
                                        <p:tgtEl>
                                          <p:spTgt spid="7">
                                            <p:txEl>
                                              <p:pRg st="2" end="2"/>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wipe(up)">
                                      <p:cBhvr>
                                        <p:cTn id="15" dur="1000"/>
                                        <p:tgtEl>
                                          <p:spTgt spid="7">
                                            <p:txEl>
                                              <p:pRg st="4" end="4"/>
                                            </p:txEl>
                                          </p:spTgt>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Effect transition="in" filter="wipe(up)">
                                      <p:cBhvr>
                                        <p:cTn id="19" dur="1000"/>
                                        <p:tgtEl>
                                          <p:spTgt spid="7">
                                            <p:txEl>
                                              <p:pRg st="6" end="6"/>
                                            </p:txEl>
                                          </p:spTgt>
                                        </p:tgtEl>
                                      </p:cBhvr>
                                    </p:animEffect>
                                  </p:childTnLst>
                                </p:cTn>
                              </p:par>
                            </p:childTnLst>
                          </p:cTn>
                        </p:par>
                        <p:par>
                          <p:cTn id="20" fill="hold">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animEffect transition="in" filter="wipe(up)">
                                      <p:cBhvr>
                                        <p:cTn id="23" dur="1000"/>
                                        <p:tgtEl>
                                          <p:spTgt spid="7">
                                            <p:txEl>
                                              <p:pRg st="8" end="8"/>
                                            </p:txEl>
                                          </p:spTgt>
                                        </p:tgtEl>
                                      </p:cBhvr>
                                    </p:animEffect>
                                  </p:childTnLst>
                                </p:cTn>
                              </p:par>
                            </p:childTnLst>
                          </p:cTn>
                        </p:par>
                        <p:par>
                          <p:cTn id="24" fill="hold">
                            <p:stCondLst>
                              <p:cond delay="5000"/>
                            </p:stCondLst>
                            <p:childTnLst>
                              <p:par>
                                <p:cTn id="25" presetID="22" presetClass="entr" presetSubtype="1" fill="hold" grpId="0" nodeType="after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animEffect transition="in" filter="wipe(up)">
                                      <p:cBhvr>
                                        <p:cTn id="27" dur="1000"/>
                                        <p:tgtEl>
                                          <p:spTgt spid="7">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p:stCondLst>
                              <p:cond delay="500"/>
                            </p:stCondLst>
                            <p:childTnLst>
                              <p:par>
                                <p:cTn id="34" presetID="22" presetClass="entr" presetSubtype="8" fill="hold" grpId="0" nodeType="afterEffect">
                                  <p:stCondLst>
                                    <p:cond delay="100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2000"/>
                            </p:stCondLst>
                            <p:childTnLst>
                              <p:par>
                                <p:cTn id="38" presetID="22" presetClass="entr" presetSubtype="8" fill="hold" grpId="0" nodeType="afterEffect">
                                  <p:stCondLst>
                                    <p:cond delay="100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par>
                          <p:cTn id="41" fill="hold">
                            <p:stCondLst>
                              <p:cond delay="3500"/>
                            </p:stCondLst>
                            <p:childTnLst>
                              <p:par>
                                <p:cTn id="42" presetID="22" presetClass="entr" presetSubtype="8" fill="hold" grpId="0" nodeType="afterEffect">
                                  <p:stCondLst>
                                    <p:cond delay="100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Some of your achievements</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6" name="Picture 5">
            <a:extLst>
              <a:ext uri="{FF2B5EF4-FFF2-40B4-BE49-F238E27FC236}">
                <a16:creationId xmlns:a16="http://schemas.microsoft.com/office/drawing/2014/main" id="{8B192D91-4405-11C5-5531-B8AC45D7AF35}"/>
              </a:ext>
            </a:extLst>
          </p:cNvPr>
          <p:cNvPicPr>
            <a:picLocks noChangeAspect="1"/>
          </p:cNvPicPr>
          <p:nvPr/>
        </p:nvPicPr>
        <p:blipFill>
          <a:blip r:embed="rId4"/>
          <a:stretch>
            <a:fillRect/>
          </a:stretch>
        </p:blipFill>
        <p:spPr>
          <a:xfrm>
            <a:off x="338206" y="1074744"/>
            <a:ext cx="8994980" cy="5207620"/>
          </a:xfrm>
          <a:prstGeom prst="rect">
            <a:avLst/>
          </a:prstGeom>
        </p:spPr>
      </p:pic>
      <p:pic>
        <p:nvPicPr>
          <p:cNvPr id="6148" name="Picture 4" descr="CHIE Mailer">
            <a:extLst>
              <a:ext uri="{FF2B5EF4-FFF2-40B4-BE49-F238E27FC236}">
                <a16:creationId xmlns:a16="http://schemas.microsoft.com/office/drawing/2014/main" id="{72846D94-4886-8F16-08D2-3B51FA9890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808"/>
          <a:stretch/>
        </p:blipFill>
        <p:spPr bwMode="auto">
          <a:xfrm>
            <a:off x="9333186" y="1074744"/>
            <a:ext cx="2636222" cy="63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16084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Some of your achievements</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6" name="TextBox 5">
            <a:extLst>
              <a:ext uri="{FF2B5EF4-FFF2-40B4-BE49-F238E27FC236}">
                <a16:creationId xmlns:a16="http://schemas.microsoft.com/office/drawing/2014/main" id="{27FF7D1B-0335-265F-31F1-08119D330514}"/>
              </a:ext>
            </a:extLst>
          </p:cNvPr>
          <p:cNvSpPr txBox="1"/>
          <p:nvPr/>
        </p:nvSpPr>
        <p:spPr>
          <a:xfrm>
            <a:off x="241738" y="1074744"/>
            <a:ext cx="9122979" cy="424731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333333"/>
                </a:solidFill>
                <a:effectLst/>
              </a:rPr>
              <a:t>Two shared care record collaboratives in the West Midlands have confirmed the successful sharing of data between their two separate suppliers, boosting hopes for the region’s care vision</a:t>
            </a:r>
            <a:endParaRPr kumimoji="0" lang="en-US" altLang="en-US" sz="1500" b="0" i="0" u="none" strike="noStrike" cap="none" normalizeH="0" baseline="0" dirty="0">
              <a:ln>
                <a:noFill/>
              </a:ln>
              <a:solidFill>
                <a:srgbClr val="333333"/>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00" b="0" i="0" u="none" strike="noStrike" cap="none" normalizeH="0" baseline="0" dirty="0">
              <a:ln>
                <a:noFill/>
              </a:ln>
              <a:effectLst/>
            </a:endParaRPr>
          </a:p>
          <a:p>
            <a:pPr eaLnBrk="0" fontAlgn="base" hangingPunct="0">
              <a:spcBef>
                <a:spcPct val="0"/>
              </a:spcBef>
              <a:spcAft>
                <a:spcPct val="0"/>
              </a:spcAft>
            </a:pPr>
            <a:r>
              <a:rPr kumimoji="0" lang="en-US" altLang="en-US" sz="1500" b="1" i="0" u="none" strike="noStrike" cap="none" normalizeH="0" baseline="0" dirty="0">
                <a:ln>
                  <a:noFill/>
                </a:ln>
                <a:effectLst/>
              </a:rPr>
              <a:t>The Collaborative Care Record </a:t>
            </a:r>
            <a:r>
              <a:rPr kumimoji="0" lang="en-US" altLang="en-US" sz="1500" b="0" i="0" u="none" strike="noStrike" cap="none" normalizeH="0" baseline="0" dirty="0">
                <a:ln>
                  <a:noFill/>
                </a:ln>
                <a:effectLst/>
              </a:rPr>
              <a:t>delivers shared care records covering Birmingham and </a:t>
            </a:r>
            <a:r>
              <a:rPr kumimoji="0" lang="en-US" altLang="en-US" sz="1500" b="0" i="0" u="none" strike="noStrike" cap="none" normalizeH="0" baseline="0" dirty="0" err="1">
                <a:ln>
                  <a:noFill/>
                </a:ln>
                <a:effectLst/>
              </a:rPr>
              <a:t>Solihull</a:t>
            </a:r>
            <a:r>
              <a:rPr kumimoji="0" lang="en-US" altLang="en-US" sz="1500" b="0" i="0" u="none" strike="noStrike" cap="none" normalizeH="0" baseline="0" dirty="0">
                <a:ln>
                  <a:noFill/>
                </a:ln>
                <a:effectLst/>
              </a:rPr>
              <a:t>, Coventry and Warwickshire and Herefordshire and Worcestershire and has successfully integrated information from six local authorities, giving it one of the largest number of social care records in the country. This has enabled social work professionals to gain a more complete picture of the people they’re supporting, allowing them to closely meet their needs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effectLst/>
              </a:rPr>
              <a:t>One Health and Care </a:t>
            </a:r>
            <a:r>
              <a:rPr kumimoji="0" lang="en-US" altLang="en-US" sz="1500" b="0" i="0" u="none" strike="noStrike" cap="none" normalizeH="0" baseline="0" dirty="0">
                <a:ln>
                  <a:noFill/>
                </a:ln>
                <a:effectLst/>
              </a:rPr>
              <a:t>serves Shropshire, Telford and Wrekin, Black Country and Staffordshire and Stoke-on-Trent. It has been live for nearly a year and incorporates information feeds from the region’s GP practices, councils, acute trusts, mental health trust, ambulance trust, specialist trust, hospices and care homes.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00" b="0" i="0" u="none" strike="noStrike" cap="none" normalizeH="0" baseline="0" dirty="0">
              <a:ln>
                <a:noFill/>
              </a:ln>
              <a:effectLst/>
            </a:endParaRPr>
          </a:p>
          <a:p>
            <a:pPr eaLnBrk="0" fontAlgn="base" hangingPunct="0">
              <a:spcBef>
                <a:spcPct val="0"/>
              </a:spcBef>
              <a:spcAft>
                <a:spcPct val="0"/>
              </a:spcAft>
            </a:pPr>
            <a:r>
              <a:rPr kumimoji="0" lang="en-US" altLang="en-US" sz="1500" b="0" i="0" u="none" strike="noStrike" cap="none" normalizeH="0" baseline="0" dirty="0">
                <a:ln>
                  <a:noFill/>
                </a:ln>
                <a:effectLst/>
              </a:rPr>
              <a:t>Working with InterSystems and Graphnet they used test data to demonstrate interoperability between their own system and the one used by the adjoining shared care record. The shared care collaboratives now included data from a combined total of 848 providers, serving 6.1 million people </a:t>
            </a:r>
            <a:r>
              <a:rPr kumimoji="0" lang="en-US" altLang="en-US" sz="1500" b="0" i="0" u="none" strike="noStrike" cap="none" normalizeH="0" baseline="0" dirty="0">
                <a:ln>
                  <a:noFill/>
                </a:ln>
                <a:solidFill>
                  <a:srgbClr val="333333"/>
                </a:solidFill>
                <a:effectLst/>
              </a:rPr>
              <a:t>in the West Midlands.</a:t>
            </a:r>
            <a:r>
              <a:rPr lang="en-US" altLang="en-US" sz="1500" b="1" dirty="0">
                <a:solidFill>
                  <a:srgbClr val="333333"/>
                </a:solidFill>
              </a:rPr>
              <a:t> </a:t>
            </a:r>
            <a:r>
              <a:rPr lang="en-US" altLang="en-US" sz="1500" dirty="0">
                <a:solidFill>
                  <a:srgbClr val="333333"/>
                </a:solidFill>
              </a:rPr>
              <a:t>There</a:t>
            </a:r>
            <a:r>
              <a:rPr lang="en-US" altLang="en-US" sz="1500" b="1" dirty="0">
                <a:solidFill>
                  <a:srgbClr val="333333"/>
                </a:solidFill>
              </a:rPr>
              <a:t> </a:t>
            </a:r>
            <a:r>
              <a:rPr kumimoji="0" lang="en-US" altLang="en-US" sz="1500" b="0" i="0" u="none" strike="noStrike" cap="none" normalizeH="0" baseline="0" dirty="0">
                <a:ln>
                  <a:noFill/>
                </a:ln>
                <a:solidFill>
                  <a:srgbClr val="333333"/>
                </a:solidFill>
                <a:effectLst/>
              </a:rPr>
              <a:t>are now plans to now connect around 600 community pharmacies in the West Midlands to further the reach of the shared records.</a:t>
            </a:r>
            <a:endParaRPr kumimoji="0" lang="en-US" altLang="en-US" sz="1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00" b="1" i="0" u="none" strike="noStrike" cap="none" normalizeH="0" baseline="0" dirty="0">
              <a:ln>
                <a:noFill/>
              </a:ln>
              <a:solidFill>
                <a:srgbClr val="333333"/>
              </a:solidFill>
              <a:effectLst/>
            </a:endParaRPr>
          </a:p>
        </p:txBody>
      </p:sp>
      <p:pic>
        <p:nvPicPr>
          <p:cNvPr id="11266" name="Picture 2" descr="wmas-regional-map – West Midlands Ambulance Service University NHS  Foundation Trust">
            <a:extLst>
              <a:ext uri="{FF2B5EF4-FFF2-40B4-BE49-F238E27FC236}">
                <a16:creationId xmlns:a16="http://schemas.microsoft.com/office/drawing/2014/main" id="{066A32DA-9E91-4682-2C7A-25F9ADEFF6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1370" y="1115557"/>
            <a:ext cx="2529616" cy="24762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54AF067-C7B4-D545-6D99-5B59F753DD64}"/>
              </a:ext>
            </a:extLst>
          </p:cNvPr>
          <p:cNvSpPr txBox="1"/>
          <p:nvPr/>
        </p:nvSpPr>
        <p:spPr>
          <a:xfrm>
            <a:off x="183717" y="5106147"/>
            <a:ext cx="11428293" cy="135421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rgbClr val="333333"/>
                </a:solidFill>
                <a:effectLst/>
              </a:rPr>
              <a:t>“The improvement we could make in care, and the pressure that could be taken off the system in terms of cost, time and resources, would be just phenomenal. We can only do this by looking at the bigger picture and sharing data over a much wider area. For our populations, systems and patients, I have absolutely no doubt it’s the right thing to do</a:t>
            </a:r>
            <a:r>
              <a:rPr kumimoji="0" lang="en-US" altLang="en-US" sz="1600" b="0" i="0" u="none" strike="noStrike" cap="none" normalizeH="0" baseline="0" dirty="0">
                <a:ln>
                  <a:noFill/>
                </a:ln>
                <a:solidFill>
                  <a:srgbClr val="333333"/>
                </a:solidFill>
                <a:effectLs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333333"/>
              </a:solidFill>
              <a:effectLst/>
            </a:endParaRPr>
          </a:p>
          <a:p>
            <a:endParaRPr lang="en-US" sz="1600" dirty="0"/>
          </a:p>
        </p:txBody>
      </p:sp>
      <p:sp>
        <p:nvSpPr>
          <p:cNvPr id="12" name="TextBox 11">
            <a:extLst>
              <a:ext uri="{FF2B5EF4-FFF2-40B4-BE49-F238E27FC236}">
                <a16:creationId xmlns:a16="http://schemas.microsoft.com/office/drawing/2014/main" id="{5EABF726-95A0-8989-CE0B-425D449E0F1B}"/>
              </a:ext>
            </a:extLst>
          </p:cNvPr>
          <p:cNvSpPr txBox="1"/>
          <p:nvPr/>
        </p:nvSpPr>
        <p:spPr>
          <a:xfrm>
            <a:off x="258529" y="6083130"/>
            <a:ext cx="9684290" cy="338554"/>
          </a:xfrm>
          <a:prstGeom prst="rect">
            <a:avLst/>
          </a:prstGeom>
          <a:noFill/>
        </p:spPr>
        <p:txBody>
          <a:bodyPr wrap="square" rtlCol="0">
            <a:spAutoFit/>
          </a:bodyPr>
          <a:lstStyle/>
          <a:p>
            <a:r>
              <a:rPr kumimoji="0" lang="en-US" altLang="en-US" sz="1600" b="0" i="0" u="none" strike="noStrike" cap="none" normalizeH="0" baseline="0" dirty="0">
                <a:ln>
                  <a:noFill/>
                </a:ln>
                <a:solidFill>
                  <a:srgbClr val="333333"/>
                </a:solidFill>
                <a:effectLst/>
              </a:rPr>
              <a:t>Dr James Reed, </a:t>
            </a:r>
            <a:r>
              <a:rPr lang="en-US" altLang="en-US" sz="1600" dirty="0">
                <a:solidFill>
                  <a:srgbClr val="333333"/>
                </a:solidFill>
              </a:rPr>
              <a:t>C</a:t>
            </a:r>
            <a:r>
              <a:rPr kumimoji="0" lang="en-US" altLang="en-US" sz="1600" b="0" i="0" u="none" strike="noStrike" cap="none" normalizeH="0" baseline="0" dirty="0">
                <a:ln>
                  <a:noFill/>
                </a:ln>
                <a:solidFill>
                  <a:srgbClr val="333333"/>
                </a:solidFill>
                <a:effectLst/>
              </a:rPr>
              <a:t>hief Clinical Information Officer, Birmingham and </a:t>
            </a:r>
            <a:r>
              <a:rPr kumimoji="0" lang="en-US" altLang="en-US" sz="1600" b="0" i="0" u="none" strike="noStrike" cap="none" normalizeH="0" baseline="0" dirty="0" err="1">
                <a:ln>
                  <a:noFill/>
                </a:ln>
                <a:solidFill>
                  <a:srgbClr val="333333"/>
                </a:solidFill>
                <a:effectLst/>
              </a:rPr>
              <a:t>Solihull</a:t>
            </a:r>
            <a:r>
              <a:rPr kumimoji="0" lang="en-US" altLang="en-US" sz="1600" b="0" i="0" u="none" strike="noStrike" cap="none" normalizeH="0" baseline="0" dirty="0">
                <a:ln>
                  <a:noFill/>
                </a:ln>
                <a:solidFill>
                  <a:srgbClr val="333333"/>
                </a:solidFill>
                <a:effectLst/>
              </a:rPr>
              <a:t> Mental Health NHS Foundation Trust</a:t>
            </a:r>
            <a:endParaRPr lang="en-US" sz="1600" dirty="0"/>
          </a:p>
        </p:txBody>
      </p:sp>
    </p:spTree>
    <p:extLst>
      <p:ext uri="{BB962C8B-B14F-4D97-AF65-F5344CB8AC3E}">
        <p14:creationId xmlns:p14="http://schemas.microsoft.com/office/powerpoint/2010/main" val="345957543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50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Some of your achievements</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12" name="TextBox 11">
            <a:extLst>
              <a:ext uri="{FF2B5EF4-FFF2-40B4-BE49-F238E27FC236}">
                <a16:creationId xmlns:a16="http://schemas.microsoft.com/office/drawing/2014/main" id="{0479CADF-5AA0-30F9-FE2C-C1987F2E1055}"/>
              </a:ext>
            </a:extLst>
          </p:cNvPr>
          <p:cNvSpPr txBox="1"/>
          <p:nvPr/>
        </p:nvSpPr>
        <p:spPr>
          <a:xfrm>
            <a:off x="215038" y="5738719"/>
            <a:ext cx="4237769" cy="1015663"/>
          </a:xfrm>
          <a:prstGeom prst="rect">
            <a:avLst/>
          </a:prstGeom>
          <a:noFill/>
        </p:spPr>
        <p:txBody>
          <a:bodyPr wrap="square" rtlCol="0">
            <a:spAutoFit/>
          </a:bodyPr>
          <a:lstStyle/>
          <a:p>
            <a:pPr algn="ctr"/>
            <a:r>
              <a:rPr lang="en-US" sz="2000" dirty="0"/>
              <a:t>440,110 views for the Great North Care Record in November. A record number!!!</a:t>
            </a:r>
          </a:p>
        </p:txBody>
      </p:sp>
      <p:pic>
        <p:nvPicPr>
          <p:cNvPr id="13" name="Picture 12">
            <a:extLst>
              <a:ext uri="{FF2B5EF4-FFF2-40B4-BE49-F238E27FC236}">
                <a16:creationId xmlns:a16="http://schemas.microsoft.com/office/drawing/2014/main" id="{490948A2-5EB2-A784-264C-FF2B6C9C33B0}"/>
              </a:ext>
            </a:extLst>
          </p:cNvPr>
          <p:cNvPicPr>
            <a:picLocks noChangeAspect="1"/>
          </p:cNvPicPr>
          <p:nvPr/>
        </p:nvPicPr>
        <p:blipFill>
          <a:blip r:embed="rId4"/>
          <a:stretch>
            <a:fillRect/>
          </a:stretch>
        </p:blipFill>
        <p:spPr>
          <a:xfrm>
            <a:off x="4531567" y="3777490"/>
            <a:ext cx="5697600" cy="2884559"/>
          </a:xfrm>
          <a:prstGeom prst="rect">
            <a:avLst/>
          </a:prstGeom>
        </p:spPr>
      </p:pic>
      <p:pic>
        <p:nvPicPr>
          <p:cNvPr id="14" name="Picture 13">
            <a:extLst>
              <a:ext uri="{FF2B5EF4-FFF2-40B4-BE49-F238E27FC236}">
                <a16:creationId xmlns:a16="http://schemas.microsoft.com/office/drawing/2014/main" id="{D34D34E7-863F-3AF4-EF58-A992D1E8A872}"/>
              </a:ext>
            </a:extLst>
          </p:cNvPr>
          <p:cNvPicPr>
            <a:picLocks noChangeAspect="1"/>
          </p:cNvPicPr>
          <p:nvPr/>
        </p:nvPicPr>
        <p:blipFill>
          <a:blip r:embed="rId5"/>
          <a:stretch>
            <a:fillRect/>
          </a:stretch>
        </p:blipFill>
        <p:spPr>
          <a:xfrm>
            <a:off x="4599217" y="1158535"/>
            <a:ext cx="5562300" cy="2729963"/>
          </a:xfrm>
          <a:prstGeom prst="rect">
            <a:avLst/>
          </a:prstGeom>
        </p:spPr>
      </p:pic>
      <p:pic>
        <p:nvPicPr>
          <p:cNvPr id="6" name="Picture 5">
            <a:extLst>
              <a:ext uri="{FF2B5EF4-FFF2-40B4-BE49-F238E27FC236}">
                <a16:creationId xmlns:a16="http://schemas.microsoft.com/office/drawing/2014/main" id="{7223F7B2-4F6A-7677-5274-26D12CFD7624}"/>
              </a:ext>
            </a:extLst>
          </p:cNvPr>
          <p:cNvPicPr>
            <a:picLocks noChangeAspect="1"/>
          </p:cNvPicPr>
          <p:nvPr/>
        </p:nvPicPr>
        <p:blipFill>
          <a:blip r:embed="rId6"/>
          <a:stretch>
            <a:fillRect/>
          </a:stretch>
        </p:blipFill>
        <p:spPr>
          <a:xfrm>
            <a:off x="215038" y="1158535"/>
            <a:ext cx="4472319" cy="4456403"/>
          </a:xfrm>
          <a:prstGeom prst="rect">
            <a:avLst/>
          </a:prstGeom>
        </p:spPr>
      </p:pic>
      <p:pic>
        <p:nvPicPr>
          <p:cNvPr id="15" name="Picture 14">
            <a:extLst>
              <a:ext uri="{FF2B5EF4-FFF2-40B4-BE49-F238E27FC236}">
                <a16:creationId xmlns:a16="http://schemas.microsoft.com/office/drawing/2014/main" id="{103FBF7F-0B47-3935-4B99-C4E833860D29}"/>
              </a:ext>
            </a:extLst>
          </p:cNvPr>
          <p:cNvPicPr>
            <a:picLocks noChangeAspect="1"/>
          </p:cNvPicPr>
          <p:nvPr/>
        </p:nvPicPr>
        <p:blipFill>
          <a:blip r:embed="rId7"/>
          <a:stretch>
            <a:fillRect/>
          </a:stretch>
        </p:blipFill>
        <p:spPr>
          <a:xfrm>
            <a:off x="10297843" y="1158534"/>
            <a:ext cx="1764845" cy="659755"/>
          </a:xfrm>
          <a:prstGeom prst="rect">
            <a:avLst/>
          </a:prstGeom>
        </p:spPr>
      </p:pic>
    </p:spTree>
    <p:extLst>
      <p:ext uri="{BB962C8B-B14F-4D97-AF65-F5344CB8AC3E}">
        <p14:creationId xmlns:p14="http://schemas.microsoft.com/office/powerpoint/2010/main" val="300669058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par>
                          <p:cTn id="14" fill="hold">
                            <p:stCondLst>
                              <p:cond delay="500"/>
                            </p:stCondLst>
                            <p:childTnLst>
                              <p:par>
                                <p:cTn id="15" presetID="22" presetClass="entr" presetSubtype="1" fill="hold" grpId="0" nodeType="afterEffect">
                                  <p:stCondLst>
                                    <p:cond delay="150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a:extLst>
              <a:ext uri="{FF2B5EF4-FFF2-40B4-BE49-F238E27FC236}">
                <a16:creationId xmlns:a16="http://schemas.microsoft.com/office/drawing/2014/main" id="{43F421BE-66B5-8BA0-7BE9-2A892353A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1717" y="537372"/>
            <a:ext cx="2700283" cy="27002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Some of your achievements</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4"/>
          <a:stretch>
            <a:fillRect/>
          </a:stretch>
        </p:blipFill>
        <p:spPr>
          <a:xfrm>
            <a:off x="10307927" y="6200384"/>
            <a:ext cx="1545867" cy="351076"/>
          </a:xfrm>
          <a:prstGeom prst="rect">
            <a:avLst/>
          </a:prstGeom>
        </p:spPr>
      </p:pic>
      <p:sp>
        <p:nvSpPr>
          <p:cNvPr id="7" name="TextBox 6">
            <a:extLst>
              <a:ext uri="{FF2B5EF4-FFF2-40B4-BE49-F238E27FC236}">
                <a16:creationId xmlns:a16="http://schemas.microsoft.com/office/drawing/2014/main" id="{85F3469D-64B9-F55C-A45C-34A34AADCB82}"/>
              </a:ext>
            </a:extLst>
          </p:cNvPr>
          <p:cNvSpPr txBox="1"/>
          <p:nvPr/>
        </p:nvSpPr>
        <p:spPr>
          <a:xfrm>
            <a:off x="338206" y="1220737"/>
            <a:ext cx="8524365" cy="4701672"/>
          </a:xfrm>
          <a:prstGeom prst="rect">
            <a:avLst/>
          </a:prstGeom>
          <a:noFill/>
        </p:spPr>
        <p:txBody>
          <a:bodyPr wrap="square">
            <a:spAutoFit/>
          </a:bodyPr>
          <a:lstStyle/>
          <a:p>
            <a:pPr>
              <a:lnSpc>
                <a:spcPct val="114000"/>
              </a:lnSpc>
            </a:pPr>
            <a:r>
              <a:rPr lang="en-GB" sz="2200" b="0" i="0" u="none" strike="noStrike" dirty="0">
                <a:solidFill>
                  <a:srgbClr val="737373"/>
                </a:solidFill>
                <a:effectLst/>
              </a:rPr>
              <a:t>“</a:t>
            </a:r>
            <a:r>
              <a:rPr lang="en-GB" sz="2200" b="0" i="1" u="none" strike="noStrike" dirty="0">
                <a:solidFill>
                  <a:srgbClr val="737373"/>
                </a:solidFill>
                <a:effectLst/>
              </a:rPr>
              <a:t>I regularly hear about the amazing difference that the DCR is having in the way in which professionals are able to care for patients efficiently and with the accuracy afforded by accessing information seamlessly which they would have previously found very difficult or indeed impossible. </a:t>
            </a:r>
          </a:p>
          <a:p>
            <a:pPr>
              <a:lnSpc>
                <a:spcPct val="114000"/>
              </a:lnSpc>
            </a:pPr>
            <a:endParaRPr lang="en-GB" sz="2200" i="1" dirty="0">
              <a:solidFill>
                <a:srgbClr val="737373"/>
              </a:solidFill>
            </a:endParaRPr>
          </a:p>
          <a:p>
            <a:pPr>
              <a:lnSpc>
                <a:spcPct val="114000"/>
              </a:lnSpc>
            </a:pPr>
            <a:r>
              <a:rPr lang="en-GB" sz="2200" b="0" i="1" u="none" strike="noStrike" dirty="0">
                <a:solidFill>
                  <a:srgbClr val="737373"/>
                </a:solidFill>
                <a:effectLst/>
              </a:rPr>
              <a:t>We have now achieved close to 100,000 record accesses per month, which is a staggering accomplishment. I always think that it relates to, in this case, 100,000 moments of care that are better than before because of the DCR service. </a:t>
            </a:r>
          </a:p>
          <a:p>
            <a:pPr>
              <a:lnSpc>
                <a:spcPct val="114000"/>
              </a:lnSpc>
            </a:pPr>
            <a:endParaRPr lang="en-GB" sz="2200" i="1" dirty="0">
              <a:solidFill>
                <a:srgbClr val="737373"/>
              </a:solidFill>
            </a:endParaRPr>
          </a:p>
          <a:p>
            <a:pPr>
              <a:lnSpc>
                <a:spcPct val="114000"/>
              </a:lnSpc>
            </a:pPr>
            <a:r>
              <a:rPr lang="en-GB" sz="2200" b="0" i="1" u="none" strike="noStrike" dirty="0">
                <a:solidFill>
                  <a:srgbClr val="737373"/>
                </a:solidFill>
                <a:effectLst/>
              </a:rPr>
              <a:t>I am immensely proud of what the dedicated, hardworking DCR team have achieved</a:t>
            </a:r>
            <a:r>
              <a:rPr lang="en-GB" sz="2200" i="1" dirty="0">
                <a:ea typeface="Calibri" panose="020F0502020204030204" pitchFamily="34" charset="0"/>
              </a:rPr>
              <a:t>.” </a:t>
            </a:r>
            <a:endParaRPr lang="en-GB" sz="2200" i="1" dirty="0"/>
          </a:p>
        </p:txBody>
      </p:sp>
      <p:sp>
        <p:nvSpPr>
          <p:cNvPr id="2" name="TextBox 1">
            <a:extLst>
              <a:ext uri="{FF2B5EF4-FFF2-40B4-BE49-F238E27FC236}">
                <a16:creationId xmlns:a16="http://schemas.microsoft.com/office/drawing/2014/main" id="{3B09A26F-1B2D-0F68-F504-4A1F3692C9B9}"/>
              </a:ext>
            </a:extLst>
          </p:cNvPr>
          <p:cNvSpPr txBox="1"/>
          <p:nvPr/>
        </p:nvSpPr>
        <p:spPr>
          <a:xfrm>
            <a:off x="4510332" y="5637263"/>
            <a:ext cx="4981385" cy="369332"/>
          </a:xfrm>
          <a:prstGeom prst="rect">
            <a:avLst/>
          </a:prstGeom>
          <a:noFill/>
        </p:spPr>
        <p:txBody>
          <a:bodyPr wrap="square" rtlCol="0">
            <a:spAutoFit/>
          </a:bodyPr>
          <a:lstStyle/>
          <a:p>
            <a:r>
              <a:rPr lang="en-GB" b="0" i="0" u="none" strike="noStrike" dirty="0">
                <a:solidFill>
                  <a:srgbClr val="737373"/>
                </a:solidFill>
                <a:effectLst/>
                <a:latin typeface="Open Sans" panose="020B0606030504020204" pitchFamily="34" charset="0"/>
              </a:rPr>
              <a:t>Peter Gill,  SRO for the Dorset Care </a:t>
            </a:r>
            <a:r>
              <a:rPr lang="en-GB" dirty="0">
                <a:solidFill>
                  <a:srgbClr val="737373"/>
                </a:solidFill>
                <a:latin typeface="Open Sans" panose="020B0606030504020204" pitchFamily="34" charset="0"/>
              </a:rPr>
              <a:t>R</a:t>
            </a:r>
            <a:r>
              <a:rPr lang="en-GB" b="0" i="0" u="none" strike="noStrike" dirty="0">
                <a:solidFill>
                  <a:srgbClr val="737373"/>
                </a:solidFill>
                <a:effectLst/>
                <a:latin typeface="Open Sans" panose="020B0606030504020204" pitchFamily="34" charset="0"/>
              </a:rPr>
              <a:t>ecord</a:t>
            </a:r>
            <a:endParaRPr lang="en-US" dirty="0"/>
          </a:p>
        </p:txBody>
      </p:sp>
    </p:spTree>
    <p:extLst>
      <p:ext uri="{BB962C8B-B14F-4D97-AF65-F5344CB8AC3E}">
        <p14:creationId xmlns:p14="http://schemas.microsoft.com/office/powerpoint/2010/main" val="121480341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Some of your achievements</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7" name="Picture 6">
            <a:extLst>
              <a:ext uri="{FF2B5EF4-FFF2-40B4-BE49-F238E27FC236}">
                <a16:creationId xmlns:a16="http://schemas.microsoft.com/office/drawing/2014/main" id="{C76E8489-24E4-F423-E948-FF6723B88A38}"/>
              </a:ext>
            </a:extLst>
          </p:cNvPr>
          <p:cNvPicPr>
            <a:picLocks noChangeAspect="1"/>
          </p:cNvPicPr>
          <p:nvPr/>
        </p:nvPicPr>
        <p:blipFill>
          <a:blip r:embed="rId4"/>
          <a:stretch>
            <a:fillRect/>
          </a:stretch>
        </p:blipFill>
        <p:spPr>
          <a:xfrm>
            <a:off x="0" y="983292"/>
            <a:ext cx="10290070" cy="5373057"/>
          </a:xfrm>
          <a:prstGeom prst="rect">
            <a:avLst/>
          </a:prstGeom>
        </p:spPr>
      </p:pic>
      <p:pic>
        <p:nvPicPr>
          <p:cNvPr id="1026" name="Picture 2" descr="Norfolk and Waveney Integrated Care System">
            <a:extLst>
              <a:ext uri="{FF2B5EF4-FFF2-40B4-BE49-F238E27FC236}">
                <a16:creationId xmlns:a16="http://schemas.microsoft.com/office/drawing/2014/main" id="{96F69CFA-EE67-2EDA-5723-CF9E23A6D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8967" y="983291"/>
            <a:ext cx="2753033" cy="8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4703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Some of your achievements</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7" name="Picture 6">
            <a:extLst>
              <a:ext uri="{FF2B5EF4-FFF2-40B4-BE49-F238E27FC236}">
                <a16:creationId xmlns:a16="http://schemas.microsoft.com/office/drawing/2014/main" id="{EEA58DA3-B791-DF2B-C25B-3C624C6CE4EF}"/>
              </a:ext>
            </a:extLst>
          </p:cNvPr>
          <p:cNvPicPr>
            <a:picLocks noChangeAspect="1"/>
          </p:cNvPicPr>
          <p:nvPr/>
        </p:nvPicPr>
        <p:blipFill>
          <a:blip r:embed="rId4"/>
          <a:stretch>
            <a:fillRect/>
          </a:stretch>
        </p:blipFill>
        <p:spPr>
          <a:xfrm>
            <a:off x="2405364" y="1001560"/>
            <a:ext cx="6985000" cy="5549900"/>
          </a:xfrm>
          <a:prstGeom prst="rect">
            <a:avLst/>
          </a:prstGeom>
        </p:spPr>
      </p:pic>
      <p:pic>
        <p:nvPicPr>
          <p:cNvPr id="8" name="Picture 7">
            <a:extLst>
              <a:ext uri="{FF2B5EF4-FFF2-40B4-BE49-F238E27FC236}">
                <a16:creationId xmlns:a16="http://schemas.microsoft.com/office/drawing/2014/main" id="{0B3B7BD8-4A3A-E6C3-57EA-2AA578A518A5}"/>
              </a:ext>
            </a:extLst>
          </p:cNvPr>
          <p:cNvPicPr>
            <a:picLocks noChangeAspect="1"/>
          </p:cNvPicPr>
          <p:nvPr/>
        </p:nvPicPr>
        <p:blipFill>
          <a:blip r:embed="rId5"/>
          <a:stretch>
            <a:fillRect/>
          </a:stretch>
        </p:blipFill>
        <p:spPr>
          <a:xfrm>
            <a:off x="9753600" y="1001560"/>
            <a:ext cx="2438400" cy="1003300"/>
          </a:xfrm>
          <a:prstGeom prst="rect">
            <a:avLst/>
          </a:prstGeom>
        </p:spPr>
      </p:pic>
    </p:spTree>
    <p:extLst>
      <p:ext uri="{BB962C8B-B14F-4D97-AF65-F5344CB8AC3E}">
        <p14:creationId xmlns:p14="http://schemas.microsoft.com/office/powerpoint/2010/main" val="51267434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Some of your achievements</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grpSp>
        <p:nvGrpSpPr>
          <p:cNvPr id="10" name="Group 9">
            <a:extLst>
              <a:ext uri="{FF2B5EF4-FFF2-40B4-BE49-F238E27FC236}">
                <a16:creationId xmlns:a16="http://schemas.microsoft.com/office/drawing/2014/main" id="{5990E8C3-BF6B-7924-3D8E-9959163E3C3E}"/>
              </a:ext>
            </a:extLst>
          </p:cNvPr>
          <p:cNvGrpSpPr/>
          <p:nvPr/>
        </p:nvGrpSpPr>
        <p:grpSpPr>
          <a:xfrm>
            <a:off x="1167065" y="983293"/>
            <a:ext cx="8304369" cy="5856440"/>
            <a:chOff x="1267336" y="983293"/>
            <a:chExt cx="8304369" cy="5856440"/>
          </a:xfrm>
        </p:grpSpPr>
        <p:pic>
          <p:nvPicPr>
            <p:cNvPr id="2" name="Picture 1">
              <a:extLst>
                <a:ext uri="{FF2B5EF4-FFF2-40B4-BE49-F238E27FC236}">
                  <a16:creationId xmlns:a16="http://schemas.microsoft.com/office/drawing/2014/main" id="{22D19D64-610A-2542-9EB4-60FCEAD4020B}"/>
                </a:ext>
              </a:extLst>
            </p:cNvPr>
            <p:cNvPicPr>
              <a:picLocks noChangeAspect="1"/>
            </p:cNvPicPr>
            <p:nvPr/>
          </p:nvPicPr>
          <p:blipFill>
            <a:blip r:embed="rId4"/>
            <a:stretch>
              <a:fillRect/>
            </a:stretch>
          </p:blipFill>
          <p:spPr>
            <a:xfrm>
              <a:off x="1267336" y="983293"/>
              <a:ext cx="4149538" cy="5856440"/>
            </a:xfrm>
            <a:prstGeom prst="rect">
              <a:avLst/>
            </a:prstGeom>
          </p:spPr>
        </p:pic>
        <p:pic>
          <p:nvPicPr>
            <p:cNvPr id="9" name="Picture 8">
              <a:extLst>
                <a:ext uri="{FF2B5EF4-FFF2-40B4-BE49-F238E27FC236}">
                  <a16:creationId xmlns:a16="http://schemas.microsoft.com/office/drawing/2014/main" id="{52B75657-E7FD-D5A0-41CE-D1E4406C4311}"/>
                </a:ext>
              </a:extLst>
            </p:cNvPr>
            <p:cNvPicPr>
              <a:picLocks noChangeAspect="1"/>
            </p:cNvPicPr>
            <p:nvPr/>
          </p:nvPicPr>
          <p:blipFill>
            <a:blip r:embed="rId5"/>
            <a:stretch>
              <a:fillRect/>
            </a:stretch>
          </p:blipFill>
          <p:spPr>
            <a:xfrm>
              <a:off x="5422167" y="983293"/>
              <a:ext cx="4149538" cy="5856440"/>
            </a:xfrm>
            <a:prstGeom prst="rect">
              <a:avLst/>
            </a:prstGeom>
          </p:spPr>
        </p:pic>
      </p:grpSp>
      <p:pic>
        <p:nvPicPr>
          <p:cNvPr id="11" name="Picture 10">
            <a:extLst>
              <a:ext uri="{FF2B5EF4-FFF2-40B4-BE49-F238E27FC236}">
                <a16:creationId xmlns:a16="http://schemas.microsoft.com/office/drawing/2014/main" id="{9552ABB9-9D4D-4BA9-E65C-5123C32073CE}"/>
              </a:ext>
            </a:extLst>
          </p:cNvPr>
          <p:cNvPicPr>
            <a:picLocks noChangeAspect="1"/>
          </p:cNvPicPr>
          <p:nvPr/>
        </p:nvPicPr>
        <p:blipFill>
          <a:blip r:embed="rId6"/>
          <a:stretch>
            <a:fillRect/>
          </a:stretch>
        </p:blipFill>
        <p:spPr>
          <a:xfrm>
            <a:off x="9546639" y="983293"/>
            <a:ext cx="2645361" cy="648862"/>
          </a:xfrm>
          <a:prstGeom prst="rect">
            <a:avLst/>
          </a:prstGeom>
        </p:spPr>
      </p:pic>
    </p:spTree>
    <p:extLst>
      <p:ext uri="{BB962C8B-B14F-4D97-AF65-F5344CB8AC3E}">
        <p14:creationId xmlns:p14="http://schemas.microsoft.com/office/powerpoint/2010/main" val="20763671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Some of your achievements</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6" name="Picture 5">
            <a:extLst>
              <a:ext uri="{FF2B5EF4-FFF2-40B4-BE49-F238E27FC236}">
                <a16:creationId xmlns:a16="http://schemas.microsoft.com/office/drawing/2014/main" id="{6838F82C-533A-91DD-744C-BB0543B73940}"/>
              </a:ext>
            </a:extLst>
          </p:cNvPr>
          <p:cNvPicPr>
            <a:picLocks noChangeAspect="1"/>
          </p:cNvPicPr>
          <p:nvPr/>
        </p:nvPicPr>
        <p:blipFill>
          <a:blip r:embed="rId4"/>
          <a:stretch>
            <a:fillRect/>
          </a:stretch>
        </p:blipFill>
        <p:spPr>
          <a:xfrm>
            <a:off x="123769" y="1074744"/>
            <a:ext cx="9877535" cy="5125640"/>
          </a:xfrm>
          <a:prstGeom prst="rect">
            <a:avLst/>
          </a:prstGeom>
          <a:ln w="25400">
            <a:solidFill>
              <a:schemeClr val="tx1"/>
            </a:solidFill>
          </a:ln>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0E13D9C5-6BDF-5A9E-10B9-1529D3520952}"/>
              </a:ext>
            </a:extLst>
          </p:cNvPr>
          <p:cNvPicPr>
            <a:picLocks noChangeAspect="1"/>
          </p:cNvPicPr>
          <p:nvPr/>
        </p:nvPicPr>
        <p:blipFill>
          <a:blip r:embed="rId5"/>
          <a:stretch>
            <a:fillRect/>
          </a:stretch>
        </p:blipFill>
        <p:spPr>
          <a:xfrm>
            <a:off x="9842482" y="1074744"/>
            <a:ext cx="2225750" cy="680484"/>
          </a:xfrm>
          <a:prstGeom prst="rect">
            <a:avLst/>
          </a:prstGeom>
        </p:spPr>
      </p:pic>
    </p:spTree>
    <p:extLst>
      <p:ext uri="{BB962C8B-B14F-4D97-AF65-F5344CB8AC3E}">
        <p14:creationId xmlns:p14="http://schemas.microsoft.com/office/powerpoint/2010/main" val="347411881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One of our achievements</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6" name="Picture 5">
            <a:extLst>
              <a:ext uri="{FF2B5EF4-FFF2-40B4-BE49-F238E27FC236}">
                <a16:creationId xmlns:a16="http://schemas.microsoft.com/office/drawing/2014/main" id="{62C2C60A-DC03-140E-0011-29B93AFB2CC1}"/>
              </a:ext>
            </a:extLst>
          </p:cNvPr>
          <p:cNvPicPr>
            <a:picLocks noChangeAspect="1"/>
          </p:cNvPicPr>
          <p:nvPr/>
        </p:nvPicPr>
        <p:blipFill>
          <a:blip r:embed="rId4"/>
          <a:stretch>
            <a:fillRect/>
          </a:stretch>
        </p:blipFill>
        <p:spPr>
          <a:xfrm>
            <a:off x="517635" y="1074744"/>
            <a:ext cx="9350774" cy="5476716"/>
          </a:xfrm>
          <a:prstGeom prst="rect">
            <a:avLst/>
          </a:prstGeom>
          <a:ln w="22225">
            <a:solidFill>
              <a:schemeClr val="tx1"/>
            </a:solidFill>
          </a:ln>
        </p:spPr>
      </p:pic>
      <p:pic>
        <p:nvPicPr>
          <p:cNvPr id="9218" name="Picture 2" descr="NHS England - Wikipedia">
            <a:extLst>
              <a:ext uri="{FF2B5EF4-FFF2-40B4-BE49-F238E27FC236}">
                <a16:creationId xmlns:a16="http://schemas.microsoft.com/office/drawing/2014/main" id="{D7B5B461-E9D4-1B1D-12E7-0D65606E53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7350" y="1074745"/>
            <a:ext cx="1261891" cy="983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6461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Your Presenters</a:t>
            </a:r>
            <a:endParaRPr lang="en-US" sz="28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4613CD9-576F-5144-880F-69CE88A9A033}"/>
              </a:ext>
            </a:extLst>
          </p:cNvPr>
          <p:cNvSpPr/>
          <p:nvPr/>
        </p:nvSpPr>
        <p:spPr>
          <a:xfrm>
            <a:off x="535551" y="3544235"/>
            <a:ext cx="8452593" cy="369332"/>
          </a:xfrm>
          <a:prstGeom prst="rect">
            <a:avLst/>
          </a:prstGeom>
        </p:spPr>
        <p:txBody>
          <a:bodyPr wrap="square">
            <a:spAutoFit/>
          </a:bodyPr>
          <a:lstStyle/>
          <a:p>
            <a:r>
              <a:rPr lang="en-GB" b="1" dirty="0">
                <a:solidFill>
                  <a:srgbClr val="3C063F"/>
                </a:solidFill>
                <a:latin typeface="Arial" panose="020B0604020202020204" pitchFamily="34" charset="0"/>
                <a:cs typeface="Arial" panose="020B0604020202020204" pitchFamily="34" charset="0"/>
              </a:rPr>
              <a:t>John Farenden</a:t>
            </a:r>
            <a:endParaRPr lang="en-GB" dirty="0">
              <a:solidFill>
                <a:srgbClr val="3C063F"/>
              </a:solidFill>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2" name="Rectangle 1">
            <a:extLst>
              <a:ext uri="{FF2B5EF4-FFF2-40B4-BE49-F238E27FC236}">
                <a16:creationId xmlns:a16="http://schemas.microsoft.com/office/drawing/2014/main" id="{05D5DCDA-C39B-88EE-3E88-2C4431713338}"/>
              </a:ext>
            </a:extLst>
          </p:cNvPr>
          <p:cNvSpPr/>
          <p:nvPr/>
        </p:nvSpPr>
        <p:spPr>
          <a:xfrm>
            <a:off x="535551" y="3970611"/>
            <a:ext cx="5129330" cy="317417"/>
          </a:xfrm>
          <a:prstGeom prst="rect">
            <a:avLst/>
          </a:prstGeom>
        </p:spPr>
        <p:txBody>
          <a:bodyPr wrap="square">
            <a:spAutoFit/>
          </a:bodyPr>
          <a:lstStyle/>
          <a:p>
            <a:r>
              <a:rPr lang="en-GB" sz="1400" dirty="0">
                <a:solidFill>
                  <a:srgbClr val="3C063F"/>
                </a:solidFill>
                <a:latin typeface="Arial" panose="020B0604020202020204" pitchFamily="34" charset="0"/>
                <a:cs typeface="Arial" panose="020B0604020202020204" pitchFamily="34" charset="0"/>
              </a:rPr>
              <a:t>Programme Director at NHS England</a:t>
            </a:r>
          </a:p>
        </p:txBody>
      </p:sp>
      <p:sp>
        <p:nvSpPr>
          <p:cNvPr id="7" name="Rectangle 6">
            <a:extLst>
              <a:ext uri="{FF2B5EF4-FFF2-40B4-BE49-F238E27FC236}">
                <a16:creationId xmlns:a16="http://schemas.microsoft.com/office/drawing/2014/main" id="{4228CD3A-CE42-C163-BBCF-A288574221D3}"/>
              </a:ext>
            </a:extLst>
          </p:cNvPr>
          <p:cNvSpPr/>
          <p:nvPr/>
        </p:nvSpPr>
        <p:spPr>
          <a:xfrm>
            <a:off x="535552" y="4503192"/>
            <a:ext cx="4700352" cy="2292935"/>
          </a:xfrm>
          <a:prstGeom prst="rect">
            <a:avLst/>
          </a:prstGeom>
        </p:spPr>
        <p:txBody>
          <a:bodyPr wrap="square">
            <a:spAutoFit/>
          </a:bodyPr>
          <a:lstStyle/>
          <a:p>
            <a:r>
              <a:rPr lang="en-GB" sz="1100" dirty="0">
                <a:solidFill>
                  <a:srgbClr val="3C063F"/>
                </a:solidFill>
                <a:latin typeface="Arial" panose="020B0604020202020204" pitchFamily="34" charset="0"/>
                <a:cs typeface="Arial" panose="020B0604020202020204" pitchFamily="34" charset="0"/>
              </a:rPr>
              <a:t>“Anyone know anything about microcomputers ? The Department of Health want to commission a project about them” </a:t>
            </a:r>
          </a:p>
          <a:p>
            <a:endParaRPr lang="en-GB" sz="1100" dirty="0">
              <a:solidFill>
                <a:srgbClr val="3C063F"/>
              </a:solidFill>
              <a:latin typeface="Arial" panose="020B0604020202020204" pitchFamily="34" charset="0"/>
              <a:cs typeface="Arial" panose="020B0604020202020204" pitchFamily="34" charset="0"/>
            </a:endParaRPr>
          </a:p>
          <a:p>
            <a:r>
              <a:rPr lang="en-GB" sz="1100" dirty="0">
                <a:solidFill>
                  <a:srgbClr val="3C063F"/>
                </a:solidFill>
                <a:latin typeface="Arial" panose="020B0604020202020204" pitchFamily="34" charset="0"/>
                <a:cs typeface="Arial" panose="020B0604020202020204" pitchFamily="34" charset="0"/>
              </a:rPr>
              <a:t>That was the ask in 1988 when I foolishly raised my hand and started my relationship with digital health informatics.</a:t>
            </a:r>
          </a:p>
          <a:p>
            <a:endParaRPr lang="en-GB" sz="1100" dirty="0">
              <a:solidFill>
                <a:srgbClr val="3C063F"/>
              </a:solidFill>
              <a:latin typeface="Arial" panose="020B0604020202020204" pitchFamily="34" charset="0"/>
              <a:cs typeface="Arial" panose="020B0604020202020204" pitchFamily="34" charset="0"/>
            </a:endParaRPr>
          </a:p>
          <a:p>
            <a:r>
              <a:rPr lang="en-GB" sz="1100" dirty="0">
                <a:solidFill>
                  <a:srgbClr val="3C063F"/>
                </a:solidFill>
                <a:latin typeface="Arial" panose="020B0604020202020204" pitchFamily="34" charset="0"/>
                <a:cs typeface="Arial" panose="020B0604020202020204" pitchFamily="34" charset="0"/>
              </a:rPr>
              <a:t>Since then, working in large global and small </a:t>
            </a:r>
            <a:r>
              <a:rPr lang="en-GB" sz="1100" dirty="0" err="1">
                <a:solidFill>
                  <a:srgbClr val="3C063F"/>
                </a:solidFill>
                <a:latin typeface="Arial" panose="020B0604020202020204" pitchFamily="34" charset="0"/>
                <a:cs typeface="Arial" panose="020B0604020202020204" pitchFamily="34" charset="0"/>
              </a:rPr>
              <a:t>startup</a:t>
            </a:r>
            <a:r>
              <a:rPr lang="en-GB" sz="1100" dirty="0">
                <a:solidFill>
                  <a:srgbClr val="3C063F"/>
                </a:solidFill>
                <a:latin typeface="Arial" panose="020B0604020202020204" pitchFamily="34" charset="0"/>
                <a:cs typeface="Arial" panose="020B0604020202020204" pitchFamily="34" charset="0"/>
              </a:rPr>
              <a:t> consultancies and most recently with NHS England, I’ve been fortunate enough to work in all four UK countries at national, regional and local levels. </a:t>
            </a:r>
          </a:p>
          <a:p>
            <a:endParaRPr lang="en-GB" sz="1100" dirty="0">
              <a:solidFill>
                <a:srgbClr val="3C063F"/>
              </a:solidFill>
              <a:latin typeface="Arial" panose="020B0604020202020204" pitchFamily="34" charset="0"/>
              <a:cs typeface="Arial" panose="020B0604020202020204" pitchFamily="34" charset="0"/>
            </a:endParaRPr>
          </a:p>
          <a:p>
            <a:r>
              <a:rPr lang="en-GB" sz="1100" dirty="0">
                <a:solidFill>
                  <a:srgbClr val="3C063F"/>
                </a:solidFill>
                <a:latin typeface="Arial" panose="020B0604020202020204" pitchFamily="34" charset="0"/>
                <a:cs typeface="Arial" panose="020B0604020202020204" pitchFamily="34" charset="0"/>
              </a:rPr>
              <a:t>It’s been 35 years of highs and lows. Mostly highs. Today is definitely one of the highest highs.</a:t>
            </a:r>
          </a:p>
          <a:p>
            <a:r>
              <a:rPr lang="en-GB" sz="1100" dirty="0">
                <a:solidFill>
                  <a:srgbClr val="3C063F"/>
                </a:solidFill>
                <a:latin typeface="Arial" panose="020B0604020202020204" pitchFamily="34" charset="0"/>
                <a:cs typeface="Arial" panose="020B0604020202020204" pitchFamily="34" charset="0"/>
              </a:rPr>
              <a:t> </a:t>
            </a:r>
          </a:p>
        </p:txBody>
      </p:sp>
      <p:sp>
        <p:nvSpPr>
          <p:cNvPr id="10" name="Rectangle 9">
            <a:extLst>
              <a:ext uri="{FF2B5EF4-FFF2-40B4-BE49-F238E27FC236}">
                <a16:creationId xmlns:a16="http://schemas.microsoft.com/office/drawing/2014/main" id="{E9B42349-3665-3AE9-EF6C-F19E63F03B05}"/>
              </a:ext>
            </a:extLst>
          </p:cNvPr>
          <p:cNvSpPr/>
          <p:nvPr/>
        </p:nvSpPr>
        <p:spPr>
          <a:xfrm>
            <a:off x="5664880" y="3544235"/>
            <a:ext cx="8452593" cy="369332"/>
          </a:xfrm>
          <a:prstGeom prst="rect">
            <a:avLst/>
          </a:prstGeom>
        </p:spPr>
        <p:txBody>
          <a:bodyPr wrap="square">
            <a:spAutoFit/>
          </a:bodyPr>
          <a:lstStyle/>
          <a:p>
            <a:r>
              <a:rPr lang="en-GB" b="1" dirty="0">
                <a:solidFill>
                  <a:srgbClr val="3C063F"/>
                </a:solidFill>
                <a:latin typeface="Arial" panose="020B0604020202020204" pitchFamily="34" charset="0"/>
                <a:cs typeface="Arial" panose="020B0604020202020204" pitchFamily="34" charset="0"/>
              </a:rPr>
              <a:t>Robert Hickingbotham </a:t>
            </a:r>
            <a:endParaRPr lang="en-GB" dirty="0">
              <a:solidFill>
                <a:srgbClr val="3C063F"/>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19E4F25-7EF5-0743-F5EB-0398D5CCCFFD}"/>
              </a:ext>
            </a:extLst>
          </p:cNvPr>
          <p:cNvSpPr/>
          <p:nvPr/>
        </p:nvSpPr>
        <p:spPr>
          <a:xfrm>
            <a:off x="5664880" y="3970611"/>
            <a:ext cx="5129330" cy="317417"/>
          </a:xfrm>
          <a:prstGeom prst="rect">
            <a:avLst/>
          </a:prstGeom>
        </p:spPr>
        <p:txBody>
          <a:bodyPr wrap="square">
            <a:spAutoFit/>
          </a:bodyPr>
          <a:lstStyle/>
          <a:p>
            <a:r>
              <a:rPr lang="en-GB" sz="1400" dirty="0">
                <a:solidFill>
                  <a:srgbClr val="3C063F"/>
                </a:solidFill>
                <a:latin typeface="Arial" panose="020B0604020202020204" pitchFamily="34" charset="0"/>
                <a:cs typeface="Arial" panose="020B0604020202020204" pitchFamily="34" charset="0"/>
              </a:rPr>
              <a:t>Founder and CEO of </a:t>
            </a:r>
            <a:r>
              <a:rPr lang="en-GB" sz="1400" dirty="0" err="1">
                <a:solidFill>
                  <a:srgbClr val="3C063F"/>
                </a:solidFill>
                <a:latin typeface="Arial" panose="020B0604020202020204" pitchFamily="34" charset="0"/>
                <a:cs typeface="Arial" panose="020B0604020202020204" pitchFamily="34" charset="0"/>
              </a:rPr>
              <a:t>Synanetics</a:t>
            </a:r>
            <a:endParaRPr lang="en-GB" sz="1400" dirty="0">
              <a:solidFill>
                <a:srgbClr val="3C063F"/>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31EAD43-110D-1150-9E45-97195CA3D258}"/>
              </a:ext>
            </a:extLst>
          </p:cNvPr>
          <p:cNvSpPr/>
          <p:nvPr/>
        </p:nvSpPr>
        <p:spPr>
          <a:xfrm>
            <a:off x="5664881" y="4503192"/>
            <a:ext cx="4700352" cy="2123658"/>
          </a:xfrm>
          <a:prstGeom prst="rect">
            <a:avLst/>
          </a:prstGeom>
        </p:spPr>
        <p:txBody>
          <a:bodyPr wrap="square">
            <a:spAutoFit/>
          </a:bodyPr>
          <a:lstStyle/>
          <a:p>
            <a:r>
              <a:rPr lang="en-GB" sz="1100" dirty="0">
                <a:solidFill>
                  <a:srgbClr val="3C063F"/>
                </a:solidFill>
                <a:latin typeface="Arial" panose="020B0604020202020204" pitchFamily="34" charset="0"/>
                <a:cs typeface="Arial" panose="020B0604020202020204" pitchFamily="34" charset="0"/>
              </a:rPr>
              <a:t>Having spent a career working in health and care technology in the UK, North and South America,  I am now privileged to head up Synanetics and our involvement in the INTERWEAVE Shared Care Records.</a:t>
            </a:r>
          </a:p>
          <a:p>
            <a:endParaRPr lang="en-GB" sz="1100" dirty="0">
              <a:solidFill>
                <a:srgbClr val="3C063F"/>
              </a:solidFill>
              <a:latin typeface="Arial" panose="020B0604020202020204" pitchFamily="34" charset="0"/>
              <a:cs typeface="Arial" panose="020B0604020202020204" pitchFamily="34" charset="0"/>
            </a:endParaRPr>
          </a:p>
          <a:p>
            <a:r>
              <a:rPr lang="en-GB" sz="1100" dirty="0">
                <a:solidFill>
                  <a:srgbClr val="3C063F"/>
                </a:solidFill>
                <a:latin typeface="Arial" panose="020B0604020202020204" pitchFamily="34" charset="0"/>
                <a:cs typeface="Arial" panose="020B0604020202020204" pitchFamily="34" charset="0"/>
              </a:rPr>
              <a:t>INTERWEAVE is </a:t>
            </a:r>
            <a:r>
              <a:rPr lang="en-GB" sz="1100">
                <a:solidFill>
                  <a:srgbClr val="3C063F"/>
                </a:solidFill>
                <a:latin typeface="Arial" panose="020B0604020202020204" pitchFamily="34" charset="0"/>
                <a:cs typeface="Arial" panose="020B0604020202020204" pitchFamily="34" charset="0"/>
              </a:rPr>
              <a:t>a new technical </a:t>
            </a:r>
            <a:r>
              <a:rPr lang="en-GB" sz="1100" dirty="0">
                <a:solidFill>
                  <a:srgbClr val="3C063F"/>
                </a:solidFill>
                <a:latin typeface="Arial" panose="020B0604020202020204" pitchFamily="34" charset="0"/>
                <a:cs typeface="Arial" panose="020B0604020202020204" pitchFamily="34" charset="0"/>
              </a:rPr>
              <a:t>fabric which underpins regional interoperability projects. It is owned by the NHS and built by Synanetics.</a:t>
            </a:r>
          </a:p>
          <a:p>
            <a:endParaRPr lang="en-GB" sz="1100" dirty="0">
              <a:solidFill>
                <a:srgbClr val="3C063F"/>
              </a:solidFill>
              <a:latin typeface="Arial" panose="020B0604020202020204" pitchFamily="34" charset="0"/>
              <a:cs typeface="Arial" panose="020B0604020202020204" pitchFamily="34" charset="0"/>
            </a:endParaRPr>
          </a:p>
          <a:p>
            <a:r>
              <a:rPr lang="en-GB" sz="1100" dirty="0">
                <a:solidFill>
                  <a:srgbClr val="3C063F"/>
                </a:solidFill>
                <a:latin typeface="Arial" panose="020B0604020202020204" pitchFamily="34" charset="0"/>
                <a:cs typeface="Arial" panose="020B0604020202020204" pitchFamily="34" charset="0"/>
              </a:rPr>
              <a:t>INTERWEAVE has been all consuming for me for the last 5 years but looking back there have been some incredible moments involving some very driven people and big problems worth solving.</a:t>
            </a:r>
          </a:p>
          <a:p>
            <a:endParaRPr lang="en-GB" sz="1100" dirty="0">
              <a:solidFill>
                <a:srgbClr val="3C063F"/>
              </a:solidFill>
              <a:latin typeface="Arial" panose="020B0604020202020204" pitchFamily="34" charset="0"/>
              <a:cs typeface="Arial" panose="020B0604020202020204" pitchFamily="34" charset="0"/>
            </a:endParaRPr>
          </a:p>
          <a:p>
            <a:endParaRPr lang="en-GB" sz="1100" dirty="0">
              <a:solidFill>
                <a:srgbClr val="3C063F"/>
              </a:solidFill>
              <a:latin typeface="Arial" panose="020B0604020202020204" pitchFamily="34" charset="0"/>
              <a:cs typeface="Arial" panose="020B0604020202020204" pitchFamily="34" charset="0"/>
            </a:endParaRPr>
          </a:p>
        </p:txBody>
      </p:sp>
      <p:pic>
        <p:nvPicPr>
          <p:cNvPr id="1028" name="Picture 4" descr="Robert Hickingbotham">
            <a:extLst>
              <a:ext uri="{FF2B5EF4-FFF2-40B4-BE49-F238E27FC236}">
                <a16:creationId xmlns:a16="http://schemas.microsoft.com/office/drawing/2014/main" id="{7D01885B-5D29-F7BB-6E38-E70441E839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3328" y="1074743"/>
            <a:ext cx="2120255" cy="21202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E583F38-2127-BAAF-5B38-505BBBC11A45}"/>
              </a:ext>
            </a:extLst>
          </p:cNvPr>
          <p:cNvPicPr>
            <a:picLocks noChangeAspect="1"/>
          </p:cNvPicPr>
          <p:nvPr/>
        </p:nvPicPr>
        <p:blipFill>
          <a:blip r:embed="rId5"/>
          <a:stretch>
            <a:fillRect/>
          </a:stretch>
        </p:blipFill>
        <p:spPr>
          <a:xfrm>
            <a:off x="535551" y="1083334"/>
            <a:ext cx="2120255" cy="2120255"/>
          </a:xfrm>
          <a:prstGeom prst="rect">
            <a:avLst/>
          </a:prstGeom>
        </p:spPr>
      </p:pic>
    </p:spTree>
    <p:extLst>
      <p:ext uri="{BB962C8B-B14F-4D97-AF65-F5344CB8AC3E}">
        <p14:creationId xmlns:p14="http://schemas.microsoft.com/office/powerpoint/2010/main" val="2779973753"/>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7FD865E-1F1B-5E91-0075-6C44384C8247}"/>
              </a:ext>
            </a:extLst>
          </p:cNvPr>
          <p:cNvSpPr txBox="1"/>
          <p:nvPr/>
        </p:nvSpPr>
        <p:spPr>
          <a:xfrm>
            <a:off x="428418" y="1434905"/>
            <a:ext cx="10809853" cy="2308324"/>
          </a:xfrm>
          <a:prstGeom prst="rect">
            <a:avLst/>
          </a:prstGeom>
          <a:noFill/>
        </p:spPr>
        <p:txBody>
          <a:bodyPr wrap="square" rtlCol="0">
            <a:spAutoFit/>
          </a:bodyPr>
          <a:lstStyle/>
          <a:p>
            <a:r>
              <a:rPr lang="en-US" sz="3600" dirty="0"/>
              <a:t>Tell the room  … and beyond … what you are proud of having achieved this year ?</a:t>
            </a:r>
          </a:p>
          <a:p>
            <a:endParaRPr lang="en-US" sz="3600" dirty="0"/>
          </a:p>
          <a:p>
            <a:endParaRPr lang="en-US" sz="3600" dirty="0"/>
          </a:p>
        </p:txBody>
      </p:sp>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So what else do you want to shout about ?</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Tree>
    <p:extLst>
      <p:ext uri="{BB962C8B-B14F-4D97-AF65-F5344CB8AC3E}">
        <p14:creationId xmlns:p14="http://schemas.microsoft.com/office/powerpoint/2010/main" val="1616150404"/>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rial" panose="020B0604020202020204" pitchFamily="34" charset="0"/>
                <a:cs typeface="Arial" panose="020B0604020202020204" pitchFamily="34" charset="0"/>
              </a:rPr>
              <a:t>Going forwards by looking back</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3"/>
          <a:stretch>
            <a:fillRect/>
          </a:stretch>
        </p:blipFill>
        <p:spPr>
          <a:xfrm>
            <a:off x="1162050" y="5793058"/>
            <a:ext cx="1878517" cy="433504"/>
          </a:xfrm>
          <a:prstGeom prst="rect">
            <a:avLst/>
          </a:prstGeom>
        </p:spPr>
      </p:pic>
      <p:pic>
        <p:nvPicPr>
          <p:cNvPr id="2" name="Picture 1">
            <a:extLst>
              <a:ext uri="{FF2B5EF4-FFF2-40B4-BE49-F238E27FC236}">
                <a16:creationId xmlns:a16="http://schemas.microsoft.com/office/drawing/2014/main" id="{39AD89E8-C413-AFD8-32E7-165B0DBCEF06}"/>
              </a:ext>
            </a:extLst>
          </p:cNvPr>
          <p:cNvPicPr>
            <a:picLocks noChangeAspect="1"/>
          </p:cNvPicPr>
          <p:nvPr/>
        </p:nvPicPr>
        <p:blipFill>
          <a:blip r:embed="rId4"/>
          <a:stretch>
            <a:fillRect/>
          </a:stretch>
        </p:blipFill>
        <p:spPr>
          <a:xfrm>
            <a:off x="-1" y="0"/>
            <a:ext cx="12247186" cy="6858000"/>
          </a:xfrm>
          <a:prstGeom prst="rect">
            <a:avLst/>
          </a:prstGeom>
        </p:spPr>
      </p:pic>
      <p:sp>
        <p:nvSpPr>
          <p:cNvPr id="5" name="Title 1">
            <a:extLst>
              <a:ext uri="{FF2B5EF4-FFF2-40B4-BE49-F238E27FC236}">
                <a16:creationId xmlns:a16="http://schemas.microsoft.com/office/drawing/2014/main" id="{5C8D4792-8593-35FE-C382-1BCDEB35CE2B}"/>
              </a:ext>
            </a:extLst>
          </p:cNvPr>
          <p:cNvSpPr txBox="1">
            <a:spLocks/>
          </p:cNvSpPr>
          <p:nvPr/>
        </p:nvSpPr>
        <p:spPr>
          <a:xfrm>
            <a:off x="1243914" y="22577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rial" panose="020B0604020202020204" pitchFamily="34" charset="0"/>
                <a:cs typeface="Arial" panose="020B0604020202020204" pitchFamily="34" charset="0"/>
              </a:rPr>
              <a:t>Heads up – where are we going ?</a:t>
            </a:r>
          </a:p>
        </p:txBody>
      </p:sp>
    </p:spTree>
    <p:extLst>
      <p:ext uri="{BB962C8B-B14F-4D97-AF65-F5344CB8AC3E}">
        <p14:creationId xmlns:p14="http://schemas.microsoft.com/office/powerpoint/2010/main" val="2015517662"/>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Policy Context</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2" name="Picture 1">
            <a:extLst>
              <a:ext uri="{FF2B5EF4-FFF2-40B4-BE49-F238E27FC236}">
                <a16:creationId xmlns:a16="http://schemas.microsoft.com/office/drawing/2014/main" id="{7233C966-0D09-AF8D-3F0C-3737CA406731}"/>
              </a:ext>
            </a:extLst>
          </p:cNvPr>
          <p:cNvPicPr>
            <a:picLocks noChangeAspect="1"/>
          </p:cNvPicPr>
          <p:nvPr/>
        </p:nvPicPr>
        <p:blipFill>
          <a:blip r:embed="rId4"/>
          <a:stretch>
            <a:fillRect/>
          </a:stretch>
        </p:blipFill>
        <p:spPr>
          <a:xfrm>
            <a:off x="180440" y="1074744"/>
            <a:ext cx="4404988" cy="4128001"/>
          </a:xfrm>
          <a:prstGeom prst="rect">
            <a:avLst/>
          </a:prstGeom>
          <a:ln w="25400">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E1C3CBDD-A470-F24F-B30E-617E81A9A819}"/>
              </a:ext>
            </a:extLst>
          </p:cNvPr>
          <p:cNvPicPr>
            <a:picLocks noChangeAspect="1"/>
          </p:cNvPicPr>
          <p:nvPr/>
        </p:nvPicPr>
        <p:blipFill>
          <a:blip r:embed="rId5"/>
          <a:stretch>
            <a:fillRect/>
          </a:stretch>
        </p:blipFill>
        <p:spPr>
          <a:xfrm>
            <a:off x="4046111" y="1823109"/>
            <a:ext cx="3933323" cy="4924649"/>
          </a:xfrm>
          <a:prstGeom prst="rect">
            <a:avLst/>
          </a:prstGeom>
          <a:ln w="254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653AB9A-CCAB-AB91-D519-1AA5A1A1290A}"/>
              </a:ext>
            </a:extLst>
          </p:cNvPr>
          <p:cNvPicPr>
            <a:picLocks noChangeAspect="1"/>
          </p:cNvPicPr>
          <p:nvPr/>
        </p:nvPicPr>
        <p:blipFill>
          <a:blip r:embed="rId6"/>
          <a:stretch>
            <a:fillRect/>
          </a:stretch>
        </p:blipFill>
        <p:spPr>
          <a:xfrm>
            <a:off x="7857300" y="1189093"/>
            <a:ext cx="4166975" cy="3944964"/>
          </a:xfrm>
          <a:prstGeom prst="rect">
            <a:avLst/>
          </a:prstGeom>
          <a:ln w="254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6519004"/>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Public commitments</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8" name="TextBox 7">
            <a:extLst>
              <a:ext uri="{FF2B5EF4-FFF2-40B4-BE49-F238E27FC236}">
                <a16:creationId xmlns:a16="http://schemas.microsoft.com/office/drawing/2014/main" id="{7B1F403C-B502-7134-3130-2DFEE3FB4411}"/>
              </a:ext>
            </a:extLst>
          </p:cNvPr>
          <p:cNvSpPr txBox="1"/>
          <p:nvPr/>
        </p:nvSpPr>
        <p:spPr>
          <a:xfrm>
            <a:off x="228065" y="1005003"/>
            <a:ext cx="11488654" cy="5262979"/>
          </a:xfrm>
          <a:prstGeom prst="rect">
            <a:avLst/>
          </a:prstGeom>
          <a:noFill/>
        </p:spPr>
        <p:txBody>
          <a:bodyPr wrap="square" rtlCol="0">
            <a:spAutoFit/>
          </a:bodyPr>
          <a:lstStyle/>
          <a:p>
            <a:r>
              <a:rPr lang="en-GB" sz="14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Constituent organisations of an ICS are connected to an integrated life-long health and care record by 2024, enabled by core national capabilities, local health records and shared care records, giving individuals, their approved caregivers and their care team the ability to view and contribute to the record</a:t>
            </a:r>
            <a:endParaRPr lang="en-GB"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r>
              <a:rPr lang="en-GB"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will roll out integrated health and care records to all people, providing a functionally single health and care record that people, their carers and care teams can all safely access, enabled by a combination of nationally held summary data and links to locally held records, including shared care records​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i="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r>
              <a:rPr lang="en-GB" sz="1400" i="1" dirty="0">
                <a:solidFill>
                  <a:srgbClr val="FF0000"/>
                </a:solidFill>
                <a:latin typeface="Calibri" panose="020F0502020204030204" pitchFamily="34" charset="0"/>
                <a:ea typeface="Times New Roman" panose="02020603050405020304" pitchFamily="18" charset="0"/>
                <a:cs typeface="Calibri" panose="020F0502020204030204" pitchFamily="34" charset="0"/>
              </a:rPr>
              <a:t>Joining up data and information is central to integrating services. All citizens should expect to have access to their own shared care record and for it to cover their health and care journey, with full access, where appropriate, for all the staff they come into contact with</a:t>
            </a:r>
            <a:endParaRPr lang="en-GB" sz="1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endParaRPr lang="en-GB"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r>
              <a:rPr lang="en-GB"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will support every integrated care system to ensure that all organisations are able to access a shared care record that meets the requirements set out in the standards roadmap, enabling individuals, their approved caregivers and their care team to view and contribute to the record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i="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r>
              <a:rPr lang="en-GB" sz="1400" i="1" dirty="0">
                <a:solidFill>
                  <a:srgbClr val="FF0000"/>
                </a:solidFill>
                <a:latin typeface="Calibri" panose="020F0502020204030204" pitchFamily="34" charset="0"/>
                <a:ea typeface="Times New Roman" panose="02020603050405020304" pitchFamily="18" charset="0"/>
                <a:cs typeface="Calibri" panose="020F0502020204030204" pitchFamily="34" charset="0"/>
              </a:rPr>
              <a:t>Joining up data and information is central to integrating services. All citizens should expect to have access to their own shared care record and for it to cover their health and care journey, with full access, where appropriate, for all the staff they come into contact with</a:t>
            </a:r>
            <a:endParaRPr lang="en-GB" sz="1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endParaRPr lang="en-GB"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r>
              <a:rPr lang="en-GB"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Health and adult social care providers within an ICS must reach a minimum level of digital maturity, and these providers should be connected to a shared care record. This will ensure each ICS has a functional and single health and adult social care record for each citizen by 2024, with work underway to enable full access for the person, their approved caregivers and care team to view and contribute to</a:t>
            </a:r>
          </a:p>
          <a:p>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FF0000"/>
                </a:solidFill>
                <a:latin typeface="Calibri" panose="020F0502020204030204" pitchFamily="34" charset="0"/>
                <a:ea typeface="Times New Roman" panose="02020603050405020304" pitchFamily="18" charset="0"/>
                <a:cs typeface="Calibri" panose="020F0502020204030204" pitchFamily="34" charset="0"/>
              </a:rPr>
              <a:t>Every ICS will need to ensure that all constituent organisations have a base level of digital capabilities and are connected to a shared care record by 2024 enabling individuals, their approved caregivers and their care team to view and contribute to the record</a:t>
            </a:r>
          </a:p>
          <a:p>
            <a:endParaRPr lang="en-GB" sz="1400" i="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r>
              <a:rPr lang="en-GB"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Systems are asked to ensure that  local authorities with social service responsibilities within their footprint are connected to their local Shared Care Record solution by March 2023</a:t>
            </a:r>
          </a:p>
        </p:txBody>
      </p:sp>
    </p:spTree>
    <p:extLst>
      <p:ext uri="{BB962C8B-B14F-4D97-AF65-F5344CB8AC3E}">
        <p14:creationId xmlns:p14="http://schemas.microsoft.com/office/powerpoint/2010/main" val="310836368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wipe(left)">
                                      <p:cBhvr>
                                        <p:cTn id="11" dur="1000"/>
                                        <p:tgtEl>
                                          <p:spTgt spid="8">
                                            <p:txEl>
                                              <p:pRg st="2" end="2"/>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wipe(left)">
                                      <p:cBhvr>
                                        <p:cTn id="15" dur="1000"/>
                                        <p:tgtEl>
                                          <p:spTgt spid="8">
                                            <p:txEl>
                                              <p:pRg st="4" end="4"/>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Effect transition="in" filter="wipe(left)">
                                      <p:cBhvr>
                                        <p:cTn id="19" dur="1000"/>
                                        <p:tgtEl>
                                          <p:spTgt spid="8">
                                            <p:txEl>
                                              <p:pRg st="6" end="6"/>
                                            </p:txEl>
                                          </p:spTgt>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animEffect transition="in" filter="wipe(left)">
                                      <p:cBhvr>
                                        <p:cTn id="23" dur="1000"/>
                                        <p:tgtEl>
                                          <p:spTgt spid="8">
                                            <p:txEl>
                                              <p:pRg st="8" end="8"/>
                                            </p:txEl>
                                          </p:spTgt>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animEffect transition="in" filter="wipe(left)">
                                      <p:cBhvr>
                                        <p:cTn id="27" dur="1000"/>
                                        <p:tgtEl>
                                          <p:spTgt spid="8">
                                            <p:txEl>
                                              <p:pRg st="10" end="10"/>
                                            </p:txEl>
                                          </p:spTgt>
                                        </p:tgtEl>
                                      </p:cBhvr>
                                    </p:animEffect>
                                  </p:childTnLst>
                                </p:cTn>
                              </p:par>
                            </p:childTnLst>
                          </p:cTn>
                        </p:par>
                        <p:par>
                          <p:cTn id="28" fill="hold">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animEffect transition="in" filter="wipe(left)">
                                      <p:cBhvr>
                                        <p:cTn id="31" dur="1000"/>
                                        <p:tgtEl>
                                          <p:spTgt spid="8">
                                            <p:txEl>
                                              <p:pRg st="12" end="12"/>
                                            </p:txEl>
                                          </p:spTgt>
                                        </p:tgtEl>
                                      </p:cBhvr>
                                    </p:animEffect>
                                  </p:childTnLst>
                                </p:cTn>
                              </p:par>
                            </p:childTnLst>
                          </p:cTn>
                        </p:par>
                        <p:par>
                          <p:cTn id="32" fill="hold">
                            <p:stCondLst>
                              <p:cond delay="7000"/>
                            </p:stCondLst>
                            <p:childTnLst>
                              <p:par>
                                <p:cTn id="33" presetID="22" presetClass="entr" presetSubtype="8" fill="hold" grpId="0" nodeType="afterEffect">
                                  <p:stCondLst>
                                    <p:cond delay="0"/>
                                  </p:stCondLst>
                                  <p:childTnLst>
                                    <p:set>
                                      <p:cBhvr>
                                        <p:cTn id="34" dur="1" fill="hold">
                                          <p:stCondLst>
                                            <p:cond delay="0"/>
                                          </p:stCondLst>
                                        </p:cTn>
                                        <p:tgtEl>
                                          <p:spTgt spid="8">
                                            <p:txEl>
                                              <p:pRg st="14" end="14"/>
                                            </p:txEl>
                                          </p:spTgt>
                                        </p:tgtEl>
                                        <p:attrNameLst>
                                          <p:attrName>style.visibility</p:attrName>
                                        </p:attrNameLst>
                                      </p:cBhvr>
                                      <p:to>
                                        <p:strVal val="visible"/>
                                      </p:to>
                                    </p:set>
                                    <p:animEffect transition="in" filter="wipe(left)">
                                      <p:cBhvr>
                                        <p:cTn id="35" dur="1000"/>
                                        <p:tgtEl>
                                          <p:spTgt spid="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Public commitments</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8" name="TextBox 7">
            <a:extLst>
              <a:ext uri="{FF2B5EF4-FFF2-40B4-BE49-F238E27FC236}">
                <a16:creationId xmlns:a16="http://schemas.microsoft.com/office/drawing/2014/main" id="{7B1F403C-B502-7134-3130-2DFEE3FB4411}"/>
              </a:ext>
            </a:extLst>
          </p:cNvPr>
          <p:cNvSpPr txBox="1"/>
          <p:nvPr/>
        </p:nvSpPr>
        <p:spPr>
          <a:xfrm>
            <a:off x="228065" y="1074744"/>
            <a:ext cx="11735870" cy="5047536"/>
          </a:xfrm>
          <a:prstGeom prst="rect">
            <a:avLst/>
          </a:prstGeom>
          <a:noFill/>
        </p:spPr>
        <p:txBody>
          <a:bodyPr wrap="square" rtlCol="0">
            <a:spAutoFit/>
          </a:bodyPr>
          <a:lstStyle/>
          <a:p>
            <a:r>
              <a:rPr lang="en-GB" sz="14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W</a:t>
            </a:r>
            <a:r>
              <a:rPr lang="en-GB"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 will ensure that each integrated care system has a basic shared care record in place to enable sharing of key information between GP practices and NHS Trusts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i="1" dirty="0">
              <a:solidFill>
                <a:srgbClr val="FF0000"/>
              </a:solidFill>
              <a:latin typeface="Calibri" panose="020F0502020204030204" pitchFamily="34" charset="0"/>
              <a:ea typeface="Times New Roman" panose="02020603050405020304" pitchFamily="18" charset="0"/>
              <a:cs typeface="Calibri" panose="020F0502020204030204" pitchFamily="34" charset="0"/>
              <a:hlinkClick r:id="rId4" tooltip="https://www.longtermplan.nhs.uk/">
                <a:extLst>
                  <a:ext uri="{A12FA001-AC4F-418D-AE19-62706E023703}">
                    <ahyp:hlinkClr xmlns:ahyp="http://schemas.microsoft.com/office/drawing/2018/hyperlinkcolor" val="tx"/>
                  </a:ext>
                </a:extLst>
              </a:hlinkClick>
            </a:endParaRPr>
          </a:p>
          <a:p>
            <a:r>
              <a:rPr lang="en-GB" sz="1400" i="1" dirty="0">
                <a:solidFill>
                  <a:srgbClr val="FF0000"/>
                </a:solidFill>
                <a:latin typeface="Calibri" panose="020F0502020204030204" pitchFamily="34" charset="0"/>
                <a:ea typeface="Times New Roman" panose="02020603050405020304" pitchFamily="18" charset="0"/>
                <a:cs typeface="Calibri" panose="020F0502020204030204" pitchFamily="34" charset="0"/>
              </a:rPr>
              <a:t>W</a:t>
            </a:r>
            <a:r>
              <a:rPr lang="en-GB" sz="14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 will deliver comprehensive shared records in line with the commitments in the NHS Long Term Plan so that authorised staff for other care partners can easily and appropriately access data regardless of where care is delivered</a:t>
            </a:r>
            <a:r>
              <a:rPr lang="en-GB" sz="14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GB" sz="14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giving people better access to their own data through shared care records and the NHS App</a:t>
            </a:r>
          </a:p>
          <a:p>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400" i="1" dirty="0">
                <a:effectLst/>
                <a:latin typeface="Calibri" panose="020F0502020204030204" pitchFamily="34" charset="0"/>
                <a:ea typeface="Times New Roman" panose="02020603050405020304" pitchFamily="18" charset="0"/>
                <a:cs typeface="Calibri" panose="020F0502020204030204" pitchFamily="34" charset="0"/>
              </a:rPr>
              <a:t>We will continue to support local systems to roll out shared care records across England (subject to HM Treasury approval), providing the necessary data and API infrastructure to enable the public to access their records through national and local solutions</a:t>
            </a:r>
          </a:p>
          <a:p>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We will aim to have shared care records for all citizens by 2024 that provide a single, functional health and care record which citizens, caregivers and care teams can all safely access</a:t>
            </a:r>
          </a:p>
          <a:p>
            <a:endParaRPr lang="en-GB" sz="1400" i="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r>
              <a:rPr lang="en-GB" sz="1400" i="1" dirty="0">
                <a:latin typeface="Calibri" panose="020F0502020204030204" pitchFamily="34" charset="0"/>
                <a:ea typeface="Times New Roman" panose="02020603050405020304" pitchFamily="18" charset="0"/>
                <a:cs typeface="Times New Roman" panose="02020603050405020304" pitchFamily="18" charset="0"/>
              </a:rPr>
              <a:t>We will </a:t>
            </a:r>
            <a:r>
              <a:rPr lang="en-GB"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ensure that, within 6 months of a care provider implementing a digital social care record, they are able to connect to their local shared care record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i="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r>
              <a:rPr lang="en-GB" sz="14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Social care records will be integrated into local shared care records within 6 months of a provider's digital system going live - based on current forecasts for digital roll out, this will mean 80% of providers will be integrated</a:t>
            </a:r>
            <a:endParaRPr lang="en-GB"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1400" i="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r>
              <a:rPr lang="en-GB" sz="14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must ensure that shared care records cover the entirety of a person’s life and include both health and care. For adult social care, we will ensure that within 6 months of providers having an operational digital social care record in place, they are able to connect to their local Shared Care Record, enabling staff to appropriately access and contribute to the record</a:t>
            </a:r>
          </a:p>
          <a:p>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4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Systems are asked to ensure that by March 2023, all systems within a Shared Care Record collaborative can exchange information across the whole collaborative, with a view to national exchange by March 2024. Standards will be published to support this.</a:t>
            </a:r>
            <a:endParaRPr lang="en-GB"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126140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wipe(left)">
                                      <p:cBhvr>
                                        <p:cTn id="11" dur="500"/>
                                        <p:tgtEl>
                                          <p:spTgt spid="8">
                                            <p:txEl>
                                              <p:pRg st="2" end="2"/>
                                            </p:txEl>
                                          </p:spTgt>
                                        </p:tgtEl>
                                      </p:cBhvr>
                                    </p:animEffect>
                                  </p:childTnLst>
                                </p:cTn>
                              </p:par>
                            </p:childTnLst>
                          </p:cTn>
                        </p:par>
                        <p:par>
                          <p:cTn id="12" fill="hold">
                            <p:stCondLst>
                              <p:cond delay="2000"/>
                            </p:stCondLst>
                            <p:childTnLst>
                              <p:par>
                                <p:cTn id="13" presetID="22" presetClass="entr" presetSubtype="8" fill="hold" grpId="0" nodeType="afterEffect">
                                  <p:stCondLst>
                                    <p:cond delay="50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wipe(left)">
                                      <p:cBhvr>
                                        <p:cTn id="15" dur="500"/>
                                        <p:tgtEl>
                                          <p:spTgt spid="8">
                                            <p:txEl>
                                              <p:pRg st="4" end="4"/>
                                            </p:txEl>
                                          </p:spTgt>
                                        </p:tgtEl>
                                      </p:cBhvr>
                                    </p:animEffect>
                                  </p:childTnLst>
                                </p:cTn>
                              </p:par>
                            </p:childTnLst>
                          </p:cTn>
                        </p:par>
                        <p:par>
                          <p:cTn id="16" fill="hold">
                            <p:stCondLst>
                              <p:cond delay="3000"/>
                            </p:stCondLst>
                            <p:childTnLst>
                              <p:par>
                                <p:cTn id="17" presetID="22" presetClass="entr" presetSubtype="8" fill="hold" grpId="0" nodeType="afterEffect">
                                  <p:stCondLst>
                                    <p:cond delay="500"/>
                                  </p:stCondLst>
                                  <p:childTnLst>
                                    <p:set>
                                      <p:cBhvr>
                                        <p:cTn id="18" dur="1" fill="hold">
                                          <p:stCondLst>
                                            <p:cond delay="0"/>
                                          </p:stCondLst>
                                        </p:cTn>
                                        <p:tgtEl>
                                          <p:spTgt spid="8">
                                            <p:txEl>
                                              <p:pRg st="6" end="6"/>
                                            </p:txEl>
                                          </p:spTgt>
                                        </p:tgtEl>
                                        <p:attrNameLst>
                                          <p:attrName>style.visibility</p:attrName>
                                        </p:attrNameLst>
                                      </p:cBhvr>
                                      <p:to>
                                        <p:strVal val="visible"/>
                                      </p:to>
                                    </p:set>
                                    <p:animEffect transition="in" filter="wipe(left)">
                                      <p:cBhvr>
                                        <p:cTn id="19" dur="500"/>
                                        <p:tgtEl>
                                          <p:spTgt spid="8">
                                            <p:txEl>
                                              <p:pRg st="6" end="6"/>
                                            </p:txEl>
                                          </p:spTgt>
                                        </p:tgtEl>
                                      </p:cBhvr>
                                    </p:animEffect>
                                  </p:childTnLst>
                                </p:cTn>
                              </p:par>
                            </p:childTnLst>
                          </p:cTn>
                        </p:par>
                        <p:par>
                          <p:cTn id="20" fill="hold">
                            <p:stCondLst>
                              <p:cond delay="4000"/>
                            </p:stCondLst>
                            <p:childTnLst>
                              <p:par>
                                <p:cTn id="21" presetID="22" presetClass="entr" presetSubtype="8" fill="hold" grpId="0" nodeType="afterEffect">
                                  <p:stCondLst>
                                    <p:cond delay="500"/>
                                  </p:stCondLst>
                                  <p:childTnLst>
                                    <p:set>
                                      <p:cBhvr>
                                        <p:cTn id="22" dur="1" fill="hold">
                                          <p:stCondLst>
                                            <p:cond delay="0"/>
                                          </p:stCondLst>
                                        </p:cTn>
                                        <p:tgtEl>
                                          <p:spTgt spid="8">
                                            <p:txEl>
                                              <p:pRg st="8" end="8"/>
                                            </p:txEl>
                                          </p:spTgt>
                                        </p:tgtEl>
                                        <p:attrNameLst>
                                          <p:attrName>style.visibility</p:attrName>
                                        </p:attrNameLst>
                                      </p:cBhvr>
                                      <p:to>
                                        <p:strVal val="visible"/>
                                      </p:to>
                                    </p:set>
                                    <p:animEffect transition="in" filter="wipe(left)">
                                      <p:cBhvr>
                                        <p:cTn id="23" dur="500"/>
                                        <p:tgtEl>
                                          <p:spTgt spid="8">
                                            <p:txEl>
                                              <p:pRg st="8" end="8"/>
                                            </p:txEl>
                                          </p:spTgt>
                                        </p:tgtEl>
                                      </p:cBhvr>
                                    </p:animEffect>
                                  </p:childTnLst>
                                </p:cTn>
                              </p:par>
                            </p:childTnLst>
                          </p:cTn>
                        </p:par>
                        <p:par>
                          <p:cTn id="24" fill="hold">
                            <p:stCondLst>
                              <p:cond delay="5000"/>
                            </p:stCondLst>
                            <p:childTnLst>
                              <p:par>
                                <p:cTn id="25" presetID="22" presetClass="entr" presetSubtype="8" fill="hold" grpId="0" nodeType="afterEffect">
                                  <p:stCondLst>
                                    <p:cond delay="500"/>
                                  </p:stCondLst>
                                  <p:childTnLst>
                                    <p:set>
                                      <p:cBhvr>
                                        <p:cTn id="26" dur="1" fill="hold">
                                          <p:stCondLst>
                                            <p:cond delay="0"/>
                                          </p:stCondLst>
                                        </p:cTn>
                                        <p:tgtEl>
                                          <p:spTgt spid="8">
                                            <p:txEl>
                                              <p:pRg st="10" end="10"/>
                                            </p:txEl>
                                          </p:spTgt>
                                        </p:tgtEl>
                                        <p:attrNameLst>
                                          <p:attrName>style.visibility</p:attrName>
                                        </p:attrNameLst>
                                      </p:cBhvr>
                                      <p:to>
                                        <p:strVal val="visible"/>
                                      </p:to>
                                    </p:set>
                                    <p:animEffect transition="in" filter="wipe(left)">
                                      <p:cBhvr>
                                        <p:cTn id="27" dur="500"/>
                                        <p:tgtEl>
                                          <p:spTgt spid="8">
                                            <p:txEl>
                                              <p:pRg st="10" end="10"/>
                                            </p:txEl>
                                          </p:spTgt>
                                        </p:tgtEl>
                                      </p:cBhvr>
                                    </p:animEffect>
                                  </p:childTnLst>
                                </p:cTn>
                              </p:par>
                            </p:childTnLst>
                          </p:cTn>
                        </p:par>
                        <p:par>
                          <p:cTn id="28" fill="hold">
                            <p:stCondLst>
                              <p:cond delay="6000"/>
                            </p:stCondLst>
                            <p:childTnLst>
                              <p:par>
                                <p:cTn id="29" presetID="22" presetClass="entr" presetSubtype="8" fill="hold" grpId="0" nodeType="afterEffect">
                                  <p:stCondLst>
                                    <p:cond delay="500"/>
                                  </p:stCondLst>
                                  <p:childTnLst>
                                    <p:set>
                                      <p:cBhvr>
                                        <p:cTn id="30" dur="1" fill="hold">
                                          <p:stCondLst>
                                            <p:cond delay="0"/>
                                          </p:stCondLst>
                                        </p:cTn>
                                        <p:tgtEl>
                                          <p:spTgt spid="8">
                                            <p:txEl>
                                              <p:pRg st="12" end="12"/>
                                            </p:txEl>
                                          </p:spTgt>
                                        </p:tgtEl>
                                        <p:attrNameLst>
                                          <p:attrName>style.visibility</p:attrName>
                                        </p:attrNameLst>
                                      </p:cBhvr>
                                      <p:to>
                                        <p:strVal val="visible"/>
                                      </p:to>
                                    </p:set>
                                    <p:animEffect transition="in" filter="wipe(left)">
                                      <p:cBhvr>
                                        <p:cTn id="31" dur="500"/>
                                        <p:tgtEl>
                                          <p:spTgt spid="8">
                                            <p:txEl>
                                              <p:pRg st="12" end="12"/>
                                            </p:txEl>
                                          </p:spTgt>
                                        </p:tgtEl>
                                      </p:cBhvr>
                                    </p:animEffect>
                                  </p:childTnLst>
                                </p:cTn>
                              </p:par>
                            </p:childTnLst>
                          </p:cTn>
                        </p:par>
                        <p:par>
                          <p:cTn id="32" fill="hold">
                            <p:stCondLst>
                              <p:cond delay="7000"/>
                            </p:stCondLst>
                            <p:childTnLst>
                              <p:par>
                                <p:cTn id="33" presetID="22" presetClass="entr" presetSubtype="8" fill="hold" grpId="0" nodeType="afterEffect">
                                  <p:stCondLst>
                                    <p:cond delay="500"/>
                                  </p:stCondLst>
                                  <p:childTnLst>
                                    <p:set>
                                      <p:cBhvr>
                                        <p:cTn id="34" dur="1" fill="hold">
                                          <p:stCondLst>
                                            <p:cond delay="0"/>
                                          </p:stCondLst>
                                        </p:cTn>
                                        <p:tgtEl>
                                          <p:spTgt spid="8">
                                            <p:txEl>
                                              <p:pRg st="14" end="14"/>
                                            </p:txEl>
                                          </p:spTgt>
                                        </p:tgtEl>
                                        <p:attrNameLst>
                                          <p:attrName>style.visibility</p:attrName>
                                        </p:attrNameLst>
                                      </p:cBhvr>
                                      <p:to>
                                        <p:strVal val="visible"/>
                                      </p:to>
                                    </p:set>
                                    <p:animEffect transition="in" filter="wipe(left)">
                                      <p:cBhvr>
                                        <p:cTn id="35" dur="500"/>
                                        <p:tgtEl>
                                          <p:spTgt spid="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Tim @ Rewired</a:t>
            </a:r>
            <a:endParaRPr lang="en-US" sz="2400" b="1" dirty="0">
              <a:latin typeface="Arial" panose="020B0604020202020204" pitchFamily="34" charset="0"/>
              <a:cs typeface="Arial" panose="020B0604020202020204" pitchFamily="34" charset="0"/>
            </a:endParaRPr>
          </a:p>
        </p:txBody>
      </p:sp>
      <p:pic>
        <p:nvPicPr>
          <p:cNvPr id="2" name="Picture 2" descr="Image">
            <a:extLst>
              <a:ext uri="{FF2B5EF4-FFF2-40B4-BE49-F238E27FC236}">
                <a16:creationId xmlns:a16="http://schemas.microsoft.com/office/drawing/2014/main" id="{1934AE10-C859-D76C-C5A7-8444F2B34F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959" y="983292"/>
            <a:ext cx="4410736" cy="58809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EC67C11-6A40-C18A-BA64-03E467EDF053}"/>
              </a:ext>
            </a:extLst>
          </p:cNvPr>
          <p:cNvSpPr txBox="1"/>
          <p:nvPr/>
        </p:nvSpPr>
        <p:spPr>
          <a:xfrm>
            <a:off x="5494150" y="1224366"/>
            <a:ext cx="6032891" cy="3416320"/>
          </a:xfrm>
          <a:prstGeom prst="rect">
            <a:avLst/>
          </a:prstGeom>
          <a:noFill/>
        </p:spPr>
        <p:txBody>
          <a:bodyPr wrap="square" rtlCol="0">
            <a:spAutoFit/>
          </a:bodyPr>
          <a:lstStyle/>
          <a:p>
            <a:r>
              <a:rPr lang="en-GB" sz="2400" b="0" i="1" u="none" strike="noStrike" dirty="0">
                <a:solidFill>
                  <a:srgbClr val="0F1419"/>
                </a:solidFill>
                <a:effectLst/>
                <a:latin typeface="TwitterChirp"/>
              </a:rPr>
              <a:t>Today we publish the </a:t>
            </a:r>
            <a:r>
              <a:rPr lang="en-GB" sz="2400" b="0" i="1" u="none" strike="noStrike" dirty="0">
                <a:solidFill>
                  <a:srgbClr val="0F1419"/>
                </a:solidFill>
                <a:effectLst/>
                <a:latin typeface="TwitterChirp"/>
                <a:hlinkClick r:id="rId4"/>
              </a:rPr>
              <a:t>Who Does What </a:t>
            </a:r>
            <a:r>
              <a:rPr lang="en-GB" sz="2400" b="0" i="1" u="none" strike="noStrike" dirty="0">
                <a:solidFill>
                  <a:srgbClr val="0F1419"/>
                </a:solidFill>
                <a:effectLst/>
                <a:latin typeface="TwitterChirp"/>
              </a:rPr>
              <a:t>framework that will support NHS England and Integrated Care System leaders. </a:t>
            </a:r>
          </a:p>
          <a:p>
            <a:endParaRPr lang="en-GB" sz="2400" i="1" dirty="0">
              <a:solidFill>
                <a:srgbClr val="0F1419"/>
              </a:solidFill>
              <a:latin typeface="TwitterChirp"/>
            </a:endParaRPr>
          </a:p>
          <a:p>
            <a:r>
              <a:rPr lang="en-GB" sz="2400" b="0" i="1" u="none" strike="noStrike" dirty="0">
                <a:solidFill>
                  <a:srgbClr val="0F1419"/>
                </a:solidFill>
                <a:effectLst/>
                <a:latin typeface="TwitterChirp"/>
              </a:rPr>
              <a:t>It includes the </a:t>
            </a:r>
            <a:r>
              <a:rPr lang="en-GB" sz="2400" b="0" i="1" u="none" strike="noStrike" dirty="0">
                <a:solidFill>
                  <a:srgbClr val="0F1419"/>
                </a:solidFill>
                <a:effectLst/>
                <a:latin typeface="TwitterChirp"/>
                <a:hlinkClick r:id="rId5"/>
              </a:rPr>
              <a:t>National Service Catalogue </a:t>
            </a:r>
            <a:r>
              <a:rPr lang="en-GB" sz="2400" b="0" i="1" u="none" strike="noStrike" dirty="0">
                <a:solidFill>
                  <a:srgbClr val="0F1419"/>
                </a:solidFill>
                <a:effectLst/>
                <a:latin typeface="TwitterChirp"/>
              </a:rPr>
              <a:t>and our first ever </a:t>
            </a:r>
            <a:r>
              <a:rPr lang="en-GB" sz="2400" b="0" i="1" u="none" strike="noStrike" dirty="0">
                <a:solidFill>
                  <a:srgbClr val="0F1419"/>
                </a:solidFill>
                <a:effectLst/>
                <a:latin typeface="TwitterChirp"/>
                <a:hlinkClick r:id="rId6"/>
              </a:rPr>
              <a:t>Draft Target State Architecture </a:t>
            </a:r>
            <a:r>
              <a:rPr lang="en-GB" sz="2400" b="0" i="1" u="none" strike="noStrike" dirty="0">
                <a:solidFill>
                  <a:srgbClr val="0F1419"/>
                </a:solidFill>
                <a:effectLst/>
                <a:latin typeface="TwitterChirp"/>
              </a:rPr>
              <a:t>for consultation and feedback.</a:t>
            </a:r>
          </a:p>
          <a:p>
            <a:endParaRPr lang="en-GB" sz="2400" i="1" dirty="0">
              <a:solidFill>
                <a:srgbClr val="0F1419"/>
              </a:solidFill>
              <a:latin typeface="TwitterChirp"/>
            </a:endParaRPr>
          </a:p>
          <a:p>
            <a:pPr algn="r"/>
            <a:r>
              <a:rPr lang="en-GB" sz="2400" b="0" i="1" u="none" strike="noStrike" dirty="0">
                <a:solidFill>
                  <a:srgbClr val="0F1419"/>
                </a:solidFill>
                <a:effectLst/>
                <a:latin typeface="TwitterChirp"/>
              </a:rPr>
              <a:t>Tim Ferris</a:t>
            </a:r>
            <a:endParaRPr lang="en-US" sz="2400" i="1" dirty="0"/>
          </a:p>
        </p:txBody>
      </p:sp>
    </p:spTree>
    <p:extLst>
      <p:ext uri="{BB962C8B-B14F-4D97-AF65-F5344CB8AC3E}">
        <p14:creationId xmlns:p14="http://schemas.microsoft.com/office/powerpoint/2010/main" val="2515703144"/>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GB" sz="2800" b="1" i="0" u="none" strike="noStrike" dirty="0">
                <a:solidFill>
                  <a:schemeClr val="bg1"/>
                </a:solidFill>
                <a:effectLst/>
                <a:latin typeface="Frutiger W01"/>
              </a:rPr>
              <a:t>Pr</a:t>
            </a:r>
            <a:r>
              <a:rPr lang="en-GB" sz="2800" b="1" i="0" u="none" strike="noStrike" dirty="0">
                <a:solidFill>
                  <a:schemeClr val="bg1"/>
                </a:solidFill>
                <a:effectLst/>
                <a:latin typeface="Arial" panose="020B0604020202020204" pitchFamily="34" charset="0"/>
                <a:cs typeface="Arial" panose="020B0604020202020204" pitchFamily="34" charset="0"/>
              </a:rPr>
              <a:t>inciples for where solutions are provided nationally</a:t>
            </a:r>
          </a:p>
        </p:txBody>
      </p:sp>
      <p:pic>
        <p:nvPicPr>
          <p:cNvPr id="3" name="Picture 2" descr="A picture containing shape&#10;&#10;Description automatically generated">
            <a:extLst>
              <a:ext uri="{FF2B5EF4-FFF2-40B4-BE49-F238E27FC236}">
                <a16:creationId xmlns:a16="http://schemas.microsoft.com/office/drawing/2014/main" id="{99C1A238-8A66-BA98-3280-5A2D4381A610}"/>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7" name="TextBox 6">
            <a:extLst>
              <a:ext uri="{FF2B5EF4-FFF2-40B4-BE49-F238E27FC236}">
                <a16:creationId xmlns:a16="http://schemas.microsoft.com/office/drawing/2014/main" id="{D3759A79-DCB3-DA86-3FD4-7D2FFAA64FAE}"/>
              </a:ext>
            </a:extLst>
          </p:cNvPr>
          <p:cNvSpPr txBox="1"/>
          <p:nvPr/>
        </p:nvSpPr>
        <p:spPr>
          <a:xfrm>
            <a:off x="469272" y="1060216"/>
            <a:ext cx="7614593" cy="3279872"/>
          </a:xfrm>
          <a:prstGeom prst="rect">
            <a:avLst/>
          </a:prstGeom>
          <a:noFill/>
        </p:spPr>
        <p:txBody>
          <a:bodyPr wrap="square" rtlCol="0">
            <a:spAutoFit/>
          </a:bodyPr>
          <a:lstStyle/>
          <a:p>
            <a:pPr algn="l">
              <a:lnSpc>
                <a:spcPct val="105000"/>
              </a:lnSpc>
            </a:pPr>
            <a:r>
              <a:rPr lang="en-GB" b="0" i="0" u="none" strike="noStrike" dirty="0">
                <a:solidFill>
                  <a:srgbClr val="212B32"/>
                </a:solidFill>
                <a:effectLst/>
                <a:latin typeface="Frutiger W01"/>
              </a:rPr>
              <a:t>Services and products will only be provided nationally where central provision meets strict principles and criteria.</a:t>
            </a:r>
          </a:p>
          <a:p>
            <a:pPr algn="l">
              <a:lnSpc>
                <a:spcPct val="105000"/>
              </a:lnSpc>
            </a:pPr>
            <a:endParaRPr lang="en-GB" b="0" i="0" u="none" strike="noStrike" dirty="0">
              <a:solidFill>
                <a:srgbClr val="212B32"/>
              </a:solidFill>
              <a:effectLst/>
              <a:latin typeface="Frutiger W01"/>
            </a:endParaRPr>
          </a:p>
          <a:p>
            <a:pPr algn="l">
              <a:lnSpc>
                <a:spcPct val="105000"/>
              </a:lnSpc>
            </a:pPr>
            <a:r>
              <a:rPr lang="en-GB" b="0" i="0" u="none" strike="noStrike" dirty="0">
                <a:solidFill>
                  <a:srgbClr val="212B32"/>
                </a:solidFill>
                <a:effectLst/>
                <a:latin typeface="Frutiger W01"/>
              </a:rPr>
              <a:t>NHSE will only provide services and products where national provision leads to:</a:t>
            </a:r>
          </a:p>
          <a:p>
            <a:pPr marL="285750" indent="-285750" algn="l">
              <a:lnSpc>
                <a:spcPct val="105000"/>
              </a:lnSpc>
              <a:buFont typeface="Arial" panose="020B0604020202020204" pitchFamily="34" charset="0"/>
              <a:buChar char="•"/>
            </a:pPr>
            <a:r>
              <a:rPr lang="en-GB" b="0" i="0" u="none" strike="noStrike" dirty="0">
                <a:solidFill>
                  <a:srgbClr val="212B32"/>
                </a:solidFill>
                <a:effectLst/>
                <a:latin typeface="Frutiger W01"/>
              </a:rPr>
              <a:t>better health and care outcomes</a:t>
            </a:r>
          </a:p>
          <a:p>
            <a:pPr marL="285750" indent="-285750" algn="l">
              <a:lnSpc>
                <a:spcPct val="105000"/>
              </a:lnSpc>
              <a:buFont typeface="Arial" panose="020B0604020202020204" pitchFamily="34" charset="0"/>
              <a:buChar char="•"/>
            </a:pPr>
            <a:r>
              <a:rPr lang="en-GB" b="0" i="0" u="none" strike="noStrike" dirty="0">
                <a:solidFill>
                  <a:srgbClr val="212B32"/>
                </a:solidFill>
                <a:effectLst/>
                <a:latin typeface="Frutiger W01"/>
              </a:rPr>
              <a:t>better patient and clinician experience</a:t>
            </a:r>
          </a:p>
          <a:p>
            <a:pPr marL="285750" indent="-285750" algn="l">
              <a:lnSpc>
                <a:spcPct val="105000"/>
              </a:lnSpc>
              <a:buFont typeface="Arial" panose="020B0604020202020204" pitchFamily="34" charset="0"/>
              <a:buChar char="•"/>
            </a:pPr>
            <a:r>
              <a:rPr lang="en-GB" b="0" i="0" u="none" strike="noStrike" dirty="0">
                <a:solidFill>
                  <a:srgbClr val="212B32"/>
                </a:solidFill>
                <a:effectLst/>
                <a:latin typeface="Frutiger W01"/>
              </a:rPr>
              <a:t>improved population health</a:t>
            </a:r>
          </a:p>
          <a:p>
            <a:pPr marL="285750" indent="-285750" algn="l">
              <a:lnSpc>
                <a:spcPct val="105000"/>
              </a:lnSpc>
              <a:buFont typeface="Arial" panose="020B0604020202020204" pitchFamily="34" charset="0"/>
              <a:buChar char="•"/>
            </a:pPr>
            <a:r>
              <a:rPr lang="en-GB" b="0" i="0" u="none" strike="noStrike" dirty="0">
                <a:solidFill>
                  <a:srgbClr val="212B32"/>
                </a:solidFill>
                <a:effectLst/>
                <a:latin typeface="Frutiger W01"/>
              </a:rPr>
              <a:t>value for money and reduction in costs per capita</a:t>
            </a:r>
          </a:p>
          <a:p>
            <a:pPr algn="l">
              <a:lnSpc>
                <a:spcPct val="105000"/>
              </a:lnSpc>
            </a:pPr>
            <a:endParaRPr lang="en-GB" b="0" i="0" u="none" strike="noStrike" dirty="0">
              <a:solidFill>
                <a:srgbClr val="212B32"/>
              </a:solidFill>
              <a:effectLst/>
              <a:latin typeface="Frutiger W01"/>
            </a:endParaRPr>
          </a:p>
          <a:p>
            <a:pPr>
              <a:lnSpc>
                <a:spcPct val="105000"/>
              </a:lnSpc>
            </a:pPr>
            <a:endParaRPr lang="en-US" dirty="0"/>
          </a:p>
          <a:p>
            <a:pPr>
              <a:lnSpc>
                <a:spcPct val="105000"/>
              </a:lnSpc>
            </a:pPr>
            <a:endParaRPr lang="en-US" dirty="0"/>
          </a:p>
        </p:txBody>
      </p:sp>
      <p:pic>
        <p:nvPicPr>
          <p:cNvPr id="8" name="Picture 7">
            <a:extLst>
              <a:ext uri="{FF2B5EF4-FFF2-40B4-BE49-F238E27FC236}">
                <a16:creationId xmlns:a16="http://schemas.microsoft.com/office/drawing/2014/main" id="{4E41028B-5C36-A80C-44C7-DACFBBE09F7F}"/>
              </a:ext>
            </a:extLst>
          </p:cNvPr>
          <p:cNvPicPr>
            <a:picLocks noChangeAspect="1"/>
          </p:cNvPicPr>
          <p:nvPr/>
        </p:nvPicPr>
        <p:blipFill>
          <a:blip r:embed="rId4"/>
          <a:stretch>
            <a:fillRect/>
          </a:stretch>
        </p:blipFill>
        <p:spPr>
          <a:xfrm>
            <a:off x="8260597" y="1201937"/>
            <a:ext cx="3615584" cy="3429000"/>
          </a:xfrm>
          <a:prstGeom prst="rect">
            <a:avLst/>
          </a:prstGeom>
          <a:ln w="19050">
            <a:solidFill>
              <a:schemeClr val="tx1"/>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DBF25738-F9D3-6C23-70FE-505C5481B6D7}"/>
              </a:ext>
            </a:extLst>
          </p:cNvPr>
          <p:cNvSpPr txBox="1"/>
          <p:nvPr/>
        </p:nvSpPr>
        <p:spPr>
          <a:xfrm>
            <a:off x="469272" y="3549777"/>
            <a:ext cx="7806433" cy="2989023"/>
          </a:xfrm>
          <a:prstGeom prst="rect">
            <a:avLst/>
          </a:prstGeom>
          <a:noFill/>
        </p:spPr>
        <p:txBody>
          <a:bodyPr wrap="square" rtlCol="0">
            <a:spAutoFit/>
          </a:bodyPr>
          <a:lstStyle/>
          <a:p>
            <a:pPr algn="l">
              <a:lnSpc>
                <a:spcPct val="105000"/>
              </a:lnSpc>
            </a:pPr>
            <a:r>
              <a:rPr lang="en-GB" b="0" i="0" u="none" strike="noStrike" dirty="0">
                <a:solidFill>
                  <a:srgbClr val="212B32"/>
                </a:solidFill>
                <a:effectLst/>
                <a:latin typeface="Frutiger W01"/>
              </a:rPr>
              <a:t>Therefore, NHSE will be the Single Central Service Provider where </a:t>
            </a:r>
          </a:p>
          <a:p>
            <a:pPr marL="285750" indent="-285750" algn="l">
              <a:lnSpc>
                <a:spcPct val="105000"/>
              </a:lnSpc>
              <a:buFont typeface="Arial" panose="020B0604020202020204" pitchFamily="34" charset="0"/>
              <a:buChar char="•"/>
            </a:pPr>
            <a:r>
              <a:rPr lang="en-GB" b="0" i="0" u="none" strike="noStrike" dirty="0">
                <a:solidFill>
                  <a:srgbClr val="212B32"/>
                </a:solidFill>
                <a:effectLst/>
                <a:latin typeface="Frutiger W01"/>
              </a:rPr>
              <a:t>the need for scale and visibility is critical at a national level</a:t>
            </a:r>
          </a:p>
          <a:p>
            <a:pPr marL="285750" indent="-285750" algn="l">
              <a:lnSpc>
                <a:spcPct val="105000"/>
              </a:lnSpc>
              <a:buFont typeface="Arial" panose="020B0604020202020204" pitchFamily="34" charset="0"/>
              <a:buChar char="•"/>
            </a:pPr>
            <a:r>
              <a:rPr lang="en-GB" b="0" i="0" u="none" strike="noStrike" dirty="0">
                <a:solidFill>
                  <a:srgbClr val="212B32"/>
                </a:solidFill>
                <a:effectLst/>
                <a:latin typeface="Frutiger W01"/>
              </a:rPr>
              <a:t>standardisation nationally is critical for patient care, safety, experience, and cost optimisation</a:t>
            </a:r>
          </a:p>
          <a:p>
            <a:pPr algn="l">
              <a:lnSpc>
                <a:spcPct val="105000"/>
              </a:lnSpc>
            </a:pPr>
            <a:endParaRPr lang="en-GB" b="0" i="0" u="none" strike="noStrike" dirty="0">
              <a:solidFill>
                <a:srgbClr val="212B32"/>
              </a:solidFill>
              <a:effectLst/>
              <a:latin typeface="Frutiger W01"/>
            </a:endParaRPr>
          </a:p>
          <a:p>
            <a:pPr algn="l">
              <a:lnSpc>
                <a:spcPct val="105000"/>
              </a:lnSpc>
            </a:pPr>
            <a:r>
              <a:rPr lang="en-GB" b="0" i="0" u="none" strike="noStrike" dirty="0">
                <a:solidFill>
                  <a:srgbClr val="212B32"/>
                </a:solidFill>
                <a:effectLst/>
                <a:latin typeface="Frutiger W01"/>
              </a:rPr>
              <a:t>Where NHSE is not the Single Central Service Provider, we can provide support on</a:t>
            </a:r>
          </a:p>
          <a:p>
            <a:pPr marL="285750" indent="-285750" algn="l">
              <a:lnSpc>
                <a:spcPct val="105000"/>
              </a:lnSpc>
              <a:buFont typeface="Arial" panose="020B0604020202020204" pitchFamily="34" charset="0"/>
              <a:buChar char="•"/>
            </a:pPr>
            <a:r>
              <a:rPr lang="en-GB" b="0" i="0" u="none" strike="noStrike" dirty="0">
                <a:solidFill>
                  <a:srgbClr val="212B32"/>
                </a:solidFill>
                <a:effectLst/>
                <a:latin typeface="Frutiger W01"/>
              </a:rPr>
              <a:t>Market management</a:t>
            </a:r>
          </a:p>
          <a:p>
            <a:pPr marL="285750" indent="-285750" algn="l">
              <a:lnSpc>
                <a:spcPct val="105000"/>
              </a:lnSpc>
              <a:buFont typeface="Arial" panose="020B0604020202020204" pitchFamily="34" charset="0"/>
              <a:buChar char="•"/>
            </a:pPr>
            <a:r>
              <a:rPr lang="en-GB" b="0" i="0" u="none" strike="noStrike" dirty="0">
                <a:solidFill>
                  <a:srgbClr val="212B32"/>
                </a:solidFill>
                <a:effectLst/>
                <a:latin typeface="Frutiger W01"/>
              </a:rPr>
              <a:t>National standards</a:t>
            </a:r>
          </a:p>
          <a:p>
            <a:pPr marL="285750" indent="-285750" algn="l">
              <a:lnSpc>
                <a:spcPct val="105000"/>
              </a:lnSpc>
              <a:buFont typeface="Arial" panose="020B0604020202020204" pitchFamily="34" charset="0"/>
              <a:buChar char="•"/>
            </a:pPr>
            <a:r>
              <a:rPr lang="en-GB" b="0" i="0" u="none" strike="noStrike" dirty="0">
                <a:solidFill>
                  <a:srgbClr val="212B32"/>
                </a:solidFill>
                <a:effectLst/>
                <a:latin typeface="Frutiger W01"/>
              </a:rPr>
              <a:t>Delivery support and regional/local coordination</a:t>
            </a:r>
          </a:p>
          <a:p>
            <a:pPr>
              <a:lnSpc>
                <a:spcPct val="105000"/>
              </a:lnSpc>
            </a:pPr>
            <a:endParaRPr lang="en-US" dirty="0"/>
          </a:p>
        </p:txBody>
      </p:sp>
    </p:spTree>
    <p:extLst>
      <p:ext uri="{BB962C8B-B14F-4D97-AF65-F5344CB8AC3E}">
        <p14:creationId xmlns:p14="http://schemas.microsoft.com/office/powerpoint/2010/main" val="2749566632"/>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Hold true to the vision</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8" name="Picture 4" descr="A divider picture of NHS member of staff working">
            <a:extLst>
              <a:ext uri="{FF2B5EF4-FFF2-40B4-BE49-F238E27FC236}">
                <a16:creationId xmlns:a16="http://schemas.microsoft.com/office/drawing/2014/main" id="{84B73E04-33CD-E4DF-49D6-34AC1CD057BB}"/>
              </a:ext>
              <a:ext uri="{C183D7F6-B498-43B3-948B-1728B52AA6E4}">
                <adec:decorative xmlns:adec="http://schemas.microsoft.com/office/drawing/2017/decorative" val="1"/>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r="45139"/>
          <a:stretch/>
        </p:blipFill>
        <p:spPr bwMode="auto">
          <a:xfrm>
            <a:off x="6957848" y="969578"/>
            <a:ext cx="5234152" cy="588842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C103D6A-1E52-E40C-F5CA-3F415AD5294C}"/>
              </a:ext>
            </a:extLst>
          </p:cNvPr>
          <p:cNvSpPr txBox="1"/>
          <p:nvPr/>
        </p:nvSpPr>
        <p:spPr>
          <a:xfrm>
            <a:off x="451945" y="1839548"/>
            <a:ext cx="5559972" cy="3693447"/>
          </a:xfrm>
          <a:prstGeom prst="rect">
            <a:avLst/>
          </a:prstGeom>
          <a:noFill/>
        </p:spPr>
        <p:txBody>
          <a:bodyPr wrap="square" rtlCol="0">
            <a:spAutoFit/>
          </a:bodyPr>
          <a:lstStyle/>
          <a:p>
            <a:pPr>
              <a:lnSpc>
                <a:spcPct val="105000"/>
              </a:lnSpc>
            </a:pPr>
            <a:r>
              <a:rPr lang="en-US" sz="2800" dirty="0"/>
              <a:t>Any </a:t>
            </a:r>
            <a:r>
              <a:rPr lang="en-US" sz="2800" dirty="0" err="1"/>
              <a:t>authorised</a:t>
            </a:r>
            <a:r>
              <a:rPr lang="en-US" sz="2800" dirty="0"/>
              <a:t> health and care professional has safe, secure and ready access to the person based information that they need to provide high quality care when they need it, where they need it and in the form they need it, and with confidence in its provenance.</a:t>
            </a:r>
          </a:p>
        </p:txBody>
      </p:sp>
    </p:spTree>
    <p:extLst>
      <p:ext uri="{BB962C8B-B14F-4D97-AF65-F5344CB8AC3E}">
        <p14:creationId xmlns:p14="http://schemas.microsoft.com/office/powerpoint/2010/main" val="2916878329"/>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It’s not like we’ve not tried this before !</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99C1A238-8A66-BA98-3280-5A2D4381A610}"/>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2" name="Picture 1">
            <a:extLst>
              <a:ext uri="{FF2B5EF4-FFF2-40B4-BE49-F238E27FC236}">
                <a16:creationId xmlns:a16="http://schemas.microsoft.com/office/drawing/2014/main" id="{D0D06F9B-243C-134B-621A-65D29921792E}"/>
              </a:ext>
            </a:extLst>
          </p:cNvPr>
          <p:cNvPicPr>
            <a:picLocks noChangeAspect="1"/>
          </p:cNvPicPr>
          <p:nvPr/>
        </p:nvPicPr>
        <p:blipFill>
          <a:blip r:embed="rId4"/>
          <a:stretch>
            <a:fillRect/>
          </a:stretch>
        </p:blipFill>
        <p:spPr>
          <a:xfrm>
            <a:off x="624496" y="1074745"/>
            <a:ext cx="3759184" cy="5589866"/>
          </a:xfrm>
          <a:prstGeom prst="rect">
            <a:avLst/>
          </a:prstGeom>
          <a:ln w="25400">
            <a:solidFill>
              <a:schemeClr val="accent1">
                <a:shade val="50000"/>
              </a:schemeClr>
            </a:solidFill>
          </a:ln>
          <a:effectLst>
            <a:outerShdw blurRad="50800" dist="38100" dir="2700000" algn="tl" rotWithShape="0">
              <a:prstClr val="black">
                <a:alpha val="40000"/>
              </a:prstClr>
            </a:outerShdw>
          </a:effectLst>
        </p:spPr>
      </p:pic>
      <p:sp>
        <p:nvSpPr>
          <p:cNvPr id="6" name="Content Placeholder 2">
            <a:extLst>
              <a:ext uri="{FF2B5EF4-FFF2-40B4-BE49-F238E27FC236}">
                <a16:creationId xmlns:a16="http://schemas.microsoft.com/office/drawing/2014/main" id="{7DF44D24-BD8C-6D10-65EA-259C7D77753D}"/>
              </a:ext>
            </a:extLst>
          </p:cNvPr>
          <p:cNvSpPr>
            <a:spLocks noGrp="1"/>
          </p:cNvSpPr>
          <p:nvPr>
            <p:ph idx="1"/>
          </p:nvPr>
        </p:nvSpPr>
        <p:spPr>
          <a:xfrm>
            <a:off x="5009019" y="1108020"/>
            <a:ext cx="6051462" cy="4641960"/>
          </a:xfrm>
        </p:spPr>
        <p:txBody>
          <a:bodyPr>
            <a:noAutofit/>
          </a:bodyPr>
          <a:lstStyle/>
          <a:p>
            <a:pPr marL="0" indent="0">
              <a:lnSpc>
                <a:spcPct val="120000"/>
              </a:lnSpc>
              <a:spcAft>
                <a:spcPts val="600"/>
              </a:spcAft>
              <a:buNone/>
            </a:pPr>
            <a:r>
              <a:rPr lang="en-GB" sz="1600" i="1" dirty="0">
                <a:effectLst/>
                <a:ea typeface="Times New Roman" panose="02020603050405020304" pitchFamily="18" charset="0"/>
                <a:cs typeface="Times New Roman" panose="02020603050405020304" pitchFamily="18" charset="0"/>
              </a:rPr>
              <a:t>“The purpose of ICRS is to support the provision of high quality care across whole health communities, linked to national services and conformant to national standards. </a:t>
            </a:r>
          </a:p>
          <a:p>
            <a:pPr marL="0" indent="0">
              <a:lnSpc>
                <a:spcPct val="120000"/>
              </a:lnSpc>
              <a:spcAft>
                <a:spcPts val="600"/>
              </a:spcAft>
              <a:buNone/>
            </a:pPr>
            <a:r>
              <a:rPr lang="en-GB" sz="1600" i="1" dirty="0">
                <a:effectLst/>
                <a:ea typeface="Times New Roman" panose="02020603050405020304" pitchFamily="18" charset="0"/>
                <a:cs typeface="Times New Roman" panose="02020603050405020304" pitchFamily="18" charset="0"/>
              </a:rPr>
              <a:t>ICRS is the:</a:t>
            </a:r>
          </a:p>
          <a:p>
            <a:pPr marL="342900" lvl="0" indent="-342900">
              <a:lnSpc>
                <a:spcPct val="120000"/>
              </a:lnSpc>
              <a:spcAft>
                <a:spcPts val="600"/>
              </a:spcAft>
              <a:buFont typeface="Symbol" pitchFamily="2" charset="2"/>
              <a:buChar char=""/>
              <a:tabLst>
                <a:tab pos="228600" algn="l"/>
                <a:tab pos="457200" algn="l"/>
              </a:tabLst>
            </a:pPr>
            <a:r>
              <a:rPr lang="en-GB" sz="1600" b="1" i="1" dirty="0">
                <a:effectLst/>
                <a:ea typeface="Times New Roman" panose="02020603050405020304" pitchFamily="18" charset="0"/>
                <a:cs typeface="Times New Roman" panose="02020603050405020304" pitchFamily="18" charset="0"/>
              </a:rPr>
              <a:t>Integrated</a:t>
            </a:r>
            <a:r>
              <a:rPr lang="en-GB" sz="1600" i="1" dirty="0">
                <a:effectLst/>
                <a:ea typeface="Times New Roman" panose="02020603050405020304" pitchFamily="18" charset="0"/>
                <a:cs typeface="Times New Roman" panose="02020603050405020304" pitchFamily="18" charset="0"/>
              </a:rPr>
              <a:t>, operating across the care continuum,</a:t>
            </a:r>
          </a:p>
          <a:p>
            <a:pPr marL="342900" lvl="0" indent="-342900">
              <a:lnSpc>
                <a:spcPct val="120000"/>
              </a:lnSpc>
              <a:spcAft>
                <a:spcPts val="600"/>
              </a:spcAft>
              <a:buFont typeface="Symbol" pitchFamily="2" charset="2"/>
              <a:buChar char=""/>
              <a:tabLst>
                <a:tab pos="228600" algn="l"/>
                <a:tab pos="457200" algn="l"/>
              </a:tabLst>
            </a:pPr>
            <a:r>
              <a:rPr lang="en-GB" sz="1600" b="1" i="1" dirty="0">
                <a:effectLst/>
                <a:ea typeface="Times New Roman" panose="02020603050405020304" pitchFamily="18" charset="0"/>
                <a:cs typeface="Times New Roman" panose="02020603050405020304" pitchFamily="18" charset="0"/>
              </a:rPr>
              <a:t>Care</a:t>
            </a:r>
            <a:r>
              <a:rPr lang="en-GB" sz="1600" i="1" dirty="0">
                <a:effectLst/>
                <a:ea typeface="Times New Roman" panose="02020603050405020304" pitchFamily="18" charset="0"/>
                <a:cs typeface="Times New Roman" panose="02020603050405020304" pitchFamily="18" charset="0"/>
              </a:rPr>
              <a:t>, covering both health and social care,</a:t>
            </a:r>
          </a:p>
          <a:p>
            <a:pPr marL="342900" lvl="0" indent="-342900">
              <a:lnSpc>
                <a:spcPct val="120000"/>
              </a:lnSpc>
              <a:spcAft>
                <a:spcPts val="600"/>
              </a:spcAft>
              <a:buFont typeface="Symbol" pitchFamily="2" charset="2"/>
              <a:buChar char=""/>
              <a:tabLst>
                <a:tab pos="228600" algn="l"/>
                <a:tab pos="457200" algn="l"/>
              </a:tabLst>
            </a:pPr>
            <a:r>
              <a:rPr lang="en-GB" sz="1600" b="1" i="1" dirty="0">
                <a:effectLst/>
                <a:ea typeface="Times New Roman" panose="02020603050405020304" pitchFamily="18" charset="0"/>
                <a:cs typeface="Times New Roman" panose="02020603050405020304" pitchFamily="18" charset="0"/>
              </a:rPr>
              <a:t>Record</a:t>
            </a:r>
            <a:r>
              <a:rPr lang="en-GB" sz="1600" i="1" dirty="0">
                <a:effectLst/>
                <a:ea typeface="Times New Roman" panose="02020603050405020304" pitchFamily="18" charset="0"/>
                <a:cs typeface="Times New Roman" panose="02020603050405020304" pitchFamily="18" charset="0"/>
              </a:rPr>
              <a:t>, single record based around the patient,</a:t>
            </a:r>
          </a:p>
          <a:p>
            <a:pPr marL="342900" lvl="0" indent="-342900">
              <a:lnSpc>
                <a:spcPct val="120000"/>
              </a:lnSpc>
              <a:spcAft>
                <a:spcPts val="600"/>
              </a:spcAft>
              <a:buFont typeface="Symbol" pitchFamily="2" charset="2"/>
              <a:buChar char=""/>
              <a:tabLst>
                <a:tab pos="228600" algn="l"/>
                <a:tab pos="457200" algn="l"/>
              </a:tabLst>
            </a:pPr>
            <a:r>
              <a:rPr lang="en-GB" sz="1600" b="1" i="1" dirty="0">
                <a:effectLst/>
                <a:ea typeface="Times New Roman" panose="02020603050405020304" pitchFamily="18" charset="0"/>
                <a:cs typeface="Times New Roman" panose="02020603050405020304" pitchFamily="18" charset="0"/>
              </a:rPr>
              <a:t>Service</a:t>
            </a:r>
            <a:r>
              <a:rPr lang="en-GB" sz="1600" i="1" dirty="0">
                <a:effectLst/>
                <a:ea typeface="Times New Roman" panose="02020603050405020304" pitchFamily="18" charset="0"/>
                <a:cs typeface="Times New Roman" panose="02020603050405020304" pitchFamily="18" charset="0"/>
              </a:rPr>
              <a:t>, to reflect a need to address not only the functionality required of the information systems but also the nature of the supporting services which will be required to effectively support professionals in the delivery of the care process.”</a:t>
            </a:r>
            <a:endParaRPr lang="en-GB" sz="1600" i="1" dirty="0">
              <a:ea typeface="Times New Roman" panose="02020603050405020304" pitchFamily="18" charset="0"/>
              <a:cs typeface="Times New Roman" panose="02020603050405020304" pitchFamily="18" charset="0"/>
            </a:endParaRPr>
          </a:p>
          <a:p>
            <a:pPr marL="0" lvl="0" indent="0" algn="r">
              <a:lnSpc>
                <a:spcPct val="120000"/>
              </a:lnSpc>
              <a:spcAft>
                <a:spcPts val="600"/>
              </a:spcAft>
              <a:buNone/>
              <a:tabLst>
                <a:tab pos="228600" algn="l"/>
                <a:tab pos="457200" algn="l"/>
              </a:tabLst>
            </a:pPr>
            <a:r>
              <a:rPr lang="en-GB" sz="1600" i="1" dirty="0">
                <a:effectLst/>
                <a:ea typeface="Times New Roman" panose="02020603050405020304" pitchFamily="18" charset="0"/>
                <a:cs typeface="Times New Roman" panose="02020603050405020304" pitchFamily="18" charset="0"/>
              </a:rPr>
              <a:t>ICRS Requirement Specification 26</a:t>
            </a:r>
            <a:r>
              <a:rPr lang="en-GB" sz="1600" i="1" baseline="30000" dirty="0">
                <a:effectLst/>
                <a:ea typeface="Times New Roman" panose="02020603050405020304" pitchFamily="18" charset="0"/>
                <a:cs typeface="Times New Roman" panose="02020603050405020304" pitchFamily="18" charset="0"/>
              </a:rPr>
              <a:t>th</a:t>
            </a:r>
            <a:r>
              <a:rPr lang="en-GB" sz="1600" i="1" dirty="0">
                <a:effectLst/>
                <a:ea typeface="Times New Roman" panose="02020603050405020304" pitchFamily="18" charset="0"/>
                <a:cs typeface="Times New Roman" panose="02020603050405020304" pitchFamily="18" charset="0"/>
              </a:rPr>
              <a:t> March 2003</a:t>
            </a:r>
          </a:p>
        </p:txBody>
      </p:sp>
    </p:spTree>
    <p:extLst>
      <p:ext uri="{BB962C8B-B14F-4D97-AF65-F5344CB8AC3E}">
        <p14:creationId xmlns:p14="http://schemas.microsoft.com/office/powerpoint/2010/main" val="6997504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up)">
                                      <p:cBhvr>
                                        <p:cTn id="11" dur="500"/>
                                        <p:tgtEl>
                                          <p:spTgt spid="6">
                                            <p:txEl>
                                              <p:pRg st="1" end="1"/>
                                            </p:txEl>
                                          </p:spTgt>
                                        </p:tgtEl>
                                      </p:cBhvr>
                                    </p:animEffect>
                                  </p:childTnLst>
                                </p:cTn>
                              </p:par>
                            </p:childTnLst>
                          </p:cTn>
                        </p:par>
                        <p:par>
                          <p:cTn id="12" fill="hold">
                            <p:stCondLst>
                              <p:cond delay="2000"/>
                            </p:stCondLst>
                            <p:childTnLst>
                              <p:par>
                                <p:cTn id="13" presetID="22" presetClass="entr" presetSubtype="1" fill="hold" grpId="0" nodeType="afterEffect">
                                  <p:stCondLst>
                                    <p:cond delay="5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up)">
                                      <p:cBhvr>
                                        <p:cTn id="15" dur="500"/>
                                        <p:tgtEl>
                                          <p:spTgt spid="6">
                                            <p:txEl>
                                              <p:pRg st="2" end="2"/>
                                            </p:txEl>
                                          </p:spTgt>
                                        </p:tgtEl>
                                      </p:cBhvr>
                                    </p:animEffect>
                                  </p:childTnLst>
                                </p:cTn>
                              </p:par>
                            </p:childTnLst>
                          </p:cTn>
                        </p:par>
                        <p:par>
                          <p:cTn id="16" fill="hold">
                            <p:stCondLst>
                              <p:cond delay="3000"/>
                            </p:stCondLst>
                            <p:childTnLst>
                              <p:par>
                                <p:cTn id="17" presetID="22" presetClass="entr" presetSubtype="1" fill="hold" grpId="0" nodeType="afterEffect">
                                  <p:stCondLst>
                                    <p:cond delay="50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up)">
                                      <p:cBhvr>
                                        <p:cTn id="19" dur="500"/>
                                        <p:tgtEl>
                                          <p:spTgt spid="6">
                                            <p:txEl>
                                              <p:pRg st="3" end="3"/>
                                            </p:txEl>
                                          </p:spTgt>
                                        </p:tgtEl>
                                      </p:cBhvr>
                                    </p:animEffect>
                                  </p:childTnLst>
                                </p:cTn>
                              </p:par>
                            </p:childTnLst>
                          </p:cTn>
                        </p:par>
                        <p:par>
                          <p:cTn id="20" fill="hold">
                            <p:stCondLst>
                              <p:cond delay="4000"/>
                            </p:stCondLst>
                            <p:childTnLst>
                              <p:par>
                                <p:cTn id="21" presetID="22" presetClass="entr" presetSubtype="1" fill="hold" grpId="0" nodeType="afterEffect">
                                  <p:stCondLst>
                                    <p:cond delay="50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up)">
                                      <p:cBhvr>
                                        <p:cTn id="23" dur="500"/>
                                        <p:tgtEl>
                                          <p:spTgt spid="6">
                                            <p:txEl>
                                              <p:pRg st="4" end="4"/>
                                            </p:txEl>
                                          </p:spTgt>
                                        </p:tgtEl>
                                      </p:cBhvr>
                                    </p:animEffect>
                                  </p:childTnLst>
                                </p:cTn>
                              </p:par>
                            </p:childTnLst>
                          </p:cTn>
                        </p:par>
                        <p:par>
                          <p:cTn id="24" fill="hold">
                            <p:stCondLst>
                              <p:cond delay="5000"/>
                            </p:stCondLst>
                            <p:childTnLst>
                              <p:par>
                                <p:cTn id="25" presetID="22" presetClass="entr" presetSubtype="1" fill="hold" grpId="0" nodeType="afterEffect">
                                  <p:stCondLst>
                                    <p:cond delay="50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up)">
                                      <p:cBhvr>
                                        <p:cTn id="27" dur="500"/>
                                        <p:tgtEl>
                                          <p:spTgt spid="6">
                                            <p:txEl>
                                              <p:pRg st="5" end="5"/>
                                            </p:txEl>
                                          </p:spTgt>
                                        </p:tgtEl>
                                      </p:cBhvr>
                                    </p:animEffect>
                                  </p:childTnLst>
                                </p:cTn>
                              </p:par>
                            </p:childTnLst>
                          </p:cTn>
                        </p:par>
                        <p:par>
                          <p:cTn id="28" fill="hold">
                            <p:stCondLst>
                              <p:cond delay="6000"/>
                            </p:stCondLst>
                            <p:childTnLst>
                              <p:par>
                                <p:cTn id="29" presetID="22" presetClass="entr" presetSubtype="1" fill="hold" grpId="0" nodeType="afterEffect">
                                  <p:stCondLst>
                                    <p:cond delay="50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wipe(up)">
                                      <p:cBhvr>
                                        <p:cTn id="31"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69D910-0008-0E33-3F70-6B4CCF06D022}"/>
              </a:ext>
            </a:extLst>
          </p:cNvPr>
          <p:cNvPicPr>
            <a:picLocks noChangeAspect="1"/>
          </p:cNvPicPr>
          <p:nvPr/>
        </p:nvPicPr>
        <p:blipFill rotWithShape="1">
          <a:blip r:embed="rId3"/>
          <a:srcRect r="975"/>
          <a:stretch/>
        </p:blipFill>
        <p:spPr>
          <a:xfrm>
            <a:off x="28281" y="1334388"/>
            <a:ext cx="12122870" cy="5504758"/>
          </a:xfrm>
          <a:prstGeom prst="rect">
            <a:avLst/>
          </a:prstGeom>
        </p:spPr>
      </p:pic>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Our ”as is” starting point</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4"/>
          <a:stretch>
            <a:fillRect/>
          </a:stretch>
        </p:blipFill>
        <p:spPr>
          <a:xfrm>
            <a:off x="10307927" y="6200384"/>
            <a:ext cx="1545867" cy="351076"/>
          </a:xfrm>
          <a:prstGeom prst="rect">
            <a:avLst/>
          </a:prstGeom>
        </p:spPr>
      </p:pic>
      <p:sp>
        <p:nvSpPr>
          <p:cNvPr id="6" name="TextBox 5">
            <a:extLst>
              <a:ext uri="{FF2B5EF4-FFF2-40B4-BE49-F238E27FC236}">
                <a16:creationId xmlns:a16="http://schemas.microsoft.com/office/drawing/2014/main" id="{A7F1864C-37D3-BFC4-CDCC-0AFF0F753D88}"/>
              </a:ext>
            </a:extLst>
          </p:cNvPr>
          <p:cNvSpPr txBox="1"/>
          <p:nvPr/>
        </p:nvSpPr>
        <p:spPr>
          <a:xfrm>
            <a:off x="1920172" y="1074744"/>
            <a:ext cx="7955383" cy="369332"/>
          </a:xfrm>
          <a:prstGeom prst="rect">
            <a:avLst/>
          </a:prstGeom>
          <a:noFill/>
        </p:spPr>
        <p:txBody>
          <a:bodyPr wrap="none" rtlCol="0">
            <a:spAutoFit/>
          </a:bodyPr>
          <a:lstStyle/>
          <a:p>
            <a:r>
              <a:rPr lang="en-US" dirty="0"/>
              <a:t>An “</a:t>
            </a:r>
            <a:r>
              <a:rPr lang="en-US" dirty="0" err="1"/>
              <a:t>asis</a:t>
            </a:r>
            <a:r>
              <a:rPr lang="en-US" dirty="0"/>
              <a:t>” picture of existing national record sharing and interoperability initiatives</a:t>
            </a:r>
          </a:p>
        </p:txBody>
      </p:sp>
    </p:spTree>
    <p:extLst>
      <p:ext uri="{BB962C8B-B14F-4D97-AF65-F5344CB8AC3E}">
        <p14:creationId xmlns:p14="http://schemas.microsoft.com/office/powerpoint/2010/main" val="168859105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01CE79-6D25-D44F-2A60-2B5229323F15}"/>
              </a:ext>
            </a:extLst>
          </p:cNvPr>
          <p:cNvPicPr>
            <a:picLocks noChangeAspect="1"/>
          </p:cNvPicPr>
          <p:nvPr/>
        </p:nvPicPr>
        <p:blipFill rotWithShape="1">
          <a:blip r:embed="rId2"/>
          <a:srcRect l="19643" t="39365" r="39554" b="26825"/>
          <a:stretch/>
        </p:blipFill>
        <p:spPr>
          <a:xfrm>
            <a:off x="1" y="217714"/>
            <a:ext cx="12192000" cy="6640285"/>
          </a:xfrm>
          <a:prstGeom prst="rect">
            <a:avLst/>
          </a:prstGeom>
        </p:spPr>
      </p:pic>
    </p:spTree>
    <p:extLst>
      <p:ext uri="{BB962C8B-B14F-4D97-AF65-F5344CB8AC3E}">
        <p14:creationId xmlns:p14="http://schemas.microsoft.com/office/powerpoint/2010/main" val="2852011760"/>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The seven wicked questions</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graphicFrame>
        <p:nvGraphicFramePr>
          <p:cNvPr id="9" name="Diagram 8">
            <a:extLst>
              <a:ext uri="{FF2B5EF4-FFF2-40B4-BE49-F238E27FC236}">
                <a16:creationId xmlns:a16="http://schemas.microsoft.com/office/drawing/2014/main" id="{082856E7-E399-C425-792C-726B8E50CF3A}"/>
              </a:ext>
            </a:extLst>
          </p:cNvPr>
          <p:cNvGraphicFramePr/>
          <p:nvPr>
            <p:extLst>
              <p:ext uri="{D42A27DB-BD31-4B8C-83A1-F6EECF244321}">
                <p14:modId xmlns:p14="http://schemas.microsoft.com/office/powerpoint/2010/main" val="2561204368"/>
              </p:ext>
            </p:extLst>
          </p:nvPr>
        </p:nvGraphicFramePr>
        <p:xfrm>
          <a:off x="2548362" y="1289832"/>
          <a:ext cx="7095275" cy="48560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53449551"/>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1. What is a record anyway ?</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2" name="Content Placeholder 1">
            <a:extLst>
              <a:ext uri="{FF2B5EF4-FFF2-40B4-BE49-F238E27FC236}">
                <a16:creationId xmlns:a16="http://schemas.microsoft.com/office/drawing/2014/main" id="{66D6AD64-9DEB-CA8B-B26F-ECBC123FAE69}"/>
              </a:ext>
            </a:extLst>
          </p:cNvPr>
          <p:cNvSpPr txBox="1">
            <a:spLocks/>
          </p:cNvSpPr>
          <p:nvPr/>
        </p:nvSpPr>
        <p:spPr>
          <a:xfrm>
            <a:off x="735248" y="1054819"/>
            <a:ext cx="4584082" cy="4162916"/>
          </a:xfrm>
          <a:prstGeom prst="rect">
            <a:avLst/>
          </a:prstGeom>
        </p:spPr>
        <p:txBody>
          <a:bodyPr vert="horz" lIns="91440" tIns="45720" rIns="91440" bIns="45720" rtlCol="0" anchor="t"/>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1450">
              <a:lnSpc>
                <a:spcPct val="114000"/>
              </a:lnSpc>
              <a:spcBef>
                <a:spcPts val="300"/>
              </a:spcBef>
              <a:spcAft>
                <a:spcPts val="300"/>
              </a:spcAft>
              <a:buFont typeface="Arial" panose="020B0604020202020204" pitchFamily="34" charset="0"/>
              <a:buChar char="•"/>
            </a:pPr>
            <a:r>
              <a:rPr lang="en-GB" sz="1800" dirty="0">
                <a:solidFill>
                  <a:schemeClr val="tx1"/>
                </a:solidFill>
                <a:cs typeface="Arial"/>
              </a:rPr>
              <a:t>Care Plan Record</a:t>
            </a:r>
          </a:p>
          <a:p>
            <a:pPr indent="-171450">
              <a:lnSpc>
                <a:spcPct val="114000"/>
              </a:lnSpc>
              <a:spcBef>
                <a:spcPts val="300"/>
              </a:spcBef>
              <a:spcAft>
                <a:spcPts val="300"/>
              </a:spcAft>
              <a:buFont typeface="Arial" panose="020B0604020202020204" pitchFamily="34" charset="0"/>
              <a:buChar char="•"/>
            </a:pPr>
            <a:r>
              <a:rPr lang="en-GB" sz="1800" dirty="0">
                <a:solidFill>
                  <a:schemeClr val="tx1"/>
                </a:solidFill>
                <a:cs typeface="Arial"/>
              </a:rPr>
              <a:t>Digital Child Health Record</a:t>
            </a:r>
          </a:p>
          <a:p>
            <a:pPr indent="-171450">
              <a:lnSpc>
                <a:spcPct val="114000"/>
              </a:lnSpc>
              <a:spcBef>
                <a:spcPts val="300"/>
              </a:spcBef>
              <a:spcAft>
                <a:spcPts val="300"/>
              </a:spcAft>
              <a:buFont typeface="Arial" panose="020B0604020202020204" pitchFamily="34" charset="0"/>
              <a:buChar char="•"/>
            </a:pPr>
            <a:r>
              <a:rPr lang="en-GB" sz="1800" dirty="0">
                <a:solidFill>
                  <a:schemeClr val="tx1"/>
                </a:solidFill>
                <a:cs typeface="Arial"/>
              </a:rPr>
              <a:t>Digital Health Record</a:t>
            </a:r>
            <a:endParaRPr lang="en-GB" sz="1800" dirty="0">
              <a:solidFill>
                <a:schemeClr val="tx1"/>
              </a:solidFill>
            </a:endParaRPr>
          </a:p>
          <a:p>
            <a:pPr indent="-171450">
              <a:lnSpc>
                <a:spcPct val="114000"/>
              </a:lnSpc>
              <a:spcBef>
                <a:spcPts val="300"/>
              </a:spcBef>
              <a:spcAft>
                <a:spcPts val="300"/>
              </a:spcAft>
              <a:buFont typeface="Arial" panose="020B0604020202020204" pitchFamily="34" charset="0"/>
              <a:buChar char="•"/>
            </a:pPr>
            <a:r>
              <a:rPr lang="en-GB" sz="1800" dirty="0">
                <a:solidFill>
                  <a:schemeClr val="tx1"/>
                </a:solidFill>
                <a:cs typeface="Arial"/>
              </a:rPr>
              <a:t>Digital Personal Child Health Record</a:t>
            </a:r>
          </a:p>
          <a:p>
            <a:pPr indent="-171450">
              <a:lnSpc>
                <a:spcPct val="114000"/>
              </a:lnSpc>
              <a:spcBef>
                <a:spcPts val="300"/>
              </a:spcBef>
              <a:spcAft>
                <a:spcPts val="300"/>
              </a:spcAft>
              <a:buFont typeface="Arial" panose="020B0604020202020204" pitchFamily="34" charset="0"/>
              <a:buChar char="•"/>
            </a:pPr>
            <a:r>
              <a:rPr lang="en-GB" sz="1800" dirty="0">
                <a:solidFill>
                  <a:schemeClr val="tx1"/>
                </a:solidFill>
                <a:cs typeface="Arial"/>
              </a:rPr>
              <a:t>Digital Social Care Record</a:t>
            </a:r>
          </a:p>
          <a:p>
            <a:pPr indent="-171450">
              <a:lnSpc>
                <a:spcPct val="114000"/>
              </a:lnSpc>
              <a:spcBef>
                <a:spcPts val="300"/>
              </a:spcBef>
              <a:spcAft>
                <a:spcPts val="300"/>
              </a:spcAft>
              <a:buFont typeface="Arial" panose="020B0604020202020204" pitchFamily="34" charset="0"/>
              <a:buChar char="•"/>
            </a:pPr>
            <a:r>
              <a:rPr lang="en-GB" sz="1800" dirty="0">
                <a:solidFill>
                  <a:schemeClr val="tx1"/>
                </a:solidFill>
                <a:cs typeface="Arial"/>
              </a:rPr>
              <a:t>Electronic Health Record</a:t>
            </a:r>
          </a:p>
          <a:p>
            <a:pPr indent="-171450">
              <a:lnSpc>
                <a:spcPct val="114000"/>
              </a:lnSpc>
              <a:spcBef>
                <a:spcPts val="300"/>
              </a:spcBef>
              <a:spcAft>
                <a:spcPts val="300"/>
              </a:spcAft>
              <a:buFont typeface="Arial" panose="020B0604020202020204" pitchFamily="34" charset="0"/>
              <a:buChar char="•"/>
            </a:pPr>
            <a:r>
              <a:rPr lang="en-GB" sz="1800" dirty="0">
                <a:solidFill>
                  <a:schemeClr val="tx1"/>
                </a:solidFill>
                <a:cs typeface="Arial"/>
              </a:rPr>
              <a:t>Electronic Patient Record</a:t>
            </a:r>
          </a:p>
          <a:p>
            <a:pPr indent="-171450">
              <a:lnSpc>
                <a:spcPct val="114000"/>
              </a:lnSpc>
              <a:spcBef>
                <a:spcPts val="300"/>
              </a:spcBef>
              <a:spcAft>
                <a:spcPts val="300"/>
              </a:spcAft>
              <a:buFont typeface="Arial" panose="020B0604020202020204" pitchFamily="34" charset="0"/>
              <a:buChar char="•"/>
            </a:pPr>
            <a:r>
              <a:rPr lang="en-GB" sz="1800" dirty="0">
                <a:solidFill>
                  <a:schemeClr val="tx1"/>
                </a:solidFill>
                <a:cs typeface="Arial"/>
              </a:rPr>
              <a:t>GP Record</a:t>
            </a:r>
          </a:p>
          <a:p>
            <a:pPr indent="-171450">
              <a:lnSpc>
                <a:spcPct val="114000"/>
              </a:lnSpc>
              <a:spcBef>
                <a:spcPts val="300"/>
              </a:spcBef>
              <a:spcAft>
                <a:spcPts val="300"/>
              </a:spcAft>
              <a:buFont typeface="Arial" panose="020B0604020202020204" pitchFamily="34" charset="0"/>
              <a:buChar char="•"/>
            </a:pPr>
            <a:r>
              <a:rPr lang="en-GB" sz="1800" dirty="0">
                <a:solidFill>
                  <a:schemeClr val="tx1"/>
                </a:solidFill>
                <a:cs typeface="Arial"/>
              </a:rPr>
              <a:t>Health and Justice Digital Patient Record</a:t>
            </a:r>
          </a:p>
          <a:p>
            <a:pPr indent="-171450">
              <a:lnSpc>
                <a:spcPct val="114000"/>
              </a:lnSpc>
              <a:spcBef>
                <a:spcPts val="300"/>
              </a:spcBef>
              <a:spcAft>
                <a:spcPts val="300"/>
              </a:spcAft>
              <a:buFont typeface="Arial" panose="020B0604020202020204" pitchFamily="34" charset="0"/>
              <a:buChar char="•"/>
            </a:pPr>
            <a:r>
              <a:rPr lang="en-GB" sz="1800" dirty="0">
                <a:solidFill>
                  <a:schemeClr val="tx1"/>
                </a:solidFill>
                <a:cs typeface="Arial"/>
              </a:rPr>
              <a:t>Immunisation Record</a:t>
            </a:r>
          </a:p>
          <a:p>
            <a:pPr indent="-171450">
              <a:lnSpc>
                <a:spcPct val="114000"/>
              </a:lnSpc>
              <a:spcBef>
                <a:spcPts val="300"/>
              </a:spcBef>
              <a:spcAft>
                <a:spcPts val="300"/>
              </a:spcAft>
              <a:buFont typeface="Arial" panose="020B0604020202020204" pitchFamily="34" charset="0"/>
              <a:buChar char="•"/>
            </a:pPr>
            <a:r>
              <a:rPr lang="en-GB" sz="1800" dirty="0">
                <a:solidFill>
                  <a:schemeClr val="tx1"/>
                </a:solidFill>
                <a:cs typeface="Arial"/>
              </a:rPr>
              <a:t>Integrated Care Record</a:t>
            </a:r>
          </a:p>
          <a:p>
            <a:pPr indent="-171450">
              <a:lnSpc>
                <a:spcPct val="114000"/>
              </a:lnSpc>
              <a:spcBef>
                <a:spcPts val="300"/>
              </a:spcBef>
              <a:spcAft>
                <a:spcPts val="300"/>
              </a:spcAft>
              <a:buFont typeface="Arial" panose="020B0604020202020204" pitchFamily="34" charset="0"/>
              <a:buChar char="•"/>
            </a:pPr>
            <a:r>
              <a:rPr lang="en-GB" sz="1800" dirty="0">
                <a:cs typeface="Arial"/>
              </a:rPr>
              <a:t>Local Health and Care Record</a:t>
            </a:r>
            <a:endParaRPr lang="en-GB" sz="1800" dirty="0">
              <a:solidFill>
                <a:schemeClr val="tx1"/>
              </a:solidFill>
              <a:cs typeface="Arial"/>
            </a:endParaRPr>
          </a:p>
          <a:p>
            <a:pPr indent="-171450">
              <a:lnSpc>
                <a:spcPct val="114000"/>
              </a:lnSpc>
              <a:spcBef>
                <a:spcPts val="300"/>
              </a:spcBef>
              <a:spcAft>
                <a:spcPts val="300"/>
              </a:spcAft>
              <a:buFont typeface="Arial" panose="020B0604020202020204" pitchFamily="34" charset="0"/>
              <a:buChar char="•"/>
            </a:pPr>
            <a:endParaRPr lang="en-GB" sz="1800" dirty="0">
              <a:cs typeface="Arial"/>
            </a:endParaRPr>
          </a:p>
          <a:p>
            <a:pPr indent="-171450">
              <a:lnSpc>
                <a:spcPct val="114000"/>
              </a:lnSpc>
              <a:spcBef>
                <a:spcPts val="300"/>
              </a:spcBef>
              <a:spcAft>
                <a:spcPts val="300"/>
              </a:spcAft>
              <a:buFont typeface="Arial" panose="020B0604020202020204" pitchFamily="34" charset="0"/>
              <a:buChar char="•"/>
            </a:pPr>
            <a:endParaRPr lang="en-GB" sz="1800" dirty="0"/>
          </a:p>
        </p:txBody>
      </p:sp>
      <p:sp>
        <p:nvSpPr>
          <p:cNvPr id="7" name="Content Placeholder 1">
            <a:extLst>
              <a:ext uri="{FF2B5EF4-FFF2-40B4-BE49-F238E27FC236}">
                <a16:creationId xmlns:a16="http://schemas.microsoft.com/office/drawing/2014/main" id="{3EA82FF7-4D1A-E2CB-ADC9-F2B46AE780C0}"/>
              </a:ext>
            </a:extLst>
          </p:cNvPr>
          <p:cNvSpPr txBox="1">
            <a:spLocks/>
          </p:cNvSpPr>
          <p:nvPr/>
        </p:nvSpPr>
        <p:spPr>
          <a:xfrm>
            <a:off x="6170324" y="1054819"/>
            <a:ext cx="4015598" cy="392441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14000"/>
              </a:lnSpc>
              <a:spcBef>
                <a:spcPts val="300"/>
              </a:spcBef>
              <a:spcAft>
                <a:spcPts val="300"/>
              </a:spcAft>
            </a:pPr>
            <a:r>
              <a:rPr lang="en-GB" sz="1800" dirty="0">
                <a:latin typeface="+mn-lt"/>
                <a:cs typeface="Arial"/>
              </a:rPr>
              <a:t>Local Record</a:t>
            </a:r>
            <a:endParaRPr lang="en-GB" sz="1800" dirty="0">
              <a:latin typeface="+mn-lt"/>
            </a:endParaRPr>
          </a:p>
          <a:p>
            <a:pPr marL="0">
              <a:lnSpc>
                <a:spcPct val="114000"/>
              </a:lnSpc>
              <a:spcBef>
                <a:spcPts val="300"/>
              </a:spcBef>
              <a:spcAft>
                <a:spcPts val="300"/>
              </a:spcAft>
            </a:pPr>
            <a:r>
              <a:rPr lang="en-GB" sz="1800" dirty="0">
                <a:latin typeface="+mn-lt"/>
                <a:cs typeface="Arial"/>
              </a:rPr>
              <a:t>Maternity Digital Care Record</a:t>
            </a:r>
            <a:endParaRPr lang="en-GB" sz="1800" dirty="0">
              <a:latin typeface="+mn-lt"/>
            </a:endParaRPr>
          </a:p>
          <a:p>
            <a:pPr marL="0">
              <a:lnSpc>
                <a:spcPct val="114000"/>
              </a:lnSpc>
              <a:spcBef>
                <a:spcPts val="300"/>
              </a:spcBef>
              <a:spcAft>
                <a:spcPts val="300"/>
              </a:spcAft>
            </a:pPr>
            <a:r>
              <a:rPr lang="en-GB" sz="1800" dirty="0">
                <a:latin typeface="+mn-lt"/>
                <a:cs typeface="Arial"/>
              </a:rPr>
              <a:t>Maternity Record</a:t>
            </a:r>
            <a:endParaRPr lang="en-GB" sz="1800" dirty="0">
              <a:latin typeface="+mn-lt"/>
            </a:endParaRPr>
          </a:p>
          <a:p>
            <a:pPr marL="0">
              <a:lnSpc>
                <a:spcPct val="114000"/>
              </a:lnSpc>
              <a:spcBef>
                <a:spcPts val="300"/>
              </a:spcBef>
              <a:spcAft>
                <a:spcPts val="300"/>
              </a:spcAft>
            </a:pPr>
            <a:r>
              <a:rPr lang="en-GB" sz="1800" dirty="0">
                <a:latin typeface="+mn-lt"/>
                <a:cs typeface="Arial"/>
              </a:rPr>
              <a:t>Medical Record</a:t>
            </a:r>
            <a:endParaRPr lang="en-GB" sz="1800" dirty="0">
              <a:latin typeface="+mn-lt"/>
            </a:endParaRPr>
          </a:p>
          <a:p>
            <a:pPr marL="0">
              <a:lnSpc>
                <a:spcPct val="114000"/>
              </a:lnSpc>
              <a:spcBef>
                <a:spcPts val="300"/>
              </a:spcBef>
              <a:spcAft>
                <a:spcPts val="300"/>
              </a:spcAft>
            </a:pPr>
            <a:r>
              <a:rPr lang="en-GB" sz="1800" dirty="0">
                <a:latin typeface="+mn-lt"/>
                <a:cs typeface="Arial"/>
              </a:rPr>
              <a:t>Paper Record</a:t>
            </a:r>
            <a:endParaRPr lang="en-GB" sz="1800" dirty="0">
              <a:latin typeface="+mn-lt"/>
            </a:endParaRPr>
          </a:p>
          <a:p>
            <a:pPr marL="0">
              <a:lnSpc>
                <a:spcPct val="114000"/>
              </a:lnSpc>
              <a:spcBef>
                <a:spcPts val="300"/>
              </a:spcBef>
              <a:spcAft>
                <a:spcPts val="300"/>
              </a:spcAft>
            </a:pPr>
            <a:r>
              <a:rPr lang="en-GB" sz="1800" dirty="0">
                <a:latin typeface="+mn-lt"/>
                <a:cs typeface="Arial"/>
              </a:rPr>
              <a:t>Patient Record</a:t>
            </a:r>
            <a:endParaRPr lang="en-GB" sz="1800" dirty="0">
              <a:latin typeface="+mn-lt"/>
            </a:endParaRPr>
          </a:p>
          <a:p>
            <a:pPr marL="0">
              <a:lnSpc>
                <a:spcPct val="114000"/>
              </a:lnSpc>
              <a:spcBef>
                <a:spcPts val="300"/>
              </a:spcBef>
              <a:spcAft>
                <a:spcPts val="300"/>
              </a:spcAft>
            </a:pPr>
            <a:r>
              <a:rPr lang="en-GB" sz="1800" dirty="0">
                <a:latin typeface="+mn-lt"/>
                <a:cs typeface="Arial"/>
              </a:rPr>
              <a:t>Person Held Record</a:t>
            </a:r>
            <a:endParaRPr lang="en-GB" sz="1800" dirty="0">
              <a:latin typeface="+mn-lt"/>
            </a:endParaRPr>
          </a:p>
          <a:p>
            <a:pPr marL="0">
              <a:lnSpc>
                <a:spcPct val="114000"/>
              </a:lnSpc>
              <a:spcBef>
                <a:spcPts val="300"/>
              </a:spcBef>
              <a:spcAft>
                <a:spcPts val="300"/>
              </a:spcAft>
            </a:pPr>
            <a:r>
              <a:rPr lang="en-GB" sz="1800" dirty="0">
                <a:latin typeface="+mn-lt"/>
                <a:cs typeface="Arial"/>
              </a:rPr>
              <a:t>Personal Health Record</a:t>
            </a:r>
          </a:p>
          <a:p>
            <a:pPr marL="0">
              <a:lnSpc>
                <a:spcPct val="114000"/>
              </a:lnSpc>
              <a:spcBef>
                <a:spcPts val="300"/>
              </a:spcBef>
              <a:spcAft>
                <a:spcPts val="300"/>
              </a:spcAft>
            </a:pPr>
            <a:r>
              <a:rPr lang="en-GB" sz="1800" dirty="0">
                <a:latin typeface="+mn-lt"/>
                <a:cs typeface="Arial"/>
              </a:rPr>
              <a:t>Red Book</a:t>
            </a:r>
          </a:p>
          <a:p>
            <a:pPr marL="0">
              <a:lnSpc>
                <a:spcPct val="114000"/>
              </a:lnSpc>
              <a:spcBef>
                <a:spcPts val="300"/>
              </a:spcBef>
              <a:spcAft>
                <a:spcPts val="300"/>
              </a:spcAft>
            </a:pPr>
            <a:r>
              <a:rPr lang="en-GB" sz="1800" dirty="0">
                <a:latin typeface="+mn-lt"/>
                <a:cs typeface="Arial"/>
              </a:rPr>
              <a:t>Shared Care Record</a:t>
            </a:r>
            <a:endParaRPr lang="en-GB" sz="1800" dirty="0">
              <a:latin typeface="+mn-lt"/>
            </a:endParaRPr>
          </a:p>
          <a:p>
            <a:pPr marL="0">
              <a:lnSpc>
                <a:spcPct val="114000"/>
              </a:lnSpc>
              <a:spcBef>
                <a:spcPts val="300"/>
              </a:spcBef>
              <a:spcAft>
                <a:spcPts val="300"/>
              </a:spcAft>
            </a:pPr>
            <a:r>
              <a:rPr lang="en-GB" sz="1800" dirty="0">
                <a:latin typeface="+mn-lt"/>
                <a:cs typeface="Arial"/>
              </a:rPr>
              <a:t>Summary Care Record</a:t>
            </a:r>
          </a:p>
          <a:p>
            <a:pPr marL="0">
              <a:lnSpc>
                <a:spcPct val="114000"/>
              </a:lnSpc>
              <a:spcBef>
                <a:spcPts val="300"/>
              </a:spcBef>
              <a:spcAft>
                <a:spcPts val="300"/>
              </a:spcAft>
            </a:pPr>
            <a:r>
              <a:rPr lang="en-GB" sz="1800" dirty="0">
                <a:latin typeface="+mn-lt"/>
                <a:cs typeface="Arial"/>
              </a:rPr>
              <a:t>Vaccination and Immunisation Record</a:t>
            </a:r>
          </a:p>
          <a:p>
            <a:pPr marL="0">
              <a:lnSpc>
                <a:spcPct val="114000"/>
              </a:lnSpc>
              <a:spcBef>
                <a:spcPts val="300"/>
              </a:spcBef>
              <a:spcAft>
                <a:spcPts val="300"/>
              </a:spcAft>
            </a:pPr>
            <a:endParaRPr lang="en-GB" sz="1800" dirty="0">
              <a:latin typeface="+mn-lt"/>
            </a:endParaRPr>
          </a:p>
          <a:p>
            <a:pPr marL="0">
              <a:lnSpc>
                <a:spcPct val="114000"/>
              </a:lnSpc>
              <a:spcBef>
                <a:spcPts val="300"/>
              </a:spcBef>
              <a:spcAft>
                <a:spcPts val="300"/>
              </a:spcAft>
            </a:pPr>
            <a:endParaRPr lang="en-GB" sz="1800" dirty="0">
              <a:latin typeface="+mn-lt"/>
            </a:endParaRPr>
          </a:p>
        </p:txBody>
      </p:sp>
      <p:sp>
        <p:nvSpPr>
          <p:cNvPr id="8" name="Content Placeholder 1">
            <a:extLst>
              <a:ext uri="{FF2B5EF4-FFF2-40B4-BE49-F238E27FC236}">
                <a16:creationId xmlns:a16="http://schemas.microsoft.com/office/drawing/2014/main" id="{E7C7C449-AA17-BAA4-847C-B1E355111B61}"/>
              </a:ext>
            </a:extLst>
          </p:cNvPr>
          <p:cNvSpPr txBox="1">
            <a:spLocks/>
          </p:cNvSpPr>
          <p:nvPr/>
        </p:nvSpPr>
        <p:spPr>
          <a:xfrm>
            <a:off x="627682" y="6301632"/>
            <a:ext cx="9600842" cy="32776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latin typeface="+mn-lt"/>
                <a:cs typeface="Arial"/>
              </a:rPr>
              <a:t>Just some of the terms used in the Long Term Plan and other key policy documents.</a:t>
            </a:r>
            <a:endParaRPr lang="en-US" sz="1800" b="1" dirty="0">
              <a:latin typeface="+mn-lt"/>
            </a:endParaRPr>
          </a:p>
          <a:p>
            <a:endParaRPr lang="en-GB" sz="1800" b="1" dirty="0">
              <a:latin typeface="+mn-lt"/>
            </a:endParaRPr>
          </a:p>
          <a:p>
            <a:endParaRPr lang="en-GB" sz="1800" b="1" dirty="0">
              <a:latin typeface="+mn-lt"/>
            </a:endParaRPr>
          </a:p>
          <a:p>
            <a:endParaRPr lang="en-GB" sz="1800" b="1" dirty="0">
              <a:latin typeface="+mn-lt"/>
            </a:endParaRPr>
          </a:p>
        </p:txBody>
      </p:sp>
    </p:spTree>
    <p:extLst>
      <p:ext uri="{BB962C8B-B14F-4D97-AF65-F5344CB8AC3E}">
        <p14:creationId xmlns:p14="http://schemas.microsoft.com/office/powerpoint/2010/main" val="237062746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2000"/>
                                        <p:tgtEl>
                                          <p:spTgt spid="7"/>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A logical view of “the record”</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graphicFrame>
        <p:nvGraphicFramePr>
          <p:cNvPr id="2" name="Diagram 1">
            <a:extLst>
              <a:ext uri="{FF2B5EF4-FFF2-40B4-BE49-F238E27FC236}">
                <a16:creationId xmlns:a16="http://schemas.microsoft.com/office/drawing/2014/main" id="{8EAEE268-01B1-3569-7188-378C10CA73C9}"/>
              </a:ext>
            </a:extLst>
          </p:cNvPr>
          <p:cNvGraphicFramePr/>
          <p:nvPr>
            <p:extLst>
              <p:ext uri="{D42A27DB-BD31-4B8C-83A1-F6EECF244321}">
                <p14:modId xmlns:p14="http://schemas.microsoft.com/office/powerpoint/2010/main" val="3962162759"/>
              </p:ext>
            </p:extLst>
          </p:nvPr>
        </p:nvGraphicFramePr>
        <p:xfrm>
          <a:off x="4234059" y="1120500"/>
          <a:ext cx="9516947" cy="5737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C5DF9FFD-E65C-DECA-F30E-1E5AF7355A4A}"/>
              </a:ext>
            </a:extLst>
          </p:cNvPr>
          <p:cNvSpPr txBox="1"/>
          <p:nvPr/>
        </p:nvSpPr>
        <p:spPr>
          <a:xfrm>
            <a:off x="386964" y="1677982"/>
            <a:ext cx="5938421" cy="4247317"/>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An individual’s health and care record is the aggregation of elements of their interactions with the health and care system, both what has happened to them in the past (Discharges, Transfers of Care, Test Results) and what is planned to happen for them (Care Plans / Appointments).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an example, Medications are an important core element of a person’s overall “record” and themselves comprise a number of subsets (classes) – illustrated here as primary, secondary, OTC, other.</a:t>
            </a:r>
          </a:p>
          <a:p>
            <a:endParaRPr lang="en-US" dirty="0">
              <a:latin typeface="Arial" panose="020B0604020202020204" pitchFamily="34" charset="0"/>
              <a:cs typeface="Arial" panose="020B0604020202020204" pitchFamily="34" charset="0"/>
            </a:endParaRPr>
          </a:p>
          <a:p>
            <a:r>
              <a:rPr lang="en-GB" b="0" i="0" u="none" strike="noStrike" dirty="0">
                <a:effectLst/>
                <a:latin typeface="Arial" panose="020B0604020202020204" pitchFamily="34" charset="0"/>
              </a:rPr>
              <a:t>We will adopt a Person-centric model e.g., ISO 13606-1 / </a:t>
            </a:r>
            <a:r>
              <a:rPr lang="en-GB" b="0" i="0" u="none" strike="noStrike" dirty="0" err="1">
                <a:effectLst/>
                <a:latin typeface="Arial" panose="020B0604020202020204" pitchFamily="34" charset="0"/>
              </a:rPr>
              <a:t>OpenEHR</a:t>
            </a:r>
            <a:r>
              <a:rPr lang="en-GB" b="0" i="0" u="none" strike="noStrike" dirty="0">
                <a:effectLst/>
                <a:latin typeface="Arial" panose="020B0604020202020204" pitchFamily="34" charset="0"/>
              </a:rPr>
              <a:t> for the structure of the national care record, following consultation with wider stakeholders. </a:t>
            </a: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68539679"/>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A physical view of “the record”</a:t>
            </a:r>
            <a:endParaRPr lang="en-US" sz="2800" b="1" dirty="0">
              <a:latin typeface="Arial" panose="020B0604020202020204" pitchFamily="34" charset="0"/>
              <a:cs typeface="Arial" panose="020B0604020202020204" pitchFamily="34" charset="0"/>
            </a:endParaRPr>
          </a:p>
        </p:txBody>
      </p:sp>
      <p:sp>
        <p:nvSpPr>
          <p:cNvPr id="6" name="Magnetic Disk 5">
            <a:extLst>
              <a:ext uri="{FF2B5EF4-FFF2-40B4-BE49-F238E27FC236}">
                <a16:creationId xmlns:a16="http://schemas.microsoft.com/office/drawing/2014/main" id="{310972F0-C6D2-A3E9-9610-E5CDF2BA60E1}"/>
              </a:ext>
            </a:extLst>
          </p:cNvPr>
          <p:cNvSpPr/>
          <p:nvPr/>
        </p:nvSpPr>
        <p:spPr>
          <a:xfrm>
            <a:off x="1625170" y="1685611"/>
            <a:ext cx="702365" cy="516835"/>
          </a:xfrm>
          <a:prstGeom prst="flowChartMagneticDisk">
            <a:avLst/>
          </a:prstGeom>
          <a:solidFill>
            <a:schemeClr val="bg1">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9" name="Magnetic Disk 8">
            <a:extLst>
              <a:ext uri="{FF2B5EF4-FFF2-40B4-BE49-F238E27FC236}">
                <a16:creationId xmlns:a16="http://schemas.microsoft.com/office/drawing/2014/main" id="{671B6A7B-7FE2-6FEB-A87D-061D18277761}"/>
              </a:ext>
            </a:extLst>
          </p:cNvPr>
          <p:cNvSpPr/>
          <p:nvPr/>
        </p:nvSpPr>
        <p:spPr>
          <a:xfrm>
            <a:off x="1625170" y="2752369"/>
            <a:ext cx="702365" cy="516834"/>
          </a:xfrm>
          <a:prstGeom prst="flowChartMagneticDisk">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0" name="Magnetic Disk 9">
            <a:extLst>
              <a:ext uri="{FF2B5EF4-FFF2-40B4-BE49-F238E27FC236}">
                <a16:creationId xmlns:a16="http://schemas.microsoft.com/office/drawing/2014/main" id="{1DA283FB-0D2F-A149-B48B-4E302B0819D6}"/>
              </a:ext>
            </a:extLst>
          </p:cNvPr>
          <p:cNvSpPr/>
          <p:nvPr/>
        </p:nvSpPr>
        <p:spPr>
          <a:xfrm>
            <a:off x="2686539" y="2752369"/>
            <a:ext cx="702365" cy="516834"/>
          </a:xfrm>
          <a:prstGeom prst="flowChartMagneticDisk">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1" name="Magnetic Disk 10">
            <a:extLst>
              <a:ext uri="{FF2B5EF4-FFF2-40B4-BE49-F238E27FC236}">
                <a16:creationId xmlns:a16="http://schemas.microsoft.com/office/drawing/2014/main" id="{DF1E7812-1979-E25F-FD59-92D81320B5C4}"/>
              </a:ext>
            </a:extLst>
          </p:cNvPr>
          <p:cNvSpPr/>
          <p:nvPr/>
        </p:nvSpPr>
        <p:spPr>
          <a:xfrm>
            <a:off x="514197" y="2752369"/>
            <a:ext cx="702365" cy="516834"/>
          </a:xfrm>
          <a:prstGeom prst="flowChartMagneticDisk">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cxnSp>
        <p:nvCxnSpPr>
          <p:cNvPr id="12" name="Straight Connector 11">
            <a:extLst>
              <a:ext uri="{FF2B5EF4-FFF2-40B4-BE49-F238E27FC236}">
                <a16:creationId xmlns:a16="http://schemas.microsoft.com/office/drawing/2014/main" id="{CB0592C8-4C6C-39C0-D97A-C535142718ED}"/>
              </a:ext>
            </a:extLst>
          </p:cNvPr>
          <p:cNvCxnSpPr>
            <a:stCxn id="6" idx="3"/>
            <a:endCxn id="9" idx="1"/>
          </p:cNvCxnSpPr>
          <p:nvPr/>
        </p:nvCxnSpPr>
        <p:spPr>
          <a:xfrm>
            <a:off x="1976353" y="2202446"/>
            <a:ext cx="0" cy="5499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D9C915-04F9-EEFF-01B3-B17F5D2765C8}"/>
              </a:ext>
            </a:extLst>
          </p:cNvPr>
          <p:cNvCxnSpPr>
            <a:cxnSpLocks/>
            <a:stCxn id="6" idx="3"/>
            <a:endCxn id="11" idx="1"/>
          </p:cNvCxnSpPr>
          <p:nvPr/>
        </p:nvCxnSpPr>
        <p:spPr>
          <a:xfrm flipH="1">
            <a:off x="865380" y="2202446"/>
            <a:ext cx="1110973" cy="5499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AF93F0-AD79-0A43-D7F7-3FC7080A9576}"/>
              </a:ext>
            </a:extLst>
          </p:cNvPr>
          <p:cNvCxnSpPr>
            <a:cxnSpLocks/>
            <a:stCxn id="6" idx="3"/>
            <a:endCxn id="10" idx="1"/>
          </p:cNvCxnSpPr>
          <p:nvPr/>
        </p:nvCxnSpPr>
        <p:spPr>
          <a:xfrm>
            <a:off x="1976353" y="2202445"/>
            <a:ext cx="1061369" cy="5499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Magnetic Disk 15">
            <a:extLst>
              <a:ext uri="{FF2B5EF4-FFF2-40B4-BE49-F238E27FC236}">
                <a16:creationId xmlns:a16="http://schemas.microsoft.com/office/drawing/2014/main" id="{9112A142-95A5-3453-C3EB-2CD4704C6FB2}"/>
              </a:ext>
            </a:extLst>
          </p:cNvPr>
          <p:cNvSpPr/>
          <p:nvPr/>
        </p:nvSpPr>
        <p:spPr>
          <a:xfrm>
            <a:off x="1615803" y="3830210"/>
            <a:ext cx="702365" cy="516835"/>
          </a:xfrm>
          <a:prstGeom prst="flowChartMagneticDisk">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7" name="Magnetic Disk 16">
            <a:extLst>
              <a:ext uri="{FF2B5EF4-FFF2-40B4-BE49-F238E27FC236}">
                <a16:creationId xmlns:a16="http://schemas.microsoft.com/office/drawing/2014/main" id="{420801B8-0CC3-CE13-75E1-13931445A8F5}"/>
              </a:ext>
            </a:extLst>
          </p:cNvPr>
          <p:cNvSpPr/>
          <p:nvPr/>
        </p:nvSpPr>
        <p:spPr>
          <a:xfrm>
            <a:off x="2697049" y="3830210"/>
            <a:ext cx="702365" cy="516835"/>
          </a:xfrm>
          <a:prstGeom prst="flowChartMagneticDisk">
            <a:avLst/>
          </a:prstGeom>
          <a:solidFill>
            <a:schemeClr val="bg1">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8" name="Magnetic Disk 17">
            <a:extLst>
              <a:ext uri="{FF2B5EF4-FFF2-40B4-BE49-F238E27FC236}">
                <a16:creationId xmlns:a16="http://schemas.microsoft.com/office/drawing/2014/main" id="{85AD8A76-FEA3-B3AE-816B-696835915AEE}"/>
              </a:ext>
            </a:extLst>
          </p:cNvPr>
          <p:cNvSpPr/>
          <p:nvPr/>
        </p:nvSpPr>
        <p:spPr>
          <a:xfrm>
            <a:off x="524707" y="3830210"/>
            <a:ext cx="702365" cy="516835"/>
          </a:xfrm>
          <a:prstGeom prst="flowChartMagneticDisk">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solidFill>
                <a:schemeClr val="tx1"/>
              </a:solidFill>
            </a:endParaRPr>
          </a:p>
        </p:txBody>
      </p:sp>
      <p:cxnSp>
        <p:nvCxnSpPr>
          <p:cNvPr id="19" name="Straight Connector 18">
            <a:extLst>
              <a:ext uri="{FF2B5EF4-FFF2-40B4-BE49-F238E27FC236}">
                <a16:creationId xmlns:a16="http://schemas.microsoft.com/office/drawing/2014/main" id="{73E2ED5B-BE08-B603-9C58-0D7C8199C72D}"/>
              </a:ext>
            </a:extLst>
          </p:cNvPr>
          <p:cNvCxnSpPr>
            <a:cxnSpLocks/>
            <a:stCxn id="9" idx="3"/>
            <a:endCxn id="18" idx="1"/>
          </p:cNvCxnSpPr>
          <p:nvPr/>
        </p:nvCxnSpPr>
        <p:spPr>
          <a:xfrm flipH="1">
            <a:off x="875890" y="3269203"/>
            <a:ext cx="1100463" cy="5610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A546AD7-0FA4-5E21-DD9C-696ABAFE9336}"/>
              </a:ext>
            </a:extLst>
          </p:cNvPr>
          <p:cNvCxnSpPr>
            <a:cxnSpLocks/>
            <a:stCxn id="9" idx="3"/>
            <a:endCxn id="17" idx="1"/>
          </p:cNvCxnSpPr>
          <p:nvPr/>
        </p:nvCxnSpPr>
        <p:spPr>
          <a:xfrm>
            <a:off x="1976353" y="3269204"/>
            <a:ext cx="1071879" cy="56100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F775A5-6849-FEA0-5C78-8712EB9DC7A3}"/>
              </a:ext>
            </a:extLst>
          </p:cNvPr>
          <p:cNvCxnSpPr>
            <a:cxnSpLocks/>
            <a:stCxn id="9" idx="3"/>
            <a:endCxn id="16" idx="1"/>
          </p:cNvCxnSpPr>
          <p:nvPr/>
        </p:nvCxnSpPr>
        <p:spPr>
          <a:xfrm flipH="1">
            <a:off x="1966986" y="3269204"/>
            <a:ext cx="9367" cy="56100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7A14E8A-3510-5675-16CF-B6F59813A0E0}"/>
              </a:ext>
            </a:extLst>
          </p:cNvPr>
          <p:cNvCxnSpPr>
            <a:cxnSpLocks/>
            <a:stCxn id="16" idx="3"/>
            <a:endCxn id="32" idx="0"/>
          </p:cNvCxnSpPr>
          <p:nvPr/>
        </p:nvCxnSpPr>
        <p:spPr>
          <a:xfrm flipH="1">
            <a:off x="421805" y="4347045"/>
            <a:ext cx="1545181" cy="1138448"/>
          </a:xfrm>
          <a:prstGeom prst="line">
            <a:avLst/>
          </a:prstGeom>
          <a:solidFill>
            <a:schemeClr val="accent5">
              <a:lumMod val="20000"/>
              <a:lumOff val="8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9" name="Table 40">
            <a:extLst>
              <a:ext uri="{FF2B5EF4-FFF2-40B4-BE49-F238E27FC236}">
                <a16:creationId xmlns:a16="http://schemas.microsoft.com/office/drawing/2014/main" id="{D4E49C3A-F92B-9227-C272-E6C418B6C835}"/>
              </a:ext>
            </a:extLst>
          </p:cNvPr>
          <p:cNvGraphicFramePr>
            <a:graphicFrameLocks noGrp="1"/>
          </p:cNvGraphicFramePr>
          <p:nvPr>
            <p:extLst>
              <p:ext uri="{D42A27DB-BD31-4B8C-83A1-F6EECF244321}">
                <p14:modId xmlns:p14="http://schemas.microsoft.com/office/powerpoint/2010/main" val="1314966389"/>
              </p:ext>
            </p:extLst>
          </p:nvPr>
        </p:nvGraphicFramePr>
        <p:xfrm>
          <a:off x="4474843" y="1738579"/>
          <a:ext cx="7619185" cy="4553366"/>
        </p:xfrm>
        <a:graphic>
          <a:graphicData uri="http://schemas.openxmlformats.org/drawingml/2006/table">
            <a:tbl>
              <a:tblPr firstRow="1" bandRow="1">
                <a:tableStyleId>{5940675A-B579-460E-94D1-54222C63F5DA}</a:tableStyleId>
              </a:tblPr>
              <a:tblGrid>
                <a:gridCol w="1332570">
                  <a:extLst>
                    <a:ext uri="{9D8B030D-6E8A-4147-A177-3AD203B41FA5}">
                      <a16:colId xmlns:a16="http://schemas.microsoft.com/office/drawing/2014/main" val="595357771"/>
                    </a:ext>
                  </a:extLst>
                </a:gridCol>
                <a:gridCol w="6286615">
                  <a:extLst>
                    <a:ext uri="{9D8B030D-6E8A-4147-A177-3AD203B41FA5}">
                      <a16:colId xmlns:a16="http://schemas.microsoft.com/office/drawing/2014/main" val="122624121"/>
                    </a:ext>
                  </a:extLst>
                </a:gridCol>
              </a:tblGrid>
              <a:tr h="1026392">
                <a:tc>
                  <a:txBody>
                    <a:bodyPr/>
                    <a:lstStyle/>
                    <a:p>
                      <a:r>
                        <a:rPr lang="en-US" sz="2000" b="1" dirty="0">
                          <a:latin typeface="Arial" panose="020B0604020202020204" pitchFamily="34" charset="0"/>
                          <a:cs typeface="Arial" panose="020B0604020202020204" pitchFamily="34" charset="0"/>
                        </a:rPr>
                        <a:t>National</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900" dirty="0">
                          <a:latin typeface="Arial" panose="020B0604020202020204" pitchFamily="34" charset="0"/>
                          <a:cs typeface="Arial" panose="020B0604020202020204" pitchFamily="34" charset="0"/>
                        </a:rPr>
                        <a:t>PDS – e.g. Name, </a:t>
                      </a:r>
                      <a:r>
                        <a:rPr lang="en-US" sz="1900" dirty="0" err="1">
                          <a:latin typeface="Arial" panose="020B0604020202020204" pitchFamily="34" charset="0"/>
                          <a:cs typeface="Arial" panose="020B0604020202020204" pitchFamily="34" charset="0"/>
                        </a:rPr>
                        <a:t>DoB</a:t>
                      </a:r>
                      <a:r>
                        <a:rPr lang="en-US" sz="1900" dirty="0">
                          <a:latin typeface="Arial" panose="020B0604020202020204" pitchFamily="34" charset="0"/>
                          <a:cs typeface="Arial" panose="020B0604020202020204" pitchFamily="34" charset="0"/>
                        </a:rPr>
                        <a:t>, NHS Number, address(es), NDOO, Reasonable Adjustment flags, preferred contact details / consents ?</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6365067"/>
                  </a:ext>
                </a:extLst>
              </a:tr>
              <a:tr h="11538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Arial" panose="020B0604020202020204" pitchFamily="34" charset="0"/>
                          <a:cs typeface="Arial" panose="020B0604020202020204" pitchFamily="34" charset="0"/>
                        </a:rPr>
                        <a:t>Regional</a:t>
                      </a:r>
                    </a:p>
                    <a:p>
                      <a:endParaRPr lang="en-US" sz="2000" b="1" dirty="0">
                        <a:latin typeface="Arial" panose="020B0604020202020204" pitchFamily="34" charset="0"/>
                        <a:cs typeface="Arial" panose="020B0604020202020204" pitchFamily="34" charset="0"/>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err="1">
                          <a:latin typeface="Arial" panose="020B0604020202020204" pitchFamily="34" charset="0"/>
                          <a:cs typeface="Arial" panose="020B0604020202020204" pitchFamily="34" charset="0"/>
                        </a:rPr>
                        <a:t>ShCR</a:t>
                      </a:r>
                      <a:r>
                        <a:rPr lang="en-US" sz="1900" dirty="0">
                          <a:latin typeface="Arial" panose="020B0604020202020204" pitchFamily="34" charset="0"/>
                          <a:cs typeface="Arial" panose="020B0604020202020204" pitchFamily="34" charset="0"/>
                        </a:rPr>
                        <a:t> – key elements (summaries) of a person’s records and plans from across local systems - e.g. care plans, “What matters to me”, imaging networks</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4140786"/>
                  </a:ext>
                </a:extLst>
              </a:tr>
              <a:tr h="1153887">
                <a:tc>
                  <a:txBody>
                    <a:bodyPr/>
                    <a:lstStyle/>
                    <a:p>
                      <a:r>
                        <a:rPr lang="en-US" sz="2000" b="1" dirty="0">
                          <a:latin typeface="Arial" panose="020B0604020202020204" pitchFamily="34" charset="0"/>
                          <a:cs typeface="Arial" panose="020B0604020202020204" pitchFamily="34" charset="0"/>
                        </a:rPr>
                        <a:t>Local</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latin typeface="Arial" panose="020B0604020202020204" pitchFamily="34" charset="0"/>
                          <a:cs typeface="Arial" panose="020B0604020202020204" pitchFamily="34" charset="0"/>
                        </a:rPr>
                        <a:t>Individual provider systems – details of care provided - e.g. theatre notes, images, diagnostics, treatments. Manifested through EPRs, GP systems etc.</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7775087"/>
                  </a:ext>
                </a:extLst>
              </a:tr>
              <a:tr h="1219200">
                <a:tc>
                  <a:txBody>
                    <a:bodyPr/>
                    <a:lstStyle/>
                    <a:p>
                      <a:r>
                        <a:rPr lang="en-US" sz="2000" b="1" dirty="0">
                          <a:latin typeface="Arial" panose="020B0604020202020204" pitchFamily="34" charset="0"/>
                          <a:cs typeface="Arial" panose="020B0604020202020204" pitchFamily="34" charset="0"/>
                        </a:rPr>
                        <a:t>Personal</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latin typeface="Arial" panose="020B0604020202020204" pitchFamily="34" charset="0"/>
                          <a:cs typeface="Arial" panose="020B0604020202020204" pitchFamily="34" charset="0"/>
                        </a:rPr>
                        <a:t>Person generated data from wearable devices etc.</a:t>
                      </a:r>
                    </a:p>
                    <a:p>
                      <a:endParaRPr lang="en-US" sz="1900" dirty="0">
                        <a:latin typeface="Arial" panose="020B0604020202020204" pitchFamily="34" charset="0"/>
                        <a:cs typeface="Arial" panose="020B0604020202020204" pitchFamily="34" charset="0"/>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31521802"/>
                  </a:ext>
                </a:extLst>
              </a:tr>
            </a:tbl>
          </a:graphicData>
        </a:graphic>
      </p:graphicFrame>
      <p:pic>
        <p:nvPicPr>
          <p:cNvPr id="32" name="Picture 31">
            <a:extLst>
              <a:ext uri="{FF2B5EF4-FFF2-40B4-BE49-F238E27FC236}">
                <a16:creationId xmlns:a16="http://schemas.microsoft.com/office/drawing/2014/main" id="{D9958B76-A885-658F-73C4-C797AA0C7274}"/>
              </a:ext>
            </a:extLst>
          </p:cNvPr>
          <p:cNvPicPr>
            <a:picLocks noChangeAspect="1"/>
          </p:cNvPicPr>
          <p:nvPr/>
        </p:nvPicPr>
        <p:blipFill>
          <a:blip r:embed="rId3"/>
          <a:stretch>
            <a:fillRect/>
          </a:stretch>
        </p:blipFill>
        <p:spPr>
          <a:xfrm>
            <a:off x="152200" y="5485493"/>
            <a:ext cx="539210" cy="887549"/>
          </a:xfrm>
          <a:prstGeom prst="rect">
            <a:avLst/>
          </a:prstGeom>
        </p:spPr>
      </p:pic>
      <p:pic>
        <p:nvPicPr>
          <p:cNvPr id="3076" name="Picture 4" descr="Nissei WSK1011 Wrist Digital Blood Pressure Monitor | HaB Direct">
            <a:extLst>
              <a:ext uri="{FF2B5EF4-FFF2-40B4-BE49-F238E27FC236}">
                <a16:creationId xmlns:a16="http://schemas.microsoft.com/office/drawing/2014/main" id="{B3E986CB-3A4D-8071-1FA4-F7C42FBDF0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7409" y="5513363"/>
            <a:ext cx="945148" cy="94514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alter Ultimate Accuracy Digital Bathroom Scales - Silver 0">
            <a:extLst>
              <a:ext uri="{FF2B5EF4-FFF2-40B4-BE49-F238E27FC236}">
                <a16:creationId xmlns:a16="http://schemas.microsoft.com/office/drawing/2014/main" id="{86476753-BA39-60FF-02F4-E678C58FF0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065" r="11996"/>
          <a:stretch/>
        </p:blipFill>
        <p:spPr bwMode="auto">
          <a:xfrm>
            <a:off x="689701" y="5529753"/>
            <a:ext cx="1258603" cy="94514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ortable Oximeter (Heart rate &amp; Spo2 Monitoring) | Genuine PPE">
            <a:extLst>
              <a:ext uri="{FF2B5EF4-FFF2-40B4-BE49-F238E27FC236}">
                <a16:creationId xmlns:a16="http://schemas.microsoft.com/office/drawing/2014/main" id="{98822A07-EA7E-374C-451C-9860326F446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947" t="25259" r="25745" b="24953"/>
          <a:stretch/>
        </p:blipFill>
        <p:spPr bwMode="auto">
          <a:xfrm>
            <a:off x="2917920" y="5589157"/>
            <a:ext cx="1092327" cy="983292"/>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a:extLst>
              <a:ext uri="{FF2B5EF4-FFF2-40B4-BE49-F238E27FC236}">
                <a16:creationId xmlns:a16="http://schemas.microsoft.com/office/drawing/2014/main" id="{8F51D085-E1FF-1F64-EC83-EA8860C6E17B}"/>
              </a:ext>
            </a:extLst>
          </p:cNvPr>
          <p:cNvCxnSpPr>
            <a:cxnSpLocks/>
            <a:stCxn id="16" idx="3"/>
            <a:endCxn id="3078" idx="0"/>
          </p:cNvCxnSpPr>
          <p:nvPr/>
        </p:nvCxnSpPr>
        <p:spPr>
          <a:xfrm flipH="1">
            <a:off x="1319003" y="4347045"/>
            <a:ext cx="647983" cy="1182708"/>
          </a:xfrm>
          <a:prstGeom prst="line">
            <a:avLst/>
          </a:prstGeom>
          <a:solidFill>
            <a:schemeClr val="accent5">
              <a:lumMod val="20000"/>
              <a:lumOff val="8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4AE318A-485F-AF76-1ABB-3E5599A98E2A}"/>
              </a:ext>
            </a:extLst>
          </p:cNvPr>
          <p:cNvCxnSpPr>
            <a:cxnSpLocks/>
            <a:stCxn id="16" idx="3"/>
            <a:endCxn id="3076" idx="0"/>
          </p:cNvCxnSpPr>
          <p:nvPr/>
        </p:nvCxnSpPr>
        <p:spPr>
          <a:xfrm>
            <a:off x="1966986" y="4347045"/>
            <a:ext cx="392997" cy="1166318"/>
          </a:xfrm>
          <a:prstGeom prst="line">
            <a:avLst/>
          </a:prstGeom>
          <a:solidFill>
            <a:schemeClr val="accent5">
              <a:lumMod val="20000"/>
              <a:lumOff val="8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36E2EC2-53A2-87B1-5FDD-C77645C8D6D1}"/>
              </a:ext>
            </a:extLst>
          </p:cNvPr>
          <p:cNvCxnSpPr>
            <a:cxnSpLocks/>
            <a:stCxn id="16" idx="3"/>
            <a:endCxn id="3080" idx="0"/>
          </p:cNvCxnSpPr>
          <p:nvPr/>
        </p:nvCxnSpPr>
        <p:spPr>
          <a:xfrm>
            <a:off x="1966986" y="4347045"/>
            <a:ext cx="1497098" cy="1242112"/>
          </a:xfrm>
          <a:prstGeom prst="line">
            <a:avLst/>
          </a:prstGeom>
          <a:solidFill>
            <a:schemeClr val="accent5">
              <a:lumMod val="20000"/>
              <a:lumOff val="8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898757"/>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99C1A238-8A66-BA98-3280-5A2D4381A610}"/>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2. Our architectural paradigm – To push or to pull ?</a:t>
            </a:r>
            <a:endParaRPr lang="en-US" sz="2800" b="1" dirty="0">
              <a:latin typeface="Arial" panose="020B0604020202020204" pitchFamily="34" charset="0"/>
              <a:cs typeface="Arial" panose="020B0604020202020204" pitchFamily="34" charset="0"/>
            </a:endParaRPr>
          </a:p>
        </p:txBody>
      </p:sp>
      <p:pic>
        <p:nvPicPr>
          <p:cNvPr id="1026" name="Picture 2" descr="The pushmi-pullyu of marketing – Brilliant Business Things | Brilliant  Business Things">
            <a:extLst>
              <a:ext uri="{FF2B5EF4-FFF2-40B4-BE49-F238E27FC236}">
                <a16:creationId xmlns:a16="http://schemas.microsoft.com/office/drawing/2014/main" id="{6BE0FB6D-03B7-176D-63F7-FD39AF6F34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02" r="15452"/>
          <a:stretch/>
        </p:blipFill>
        <p:spPr bwMode="auto">
          <a:xfrm>
            <a:off x="2490280" y="983292"/>
            <a:ext cx="6945549" cy="5874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322080"/>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1038873B-0D47-89AF-DD65-7AE9ABBF9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008" y="1008957"/>
            <a:ext cx="6529710" cy="46326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shape&#10;&#10;Description automatically generated">
            <a:extLst>
              <a:ext uri="{FF2B5EF4-FFF2-40B4-BE49-F238E27FC236}">
                <a16:creationId xmlns:a16="http://schemas.microsoft.com/office/drawing/2014/main" id="{99C1A238-8A66-BA98-3280-5A2D4381A610}"/>
              </a:ext>
            </a:extLst>
          </p:cNvPr>
          <p:cNvPicPr>
            <a:picLocks noChangeAspect="1"/>
          </p:cNvPicPr>
          <p:nvPr/>
        </p:nvPicPr>
        <p:blipFill>
          <a:blip r:embed="rId4"/>
          <a:stretch>
            <a:fillRect/>
          </a:stretch>
        </p:blipFill>
        <p:spPr>
          <a:xfrm>
            <a:off x="10307927" y="6200384"/>
            <a:ext cx="1545867" cy="351076"/>
          </a:xfrm>
          <a:prstGeom prst="rect">
            <a:avLst/>
          </a:prstGeom>
        </p:spPr>
      </p:pic>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3. </a:t>
            </a:r>
            <a:r>
              <a:rPr lang="en-US" sz="2800" b="1" dirty="0" err="1">
                <a:solidFill>
                  <a:schemeClr val="bg1"/>
                </a:solidFill>
                <a:latin typeface="Arial" panose="020B0604020202020204" pitchFamily="34" charset="0"/>
                <a:cs typeface="Arial" panose="020B0604020202020204" pitchFamily="34" charset="0"/>
              </a:rPr>
              <a:t>Centralise</a:t>
            </a:r>
            <a:r>
              <a:rPr lang="en-US" sz="2800" b="1" dirty="0">
                <a:solidFill>
                  <a:schemeClr val="bg1"/>
                </a:solidFill>
                <a:latin typeface="Arial" panose="020B0604020202020204" pitchFamily="34" charset="0"/>
                <a:cs typeface="Arial" panose="020B0604020202020204" pitchFamily="34" charset="0"/>
              </a:rPr>
              <a:t> or distribute ?</a:t>
            </a:r>
            <a:endParaRPr lang="en-US" sz="28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75A896F-36AD-1436-1761-4432E25AD375}"/>
              </a:ext>
            </a:extLst>
          </p:cNvPr>
          <p:cNvSpPr txBox="1"/>
          <p:nvPr/>
        </p:nvSpPr>
        <p:spPr>
          <a:xfrm>
            <a:off x="2013568" y="5831052"/>
            <a:ext cx="7768591" cy="369332"/>
          </a:xfrm>
          <a:prstGeom prst="rect">
            <a:avLst/>
          </a:prstGeom>
          <a:noFill/>
        </p:spPr>
        <p:txBody>
          <a:bodyPr wrap="square">
            <a:spAutoFit/>
          </a:bodyPr>
          <a:lstStyle/>
          <a:p>
            <a:r>
              <a:rPr lang="en-GB" b="0" i="0" u="none" strike="noStrike" dirty="0">
                <a:effectLst/>
                <a:latin typeface="source sans pro" panose="020F0502020204030204" pitchFamily="34" charset="0"/>
              </a:rPr>
              <a:t>Baran, P. (1964). On Distributed Communications, Memorandum RM-3420-PR</a:t>
            </a:r>
            <a:endParaRPr lang="en-US" dirty="0"/>
          </a:p>
        </p:txBody>
      </p:sp>
    </p:spTree>
    <p:extLst>
      <p:ext uri="{BB962C8B-B14F-4D97-AF65-F5344CB8AC3E}">
        <p14:creationId xmlns:p14="http://schemas.microsoft.com/office/powerpoint/2010/main" val="4062637432"/>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4. What problem does convergence solve ?</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99C1A238-8A66-BA98-3280-5A2D4381A610}"/>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8" name="TextBox 7">
            <a:extLst>
              <a:ext uri="{FF2B5EF4-FFF2-40B4-BE49-F238E27FC236}">
                <a16:creationId xmlns:a16="http://schemas.microsoft.com/office/drawing/2014/main" id="{8D7C8D84-DCA0-EA55-E2F3-A0BEE6797F5B}"/>
              </a:ext>
            </a:extLst>
          </p:cNvPr>
          <p:cNvSpPr txBox="1"/>
          <p:nvPr/>
        </p:nvSpPr>
        <p:spPr>
          <a:xfrm>
            <a:off x="899587" y="3213268"/>
            <a:ext cx="3593806" cy="1077218"/>
          </a:xfrm>
          <a:prstGeom prst="rect">
            <a:avLst/>
          </a:prstGeom>
          <a:noFill/>
        </p:spPr>
        <p:txBody>
          <a:bodyPr wrap="square" rtlCol="0">
            <a:spAutoFit/>
          </a:bodyPr>
          <a:lstStyle/>
          <a:p>
            <a:pPr algn="ctr"/>
            <a:r>
              <a:rPr lang="en-US" sz="3200" dirty="0"/>
              <a:t>Collaborate between providers</a:t>
            </a:r>
          </a:p>
        </p:txBody>
      </p:sp>
      <p:sp>
        <p:nvSpPr>
          <p:cNvPr id="9" name="TextBox 8">
            <a:extLst>
              <a:ext uri="{FF2B5EF4-FFF2-40B4-BE49-F238E27FC236}">
                <a16:creationId xmlns:a16="http://schemas.microsoft.com/office/drawing/2014/main" id="{9433F41B-2A2B-6AFA-6356-78681E648C4B}"/>
              </a:ext>
            </a:extLst>
          </p:cNvPr>
          <p:cNvSpPr txBox="1"/>
          <p:nvPr/>
        </p:nvSpPr>
        <p:spPr>
          <a:xfrm>
            <a:off x="4575666" y="1428867"/>
            <a:ext cx="3040668" cy="1077218"/>
          </a:xfrm>
          <a:prstGeom prst="rect">
            <a:avLst/>
          </a:prstGeom>
          <a:noFill/>
        </p:spPr>
        <p:txBody>
          <a:bodyPr wrap="square" rtlCol="0">
            <a:spAutoFit/>
          </a:bodyPr>
          <a:lstStyle/>
          <a:p>
            <a:pPr algn="ctr"/>
            <a:r>
              <a:rPr lang="en-US" sz="3200" dirty="0"/>
              <a:t>Conform to standards</a:t>
            </a:r>
          </a:p>
        </p:txBody>
      </p:sp>
      <p:sp>
        <p:nvSpPr>
          <p:cNvPr id="10" name="TextBox 9">
            <a:extLst>
              <a:ext uri="{FF2B5EF4-FFF2-40B4-BE49-F238E27FC236}">
                <a16:creationId xmlns:a16="http://schemas.microsoft.com/office/drawing/2014/main" id="{7B1EDEC5-09DF-DACE-06AB-8CDDCBD40516}"/>
              </a:ext>
            </a:extLst>
          </p:cNvPr>
          <p:cNvSpPr txBox="1"/>
          <p:nvPr/>
        </p:nvSpPr>
        <p:spPr>
          <a:xfrm>
            <a:off x="4749325" y="5150373"/>
            <a:ext cx="2693350" cy="1077218"/>
          </a:xfrm>
          <a:prstGeom prst="rect">
            <a:avLst/>
          </a:prstGeom>
          <a:noFill/>
        </p:spPr>
        <p:txBody>
          <a:bodyPr wrap="square" rtlCol="0">
            <a:spAutoFit/>
          </a:bodyPr>
          <a:lstStyle/>
          <a:p>
            <a:pPr algn="ctr"/>
            <a:r>
              <a:rPr lang="en-US" sz="3200" dirty="0"/>
              <a:t>Coalesce around data </a:t>
            </a:r>
          </a:p>
        </p:txBody>
      </p:sp>
      <p:sp>
        <p:nvSpPr>
          <p:cNvPr id="11" name="TextBox 10">
            <a:extLst>
              <a:ext uri="{FF2B5EF4-FFF2-40B4-BE49-F238E27FC236}">
                <a16:creationId xmlns:a16="http://schemas.microsoft.com/office/drawing/2014/main" id="{0CE7B9B5-A300-4544-587F-F688278DE148}"/>
              </a:ext>
            </a:extLst>
          </p:cNvPr>
          <p:cNvSpPr txBox="1"/>
          <p:nvPr/>
        </p:nvSpPr>
        <p:spPr>
          <a:xfrm>
            <a:off x="7803203" y="3213268"/>
            <a:ext cx="2874472" cy="1077218"/>
          </a:xfrm>
          <a:prstGeom prst="rect">
            <a:avLst/>
          </a:prstGeom>
          <a:noFill/>
        </p:spPr>
        <p:txBody>
          <a:bodyPr wrap="square" rtlCol="0">
            <a:spAutoFit/>
          </a:bodyPr>
          <a:lstStyle/>
          <a:p>
            <a:pPr algn="ctr"/>
            <a:r>
              <a:rPr lang="en-US" sz="3200" dirty="0"/>
              <a:t>Consolidate systems</a:t>
            </a:r>
          </a:p>
        </p:txBody>
      </p:sp>
      <p:pic>
        <p:nvPicPr>
          <p:cNvPr id="14" name="Picture 13" descr="Old woman looking at camera">
            <a:extLst>
              <a:ext uri="{FF2B5EF4-FFF2-40B4-BE49-F238E27FC236}">
                <a16:creationId xmlns:a16="http://schemas.microsoft.com/office/drawing/2014/main" id="{1F867ED6-362D-F0C0-CFD9-19A5E6F1F323}"/>
              </a:ext>
            </a:extLst>
          </p:cNvPr>
          <p:cNvPicPr>
            <a:picLocks noChangeAspect="1"/>
          </p:cNvPicPr>
          <p:nvPr/>
        </p:nvPicPr>
        <p:blipFill rotWithShape="1">
          <a:blip r:embed="rId4"/>
          <a:srcRect l="25283" r="19813" b="14476"/>
          <a:stretch/>
        </p:blipFill>
        <p:spPr>
          <a:xfrm>
            <a:off x="4749325" y="2353382"/>
            <a:ext cx="2693350" cy="2796991"/>
          </a:xfrm>
          <a:prstGeom prst="rect">
            <a:avLst/>
          </a:prstGeom>
          <a:effectLst>
            <a:softEdge rad="635000"/>
          </a:effectLst>
        </p:spPr>
      </p:pic>
    </p:spTree>
    <p:extLst>
      <p:ext uri="{BB962C8B-B14F-4D97-AF65-F5344CB8AC3E}">
        <p14:creationId xmlns:p14="http://schemas.microsoft.com/office/powerpoint/2010/main" val="13148475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231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5. Make and take decisions</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99C1A238-8A66-BA98-3280-5A2D4381A610}"/>
              </a:ext>
            </a:extLst>
          </p:cNvPr>
          <p:cNvPicPr>
            <a:picLocks noChangeAspect="1"/>
          </p:cNvPicPr>
          <p:nvPr/>
        </p:nvPicPr>
        <p:blipFill>
          <a:blip r:embed="rId3"/>
          <a:stretch>
            <a:fillRect/>
          </a:stretch>
        </p:blipFill>
        <p:spPr>
          <a:xfrm>
            <a:off x="10307927" y="6180929"/>
            <a:ext cx="1545867" cy="351076"/>
          </a:xfrm>
          <a:prstGeom prst="rect">
            <a:avLst/>
          </a:prstGeom>
          <a:solidFill>
            <a:schemeClr val="bg1"/>
          </a:solidFill>
        </p:spPr>
      </p:pic>
      <p:pic>
        <p:nvPicPr>
          <p:cNvPr id="4098" name="Picture 2">
            <a:extLst>
              <a:ext uri="{FF2B5EF4-FFF2-40B4-BE49-F238E27FC236}">
                <a16:creationId xmlns:a16="http://schemas.microsoft.com/office/drawing/2014/main" id="{E0FF37E3-9820-B875-DB52-40417FD9A1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622"/>
          <a:stretch/>
        </p:blipFill>
        <p:spPr bwMode="auto">
          <a:xfrm>
            <a:off x="0" y="893827"/>
            <a:ext cx="12192000" cy="61295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hy Study Economics &amp; Finance (BA): Benefits And Career Path">
            <a:extLst>
              <a:ext uri="{FF2B5EF4-FFF2-40B4-BE49-F238E27FC236}">
                <a16:creationId xmlns:a16="http://schemas.microsoft.com/office/drawing/2014/main" id="{2DEA5A58-EF87-5E33-B51B-47B20824DA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544" b="10753"/>
          <a:stretch/>
        </p:blipFill>
        <p:spPr bwMode="auto">
          <a:xfrm>
            <a:off x="-48452" y="870843"/>
            <a:ext cx="12240451" cy="598484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ow to conduct usability testing in 8 steps - TestingTime">
            <a:extLst>
              <a:ext uri="{FF2B5EF4-FFF2-40B4-BE49-F238E27FC236}">
                <a16:creationId xmlns:a16="http://schemas.microsoft.com/office/drawing/2014/main" id="{4A3CAB21-BC76-199E-FE2E-64B5059E05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078" b="15339"/>
          <a:stretch/>
        </p:blipFill>
        <p:spPr bwMode="auto">
          <a:xfrm>
            <a:off x="-48452" y="870843"/>
            <a:ext cx="12240452" cy="621984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ow can charities maintain public trust? - Hawsons">
            <a:extLst>
              <a:ext uri="{FF2B5EF4-FFF2-40B4-BE49-F238E27FC236}">
                <a16:creationId xmlns:a16="http://schemas.microsoft.com/office/drawing/2014/main" id="{266C47DA-79B5-4972-3C15-A48E56806DD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013" b="12714"/>
          <a:stretch/>
        </p:blipFill>
        <p:spPr bwMode="auto">
          <a:xfrm>
            <a:off x="-35759" y="862879"/>
            <a:ext cx="12263518" cy="6235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95905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dissolve">
                                      <p:cBhvr>
                                        <p:cTn id="12" dur="20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dissolve">
                                      <p:cBhvr>
                                        <p:cTn id="17" dur="2000"/>
                                        <p:tgtEl>
                                          <p:spTgt spid="410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dissolve">
                                      <p:cBhvr>
                                        <p:cTn id="22"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231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6. Direct or Empower ?</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99C1A238-8A66-BA98-3280-5A2D4381A610}"/>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6" name="Picture 5">
            <a:extLst>
              <a:ext uri="{FF2B5EF4-FFF2-40B4-BE49-F238E27FC236}">
                <a16:creationId xmlns:a16="http://schemas.microsoft.com/office/drawing/2014/main" id="{F01A6562-140F-96BD-7496-738FC23A17C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236"/>
          <a:stretch/>
        </p:blipFill>
        <p:spPr>
          <a:xfrm>
            <a:off x="1559565" y="1102152"/>
            <a:ext cx="8597158" cy="5017346"/>
          </a:xfrm>
          <a:prstGeom prst="rect">
            <a:avLst/>
          </a:prstGeom>
        </p:spPr>
      </p:pic>
    </p:spTree>
    <p:extLst>
      <p:ext uri="{BB962C8B-B14F-4D97-AF65-F5344CB8AC3E}">
        <p14:creationId xmlns:p14="http://schemas.microsoft.com/office/powerpoint/2010/main" val="3330600092"/>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231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7. Monitor and control</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99C1A238-8A66-BA98-3280-5A2D4381A610}"/>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6" name="Picture 5" descr="Business meeting in modern office">
            <a:extLst>
              <a:ext uri="{FF2B5EF4-FFF2-40B4-BE49-F238E27FC236}">
                <a16:creationId xmlns:a16="http://schemas.microsoft.com/office/drawing/2014/main" id="{9B6C7AEB-99B8-F8E0-1A34-21C962C856AE}"/>
              </a:ext>
            </a:extLst>
          </p:cNvPr>
          <p:cNvPicPr>
            <a:picLocks noChangeAspect="1"/>
          </p:cNvPicPr>
          <p:nvPr/>
        </p:nvPicPr>
        <p:blipFill>
          <a:blip r:embed="rId4"/>
          <a:stretch>
            <a:fillRect/>
          </a:stretch>
        </p:blipFill>
        <p:spPr>
          <a:xfrm>
            <a:off x="1510689" y="985602"/>
            <a:ext cx="8774349" cy="5854883"/>
          </a:xfrm>
          <a:prstGeom prst="rect">
            <a:avLst/>
          </a:prstGeom>
        </p:spPr>
      </p:pic>
    </p:spTree>
    <p:extLst>
      <p:ext uri="{BB962C8B-B14F-4D97-AF65-F5344CB8AC3E}">
        <p14:creationId xmlns:p14="http://schemas.microsoft.com/office/powerpoint/2010/main" val="3007448012"/>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F954F30-0598-188B-37CF-6F451517B26E}"/>
              </a:ext>
            </a:extLst>
          </p:cNvPr>
          <p:cNvSpPr txBox="1">
            <a:spLocks/>
          </p:cNvSpPr>
          <p:nvPr/>
        </p:nvSpPr>
        <p:spPr>
          <a:xfrm>
            <a:off x="1091514" y="21053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rial" panose="020B0604020202020204" pitchFamily="34" charset="0"/>
                <a:cs typeface="Arial" panose="020B0604020202020204" pitchFamily="34" charset="0"/>
              </a:rPr>
              <a:t>Going forwards by looking back</a:t>
            </a:r>
          </a:p>
        </p:txBody>
      </p:sp>
    </p:spTree>
    <p:extLst>
      <p:ext uri="{BB962C8B-B14F-4D97-AF65-F5344CB8AC3E}">
        <p14:creationId xmlns:p14="http://schemas.microsoft.com/office/powerpoint/2010/main" val="2970002140"/>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Turning our thinking 90º</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99C1A238-8A66-BA98-3280-5A2D4381A610}"/>
              </a:ext>
            </a:extLst>
          </p:cNvPr>
          <p:cNvPicPr>
            <a:picLocks noChangeAspect="1"/>
          </p:cNvPicPr>
          <p:nvPr/>
        </p:nvPicPr>
        <p:blipFill>
          <a:blip r:embed="rId3"/>
          <a:stretch>
            <a:fillRect/>
          </a:stretch>
        </p:blipFill>
        <p:spPr>
          <a:xfrm>
            <a:off x="10307927" y="6200384"/>
            <a:ext cx="1545867" cy="351076"/>
          </a:xfrm>
          <a:prstGeom prst="rect">
            <a:avLst/>
          </a:prstGeom>
        </p:spPr>
      </p:pic>
      <p:grpSp>
        <p:nvGrpSpPr>
          <p:cNvPr id="17" name="Group 16">
            <a:extLst>
              <a:ext uri="{FF2B5EF4-FFF2-40B4-BE49-F238E27FC236}">
                <a16:creationId xmlns:a16="http://schemas.microsoft.com/office/drawing/2014/main" id="{558718AF-B41A-5417-A21B-A1B30ABFF8B1}"/>
              </a:ext>
            </a:extLst>
          </p:cNvPr>
          <p:cNvGrpSpPr/>
          <p:nvPr/>
        </p:nvGrpSpPr>
        <p:grpSpPr>
          <a:xfrm>
            <a:off x="1830405" y="1047216"/>
            <a:ext cx="2891241" cy="2199899"/>
            <a:chOff x="1830405" y="1047216"/>
            <a:chExt cx="2891241" cy="2199899"/>
          </a:xfrm>
        </p:grpSpPr>
        <p:sp>
          <p:nvSpPr>
            <p:cNvPr id="8" name="TextBox 7">
              <a:extLst>
                <a:ext uri="{FF2B5EF4-FFF2-40B4-BE49-F238E27FC236}">
                  <a16:creationId xmlns:a16="http://schemas.microsoft.com/office/drawing/2014/main" id="{59B95595-7464-CAC0-5F00-6516972267AD}"/>
                </a:ext>
              </a:extLst>
            </p:cNvPr>
            <p:cNvSpPr txBox="1"/>
            <p:nvPr/>
          </p:nvSpPr>
          <p:spPr>
            <a:xfrm>
              <a:off x="1830405" y="1492789"/>
              <a:ext cx="2891241" cy="1754326"/>
            </a:xfrm>
            <a:prstGeom prst="rect">
              <a:avLst/>
            </a:prstGeom>
            <a:noFill/>
          </p:spPr>
          <p:txBody>
            <a:bodyPr wrap="none" rtlCol="0">
              <a:spAutoFit/>
            </a:bodyPr>
            <a:lstStyle/>
            <a:p>
              <a:pPr algn="ctr"/>
              <a:r>
                <a:rPr lang="en-US" dirty="0"/>
                <a:t>Shared Care Record</a:t>
              </a:r>
            </a:p>
            <a:p>
              <a:pPr algn="ctr"/>
              <a:r>
                <a:rPr lang="en-US" dirty="0"/>
                <a:t>Summary Care Record</a:t>
              </a:r>
            </a:p>
            <a:p>
              <a:pPr algn="ctr"/>
              <a:r>
                <a:rPr lang="en-US" dirty="0"/>
                <a:t>GP-Connect</a:t>
              </a:r>
            </a:p>
            <a:p>
              <a:pPr algn="ctr"/>
              <a:r>
                <a:rPr lang="en-US" dirty="0"/>
                <a:t>National Care Record Service</a:t>
              </a:r>
            </a:p>
            <a:p>
              <a:pPr algn="ctr"/>
              <a:r>
                <a:rPr lang="en-US" dirty="0"/>
                <a:t>Social Care Record</a:t>
              </a:r>
            </a:p>
            <a:p>
              <a:pPr algn="ctr"/>
              <a:r>
                <a:rPr lang="en-US" dirty="0"/>
                <a:t>EPR</a:t>
              </a:r>
            </a:p>
          </p:txBody>
        </p:sp>
        <p:sp>
          <p:nvSpPr>
            <p:cNvPr id="9" name="TextBox 8">
              <a:extLst>
                <a:ext uri="{FF2B5EF4-FFF2-40B4-BE49-F238E27FC236}">
                  <a16:creationId xmlns:a16="http://schemas.microsoft.com/office/drawing/2014/main" id="{F9373B41-081F-4DCB-86FC-050B8DF6875B}"/>
                </a:ext>
              </a:extLst>
            </p:cNvPr>
            <p:cNvSpPr txBox="1"/>
            <p:nvPr/>
          </p:nvSpPr>
          <p:spPr>
            <a:xfrm>
              <a:off x="2545408" y="1047216"/>
              <a:ext cx="1461234" cy="369332"/>
            </a:xfrm>
            <a:prstGeom prst="rect">
              <a:avLst/>
            </a:prstGeom>
            <a:noFill/>
          </p:spPr>
          <p:txBody>
            <a:bodyPr wrap="none" rtlCol="0">
              <a:spAutoFit/>
            </a:bodyPr>
            <a:lstStyle/>
            <a:p>
              <a:pPr algn="ctr"/>
              <a:r>
                <a:rPr lang="en-US" dirty="0"/>
                <a:t>From Product</a:t>
              </a:r>
            </a:p>
          </p:txBody>
        </p:sp>
      </p:grpSp>
      <p:grpSp>
        <p:nvGrpSpPr>
          <p:cNvPr id="18" name="Group 17">
            <a:extLst>
              <a:ext uri="{FF2B5EF4-FFF2-40B4-BE49-F238E27FC236}">
                <a16:creationId xmlns:a16="http://schemas.microsoft.com/office/drawing/2014/main" id="{EA4563AF-975B-AF3D-08C9-2DAAC671E83F}"/>
              </a:ext>
            </a:extLst>
          </p:cNvPr>
          <p:cNvGrpSpPr/>
          <p:nvPr/>
        </p:nvGrpSpPr>
        <p:grpSpPr>
          <a:xfrm>
            <a:off x="7470355" y="1047216"/>
            <a:ext cx="2891240" cy="1645902"/>
            <a:chOff x="7470355" y="1047216"/>
            <a:chExt cx="2891240" cy="1645902"/>
          </a:xfrm>
        </p:grpSpPr>
        <p:sp>
          <p:nvSpPr>
            <p:cNvPr id="2" name="TextBox 1">
              <a:extLst>
                <a:ext uri="{FF2B5EF4-FFF2-40B4-BE49-F238E27FC236}">
                  <a16:creationId xmlns:a16="http://schemas.microsoft.com/office/drawing/2014/main" id="{4A212FEF-1449-7F04-389A-CB29B1CBCB20}"/>
                </a:ext>
              </a:extLst>
            </p:cNvPr>
            <p:cNvSpPr txBox="1"/>
            <p:nvPr/>
          </p:nvSpPr>
          <p:spPr>
            <a:xfrm>
              <a:off x="7470355" y="2046787"/>
              <a:ext cx="2891240" cy="646331"/>
            </a:xfrm>
            <a:prstGeom prst="rect">
              <a:avLst/>
            </a:prstGeom>
            <a:noFill/>
          </p:spPr>
          <p:txBody>
            <a:bodyPr wrap="square" rtlCol="0">
              <a:spAutoFit/>
            </a:bodyPr>
            <a:lstStyle/>
            <a:p>
              <a:pPr algn="ctr"/>
              <a:r>
                <a:rPr lang="en-US" dirty="0"/>
                <a:t>“Safely and securely share records and plans” </a:t>
              </a:r>
            </a:p>
          </p:txBody>
        </p:sp>
        <p:sp>
          <p:nvSpPr>
            <p:cNvPr id="10" name="TextBox 9">
              <a:extLst>
                <a:ext uri="{FF2B5EF4-FFF2-40B4-BE49-F238E27FC236}">
                  <a16:creationId xmlns:a16="http://schemas.microsoft.com/office/drawing/2014/main" id="{6E10C31A-C5FD-22C0-A2E7-47FD5182A9FB}"/>
                </a:ext>
              </a:extLst>
            </p:cNvPr>
            <p:cNvSpPr txBox="1"/>
            <p:nvPr/>
          </p:nvSpPr>
          <p:spPr>
            <a:xfrm>
              <a:off x="8294747" y="1047216"/>
              <a:ext cx="1242456" cy="369332"/>
            </a:xfrm>
            <a:prstGeom prst="rect">
              <a:avLst/>
            </a:prstGeom>
            <a:noFill/>
          </p:spPr>
          <p:txBody>
            <a:bodyPr wrap="none" rtlCol="0">
              <a:spAutoFit/>
            </a:bodyPr>
            <a:lstStyle/>
            <a:p>
              <a:pPr algn="ctr"/>
              <a:r>
                <a:rPr lang="en-US" dirty="0"/>
                <a:t>To Problem</a:t>
              </a:r>
            </a:p>
          </p:txBody>
        </p:sp>
      </p:grpSp>
      <p:grpSp>
        <p:nvGrpSpPr>
          <p:cNvPr id="19" name="Group 18">
            <a:extLst>
              <a:ext uri="{FF2B5EF4-FFF2-40B4-BE49-F238E27FC236}">
                <a16:creationId xmlns:a16="http://schemas.microsoft.com/office/drawing/2014/main" id="{70B3B31C-5605-D34D-8271-976298D5A2E7}"/>
              </a:ext>
            </a:extLst>
          </p:cNvPr>
          <p:cNvGrpSpPr/>
          <p:nvPr/>
        </p:nvGrpSpPr>
        <p:grpSpPr>
          <a:xfrm>
            <a:off x="2099936" y="3637765"/>
            <a:ext cx="2352182" cy="2963417"/>
            <a:chOff x="2099936" y="3637765"/>
            <a:chExt cx="2352182" cy="2963417"/>
          </a:xfrm>
        </p:grpSpPr>
        <p:sp>
          <p:nvSpPr>
            <p:cNvPr id="6" name="TextBox 5">
              <a:extLst>
                <a:ext uri="{FF2B5EF4-FFF2-40B4-BE49-F238E27FC236}">
                  <a16:creationId xmlns:a16="http://schemas.microsoft.com/office/drawing/2014/main" id="{783B6B44-4265-0B80-B539-93B23658DA92}"/>
                </a:ext>
              </a:extLst>
            </p:cNvPr>
            <p:cNvSpPr txBox="1"/>
            <p:nvPr/>
          </p:nvSpPr>
          <p:spPr>
            <a:xfrm>
              <a:off x="2416783" y="4015859"/>
              <a:ext cx="1718484" cy="2585323"/>
            </a:xfrm>
            <a:prstGeom prst="rect">
              <a:avLst/>
            </a:prstGeom>
            <a:noFill/>
          </p:spPr>
          <p:txBody>
            <a:bodyPr wrap="none" rtlCol="0">
              <a:spAutoFit/>
            </a:bodyPr>
            <a:lstStyle/>
            <a:p>
              <a:pPr algn="ctr"/>
              <a:r>
                <a:rPr lang="en-US" dirty="0"/>
                <a:t>Trusts</a:t>
              </a:r>
            </a:p>
            <a:p>
              <a:pPr algn="ctr"/>
              <a:r>
                <a:rPr lang="en-US" dirty="0"/>
                <a:t>GP’s </a:t>
              </a:r>
            </a:p>
            <a:p>
              <a:pPr algn="ctr"/>
              <a:r>
                <a:rPr lang="en-US" dirty="0"/>
                <a:t>999/111</a:t>
              </a:r>
            </a:p>
            <a:p>
              <a:pPr algn="ctr"/>
              <a:r>
                <a:rPr lang="en-US" dirty="0"/>
                <a:t>Pharmacies</a:t>
              </a:r>
            </a:p>
            <a:p>
              <a:pPr algn="ctr"/>
              <a:r>
                <a:rPr lang="en-US" dirty="0"/>
                <a:t>Dentists</a:t>
              </a:r>
            </a:p>
            <a:p>
              <a:pPr algn="ctr"/>
              <a:r>
                <a:rPr lang="en-US" dirty="0"/>
                <a:t>Care Homes</a:t>
              </a:r>
            </a:p>
            <a:p>
              <a:pPr algn="ctr"/>
              <a:r>
                <a:rPr lang="en-US" dirty="0"/>
                <a:t>Hospices</a:t>
              </a:r>
            </a:p>
            <a:p>
              <a:pPr algn="ctr"/>
              <a:r>
                <a:rPr lang="en-US" dirty="0"/>
                <a:t>Social Services</a:t>
              </a:r>
            </a:p>
            <a:p>
              <a:pPr algn="ctr"/>
              <a:r>
                <a:rPr lang="en-US" dirty="0"/>
                <a:t>Domiciliary Care</a:t>
              </a:r>
            </a:p>
          </p:txBody>
        </p:sp>
        <p:sp>
          <p:nvSpPr>
            <p:cNvPr id="11" name="TextBox 10">
              <a:extLst>
                <a:ext uri="{FF2B5EF4-FFF2-40B4-BE49-F238E27FC236}">
                  <a16:creationId xmlns:a16="http://schemas.microsoft.com/office/drawing/2014/main" id="{F63ECEC6-4E50-0150-AF0C-59485E6FD4B5}"/>
                </a:ext>
              </a:extLst>
            </p:cNvPr>
            <p:cNvSpPr txBox="1"/>
            <p:nvPr/>
          </p:nvSpPr>
          <p:spPr>
            <a:xfrm>
              <a:off x="2099936" y="3637765"/>
              <a:ext cx="2352182" cy="369332"/>
            </a:xfrm>
            <a:prstGeom prst="rect">
              <a:avLst/>
            </a:prstGeom>
            <a:noFill/>
          </p:spPr>
          <p:txBody>
            <a:bodyPr wrap="none" rtlCol="0">
              <a:spAutoFit/>
            </a:bodyPr>
            <a:lstStyle/>
            <a:p>
              <a:pPr algn="ctr"/>
              <a:r>
                <a:rPr lang="en-US" dirty="0"/>
                <a:t>From Providers of care </a:t>
              </a:r>
            </a:p>
          </p:txBody>
        </p:sp>
      </p:grpSp>
      <p:grpSp>
        <p:nvGrpSpPr>
          <p:cNvPr id="20" name="Group 19">
            <a:extLst>
              <a:ext uri="{FF2B5EF4-FFF2-40B4-BE49-F238E27FC236}">
                <a16:creationId xmlns:a16="http://schemas.microsoft.com/office/drawing/2014/main" id="{32B3BB4C-C6DB-4F7B-F896-BC5F96749036}"/>
              </a:ext>
            </a:extLst>
          </p:cNvPr>
          <p:cNvGrpSpPr/>
          <p:nvPr/>
        </p:nvGrpSpPr>
        <p:grpSpPr>
          <a:xfrm>
            <a:off x="7695230" y="3637765"/>
            <a:ext cx="2441502" cy="2151875"/>
            <a:chOff x="7695230" y="3637765"/>
            <a:chExt cx="2441502" cy="2151875"/>
          </a:xfrm>
        </p:grpSpPr>
        <p:sp>
          <p:nvSpPr>
            <p:cNvPr id="12" name="TextBox 11">
              <a:extLst>
                <a:ext uri="{FF2B5EF4-FFF2-40B4-BE49-F238E27FC236}">
                  <a16:creationId xmlns:a16="http://schemas.microsoft.com/office/drawing/2014/main" id="{75766FD9-5DC8-4A1E-CEFA-2B4A35EC1659}"/>
                </a:ext>
              </a:extLst>
            </p:cNvPr>
            <p:cNvSpPr txBox="1"/>
            <p:nvPr/>
          </p:nvSpPr>
          <p:spPr>
            <a:xfrm>
              <a:off x="7695230" y="3637765"/>
              <a:ext cx="2441502" cy="369332"/>
            </a:xfrm>
            <a:prstGeom prst="rect">
              <a:avLst/>
            </a:prstGeom>
            <a:noFill/>
          </p:spPr>
          <p:txBody>
            <a:bodyPr wrap="none" rtlCol="0">
              <a:spAutoFit/>
            </a:bodyPr>
            <a:lstStyle/>
            <a:p>
              <a:pPr algn="ctr"/>
              <a:r>
                <a:rPr lang="en-US" dirty="0"/>
                <a:t>To Person receiving care</a:t>
              </a:r>
            </a:p>
          </p:txBody>
        </p:sp>
        <p:sp>
          <p:nvSpPr>
            <p:cNvPr id="14" name="TextBox 13">
              <a:extLst>
                <a:ext uri="{FF2B5EF4-FFF2-40B4-BE49-F238E27FC236}">
                  <a16:creationId xmlns:a16="http://schemas.microsoft.com/office/drawing/2014/main" id="{52ACE1F4-9875-25B4-2137-94950A8688CA}"/>
                </a:ext>
              </a:extLst>
            </p:cNvPr>
            <p:cNvSpPr txBox="1"/>
            <p:nvPr/>
          </p:nvSpPr>
          <p:spPr>
            <a:xfrm>
              <a:off x="8078054" y="4035314"/>
              <a:ext cx="1675843" cy="1754326"/>
            </a:xfrm>
            <a:prstGeom prst="rect">
              <a:avLst/>
            </a:prstGeom>
            <a:noFill/>
          </p:spPr>
          <p:txBody>
            <a:bodyPr wrap="none" rtlCol="0">
              <a:spAutoFit/>
            </a:bodyPr>
            <a:lstStyle/>
            <a:p>
              <a:pPr algn="ctr"/>
              <a:r>
                <a:rPr lang="en-US" dirty="0"/>
                <a:t>You</a:t>
              </a:r>
            </a:p>
            <a:p>
              <a:pPr algn="ctr"/>
              <a:r>
                <a:rPr lang="en-US" dirty="0"/>
                <a:t>Your granny</a:t>
              </a:r>
            </a:p>
            <a:p>
              <a:pPr algn="ctr"/>
              <a:r>
                <a:rPr lang="en-US" dirty="0"/>
                <a:t>Your friend</a:t>
              </a:r>
            </a:p>
            <a:p>
              <a:pPr algn="ctr"/>
              <a:r>
                <a:rPr lang="en-US" dirty="0"/>
                <a:t>Your </a:t>
              </a:r>
              <a:r>
                <a:rPr lang="en-US" dirty="0" err="1"/>
                <a:t>neighbour</a:t>
              </a:r>
              <a:endParaRPr lang="en-US" dirty="0"/>
            </a:p>
            <a:p>
              <a:pPr algn="ctr"/>
              <a:endParaRPr lang="en-US" dirty="0"/>
            </a:p>
            <a:p>
              <a:pPr algn="ctr"/>
              <a:endParaRPr lang="en-US" dirty="0"/>
            </a:p>
          </p:txBody>
        </p:sp>
      </p:grpSp>
      <p:sp>
        <p:nvSpPr>
          <p:cNvPr id="15" name="Right Arrow 14">
            <a:extLst>
              <a:ext uri="{FF2B5EF4-FFF2-40B4-BE49-F238E27FC236}">
                <a16:creationId xmlns:a16="http://schemas.microsoft.com/office/drawing/2014/main" id="{C07F2E9E-9713-43A7-D56E-AFD05396989B}"/>
              </a:ext>
            </a:extLst>
          </p:cNvPr>
          <p:cNvSpPr/>
          <p:nvPr/>
        </p:nvSpPr>
        <p:spPr>
          <a:xfrm>
            <a:off x="5136204" y="1770434"/>
            <a:ext cx="1964987" cy="922684"/>
          </a:xfrm>
          <a:prstGeom prst="rightArrow">
            <a:avLst/>
          </a:prstGeom>
          <a:solidFill>
            <a:srgbClr val="7822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6D2E6F2E-2B2D-2617-B3A6-4B8CAC778435}"/>
              </a:ext>
            </a:extLst>
          </p:cNvPr>
          <p:cNvSpPr/>
          <p:nvPr/>
        </p:nvSpPr>
        <p:spPr>
          <a:xfrm>
            <a:off x="5136204" y="4431437"/>
            <a:ext cx="1964987" cy="922684"/>
          </a:xfrm>
          <a:prstGeom prst="rightArrow">
            <a:avLst/>
          </a:prstGeom>
          <a:solidFill>
            <a:srgbClr val="7822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1804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But what do we do about </a:t>
            </a:r>
            <a:r>
              <a:rPr lang="en-US" sz="2800" b="1" dirty="0" err="1">
                <a:solidFill>
                  <a:schemeClr val="bg1"/>
                </a:solidFill>
                <a:latin typeface="Arial" panose="020B0604020202020204" pitchFamily="34" charset="0"/>
                <a:cs typeface="Arial" panose="020B0604020202020204" pitchFamily="34" charset="0"/>
              </a:rPr>
              <a:t>ShCR</a:t>
            </a:r>
            <a:r>
              <a:rPr lang="en-US" sz="2800" b="1" dirty="0">
                <a:solidFill>
                  <a:schemeClr val="bg1"/>
                </a:solidFill>
                <a:latin typeface="Arial" panose="020B0604020202020204" pitchFamily="34" charset="0"/>
                <a:cs typeface="Arial" panose="020B0604020202020204" pitchFamily="34" charset="0"/>
              </a:rPr>
              <a:t> now ?</a:t>
            </a:r>
            <a:endParaRPr lang="en-US" sz="2800" b="1" dirty="0">
              <a:latin typeface="Arial" panose="020B0604020202020204" pitchFamily="34" charset="0"/>
              <a:cs typeface="Arial" panose="020B0604020202020204" pitchFamily="34" charset="0"/>
            </a:endParaRPr>
          </a:p>
        </p:txBody>
      </p:sp>
      <p:sp>
        <p:nvSpPr>
          <p:cNvPr id="6" name="Triangle 5">
            <a:extLst>
              <a:ext uri="{FF2B5EF4-FFF2-40B4-BE49-F238E27FC236}">
                <a16:creationId xmlns:a16="http://schemas.microsoft.com/office/drawing/2014/main" id="{CC4DAAEE-B475-01CF-565D-431FCE520B7D}"/>
              </a:ext>
            </a:extLst>
          </p:cNvPr>
          <p:cNvSpPr/>
          <p:nvPr/>
        </p:nvSpPr>
        <p:spPr>
          <a:xfrm>
            <a:off x="4745501" y="1983717"/>
            <a:ext cx="2700997" cy="251811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TextBox 6">
            <a:extLst>
              <a:ext uri="{FF2B5EF4-FFF2-40B4-BE49-F238E27FC236}">
                <a16:creationId xmlns:a16="http://schemas.microsoft.com/office/drawing/2014/main" id="{148C88D5-49B5-F5CA-2D25-6FB8F02EF279}"/>
              </a:ext>
            </a:extLst>
          </p:cNvPr>
          <p:cNvSpPr txBox="1"/>
          <p:nvPr/>
        </p:nvSpPr>
        <p:spPr>
          <a:xfrm>
            <a:off x="5245349" y="1301715"/>
            <a:ext cx="1701300" cy="830997"/>
          </a:xfrm>
          <a:prstGeom prst="rect">
            <a:avLst/>
          </a:prstGeom>
          <a:noFill/>
        </p:spPr>
        <p:txBody>
          <a:bodyPr wrap="none" rtlCol="0">
            <a:spAutoFit/>
          </a:bodyPr>
          <a:lstStyle/>
          <a:p>
            <a:pPr algn="ctr"/>
            <a:r>
              <a:rPr lang="en-US" sz="4800" b="1" dirty="0"/>
              <a:t>Scope</a:t>
            </a:r>
          </a:p>
        </p:txBody>
      </p:sp>
      <p:pic>
        <p:nvPicPr>
          <p:cNvPr id="8" name="Picture 7" descr="A picture containing shape&#10;&#10;Description automatically generated">
            <a:extLst>
              <a:ext uri="{FF2B5EF4-FFF2-40B4-BE49-F238E27FC236}">
                <a16:creationId xmlns:a16="http://schemas.microsoft.com/office/drawing/2014/main" id="{7517AF3B-8790-B61C-4AE0-E9F6011BBADA}"/>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10" name="TextBox 9">
            <a:extLst>
              <a:ext uri="{FF2B5EF4-FFF2-40B4-BE49-F238E27FC236}">
                <a16:creationId xmlns:a16="http://schemas.microsoft.com/office/drawing/2014/main" id="{88E54A81-7578-50F5-DB4F-39E3498B57EC}"/>
              </a:ext>
            </a:extLst>
          </p:cNvPr>
          <p:cNvSpPr txBox="1"/>
          <p:nvPr/>
        </p:nvSpPr>
        <p:spPr>
          <a:xfrm>
            <a:off x="7624392" y="4103027"/>
            <a:ext cx="1449436" cy="830997"/>
          </a:xfrm>
          <a:prstGeom prst="rect">
            <a:avLst/>
          </a:prstGeom>
          <a:noFill/>
        </p:spPr>
        <p:txBody>
          <a:bodyPr wrap="none" rtlCol="0">
            <a:spAutoFit/>
          </a:bodyPr>
          <a:lstStyle/>
          <a:p>
            <a:pPr algn="ctr"/>
            <a:r>
              <a:rPr lang="en-US" sz="4800" b="1" dirty="0"/>
              <a:t>Time</a:t>
            </a:r>
          </a:p>
        </p:txBody>
      </p:sp>
      <p:sp>
        <p:nvSpPr>
          <p:cNvPr id="11" name="TextBox 10">
            <a:extLst>
              <a:ext uri="{FF2B5EF4-FFF2-40B4-BE49-F238E27FC236}">
                <a16:creationId xmlns:a16="http://schemas.microsoft.com/office/drawing/2014/main" id="{6EC0192A-EFF8-9CDB-C129-AE2FC140D5C7}"/>
              </a:ext>
            </a:extLst>
          </p:cNvPr>
          <p:cNvSpPr txBox="1"/>
          <p:nvPr/>
        </p:nvSpPr>
        <p:spPr>
          <a:xfrm>
            <a:off x="2190136" y="4103027"/>
            <a:ext cx="2515305" cy="830997"/>
          </a:xfrm>
          <a:prstGeom prst="rect">
            <a:avLst/>
          </a:prstGeom>
          <a:noFill/>
        </p:spPr>
        <p:txBody>
          <a:bodyPr wrap="none" rtlCol="0">
            <a:spAutoFit/>
          </a:bodyPr>
          <a:lstStyle/>
          <a:p>
            <a:pPr algn="ctr"/>
            <a:r>
              <a:rPr lang="en-US" sz="4800" b="1" dirty="0"/>
              <a:t>Resource</a:t>
            </a:r>
          </a:p>
        </p:txBody>
      </p:sp>
      <p:sp>
        <p:nvSpPr>
          <p:cNvPr id="12" name="TextBox 11">
            <a:extLst>
              <a:ext uri="{FF2B5EF4-FFF2-40B4-BE49-F238E27FC236}">
                <a16:creationId xmlns:a16="http://schemas.microsoft.com/office/drawing/2014/main" id="{A1353567-656C-18AE-0987-3D18D1AEB088}"/>
              </a:ext>
            </a:extLst>
          </p:cNvPr>
          <p:cNvSpPr txBox="1"/>
          <p:nvPr/>
        </p:nvSpPr>
        <p:spPr>
          <a:xfrm>
            <a:off x="2877329" y="5408214"/>
            <a:ext cx="6437340" cy="646331"/>
          </a:xfrm>
          <a:prstGeom prst="rect">
            <a:avLst/>
          </a:prstGeom>
          <a:noFill/>
        </p:spPr>
        <p:txBody>
          <a:bodyPr wrap="none" rtlCol="0">
            <a:spAutoFit/>
          </a:bodyPr>
          <a:lstStyle/>
          <a:p>
            <a:pPr algn="ctr"/>
            <a:r>
              <a:rPr lang="en-US" sz="3600" b="1" dirty="0"/>
              <a:t>Good, quick or cheap – pick two.</a:t>
            </a:r>
          </a:p>
        </p:txBody>
      </p:sp>
    </p:spTree>
    <p:extLst>
      <p:ext uri="{BB962C8B-B14F-4D97-AF65-F5344CB8AC3E}">
        <p14:creationId xmlns:p14="http://schemas.microsoft.com/office/powerpoint/2010/main" val="4106710174"/>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shape&#10;&#10;Description automatically generated">
            <a:extLst>
              <a:ext uri="{FF2B5EF4-FFF2-40B4-BE49-F238E27FC236}">
                <a16:creationId xmlns:a16="http://schemas.microsoft.com/office/drawing/2014/main" id="{E6B427B3-91BC-91A1-4935-48481F59EF59}"/>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Our proposed themes</a:t>
            </a:r>
            <a:endParaRPr lang="en-US" sz="28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6AE091B-92AC-CD7A-9DFF-7CA0723B4142}"/>
              </a:ext>
            </a:extLst>
          </p:cNvPr>
          <p:cNvSpPr txBox="1"/>
          <p:nvPr/>
        </p:nvSpPr>
        <p:spPr>
          <a:xfrm>
            <a:off x="4062540" y="992728"/>
            <a:ext cx="2178189" cy="3693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rgbClr val="003087"/>
                </a:solidFill>
              </a:rPr>
              <a:t>Aim</a:t>
            </a:r>
            <a:endParaRPr lang="en-GB" dirty="0"/>
          </a:p>
        </p:txBody>
      </p:sp>
      <p:sp>
        <p:nvSpPr>
          <p:cNvPr id="6" name="Rectangle 5">
            <a:extLst>
              <a:ext uri="{FF2B5EF4-FFF2-40B4-BE49-F238E27FC236}">
                <a16:creationId xmlns:a16="http://schemas.microsoft.com/office/drawing/2014/main" id="{A614D1F6-38F4-DFD7-8523-47D6C6E760DC}"/>
              </a:ext>
            </a:extLst>
          </p:cNvPr>
          <p:cNvSpPr/>
          <p:nvPr/>
        </p:nvSpPr>
        <p:spPr>
          <a:xfrm>
            <a:off x="4059313" y="1507941"/>
            <a:ext cx="2178189" cy="962349"/>
          </a:xfrm>
          <a:prstGeom prst="rect">
            <a:avLst/>
          </a:prstGeom>
          <a:solidFill>
            <a:schemeClr val="accent5">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effectLst/>
              </a:rPr>
              <a:t>A clear role for ShCR as part of an overarching record and plan sharing strategy</a:t>
            </a:r>
            <a:endParaRPr lang="en-US" sz="1200" dirty="0">
              <a:solidFill>
                <a:schemeClr val="dk1"/>
              </a:solidFill>
              <a:cs typeface="Arial"/>
            </a:endParaRPr>
          </a:p>
        </p:txBody>
      </p:sp>
      <p:sp>
        <p:nvSpPr>
          <p:cNvPr id="7" name="Arrow: Pentagon 7">
            <a:extLst>
              <a:ext uri="{FF2B5EF4-FFF2-40B4-BE49-F238E27FC236}">
                <a16:creationId xmlns:a16="http://schemas.microsoft.com/office/drawing/2014/main" id="{562A8D2C-61F6-B2E9-7AAC-14F20CA6C4D2}"/>
              </a:ext>
            </a:extLst>
          </p:cNvPr>
          <p:cNvSpPr/>
          <p:nvPr/>
        </p:nvSpPr>
        <p:spPr>
          <a:xfrm>
            <a:off x="338206" y="1507941"/>
            <a:ext cx="3642362" cy="962349"/>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solidFill>
              </a:rPr>
              <a:t>1. </a:t>
            </a:r>
            <a:r>
              <a:rPr lang="en-GB" sz="2000" b="1" dirty="0">
                <a:solidFill>
                  <a:schemeClr val="accent5"/>
                </a:solidFill>
              </a:rPr>
              <a:t>Record Sharing Strategy</a:t>
            </a:r>
            <a:endParaRPr lang="en-GB" sz="2000" dirty="0">
              <a:solidFill>
                <a:schemeClr val="accent5"/>
              </a:solidFill>
            </a:endParaRPr>
          </a:p>
        </p:txBody>
      </p:sp>
      <p:sp>
        <p:nvSpPr>
          <p:cNvPr id="8" name="Arrow: Pentagon 16">
            <a:extLst>
              <a:ext uri="{FF2B5EF4-FFF2-40B4-BE49-F238E27FC236}">
                <a16:creationId xmlns:a16="http://schemas.microsoft.com/office/drawing/2014/main" id="{E11AB601-D5DA-37D3-8CD2-526CBBE5FA1C}"/>
              </a:ext>
            </a:extLst>
          </p:cNvPr>
          <p:cNvSpPr/>
          <p:nvPr/>
        </p:nvSpPr>
        <p:spPr>
          <a:xfrm>
            <a:off x="338207" y="2563000"/>
            <a:ext cx="3642362" cy="962349"/>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000" dirty="0">
                <a:solidFill>
                  <a:schemeClr val="accent5"/>
                </a:solidFill>
                <a:ea typeface="+mn-lt"/>
                <a:cs typeface="+mn-lt"/>
              </a:rPr>
              <a:t>2. </a:t>
            </a:r>
            <a:r>
              <a:rPr lang="en-GB" sz="2000" b="1" dirty="0">
                <a:solidFill>
                  <a:schemeClr val="accent5"/>
                </a:solidFill>
                <a:ea typeface="+mn-lt"/>
                <a:cs typeface="+mn-lt"/>
              </a:rPr>
              <a:t>Interoperability between </a:t>
            </a:r>
            <a:r>
              <a:rPr lang="en-GB" sz="2000" b="1" dirty="0" err="1">
                <a:solidFill>
                  <a:schemeClr val="accent5"/>
                </a:solidFill>
                <a:ea typeface="+mn-lt"/>
                <a:cs typeface="+mn-lt"/>
              </a:rPr>
              <a:t>ShCRs</a:t>
            </a:r>
            <a:r>
              <a:rPr lang="en-GB" sz="2000" b="1" dirty="0">
                <a:solidFill>
                  <a:schemeClr val="accent5"/>
                </a:solidFill>
                <a:ea typeface="+mn-lt"/>
                <a:cs typeface="+mn-lt"/>
              </a:rPr>
              <a:t> and with social care</a:t>
            </a:r>
            <a:endParaRPr lang="en-US" sz="2000" dirty="0">
              <a:solidFill>
                <a:schemeClr val="accent5"/>
              </a:solidFill>
            </a:endParaRPr>
          </a:p>
        </p:txBody>
      </p:sp>
      <p:sp>
        <p:nvSpPr>
          <p:cNvPr id="9" name="Rectangle 8">
            <a:extLst>
              <a:ext uri="{FF2B5EF4-FFF2-40B4-BE49-F238E27FC236}">
                <a16:creationId xmlns:a16="http://schemas.microsoft.com/office/drawing/2014/main" id="{1AD6E011-5FE0-B577-4E42-1A28CAE86E5B}"/>
              </a:ext>
            </a:extLst>
          </p:cNvPr>
          <p:cNvSpPr/>
          <p:nvPr/>
        </p:nvSpPr>
        <p:spPr>
          <a:xfrm>
            <a:off x="4059310" y="4704068"/>
            <a:ext cx="2178189" cy="962349"/>
          </a:xfrm>
          <a:prstGeom prst="rect">
            <a:avLst/>
          </a:prstGeom>
          <a:solidFill>
            <a:schemeClr val="accent5">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dirty="0"/>
              <a:t>Benefits associated with ShCR convergence identified and realised</a:t>
            </a:r>
          </a:p>
        </p:txBody>
      </p:sp>
      <p:sp>
        <p:nvSpPr>
          <p:cNvPr id="10" name="Arrow: Pentagon 5">
            <a:extLst>
              <a:ext uri="{FF2B5EF4-FFF2-40B4-BE49-F238E27FC236}">
                <a16:creationId xmlns:a16="http://schemas.microsoft.com/office/drawing/2014/main" id="{E4C98E9E-F9C9-39FB-A309-E6D5A09BD23C}"/>
              </a:ext>
            </a:extLst>
          </p:cNvPr>
          <p:cNvSpPr/>
          <p:nvPr/>
        </p:nvSpPr>
        <p:spPr>
          <a:xfrm>
            <a:off x="338207" y="3628402"/>
            <a:ext cx="3642362" cy="962349"/>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000" dirty="0">
                <a:solidFill>
                  <a:schemeClr val="accent5"/>
                </a:solidFill>
                <a:ea typeface="+mn-lt"/>
                <a:cs typeface="+mn-lt"/>
              </a:rPr>
              <a:t>3. </a:t>
            </a:r>
            <a:r>
              <a:rPr lang="en-GB" sz="2000" b="1" dirty="0">
                <a:solidFill>
                  <a:schemeClr val="accent5"/>
                </a:solidFill>
                <a:ea typeface="+mn-lt"/>
                <a:cs typeface="+mn-lt"/>
              </a:rPr>
              <a:t>Levelling Up ShCR provision </a:t>
            </a:r>
            <a:endParaRPr lang="en-GB" sz="2000" dirty="0">
              <a:solidFill>
                <a:schemeClr val="accent5"/>
              </a:solidFill>
              <a:cs typeface="Arial"/>
            </a:endParaRPr>
          </a:p>
        </p:txBody>
      </p:sp>
      <p:sp>
        <p:nvSpPr>
          <p:cNvPr id="11" name="Arrow: Pentagon 6">
            <a:extLst>
              <a:ext uri="{FF2B5EF4-FFF2-40B4-BE49-F238E27FC236}">
                <a16:creationId xmlns:a16="http://schemas.microsoft.com/office/drawing/2014/main" id="{52C89548-8CA8-3B3E-EE6A-A4220EC3DE1A}"/>
              </a:ext>
            </a:extLst>
          </p:cNvPr>
          <p:cNvSpPr/>
          <p:nvPr/>
        </p:nvSpPr>
        <p:spPr>
          <a:xfrm>
            <a:off x="338208" y="5778627"/>
            <a:ext cx="3642362" cy="962349"/>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000" dirty="0">
                <a:solidFill>
                  <a:schemeClr val="accent5"/>
                </a:solidFill>
                <a:ea typeface="+mn-lt"/>
                <a:cs typeface="+mn-lt"/>
              </a:rPr>
              <a:t>5. </a:t>
            </a:r>
            <a:r>
              <a:rPr lang="en-GB" sz="2000" b="1" dirty="0">
                <a:solidFill>
                  <a:schemeClr val="accent5"/>
                </a:solidFill>
                <a:ea typeface="+mn-lt"/>
                <a:cs typeface="+mn-lt"/>
              </a:rPr>
              <a:t>ShCR Sustainability post 2025</a:t>
            </a:r>
            <a:r>
              <a:rPr lang="en-GB" sz="2000" dirty="0">
                <a:solidFill>
                  <a:schemeClr val="accent5"/>
                </a:solidFill>
                <a:ea typeface="+mn-lt"/>
                <a:cs typeface="+mn-lt"/>
              </a:rPr>
              <a:t> </a:t>
            </a:r>
            <a:endParaRPr lang="en-GB" sz="2000" dirty="0">
              <a:solidFill>
                <a:schemeClr val="accent5"/>
              </a:solidFill>
              <a:cs typeface="Arial"/>
            </a:endParaRPr>
          </a:p>
        </p:txBody>
      </p:sp>
      <p:sp>
        <p:nvSpPr>
          <p:cNvPr id="12" name="Arrow: Pentagon 8">
            <a:extLst>
              <a:ext uri="{FF2B5EF4-FFF2-40B4-BE49-F238E27FC236}">
                <a16:creationId xmlns:a16="http://schemas.microsoft.com/office/drawing/2014/main" id="{05A005E7-7EBD-AF5B-2447-47F16C6E1A19}"/>
              </a:ext>
            </a:extLst>
          </p:cNvPr>
          <p:cNvSpPr/>
          <p:nvPr/>
        </p:nvSpPr>
        <p:spPr>
          <a:xfrm>
            <a:off x="338206" y="4704068"/>
            <a:ext cx="3642362" cy="962349"/>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000" dirty="0">
                <a:solidFill>
                  <a:schemeClr val="accent5"/>
                </a:solidFill>
                <a:ea typeface="+mn-lt"/>
                <a:cs typeface="+mn-lt"/>
              </a:rPr>
              <a:t>4. </a:t>
            </a:r>
            <a:r>
              <a:rPr lang="en-GB" sz="2000" b="1" dirty="0">
                <a:solidFill>
                  <a:schemeClr val="accent5"/>
                </a:solidFill>
                <a:ea typeface="+mn-lt"/>
                <a:cs typeface="+mn-lt"/>
              </a:rPr>
              <a:t>Convergence of </a:t>
            </a:r>
            <a:r>
              <a:rPr lang="en-GB" sz="2000" b="1" dirty="0" err="1">
                <a:solidFill>
                  <a:schemeClr val="accent5"/>
                </a:solidFill>
                <a:ea typeface="+mn-lt"/>
                <a:cs typeface="+mn-lt"/>
              </a:rPr>
              <a:t>ShCRs</a:t>
            </a:r>
            <a:endParaRPr lang="en-GB" sz="2000" dirty="0">
              <a:solidFill>
                <a:srgbClr val="FFFFFF"/>
              </a:solidFill>
              <a:cs typeface="Arial"/>
            </a:endParaRPr>
          </a:p>
        </p:txBody>
      </p:sp>
      <p:sp>
        <p:nvSpPr>
          <p:cNvPr id="13" name="Rectangle 12">
            <a:extLst>
              <a:ext uri="{FF2B5EF4-FFF2-40B4-BE49-F238E27FC236}">
                <a16:creationId xmlns:a16="http://schemas.microsoft.com/office/drawing/2014/main" id="{E05CB9E6-E522-6654-F7F3-1E85529B54E5}"/>
              </a:ext>
            </a:extLst>
          </p:cNvPr>
          <p:cNvSpPr/>
          <p:nvPr/>
        </p:nvSpPr>
        <p:spPr>
          <a:xfrm>
            <a:off x="4059313" y="2563000"/>
            <a:ext cx="2178189" cy="962349"/>
          </a:xfrm>
          <a:prstGeom prst="rect">
            <a:avLst/>
          </a:prstGeom>
          <a:solidFill>
            <a:schemeClr val="accent5">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200" dirty="0"/>
              <a:t>A fully interoperable ShCR capability to help individuals get the most appropriate and tailored care wherever they are in England</a:t>
            </a:r>
            <a:endParaRPr lang="en-GB" sz="1200" dirty="0">
              <a:cs typeface="Arial"/>
            </a:endParaRPr>
          </a:p>
        </p:txBody>
      </p:sp>
      <p:sp>
        <p:nvSpPr>
          <p:cNvPr id="14" name="Rectangle 13">
            <a:extLst>
              <a:ext uri="{FF2B5EF4-FFF2-40B4-BE49-F238E27FC236}">
                <a16:creationId xmlns:a16="http://schemas.microsoft.com/office/drawing/2014/main" id="{3248B6F4-8C66-426D-E3F0-3A90344ACA9C}"/>
              </a:ext>
            </a:extLst>
          </p:cNvPr>
          <p:cNvSpPr/>
          <p:nvPr/>
        </p:nvSpPr>
        <p:spPr>
          <a:xfrm>
            <a:off x="4059313" y="3628402"/>
            <a:ext cx="2178189" cy="962349"/>
          </a:xfrm>
          <a:prstGeom prst="rect">
            <a:avLst/>
          </a:prstGeom>
          <a:solidFill>
            <a:schemeClr val="accent5">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200" dirty="0"/>
              <a:t>Increased breadth &amp; depth of  ShCRs to a wider range of health &amp; care settings also to include personalised care plans</a:t>
            </a:r>
            <a:endParaRPr lang="en-US" sz="1200" dirty="0"/>
          </a:p>
        </p:txBody>
      </p:sp>
      <p:sp>
        <p:nvSpPr>
          <p:cNvPr id="15" name="Rectangle 14">
            <a:extLst>
              <a:ext uri="{FF2B5EF4-FFF2-40B4-BE49-F238E27FC236}">
                <a16:creationId xmlns:a16="http://schemas.microsoft.com/office/drawing/2014/main" id="{1CC8AFA4-79CA-DE8C-E6F7-C48B970EC4BF}"/>
              </a:ext>
            </a:extLst>
          </p:cNvPr>
          <p:cNvSpPr/>
          <p:nvPr/>
        </p:nvSpPr>
        <p:spPr>
          <a:xfrm>
            <a:off x="4059313" y="5778627"/>
            <a:ext cx="2178189" cy="962349"/>
          </a:xfrm>
          <a:prstGeom prst="rect">
            <a:avLst/>
          </a:prstGeom>
          <a:solidFill>
            <a:schemeClr val="accent5">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14999"/>
              </a:lnSpc>
            </a:pPr>
            <a:r>
              <a:rPr lang="en-GB" sz="1200" dirty="0"/>
              <a:t>All ICBs &amp; ICB Collaboratives are locally sustainable</a:t>
            </a:r>
            <a:endParaRPr lang="en-US" sz="1200" dirty="0">
              <a:solidFill>
                <a:schemeClr val="dk1"/>
              </a:solidFill>
              <a:highlight>
                <a:srgbClr val="FFFF00"/>
              </a:highlight>
              <a:cs typeface="Arial"/>
            </a:endParaRPr>
          </a:p>
        </p:txBody>
      </p:sp>
      <p:sp>
        <p:nvSpPr>
          <p:cNvPr id="16" name="Rectangle 15">
            <a:extLst>
              <a:ext uri="{FF2B5EF4-FFF2-40B4-BE49-F238E27FC236}">
                <a16:creationId xmlns:a16="http://schemas.microsoft.com/office/drawing/2014/main" id="{D747D737-0A67-AA7E-C172-E0EFE7B3376A}"/>
              </a:ext>
            </a:extLst>
          </p:cNvPr>
          <p:cNvSpPr/>
          <p:nvPr/>
        </p:nvSpPr>
        <p:spPr>
          <a:xfrm>
            <a:off x="6358574" y="1507941"/>
            <a:ext cx="2178189" cy="962349"/>
          </a:xfrm>
          <a:prstGeom prst="rect">
            <a:avLst/>
          </a:prstGeom>
          <a:solidFill>
            <a:schemeClr val="accent5">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t>Agreed record and plan sharing strategy</a:t>
            </a:r>
          </a:p>
          <a:p>
            <a:endParaRPr lang="en-GB" sz="1200" dirty="0">
              <a:effectLst/>
            </a:endParaRPr>
          </a:p>
          <a:p>
            <a:r>
              <a:rPr lang="en-GB" sz="1200" b="1" dirty="0">
                <a:effectLst/>
              </a:rPr>
              <a:t>Completion Date: 30/06/24</a:t>
            </a:r>
          </a:p>
        </p:txBody>
      </p:sp>
      <p:sp>
        <p:nvSpPr>
          <p:cNvPr id="17" name="TextBox 16">
            <a:extLst>
              <a:ext uri="{FF2B5EF4-FFF2-40B4-BE49-F238E27FC236}">
                <a16:creationId xmlns:a16="http://schemas.microsoft.com/office/drawing/2014/main" id="{9930A4C3-4D00-081E-7FC5-764C2B7056ED}"/>
              </a:ext>
            </a:extLst>
          </p:cNvPr>
          <p:cNvSpPr txBox="1"/>
          <p:nvPr/>
        </p:nvSpPr>
        <p:spPr>
          <a:xfrm>
            <a:off x="6397071" y="987468"/>
            <a:ext cx="2178189" cy="3693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rgbClr val="003087"/>
                </a:solidFill>
              </a:rPr>
              <a:t>23/24 Milestone</a:t>
            </a:r>
            <a:endParaRPr lang="en-GB" dirty="0"/>
          </a:p>
        </p:txBody>
      </p:sp>
      <p:sp>
        <p:nvSpPr>
          <p:cNvPr id="18" name="TextBox 17">
            <a:extLst>
              <a:ext uri="{FF2B5EF4-FFF2-40B4-BE49-F238E27FC236}">
                <a16:creationId xmlns:a16="http://schemas.microsoft.com/office/drawing/2014/main" id="{E80DAC05-CE95-35A6-7497-52AA8BE79E37}"/>
              </a:ext>
            </a:extLst>
          </p:cNvPr>
          <p:cNvSpPr txBox="1"/>
          <p:nvPr/>
        </p:nvSpPr>
        <p:spPr>
          <a:xfrm>
            <a:off x="8657834" y="983292"/>
            <a:ext cx="2178190" cy="3693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rgbClr val="003087"/>
                </a:solidFill>
              </a:rPr>
              <a:t>24/25 Milestone</a:t>
            </a:r>
            <a:endParaRPr lang="en-GB" dirty="0"/>
          </a:p>
        </p:txBody>
      </p:sp>
      <p:sp>
        <p:nvSpPr>
          <p:cNvPr id="19" name="Rectangle 18">
            <a:extLst>
              <a:ext uri="{FF2B5EF4-FFF2-40B4-BE49-F238E27FC236}">
                <a16:creationId xmlns:a16="http://schemas.microsoft.com/office/drawing/2014/main" id="{6EB57E0F-4E9C-CB58-C11D-AF593549C740}"/>
              </a:ext>
            </a:extLst>
          </p:cNvPr>
          <p:cNvSpPr/>
          <p:nvPr/>
        </p:nvSpPr>
        <p:spPr>
          <a:xfrm>
            <a:off x="8679776" y="2563000"/>
            <a:ext cx="2178189" cy="962349"/>
          </a:xfrm>
          <a:prstGeom prst="rect">
            <a:avLst/>
          </a:prstGeom>
          <a:solidFill>
            <a:schemeClr val="accent5">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t>100% ICB’s (42/42) involved in inter-ShCR interoperability </a:t>
            </a:r>
          </a:p>
          <a:p>
            <a:endParaRPr lang="en-GB" sz="1200" dirty="0">
              <a:solidFill>
                <a:schemeClr val="dk1"/>
              </a:solidFill>
              <a:cs typeface="Arial"/>
            </a:endParaRPr>
          </a:p>
          <a:p>
            <a:r>
              <a:rPr lang="en-GB" sz="1200" b="1" dirty="0">
                <a:effectLst/>
              </a:rPr>
              <a:t>Completion Date: 30/03/25</a:t>
            </a:r>
            <a:r>
              <a:rPr lang="en-GB" sz="1200" dirty="0">
                <a:effectLst/>
              </a:rPr>
              <a:t> </a:t>
            </a:r>
            <a:endParaRPr lang="en-US" sz="1200" dirty="0">
              <a:solidFill>
                <a:schemeClr val="dk1"/>
              </a:solidFill>
              <a:cs typeface="Arial"/>
            </a:endParaRPr>
          </a:p>
        </p:txBody>
      </p:sp>
      <p:sp>
        <p:nvSpPr>
          <p:cNvPr id="20" name="Rectangle 19">
            <a:extLst>
              <a:ext uri="{FF2B5EF4-FFF2-40B4-BE49-F238E27FC236}">
                <a16:creationId xmlns:a16="http://schemas.microsoft.com/office/drawing/2014/main" id="{845FBE1C-3EAD-81D9-299D-AB09C8BD06BC}"/>
              </a:ext>
            </a:extLst>
          </p:cNvPr>
          <p:cNvSpPr/>
          <p:nvPr/>
        </p:nvSpPr>
        <p:spPr>
          <a:xfrm>
            <a:off x="8679776" y="3628402"/>
            <a:ext cx="2178189" cy="962349"/>
          </a:xfrm>
          <a:prstGeom prst="rect">
            <a:avLst/>
          </a:prstGeom>
          <a:solidFill>
            <a:schemeClr val="accent5">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t>All ShCRs achieve </a:t>
            </a:r>
            <a:r>
              <a:rPr lang="en-GB" sz="1200" dirty="0">
                <a:effectLst/>
                <a:ea typeface="Times New Roman" panose="02020603050405020304" pitchFamily="18" charset="0"/>
                <a:cs typeface="Calibri" panose="020F0502020204030204" pitchFamily="34" charset="0"/>
              </a:rPr>
              <a:t>“level-2” breadth &amp; depth standards </a:t>
            </a:r>
            <a:endParaRPr lang="en-GB" sz="1200" dirty="0"/>
          </a:p>
          <a:p>
            <a:endParaRPr lang="en-GB" sz="1100" dirty="0">
              <a:solidFill>
                <a:schemeClr val="dk1"/>
              </a:solidFill>
              <a:cs typeface="Arial"/>
            </a:endParaRPr>
          </a:p>
          <a:p>
            <a:r>
              <a:rPr lang="en-GB" sz="1200" b="1" dirty="0">
                <a:effectLst/>
              </a:rPr>
              <a:t>Completion Date: 30/03/25</a:t>
            </a:r>
            <a:endParaRPr lang="en-US" sz="1200" b="1" dirty="0">
              <a:solidFill>
                <a:schemeClr val="dk1"/>
              </a:solidFill>
              <a:cs typeface="Arial"/>
            </a:endParaRPr>
          </a:p>
        </p:txBody>
      </p:sp>
      <p:sp>
        <p:nvSpPr>
          <p:cNvPr id="21" name="Rectangle 20">
            <a:extLst>
              <a:ext uri="{FF2B5EF4-FFF2-40B4-BE49-F238E27FC236}">
                <a16:creationId xmlns:a16="http://schemas.microsoft.com/office/drawing/2014/main" id="{51777F27-2C70-02AE-07BE-85FD5EBF01FE}"/>
              </a:ext>
            </a:extLst>
          </p:cNvPr>
          <p:cNvSpPr/>
          <p:nvPr/>
        </p:nvSpPr>
        <p:spPr>
          <a:xfrm>
            <a:off x="8679776" y="4702961"/>
            <a:ext cx="2178189" cy="962349"/>
          </a:xfrm>
          <a:prstGeom prst="rect">
            <a:avLst/>
          </a:prstGeom>
          <a:solidFill>
            <a:schemeClr val="accent5">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effectLst/>
              </a:rPr>
              <a:t>Supplier convergence strategy implemented</a:t>
            </a:r>
          </a:p>
          <a:p>
            <a:endParaRPr lang="en-GB" sz="1200" dirty="0"/>
          </a:p>
          <a:p>
            <a:r>
              <a:rPr lang="en-GB" sz="1200" b="1" dirty="0">
                <a:effectLst/>
              </a:rPr>
              <a:t>Completion Date: 30/03/25</a:t>
            </a:r>
            <a:r>
              <a:rPr lang="en-GB" sz="1200" dirty="0">
                <a:effectLst/>
              </a:rPr>
              <a:t> </a:t>
            </a:r>
            <a:endParaRPr lang="en-US" sz="1200" dirty="0">
              <a:solidFill>
                <a:schemeClr val="dk1"/>
              </a:solidFill>
              <a:cs typeface="Arial"/>
            </a:endParaRPr>
          </a:p>
        </p:txBody>
      </p:sp>
      <p:sp>
        <p:nvSpPr>
          <p:cNvPr id="22" name="Rectangle 21">
            <a:extLst>
              <a:ext uri="{FF2B5EF4-FFF2-40B4-BE49-F238E27FC236}">
                <a16:creationId xmlns:a16="http://schemas.microsoft.com/office/drawing/2014/main" id="{1FE81E64-D0C5-C80B-C4C0-BFCDEF6F99A0}"/>
              </a:ext>
            </a:extLst>
          </p:cNvPr>
          <p:cNvSpPr/>
          <p:nvPr/>
        </p:nvSpPr>
        <p:spPr>
          <a:xfrm>
            <a:off x="8679776" y="5778627"/>
            <a:ext cx="2178189" cy="962349"/>
          </a:xfrm>
          <a:prstGeom prst="rect">
            <a:avLst/>
          </a:prstGeom>
          <a:solidFill>
            <a:schemeClr val="accent5">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effectLst/>
              </a:rPr>
              <a:t>All </a:t>
            </a:r>
            <a:r>
              <a:rPr lang="en-GB" sz="1200" dirty="0" err="1">
                <a:effectLst/>
              </a:rPr>
              <a:t>ShCRs</a:t>
            </a:r>
            <a:r>
              <a:rPr lang="en-GB" sz="1200" dirty="0">
                <a:effectLst/>
              </a:rPr>
              <a:t> fully self funding as part of BAU covering at least the </a:t>
            </a:r>
            <a:r>
              <a:rPr lang="en-GB" sz="1200" dirty="0"/>
              <a:t>“level-2” </a:t>
            </a:r>
            <a:r>
              <a:rPr lang="en-GB" sz="1200" dirty="0">
                <a:effectLst/>
              </a:rPr>
              <a:t>standard of ShCR </a:t>
            </a:r>
          </a:p>
          <a:p>
            <a:endParaRPr lang="en-GB" sz="1200" dirty="0">
              <a:effectLst/>
            </a:endParaRPr>
          </a:p>
          <a:p>
            <a:r>
              <a:rPr lang="en-GB" sz="1200" b="1" dirty="0">
                <a:effectLst/>
              </a:rPr>
              <a:t>Completion Date: 30/03/25</a:t>
            </a:r>
            <a:r>
              <a:rPr lang="en-GB" sz="1200" dirty="0">
                <a:effectLst/>
              </a:rPr>
              <a:t> </a:t>
            </a:r>
            <a:endParaRPr lang="en-US" sz="1200" dirty="0">
              <a:solidFill>
                <a:schemeClr val="dk1"/>
              </a:solidFill>
              <a:cs typeface="Arial"/>
            </a:endParaRPr>
          </a:p>
        </p:txBody>
      </p:sp>
      <p:sp>
        <p:nvSpPr>
          <p:cNvPr id="23" name="Rectangle 22">
            <a:extLst>
              <a:ext uri="{FF2B5EF4-FFF2-40B4-BE49-F238E27FC236}">
                <a16:creationId xmlns:a16="http://schemas.microsoft.com/office/drawing/2014/main" id="{2E1D6227-4C2B-A9CC-5677-BE3C6968B9A1}"/>
              </a:ext>
            </a:extLst>
          </p:cNvPr>
          <p:cNvSpPr/>
          <p:nvPr/>
        </p:nvSpPr>
        <p:spPr>
          <a:xfrm>
            <a:off x="6358574" y="2563000"/>
            <a:ext cx="2178189" cy="962349"/>
          </a:xfrm>
          <a:prstGeom prst="rect">
            <a:avLst/>
          </a:prstGeom>
          <a:solidFill>
            <a:schemeClr val="accent5">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t>25% ICB’s (10/42) involved in inter-ShCR interoperability </a:t>
            </a:r>
          </a:p>
          <a:p>
            <a:endParaRPr lang="en-GB" sz="1200" dirty="0">
              <a:solidFill>
                <a:schemeClr val="dk1"/>
              </a:solidFill>
              <a:cs typeface="Arial"/>
            </a:endParaRPr>
          </a:p>
          <a:p>
            <a:r>
              <a:rPr lang="en-GB" sz="1200" b="1" dirty="0">
                <a:effectLst/>
              </a:rPr>
              <a:t>Completion Date: 30/03/24</a:t>
            </a:r>
          </a:p>
        </p:txBody>
      </p:sp>
      <p:sp>
        <p:nvSpPr>
          <p:cNvPr id="24" name="Rectangle 23">
            <a:extLst>
              <a:ext uri="{FF2B5EF4-FFF2-40B4-BE49-F238E27FC236}">
                <a16:creationId xmlns:a16="http://schemas.microsoft.com/office/drawing/2014/main" id="{602A72E1-2CC7-CD36-3182-3BBD744BCDB7}"/>
              </a:ext>
            </a:extLst>
          </p:cNvPr>
          <p:cNvSpPr/>
          <p:nvPr/>
        </p:nvSpPr>
        <p:spPr>
          <a:xfrm>
            <a:off x="6358574" y="3628402"/>
            <a:ext cx="2178189" cy="962349"/>
          </a:xfrm>
          <a:prstGeom prst="rect">
            <a:avLst/>
          </a:prstGeom>
          <a:solidFill>
            <a:schemeClr val="accent5">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effectLst/>
                <a:ea typeface="Times New Roman" panose="02020603050405020304" pitchFamily="18" charset="0"/>
                <a:cs typeface="Calibri" panose="020F0502020204030204" pitchFamily="34" charset="0"/>
              </a:rPr>
              <a:t>Defined “level-2” breadth &amp; depth standards for all ShCRs</a:t>
            </a:r>
          </a:p>
          <a:p>
            <a:endParaRPr lang="en-GB" sz="1000" dirty="0">
              <a:effectLst/>
            </a:endParaRPr>
          </a:p>
          <a:p>
            <a:r>
              <a:rPr lang="en-GB" sz="1200" b="1" dirty="0">
                <a:effectLst/>
              </a:rPr>
              <a:t>Completion Date: 30/09/23</a:t>
            </a:r>
            <a:endParaRPr lang="en-US" sz="1200" b="1" dirty="0">
              <a:solidFill>
                <a:schemeClr val="dk1"/>
              </a:solidFill>
              <a:cs typeface="Arial"/>
            </a:endParaRPr>
          </a:p>
        </p:txBody>
      </p:sp>
      <p:sp>
        <p:nvSpPr>
          <p:cNvPr id="25" name="Rectangle 24">
            <a:extLst>
              <a:ext uri="{FF2B5EF4-FFF2-40B4-BE49-F238E27FC236}">
                <a16:creationId xmlns:a16="http://schemas.microsoft.com/office/drawing/2014/main" id="{D855088D-B682-26A7-3515-E5A4BC6922E4}"/>
              </a:ext>
            </a:extLst>
          </p:cNvPr>
          <p:cNvSpPr/>
          <p:nvPr/>
        </p:nvSpPr>
        <p:spPr>
          <a:xfrm>
            <a:off x="6358572" y="4704068"/>
            <a:ext cx="2178189" cy="962349"/>
          </a:xfrm>
          <a:prstGeom prst="rect">
            <a:avLst/>
          </a:prstGeom>
          <a:solidFill>
            <a:schemeClr val="accent5">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t>Discovery and a</a:t>
            </a:r>
            <a:r>
              <a:rPr lang="en-GB" sz="1200" dirty="0">
                <a:effectLst/>
              </a:rPr>
              <a:t>greed supplier convergence strategy complete</a:t>
            </a:r>
          </a:p>
          <a:p>
            <a:endParaRPr lang="en-GB" sz="1200" dirty="0"/>
          </a:p>
          <a:p>
            <a:r>
              <a:rPr lang="en-GB" sz="1200" b="1" dirty="0">
                <a:effectLst/>
              </a:rPr>
              <a:t>Completion Date: 30/09/24</a:t>
            </a:r>
          </a:p>
        </p:txBody>
      </p:sp>
      <p:sp>
        <p:nvSpPr>
          <p:cNvPr id="26" name="Rectangle 25">
            <a:extLst>
              <a:ext uri="{FF2B5EF4-FFF2-40B4-BE49-F238E27FC236}">
                <a16:creationId xmlns:a16="http://schemas.microsoft.com/office/drawing/2014/main" id="{11584A70-5076-9376-23C1-96CE37AAE392}"/>
              </a:ext>
            </a:extLst>
          </p:cNvPr>
          <p:cNvSpPr/>
          <p:nvPr/>
        </p:nvSpPr>
        <p:spPr>
          <a:xfrm>
            <a:off x="6358578" y="5778627"/>
            <a:ext cx="2178189" cy="962349"/>
          </a:xfrm>
          <a:prstGeom prst="rect">
            <a:avLst/>
          </a:prstGeom>
          <a:solidFill>
            <a:schemeClr val="accent5">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effectLst/>
              </a:rPr>
              <a:t>Confirmation of current funding status and plan for moving to local BAU funding for each ICB</a:t>
            </a:r>
          </a:p>
          <a:p>
            <a:endParaRPr lang="en-GB" sz="1200" dirty="0">
              <a:effectLst/>
            </a:endParaRPr>
          </a:p>
          <a:p>
            <a:r>
              <a:rPr lang="en-GB" sz="1200" b="1" dirty="0">
                <a:effectLst/>
              </a:rPr>
              <a:t>Completion Date: 30/03/24</a:t>
            </a:r>
            <a:endParaRPr lang="en-US" sz="1200" b="1" dirty="0">
              <a:solidFill>
                <a:schemeClr val="dk1"/>
              </a:solidFill>
              <a:cs typeface="Arial"/>
            </a:endParaRPr>
          </a:p>
        </p:txBody>
      </p:sp>
    </p:spTree>
    <p:extLst>
      <p:ext uri="{BB962C8B-B14F-4D97-AF65-F5344CB8AC3E}">
        <p14:creationId xmlns:p14="http://schemas.microsoft.com/office/powerpoint/2010/main" val="354234451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left)">
                                      <p:cBhvr>
                                        <p:cTn id="63" dur="5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left)">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left)">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wipe(left)">
                                      <p:cBhvr>
                                        <p:cTn id="78" dur="500"/>
                                        <p:tgtEl>
                                          <p:spTgt spid="11"/>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wipe(left)">
                                      <p:cBhvr>
                                        <p:cTn id="82" dur="500"/>
                                        <p:tgtEl>
                                          <p:spTgt spid="1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wipe(left)">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wipe(left)">
                                      <p:cBhvr>
                                        <p:cTn id="9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7FD865E-1F1B-5E91-0075-6C44384C8247}"/>
              </a:ext>
            </a:extLst>
          </p:cNvPr>
          <p:cNvSpPr txBox="1"/>
          <p:nvPr/>
        </p:nvSpPr>
        <p:spPr>
          <a:xfrm>
            <a:off x="428418" y="1434905"/>
            <a:ext cx="10809853" cy="1323439"/>
          </a:xfrm>
          <a:prstGeom prst="rect">
            <a:avLst/>
          </a:prstGeom>
          <a:noFill/>
        </p:spPr>
        <p:txBody>
          <a:bodyPr wrap="square" rtlCol="0">
            <a:spAutoFit/>
          </a:bodyPr>
          <a:lstStyle/>
          <a:p>
            <a:r>
              <a:rPr lang="en-GB" sz="4000" dirty="0">
                <a:effectLst/>
                <a:latin typeface="Calibri" panose="020F0502020204030204" pitchFamily="34" charset="0"/>
                <a:ea typeface="Calibri" panose="020F0502020204030204" pitchFamily="34" charset="0"/>
              </a:rPr>
              <a:t>Strategy - Is having a record sharing strategy statement something we should do nationally ?</a:t>
            </a:r>
            <a:endParaRPr lang="en-US" sz="4000" dirty="0"/>
          </a:p>
        </p:txBody>
      </p:sp>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National strategy</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Tree>
    <p:extLst>
      <p:ext uri="{BB962C8B-B14F-4D97-AF65-F5344CB8AC3E}">
        <p14:creationId xmlns:p14="http://schemas.microsoft.com/office/powerpoint/2010/main" val="1530981676"/>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7FD865E-1F1B-5E91-0075-6C44384C8247}"/>
              </a:ext>
            </a:extLst>
          </p:cNvPr>
          <p:cNvSpPr txBox="1"/>
          <p:nvPr/>
        </p:nvSpPr>
        <p:spPr>
          <a:xfrm>
            <a:off x="428418" y="1434905"/>
            <a:ext cx="10809853" cy="1323439"/>
          </a:xfrm>
          <a:prstGeom prst="rect">
            <a:avLst/>
          </a:prstGeom>
          <a:noFill/>
        </p:spPr>
        <p:txBody>
          <a:bodyPr wrap="square" rtlCol="0">
            <a:spAutoFit/>
          </a:bodyPr>
          <a:lstStyle/>
          <a:p>
            <a:r>
              <a:rPr lang="en-GB" sz="4000" dirty="0">
                <a:effectLst/>
                <a:latin typeface="Calibri" panose="020F0502020204030204" pitchFamily="34" charset="0"/>
                <a:ea typeface="Calibri" panose="020F0502020204030204" pitchFamily="34" charset="0"/>
              </a:rPr>
              <a:t>Is leading on inter-</a:t>
            </a:r>
            <a:r>
              <a:rPr lang="en-GB" sz="4000" dirty="0" err="1">
                <a:effectLst/>
                <a:latin typeface="Calibri" panose="020F0502020204030204" pitchFamily="34" charset="0"/>
                <a:ea typeface="Calibri" panose="020F0502020204030204" pitchFamily="34" charset="0"/>
              </a:rPr>
              <a:t>ShCR</a:t>
            </a:r>
            <a:r>
              <a:rPr lang="en-GB" sz="4000" dirty="0">
                <a:effectLst/>
                <a:latin typeface="Calibri" panose="020F0502020204030204" pitchFamily="34" charset="0"/>
                <a:ea typeface="Calibri" panose="020F0502020204030204" pitchFamily="34" charset="0"/>
              </a:rPr>
              <a:t> interoperability something we should do ?</a:t>
            </a:r>
            <a:endParaRPr lang="en-US" sz="4000" dirty="0"/>
          </a:p>
        </p:txBody>
      </p:sp>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National interoperability</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Tree>
    <p:extLst>
      <p:ext uri="{BB962C8B-B14F-4D97-AF65-F5344CB8AC3E}">
        <p14:creationId xmlns:p14="http://schemas.microsoft.com/office/powerpoint/2010/main" val="2373425443"/>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7FD865E-1F1B-5E91-0075-6C44384C8247}"/>
              </a:ext>
            </a:extLst>
          </p:cNvPr>
          <p:cNvSpPr txBox="1"/>
          <p:nvPr/>
        </p:nvSpPr>
        <p:spPr>
          <a:xfrm>
            <a:off x="428418" y="1434905"/>
            <a:ext cx="10809853" cy="1323439"/>
          </a:xfrm>
          <a:prstGeom prst="rect">
            <a:avLst/>
          </a:prstGeom>
          <a:noFill/>
        </p:spPr>
        <p:txBody>
          <a:bodyPr wrap="square" rtlCol="0">
            <a:spAutoFit/>
          </a:bodyPr>
          <a:lstStyle/>
          <a:p>
            <a:r>
              <a:rPr lang="en-GB" sz="4000">
                <a:effectLst/>
                <a:latin typeface="Calibri" panose="020F0502020204030204" pitchFamily="34" charset="0"/>
                <a:ea typeface="Calibri" panose="020F0502020204030204" pitchFamily="34" charset="0"/>
              </a:rPr>
              <a:t>Is leading on national interconnection of ShCRs to social care providers something we should do ?</a:t>
            </a:r>
            <a:endParaRPr lang="en-US" sz="6600" dirty="0"/>
          </a:p>
        </p:txBody>
      </p:sp>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The commitments</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Tree>
    <p:extLst>
      <p:ext uri="{BB962C8B-B14F-4D97-AF65-F5344CB8AC3E}">
        <p14:creationId xmlns:p14="http://schemas.microsoft.com/office/powerpoint/2010/main" val="3406755743"/>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7FD865E-1F1B-5E91-0075-6C44384C8247}"/>
              </a:ext>
            </a:extLst>
          </p:cNvPr>
          <p:cNvSpPr txBox="1"/>
          <p:nvPr/>
        </p:nvSpPr>
        <p:spPr>
          <a:xfrm>
            <a:off x="428418" y="1434905"/>
            <a:ext cx="10809853" cy="1938992"/>
          </a:xfrm>
          <a:prstGeom prst="rect">
            <a:avLst/>
          </a:prstGeom>
          <a:noFill/>
        </p:spPr>
        <p:txBody>
          <a:bodyPr wrap="square" rtlCol="0">
            <a:spAutoFit/>
          </a:bodyPr>
          <a:lstStyle/>
          <a:p>
            <a:r>
              <a:rPr lang="en-GB" sz="4000" dirty="0">
                <a:effectLst/>
                <a:latin typeface="Calibri" panose="020F0502020204030204" pitchFamily="34" charset="0"/>
                <a:ea typeface="Calibri" panose="020F0502020204030204" pitchFamily="34" charset="0"/>
              </a:rPr>
              <a:t>Is getting all local authority social services connected to their shared care record important to you ?</a:t>
            </a:r>
            <a:endParaRPr lang="en-US" sz="4000" dirty="0"/>
          </a:p>
        </p:txBody>
      </p:sp>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The commitments</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Tree>
    <p:extLst>
      <p:ext uri="{BB962C8B-B14F-4D97-AF65-F5344CB8AC3E}">
        <p14:creationId xmlns:p14="http://schemas.microsoft.com/office/powerpoint/2010/main" val="228458216"/>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7FD865E-1F1B-5E91-0075-6C44384C8247}"/>
              </a:ext>
            </a:extLst>
          </p:cNvPr>
          <p:cNvSpPr txBox="1"/>
          <p:nvPr/>
        </p:nvSpPr>
        <p:spPr>
          <a:xfrm>
            <a:off x="428418" y="1434905"/>
            <a:ext cx="10809853" cy="1938992"/>
          </a:xfrm>
          <a:prstGeom prst="rect">
            <a:avLst/>
          </a:prstGeom>
          <a:noFill/>
        </p:spPr>
        <p:txBody>
          <a:bodyPr wrap="square" rtlCol="0">
            <a:spAutoFit/>
          </a:bodyPr>
          <a:lstStyle/>
          <a:p>
            <a:r>
              <a:rPr lang="en-GB" sz="4000" dirty="0">
                <a:effectLst/>
                <a:latin typeface="Calibri" panose="020F0502020204030204" pitchFamily="34" charset="0"/>
                <a:ea typeface="Calibri" panose="020F0502020204030204" pitchFamily="34" charset="0"/>
              </a:rPr>
              <a:t>Is getting independent sector community health service providers connected to their shared care record an important thing to do ?</a:t>
            </a:r>
            <a:endParaRPr lang="en-US" sz="4000" dirty="0"/>
          </a:p>
        </p:txBody>
      </p:sp>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The commitments</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Tree>
    <p:extLst>
      <p:ext uri="{BB962C8B-B14F-4D97-AF65-F5344CB8AC3E}">
        <p14:creationId xmlns:p14="http://schemas.microsoft.com/office/powerpoint/2010/main" val="962506938"/>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7FD865E-1F1B-5E91-0075-6C44384C8247}"/>
              </a:ext>
            </a:extLst>
          </p:cNvPr>
          <p:cNvSpPr txBox="1"/>
          <p:nvPr/>
        </p:nvSpPr>
        <p:spPr>
          <a:xfrm>
            <a:off x="428418" y="1434905"/>
            <a:ext cx="10809853" cy="1323439"/>
          </a:xfrm>
          <a:prstGeom prst="rect">
            <a:avLst/>
          </a:prstGeom>
          <a:noFill/>
        </p:spPr>
        <p:txBody>
          <a:bodyPr wrap="square" rtlCol="0">
            <a:spAutoFit/>
          </a:bodyPr>
          <a:lstStyle/>
          <a:p>
            <a:r>
              <a:rPr lang="en-GB" sz="4000">
                <a:effectLst/>
                <a:latin typeface="Calibri" panose="020F0502020204030204" pitchFamily="34" charset="0"/>
                <a:ea typeface="Calibri" panose="020F0502020204030204" pitchFamily="34" charset="0"/>
              </a:rPr>
              <a:t>Should we take a lead in working with the supplier community? </a:t>
            </a:r>
            <a:endParaRPr lang="en-US" sz="4000" dirty="0"/>
          </a:p>
        </p:txBody>
      </p:sp>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Suppliers</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Tree>
    <p:extLst>
      <p:ext uri="{BB962C8B-B14F-4D97-AF65-F5344CB8AC3E}">
        <p14:creationId xmlns:p14="http://schemas.microsoft.com/office/powerpoint/2010/main" val="1425155484"/>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7FD865E-1F1B-5E91-0075-6C44384C8247}"/>
              </a:ext>
            </a:extLst>
          </p:cNvPr>
          <p:cNvSpPr txBox="1"/>
          <p:nvPr/>
        </p:nvSpPr>
        <p:spPr>
          <a:xfrm>
            <a:off x="428418" y="1434905"/>
            <a:ext cx="10809853" cy="1938992"/>
          </a:xfrm>
          <a:prstGeom prst="rect">
            <a:avLst/>
          </a:prstGeom>
          <a:noFill/>
        </p:spPr>
        <p:txBody>
          <a:bodyPr wrap="square" rtlCol="0">
            <a:spAutoFit/>
          </a:bodyPr>
          <a:lstStyle/>
          <a:p>
            <a:r>
              <a:rPr lang="en-GB" sz="4000" dirty="0">
                <a:effectLst/>
                <a:latin typeface="Calibri" panose="020F0502020204030204" pitchFamily="34" charset="0"/>
                <a:ea typeface="Calibri" panose="020F0502020204030204" pitchFamily="34" charset="0"/>
              </a:rPr>
              <a:t>Should we look to work with local systems to establish how we make record sharing an embedded function ?</a:t>
            </a:r>
            <a:endParaRPr lang="en-US" sz="4000" dirty="0"/>
          </a:p>
        </p:txBody>
      </p:sp>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Local systems</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2"/>
          <a:stretch>
            <a:fillRect/>
          </a:stretch>
        </p:blipFill>
        <p:spPr>
          <a:xfrm>
            <a:off x="10307927" y="6200384"/>
            <a:ext cx="1545867" cy="351076"/>
          </a:xfrm>
          <a:prstGeom prst="rect">
            <a:avLst/>
          </a:prstGeom>
        </p:spPr>
      </p:pic>
    </p:spTree>
    <p:extLst>
      <p:ext uri="{BB962C8B-B14F-4D97-AF65-F5344CB8AC3E}">
        <p14:creationId xmlns:p14="http://schemas.microsoft.com/office/powerpoint/2010/main" val="4255036809"/>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This time last year </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2" name="Google Shape;227;p44">
            <a:extLst>
              <a:ext uri="{FF2B5EF4-FFF2-40B4-BE49-F238E27FC236}">
                <a16:creationId xmlns:a16="http://schemas.microsoft.com/office/drawing/2014/main" id="{ACFF3C90-06CB-2725-2D5B-515C6B56C62D}"/>
              </a:ext>
            </a:extLst>
          </p:cNvPr>
          <p:cNvSpPr/>
          <p:nvPr/>
        </p:nvSpPr>
        <p:spPr>
          <a:xfrm>
            <a:off x="144648" y="1047323"/>
            <a:ext cx="1558400" cy="394750"/>
          </a:xfrm>
          <a:prstGeom prst="rect">
            <a:avLst/>
          </a:prstGeom>
          <a:solidFill>
            <a:srgbClr val="78228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GB" sz="1867" dirty="0">
                <a:solidFill>
                  <a:schemeClr val="bg1"/>
                </a:solidFill>
                <a:latin typeface="Arial"/>
                <a:ea typeface="Arial"/>
                <a:cs typeface="Arial"/>
                <a:sym typeface="Arial"/>
              </a:rPr>
              <a:t>21/22 H2</a:t>
            </a:r>
            <a:endParaRPr sz="1867" dirty="0">
              <a:solidFill>
                <a:schemeClr val="bg1"/>
              </a:solidFill>
              <a:latin typeface="Arial"/>
              <a:ea typeface="Arial"/>
              <a:cs typeface="Arial"/>
              <a:sym typeface="Arial"/>
            </a:endParaRPr>
          </a:p>
        </p:txBody>
      </p:sp>
      <p:sp>
        <p:nvSpPr>
          <p:cNvPr id="6" name="Google Shape;228;p44">
            <a:extLst>
              <a:ext uri="{FF2B5EF4-FFF2-40B4-BE49-F238E27FC236}">
                <a16:creationId xmlns:a16="http://schemas.microsoft.com/office/drawing/2014/main" id="{056D0B87-7B7F-7C1C-D7CA-044EF1CB48A3}"/>
              </a:ext>
            </a:extLst>
          </p:cNvPr>
          <p:cNvSpPr/>
          <p:nvPr/>
        </p:nvSpPr>
        <p:spPr>
          <a:xfrm>
            <a:off x="3261345" y="1047323"/>
            <a:ext cx="1558400" cy="394750"/>
          </a:xfrm>
          <a:prstGeom prst="rect">
            <a:avLst/>
          </a:prstGeom>
          <a:solidFill>
            <a:srgbClr val="78228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GB" sz="1867">
                <a:solidFill>
                  <a:schemeClr val="bg1"/>
                </a:solidFill>
                <a:latin typeface="Arial"/>
                <a:ea typeface="Arial"/>
                <a:cs typeface="Arial"/>
                <a:sym typeface="Arial"/>
              </a:rPr>
              <a:t>22/23 H2</a:t>
            </a:r>
            <a:endParaRPr sz="1867">
              <a:solidFill>
                <a:schemeClr val="bg1"/>
              </a:solidFill>
              <a:latin typeface="Arial"/>
              <a:ea typeface="Arial"/>
              <a:cs typeface="Arial"/>
              <a:sym typeface="Arial"/>
            </a:endParaRPr>
          </a:p>
        </p:txBody>
      </p:sp>
      <p:sp>
        <p:nvSpPr>
          <p:cNvPr id="12" name="Google Shape;229;p44">
            <a:extLst>
              <a:ext uri="{FF2B5EF4-FFF2-40B4-BE49-F238E27FC236}">
                <a16:creationId xmlns:a16="http://schemas.microsoft.com/office/drawing/2014/main" id="{33E1F4E5-16A9-B27F-ADFA-7D180088094F}"/>
              </a:ext>
            </a:extLst>
          </p:cNvPr>
          <p:cNvSpPr/>
          <p:nvPr/>
        </p:nvSpPr>
        <p:spPr>
          <a:xfrm>
            <a:off x="1703015" y="1047323"/>
            <a:ext cx="1558400" cy="394750"/>
          </a:xfrm>
          <a:prstGeom prst="rect">
            <a:avLst/>
          </a:prstGeom>
          <a:solidFill>
            <a:srgbClr val="78228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GB" sz="1867">
                <a:solidFill>
                  <a:schemeClr val="bg1"/>
                </a:solidFill>
                <a:latin typeface="Arial"/>
                <a:ea typeface="Arial"/>
                <a:cs typeface="Arial"/>
                <a:sym typeface="Arial"/>
              </a:rPr>
              <a:t>22/23 H1</a:t>
            </a:r>
            <a:endParaRPr sz="1867">
              <a:solidFill>
                <a:schemeClr val="bg1"/>
              </a:solidFill>
              <a:latin typeface="Arial"/>
              <a:ea typeface="Arial"/>
              <a:cs typeface="Arial"/>
              <a:sym typeface="Arial"/>
            </a:endParaRPr>
          </a:p>
        </p:txBody>
      </p:sp>
      <p:sp>
        <p:nvSpPr>
          <p:cNvPr id="13" name="Google Shape;230;p44">
            <a:extLst>
              <a:ext uri="{FF2B5EF4-FFF2-40B4-BE49-F238E27FC236}">
                <a16:creationId xmlns:a16="http://schemas.microsoft.com/office/drawing/2014/main" id="{98409C8D-A2FB-5647-0606-5C2CC6EE8EB3}"/>
              </a:ext>
            </a:extLst>
          </p:cNvPr>
          <p:cNvSpPr/>
          <p:nvPr/>
        </p:nvSpPr>
        <p:spPr>
          <a:xfrm>
            <a:off x="6378055" y="1047323"/>
            <a:ext cx="1558400" cy="394750"/>
          </a:xfrm>
          <a:prstGeom prst="rect">
            <a:avLst/>
          </a:prstGeom>
          <a:solidFill>
            <a:srgbClr val="78228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GB" sz="1867">
                <a:solidFill>
                  <a:schemeClr val="bg1"/>
                </a:solidFill>
                <a:latin typeface="Arial"/>
                <a:ea typeface="Arial"/>
                <a:cs typeface="Arial"/>
                <a:sym typeface="Arial"/>
              </a:rPr>
              <a:t>23/24 H2</a:t>
            </a:r>
            <a:endParaRPr sz="1867">
              <a:solidFill>
                <a:schemeClr val="bg1"/>
              </a:solidFill>
              <a:latin typeface="Arial"/>
              <a:ea typeface="Arial"/>
              <a:cs typeface="Arial"/>
              <a:sym typeface="Arial"/>
            </a:endParaRPr>
          </a:p>
        </p:txBody>
      </p:sp>
      <p:sp>
        <p:nvSpPr>
          <p:cNvPr id="14" name="Google Shape;231;p44">
            <a:extLst>
              <a:ext uri="{FF2B5EF4-FFF2-40B4-BE49-F238E27FC236}">
                <a16:creationId xmlns:a16="http://schemas.microsoft.com/office/drawing/2014/main" id="{4C8C0D82-2A86-2E7E-AE5D-A656DD22885E}"/>
              </a:ext>
            </a:extLst>
          </p:cNvPr>
          <p:cNvSpPr/>
          <p:nvPr/>
        </p:nvSpPr>
        <p:spPr>
          <a:xfrm>
            <a:off x="4819724" y="1047323"/>
            <a:ext cx="1558400" cy="394750"/>
          </a:xfrm>
          <a:prstGeom prst="rect">
            <a:avLst/>
          </a:prstGeom>
          <a:solidFill>
            <a:srgbClr val="78228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GB" sz="1867">
                <a:solidFill>
                  <a:schemeClr val="bg1"/>
                </a:solidFill>
                <a:latin typeface="Arial"/>
                <a:ea typeface="Arial"/>
                <a:cs typeface="Arial"/>
                <a:sym typeface="Arial"/>
              </a:rPr>
              <a:t>23/24 H1</a:t>
            </a:r>
            <a:endParaRPr sz="1867">
              <a:solidFill>
                <a:schemeClr val="bg1"/>
              </a:solidFill>
              <a:latin typeface="Arial"/>
              <a:ea typeface="Arial"/>
              <a:cs typeface="Arial"/>
              <a:sym typeface="Arial"/>
            </a:endParaRPr>
          </a:p>
        </p:txBody>
      </p:sp>
      <p:sp>
        <p:nvSpPr>
          <p:cNvPr id="15" name="Google Shape;232;p44">
            <a:extLst>
              <a:ext uri="{FF2B5EF4-FFF2-40B4-BE49-F238E27FC236}">
                <a16:creationId xmlns:a16="http://schemas.microsoft.com/office/drawing/2014/main" id="{37C20F5D-F0AC-68D9-9597-F7FC9B5F90B7}"/>
              </a:ext>
            </a:extLst>
          </p:cNvPr>
          <p:cNvSpPr/>
          <p:nvPr/>
        </p:nvSpPr>
        <p:spPr>
          <a:xfrm>
            <a:off x="7936420" y="1047323"/>
            <a:ext cx="3116800" cy="394750"/>
          </a:xfrm>
          <a:prstGeom prst="rect">
            <a:avLst/>
          </a:prstGeom>
          <a:solidFill>
            <a:srgbClr val="78228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r>
              <a:rPr lang="en-GB" sz="1867" dirty="0">
                <a:solidFill>
                  <a:schemeClr val="bg1"/>
                </a:solidFill>
                <a:latin typeface="Arial"/>
                <a:ea typeface="Arial"/>
                <a:cs typeface="Arial"/>
                <a:sym typeface="Arial"/>
              </a:rPr>
              <a:t>2</a:t>
            </a:r>
            <a:r>
              <a:rPr lang="en-GB" sz="2400" dirty="0">
                <a:solidFill>
                  <a:schemeClr val="bg1"/>
                </a:solidFill>
              </a:rPr>
              <a:t>4/25</a:t>
            </a:r>
            <a:endParaRPr sz="1867" dirty="0">
              <a:solidFill>
                <a:schemeClr val="bg1"/>
              </a:solidFill>
              <a:latin typeface="Arial"/>
              <a:ea typeface="Arial"/>
              <a:cs typeface="Arial"/>
              <a:sym typeface="Arial"/>
            </a:endParaRPr>
          </a:p>
        </p:txBody>
      </p:sp>
      <p:sp>
        <p:nvSpPr>
          <p:cNvPr id="16" name="Google Shape;233;p44">
            <a:extLst>
              <a:ext uri="{FF2B5EF4-FFF2-40B4-BE49-F238E27FC236}">
                <a16:creationId xmlns:a16="http://schemas.microsoft.com/office/drawing/2014/main" id="{305CD8CC-2C82-AE79-8E10-54C7EE489126}"/>
              </a:ext>
            </a:extLst>
          </p:cNvPr>
          <p:cNvSpPr/>
          <p:nvPr/>
        </p:nvSpPr>
        <p:spPr>
          <a:xfrm>
            <a:off x="1059348" y="1442073"/>
            <a:ext cx="3760400" cy="518000"/>
          </a:xfrm>
          <a:prstGeom prst="roundRect">
            <a:avLst>
              <a:gd name="adj" fmla="val 16667"/>
            </a:avLst>
          </a:prstGeom>
          <a:solidFill>
            <a:srgbClr val="782283"/>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100"/>
            </a:pPr>
            <a:r>
              <a:rPr lang="en-GB" sz="1467" dirty="0">
                <a:solidFill>
                  <a:srgbClr val="FFFF00"/>
                </a:solidFill>
                <a:latin typeface="Arial"/>
                <a:ea typeface="Arial"/>
                <a:cs typeface="Arial"/>
                <a:sym typeface="Arial"/>
              </a:rPr>
              <a:t>“Regional” Interoperability</a:t>
            </a:r>
            <a:endParaRPr sz="1467" dirty="0">
              <a:solidFill>
                <a:srgbClr val="FFFF00"/>
              </a:solidFill>
              <a:latin typeface="Arial"/>
              <a:ea typeface="Arial"/>
              <a:cs typeface="Arial"/>
              <a:sym typeface="Arial"/>
            </a:endParaRPr>
          </a:p>
        </p:txBody>
      </p:sp>
      <p:sp>
        <p:nvSpPr>
          <p:cNvPr id="17" name="Google Shape;234;p44">
            <a:extLst>
              <a:ext uri="{FF2B5EF4-FFF2-40B4-BE49-F238E27FC236}">
                <a16:creationId xmlns:a16="http://schemas.microsoft.com/office/drawing/2014/main" id="{1097187B-F6AC-DD8B-66B2-33FC3FDBF2C5}"/>
              </a:ext>
            </a:extLst>
          </p:cNvPr>
          <p:cNvSpPr/>
          <p:nvPr/>
        </p:nvSpPr>
        <p:spPr>
          <a:xfrm>
            <a:off x="4819848" y="1442073"/>
            <a:ext cx="3116800" cy="518000"/>
          </a:xfrm>
          <a:prstGeom prst="roundRect">
            <a:avLst>
              <a:gd name="adj" fmla="val 16667"/>
            </a:avLst>
          </a:prstGeom>
          <a:solidFill>
            <a:srgbClr val="782283"/>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100"/>
            </a:pPr>
            <a:r>
              <a:rPr lang="en-GB" sz="1467">
                <a:solidFill>
                  <a:srgbClr val="FFFF00"/>
                </a:solidFill>
                <a:latin typeface="Arial"/>
                <a:ea typeface="Arial"/>
                <a:cs typeface="Arial"/>
                <a:sym typeface="Arial"/>
              </a:rPr>
              <a:t>National Interoperability</a:t>
            </a:r>
            <a:endParaRPr sz="1467">
              <a:solidFill>
                <a:srgbClr val="FFFF00"/>
              </a:solidFill>
              <a:latin typeface="Arial"/>
              <a:ea typeface="Arial"/>
              <a:cs typeface="Arial"/>
              <a:sym typeface="Arial"/>
            </a:endParaRPr>
          </a:p>
        </p:txBody>
      </p:sp>
      <p:sp>
        <p:nvSpPr>
          <p:cNvPr id="18" name="Google Shape;235;p44">
            <a:extLst>
              <a:ext uri="{FF2B5EF4-FFF2-40B4-BE49-F238E27FC236}">
                <a16:creationId xmlns:a16="http://schemas.microsoft.com/office/drawing/2014/main" id="{F4BBF646-4BE8-0F08-4362-36910F64EDFF}"/>
              </a:ext>
            </a:extLst>
          </p:cNvPr>
          <p:cNvSpPr/>
          <p:nvPr/>
        </p:nvSpPr>
        <p:spPr>
          <a:xfrm>
            <a:off x="1059181" y="3009282"/>
            <a:ext cx="3760400" cy="518000"/>
          </a:xfrm>
          <a:prstGeom prst="roundRect">
            <a:avLst>
              <a:gd name="adj" fmla="val 16667"/>
            </a:avLst>
          </a:prstGeom>
          <a:solidFill>
            <a:srgbClr val="782283"/>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100"/>
            </a:pPr>
            <a:r>
              <a:rPr lang="en-GB" sz="1467" dirty="0">
                <a:solidFill>
                  <a:srgbClr val="FFFF00"/>
                </a:solidFill>
                <a:latin typeface="Arial"/>
                <a:ea typeface="Arial"/>
                <a:cs typeface="Arial"/>
                <a:sym typeface="Arial"/>
              </a:rPr>
              <a:t>Integration of Care Plans - </a:t>
            </a:r>
            <a:r>
              <a:rPr lang="en-GB" sz="1467" dirty="0" err="1">
                <a:solidFill>
                  <a:srgbClr val="FFFF00"/>
                </a:solidFill>
                <a:latin typeface="Arial"/>
                <a:ea typeface="Arial"/>
                <a:cs typeface="Arial"/>
                <a:sym typeface="Arial"/>
              </a:rPr>
              <a:t>EoL</a:t>
            </a:r>
            <a:endParaRPr sz="1467" dirty="0">
              <a:solidFill>
                <a:srgbClr val="FFFF00"/>
              </a:solidFill>
              <a:latin typeface="Arial"/>
              <a:ea typeface="Arial"/>
              <a:cs typeface="Arial"/>
              <a:sym typeface="Arial"/>
            </a:endParaRPr>
          </a:p>
        </p:txBody>
      </p:sp>
      <p:sp>
        <p:nvSpPr>
          <p:cNvPr id="19" name="Google Shape;236;p44">
            <a:extLst>
              <a:ext uri="{FF2B5EF4-FFF2-40B4-BE49-F238E27FC236}">
                <a16:creationId xmlns:a16="http://schemas.microsoft.com/office/drawing/2014/main" id="{8FAB2FDA-ABD8-146B-CFA5-C3EB53B322EE}"/>
              </a:ext>
            </a:extLst>
          </p:cNvPr>
          <p:cNvSpPr/>
          <p:nvPr/>
        </p:nvSpPr>
        <p:spPr>
          <a:xfrm>
            <a:off x="4819581" y="3009282"/>
            <a:ext cx="4723507" cy="518000"/>
          </a:xfrm>
          <a:prstGeom prst="roundRect">
            <a:avLst>
              <a:gd name="adj" fmla="val 16667"/>
            </a:avLst>
          </a:prstGeom>
          <a:solidFill>
            <a:srgbClr val="782283"/>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100"/>
            </a:pPr>
            <a:r>
              <a:rPr lang="en-GB" sz="1467" dirty="0">
                <a:solidFill>
                  <a:srgbClr val="FFFF00"/>
                </a:solidFill>
                <a:latin typeface="Arial"/>
                <a:ea typeface="Arial"/>
                <a:cs typeface="Arial"/>
                <a:sym typeface="Arial"/>
              </a:rPr>
              <a:t>Integration of Care Plans - Others</a:t>
            </a:r>
            <a:endParaRPr sz="1467" dirty="0">
              <a:solidFill>
                <a:srgbClr val="FFFF00"/>
              </a:solidFill>
              <a:latin typeface="Arial"/>
              <a:ea typeface="Arial"/>
              <a:cs typeface="Arial"/>
              <a:sym typeface="Arial"/>
            </a:endParaRPr>
          </a:p>
        </p:txBody>
      </p:sp>
      <p:sp>
        <p:nvSpPr>
          <p:cNvPr id="20" name="Google Shape;237;p44">
            <a:extLst>
              <a:ext uri="{FF2B5EF4-FFF2-40B4-BE49-F238E27FC236}">
                <a16:creationId xmlns:a16="http://schemas.microsoft.com/office/drawing/2014/main" id="{D2F3C0EC-4A13-0E35-3B0F-CA27431B2134}"/>
              </a:ext>
            </a:extLst>
          </p:cNvPr>
          <p:cNvSpPr/>
          <p:nvPr/>
        </p:nvSpPr>
        <p:spPr>
          <a:xfrm>
            <a:off x="1059348" y="1962892"/>
            <a:ext cx="3760400" cy="518000"/>
          </a:xfrm>
          <a:prstGeom prst="roundRect">
            <a:avLst>
              <a:gd name="adj" fmla="val 16667"/>
            </a:avLst>
          </a:prstGeom>
          <a:solidFill>
            <a:srgbClr val="782283"/>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100"/>
            </a:pPr>
            <a:r>
              <a:rPr lang="en-GB" sz="1467" dirty="0">
                <a:solidFill>
                  <a:srgbClr val="FFFF00"/>
                </a:solidFill>
                <a:latin typeface="Arial"/>
                <a:ea typeface="Arial"/>
                <a:cs typeface="Arial"/>
                <a:sym typeface="Arial"/>
              </a:rPr>
              <a:t>Local Government integration</a:t>
            </a:r>
            <a:endParaRPr sz="1467" dirty="0">
              <a:solidFill>
                <a:srgbClr val="FFFF00"/>
              </a:solidFill>
              <a:latin typeface="Arial"/>
              <a:ea typeface="Arial"/>
              <a:cs typeface="Arial"/>
              <a:sym typeface="Arial"/>
            </a:endParaRPr>
          </a:p>
          <a:p>
            <a:pPr algn="ctr">
              <a:buClr>
                <a:srgbClr val="000000"/>
              </a:buClr>
              <a:buSzPts val="1100"/>
            </a:pPr>
            <a:r>
              <a:rPr lang="en-GB" sz="1467" dirty="0">
                <a:solidFill>
                  <a:srgbClr val="FFFF00"/>
                </a:solidFill>
                <a:latin typeface="Arial"/>
                <a:ea typeface="Arial"/>
                <a:cs typeface="Arial"/>
                <a:sym typeface="Arial"/>
              </a:rPr>
              <a:t> - Adult Social </a:t>
            </a:r>
            <a:r>
              <a:rPr lang="en-GB" sz="1467" dirty="0">
                <a:solidFill>
                  <a:srgbClr val="FFFF00"/>
                </a:solidFill>
              </a:rPr>
              <a:t>S</a:t>
            </a:r>
            <a:r>
              <a:rPr lang="en-GB" sz="1467" dirty="0">
                <a:solidFill>
                  <a:srgbClr val="FFFF00"/>
                </a:solidFill>
                <a:latin typeface="Arial"/>
                <a:ea typeface="Arial"/>
                <a:cs typeface="Arial"/>
                <a:sym typeface="Arial"/>
              </a:rPr>
              <a:t>ervices</a:t>
            </a:r>
            <a:endParaRPr sz="1467" dirty="0">
              <a:solidFill>
                <a:srgbClr val="FFFF00"/>
              </a:solidFill>
              <a:latin typeface="Arial"/>
              <a:ea typeface="Arial"/>
              <a:cs typeface="Arial"/>
              <a:sym typeface="Arial"/>
            </a:endParaRPr>
          </a:p>
        </p:txBody>
      </p:sp>
      <p:sp>
        <p:nvSpPr>
          <p:cNvPr id="21" name="Google Shape;238;p44">
            <a:extLst>
              <a:ext uri="{FF2B5EF4-FFF2-40B4-BE49-F238E27FC236}">
                <a16:creationId xmlns:a16="http://schemas.microsoft.com/office/drawing/2014/main" id="{29F3053B-F069-1461-A990-A57E7D5A4F6F}"/>
              </a:ext>
            </a:extLst>
          </p:cNvPr>
          <p:cNvSpPr/>
          <p:nvPr/>
        </p:nvSpPr>
        <p:spPr>
          <a:xfrm>
            <a:off x="4819848" y="1962892"/>
            <a:ext cx="6233200" cy="518000"/>
          </a:xfrm>
          <a:prstGeom prst="roundRect">
            <a:avLst>
              <a:gd name="adj" fmla="val 16667"/>
            </a:avLst>
          </a:prstGeom>
          <a:solidFill>
            <a:srgbClr val="782283"/>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100"/>
            </a:pPr>
            <a:r>
              <a:rPr lang="en-GB" sz="1467" dirty="0">
                <a:solidFill>
                  <a:srgbClr val="FFFF00"/>
                </a:solidFill>
                <a:latin typeface="Arial"/>
                <a:ea typeface="Arial"/>
                <a:cs typeface="Arial"/>
                <a:sym typeface="Arial"/>
              </a:rPr>
              <a:t>Local Government integration - others</a:t>
            </a:r>
            <a:endParaRPr sz="1467" dirty="0">
              <a:solidFill>
                <a:srgbClr val="FFFF00"/>
              </a:solidFill>
              <a:latin typeface="Arial"/>
              <a:ea typeface="Arial"/>
              <a:cs typeface="Arial"/>
              <a:sym typeface="Arial"/>
            </a:endParaRPr>
          </a:p>
        </p:txBody>
      </p:sp>
      <p:sp>
        <p:nvSpPr>
          <p:cNvPr id="22" name="Google Shape;239;p44">
            <a:extLst>
              <a:ext uri="{FF2B5EF4-FFF2-40B4-BE49-F238E27FC236}">
                <a16:creationId xmlns:a16="http://schemas.microsoft.com/office/drawing/2014/main" id="{D70A6BFA-91A8-FA87-D929-520AB73E60E6}"/>
              </a:ext>
            </a:extLst>
          </p:cNvPr>
          <p:cNvSpPr/>
          <p:nvPr/>
        </p:nvSpPr>
        <p:spPr>
          <a:xfrm>
            <a:off x="4819653" y="4509690"/>
            <a:ext cx="6233200" cy="388347"/>
          </a:xfrm>
          <a:prstGeom prst="roundRect">
            <a:avLst>
              <a:gd name="adj" fmla="val 16667"/>
            </a:avLst>
          </a:prstGeom>
          <a:solidFill>
            <a:srgbClr val="782283"/>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100"/>
            </a:pPr>
            <a:r>
              <a:rPr lang="en-GB" sz="1467" dirty="0">
                <a:solidFill>
                  <a:srgbClr val="FFFF00"/>
                </a:solidFill>
                <a:latin typeface="Arial"/>
                <a:ea typeface="Arial"/>
                <a:cs typeface="Arial"/>
                <a:sym typeface="Arial"/>
              </a:rPr>
              <a:t>Enable POD Integration</a:t>
            </a:r>
            <a:endParaRPr sz="1467" dirty="0">
              <a:solidFill>
                <a:srgbClr val="FFFF00"/>
              </a:solidFill>
              <a:latin typeface="Arial"/>
              <a:ea typeface="Arial"/>
              <a:cs typeface="Arial"/>
              <a:sym typeface="Arial"/>
            </a:endParaRPr>
          </a:p>
        </p:txBody>
      </p:sp>
      <p:sp>
        <p:nvSpPr>
          <p:cNvPr id="23" name="Google Shape;240;p44">
            <a:extLst>
              <a:ext uri="{FF2B5EF4-FFF2-40B4-BE49-F238E27FC236}">
                <a16:creationId xmlns:a16="http://schemas.microsoft.com/office/drawing/2014/main" id="{EE918726-A590-C382-F65F-8DEE3019D522}"/>
              </a:ext>
            </a:extLst>
          </p:cNvPr>
          <p:cNvSpPr/>
          <p:nvPr/>
        </p:nvSpPr>
        <p:spPr>
          <a:xfrm>
            <a:off x="4819848" y="4896797"/>
            <a:ext cx="6233200" cy="443600"/>
          </a:xfrm>
          <a:prstGeom prst="roundRect">
            <a:avLst>
              <a:gd name="adj" fmla="val 16667"/>
            </a:avLst>
          </a:prstGeom>
          <a:solidFill>
            <a:srgbClr val="782283"/>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100"/>
            </a:pPr>
            <a:r>
              <a:rPr lang="en-GB" sz="1467">
                <a:solidFill>
                  <a:srgbClr val="FFFF00"/>
                </a:solidFill>
                <a:latin typeface="Arial"/>
                <a:ea typeface="Arial"/>
                <a:cs typeface="Arial"/>
                <a:sym typeface="Arial"/>
              </a:rPr>
              <a:t>Enable VCSE  Integration</a:t>
            </a:r>
            <a:endParaRPr sz="1467">
              <a:solidFill>
                <a:srgbClr val="FFFF00"/>
              </a:solidFill>
              <a:latin typeface="Arial"/>
              <a:ea typeface="Arial"/>
              <a:cs typeface="Arial"/>
              <a:sym typeface="Arial"/>
            </a:endParaRPr>
          </a:p>
        </p:txBody>
      </p:sp>
      <p:sp>
        <p:nvSpPr>
          <p:cNvPr id="24" name="Google Shape;241;p44">
            <a:extLst>
              <a:ext uri="{FF2B5EF4-FFF2-40B4-BE49-F238E27FC236}">
                <a16:creationId xmlns:a16="http://schemas.microsoft.com/office/drawing/2014/main" id="{89BCD9F6-BB04-8D30-E92C-4A451CC218F2}"/>
              </a:ext>
            </a:extLst>
          </p:cNvPr>
          <p:cNvSpPr/>
          <p:nvPr/>
        </p:nvSpPr>
        <p:spPr>
          <a:xfrm>
            <a:off x="4819714" y="5340417"/>
            <a:ext cx="6233137" cy="443600"/>
          </a:xfrm>
          <a:prstGeom prst="roundRect">
            <a:avLst>
              <a:gd name="adj" fmla="val 16667"/>
            </a:avLst>
          </a:prstGeom>
          <a:solidFill>
            <a:srgbClr val="782283"/>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100"/>
            </a:pPr>
            <a:r>
              <a:rPr lang="en-GB" sz="1467" dirty="0">
                <a:solidFill>
                  <a:srgbClr val="FFFF00"/>
                </a:solidFill>
                <a:latin typeface="Arial"/>
                <a:ea typeface="Arial"/>
                <a:cs typeface="Arial"/>
                <a:sym typeface="Arial"/>
              </a:rPr>
              <a:t>Enable Private Sector Integration</a:t>
            </a:r>
            <a:endParaRPr sz="1467" dirty="0">
              <a:solidFill>
                <a:srgbClr val="FFFF00"/>
              </a:solidFill>
              <a:latin typeface="Arial"/>
              <a:ea typeface="Arial"/>
              <a:cs typeface="Arial"/>
              <a:sym typeface="Arial"/>
            </a:endParaRPr>
          </a:p>
        </p:txBody>
      </p:sp>
      <p:sp>
        <p:nvSpPr>
          <p:cNvPr id="25" name="Google Shape;242;p44">
            <a:extLst>
              <a:ext uri="{FF2B5EF4-FFF2-40B4-BE49-F238E27FC236}">
                <a16:creationId xmlns:a16="http://schemas.microsoft.com/office/drawing/2014/main" id="{83360D5F-630A-08B4-BB9D-D8B9E7EAB790}"/>
              </a:ext>
            </a:extLst>
          </p:cNvPr>
          <p:cNvSpPr/>
          <p:nvPr/>
        </p:nvSpPr>
        <p:spPr>
          <a:xfrm>
            <a:off x="1059181" y="2481456"/>
            <a:ext cx="3760400" cy="518000"/>
          </a:xfrm>
          <a:prstGeom prst="roundRect">
            <a:avLst>
              <a:gd name="adj" fmla="val 16667"/>
            </a:avLst>
          </a:prstGeom>
          <a:solidFill>
            <a:srgbClr val="782283"/>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100"/>
            </a:pPr>
            <a:r>
              <a:rPr lang="en-GB" sz="1467">
                <a:solidFill>
                  <a:srgbClr val="FFFF00"/>
                </a:solidFill>
                <a:latin typeface="Arial"/>
                <a:ea typeface="Arial"/>
                <a:cs typeface="Arial"/>
                <a:sym typeface="Arial"/>
              </a:rPr>
              <a:t>Social Care Providers - Phase 1</a:t>
            </a:r>
            <a:endParaRPr sz="1467">
              <a:solidFill>
                <a:srgbClr val="FFFF00"/>
              </a:solidFill>
              <a:latin typeface="Arial"/>
              <a:ea typeface="Arial"/>
              <a:cs typeface="Arial"/>
              <a:sym typeface="Arial"/>
            </a:endParaRPr>
          </a:p>
        </p:txBody>
      </p:sp>
      <p:sp>
        <p:nvSpPr>
          <p:cNvPr id="26" name="Google Shape;243;p44">
            <a:extLst>
              <a:ext uri="{FF2B5EF4-FFF2-40B4-BE49-F238E27FC236}">
                <a16:creationId xmlns:a16="http://schemas.microsoft.com/office/drawing/2014/main" id="{AF57E276-DAB9-5959-5FEE-7C6A29BEF385}"/>
              </a:ext>
            </a:extLst>
          </p:cNvPr>
          <p:cNvSpPr/>
          <p:nvPr/>
        </p:nvSpPr>
        <p:spPr>
          <a:xfrm>
            <a:off x="4819848" y="2481456"/>
            <a:ext cx="3116800" cy="518000"/>
          </a:xfrm>
          <a:prstGeom prst="roundRect">
            <a:avLst>
              <a:gd name="adj" fmla="val 16667"/>
            </a:avLst>
          </a:prstGeom>
          <a:solidFill>
            <a:srgbClr val="782283"/>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100"/>
            </a:pPr>
            <a:r>
              <a:rPr lang="en-GB" sz="1467" dirty="0">
                <a:solidFill>
                  <a:srgbClr val="FFFF00"/>
                </a:solidFill>
                <a:latin typeface="Arial"/>
                <a:ea typeface="Arial"/>
                <a:cs typeface="Arial"/>
                <a:sym typeface="Arial"/>
              </a:rPr>
              <a:t>Social Care Providers - Phase 2</a:t>
            </a:r>
            <a:endParaRPr sz="1467" dirty="0">
              <a:solidFill>
                <a:srgbClr val="FFFF00"/>
              </a:solidFill>
              <a:latin typeface="Arial"/>
              <a:ea typeface="Arial"/>
              <a:cs typeface="Arial"/>
              <a:sym typeface="Arial"/>
            </a:endParaRPr>
          </a:p>
        </p:txBody>
      </p:sp>
      <p:sp>
        <p:nvSpPr>
          <p:cNvPr id="27" name="Google Shape;244;p44">
            <a:extLst>
              <a:ext uri="{FF2B5EF4-FFF2-40B4-BE49-F238E27FC236}">
                <a16:creationId xmlns:a16="http://schemas.microsoft.com/office/drawing/2014/main" id="{1C22E993-B5B1-C196-0E36-418B3006881A}"/>
              </a:ext>
            </a:extLst>
          </p:cNvPr>
          <p:cNvSpPr/>
          <p:nvPr/>
        </p:nvSpPr>
        <p:spPr>
          <a:xfrm>
            <a:off x="7936415" y="2481456"/>
            <a:ext cx="3116800" cy="518000"/>
          </a:xfrm>
          <a:prstGeom prst="roundRect">
            <a:avLst>
              <a:gd name="adj" fmla="val 16667"/>
            </a:avLst>
          </a:prstGeom>
          <a:solidFill>
            <a:srgbClr val="782283"/>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100"/>
            </a:pPr>
            <a:r>
              <a:rPr lang="en-GB" sz="1467">
                <a:solidFill>
                  <a:srgbClr val="FFFF00"/>
                </a:solidFill>
                <a:latin typeface="Arial"/>
                <a:ea typeface="Arial"/>
                <a:cs typeface="Arial"/>
                <a:sym typeface="Arial"/>
              </a:rPr>
              <a:t>Social Care Providers - Phase 3</a:t>
            </a:r>
            <a:endParaRPr sz="1467">
              <a:solidFill>
                <a:srgbClr val="FFFF00"/>
              </a:solidFill>
              <a:latin typeface="Arial"/>
              <a:ea typeface="Arial"/>
              <a:cs typeface="Arial"/>
              <a:sym typeface="Arial"/>
            </a:endParaRPr>
          </a:p>
        </p:txBody>
      </p:sp>
      <p:sp>
        <p:nvSpPr>
          <p:cNvPr id="28" name="Google Shape;245;p44">
            <a:extLst>
              <a:ext uri="{FF2B5EF4-FFF2-40B4-BE49-F238E27FC236}">
                <a16:creationId xmlns:a16="http://schemas.microsoft.com/office/drawing/2014/main" id="{2D72137F-4FEC-14CF-D93A-1E6E53CD20DB}"/>
              </a:ext>
            </a:extLst>
          </p:cNvPr>
          <p:cNvSpPr/>
          <p:nvPr/>
        </p:nvSpPr>
        <p:spPr>
          <a:xfrm>
            <a:off x="4819854" y="4064512"/>
            <a:ext cx="6232999" cy="443600"/>
          </a:xfrm>
          <a:prstGeom prst="roundRect">
            <a:avLst>
              <a:gd name="adj" fmla="val 16667"/>
            </a:avLst>
          </a:prstGeom>
          <a:solidFill>
            <a:srgbClr val="782283"/>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100"/>
            </a:pPr>
            <a:r>
              <a:rPr lang="en-GB" sz="1467">
                <a:solidFill>
                  <a:srgbClr val="FFFF00"/>
                </a:solidFill>
                <a:latin typeface="Arial"/>
                <a:ea typeface="Arial"/>
                <a:cs typeface="Arial"/>
                <a:sym typeface="Arial"/>
              </a:rPr>
              <a:t>Enable Patient Carer Access</a:t>
            </a:r>
            <a:endParaRPr sz="1467">
              <a:solidFill>
                <a:srgbClr val="FFFF00"/>
              </a:solidFill>
              <a:latin typeface="Arial"/>
              <a:ea typeface="Arial"/>
              <a:cs typeface="Arial"/>
              <a:sym typeface="Arial"/>
            </a:endParaRPr>
          </a:p>
        </p:txBody>
      </p:sp>
      <p:sp>
        <p:nvSpPr>
          <p:cNvPr id="29" name="Google Shape;247;p44">
            <a:extLst>
              <a:ext uri="{FF2B5EF4-FFF2-40B4-BE49-F238E27FC236}">
                <a16:creationId xmlns:a16="http://schemas.microsoft.com/office/drawing/2014/main" id="{CB6A79FD-580D-2E61-2558-30866A5CA8FC}"/>
              </a:ext>
            </a:extLst>
          </p:cNvPr>
          <p:cNvSpPr/>
          <p:nvPr/>
        </p:nvSpPr>
        <p:spPr>
          <a:xfrm>
            <a:off x="1725281" y="5803269"/>
            <a:ext cx="9335200" cy="374000"/>
          </a:xfrm>
          <a:prstGeom prst="roundRect">
            <a:avLst>
              <a:gd name="adj" fmla="val 16667"/>
            </a:avLst>
          </a:prstGeom>
          <a:solidFill>
            <a:srgbClr val="782283"/>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100"/>
            </a:pPr>
            <a:r>
              <a:rPr lang="en-GB" sz="1467" dirty="0">
                <a:solidFill>
                  <a:srgbClr val="FFFF00"/>
                </a:solidFill>
                <a:latin typeface="Arial"/>
                <a:ea typeface="Arial"/>
                <a:cs typeface="Arial"/>
                <a:sym typeface="Arial"/>
              </a:rPr>
              <a:t>Operate assurance regime</a:t>
            </a:r>
            <a:endParaRPr sz="1467" dirty="0">
              <a:solidFill>
                <a:srgbClr val="FFFF00"/>
              </a:solidFill>
              <a:latin typeface="Arial"/>
              <a:ea typeface="Arial"/>
              <a:cs typeface="Arial"/>
              <a:sym typeface="Arial"/>
            </a:endParaRPr>
          </a:p>
        </p:txBody>
      </p:sp>
      <p:sp>
        <p:nvSpPr>
          <p:cNvPr id="31" name="Google Shape;248;p44">
            <a:extLst>
              <a:ext uri="{FF2B5EF4-FFF2-40B4-BE49-F238E27FC236}">
                <a16:creationId xmlns:a16="http://schemas.microsoft.com/office/drawing/2014/main" id="{4BFE8E95-207B-3C90-E863-9F745ED27C17}"/>
              </a:ext>
            </a:extLst>
          </p:cNvPr>
          <p:cNvSpPr txBox="1"/>
          <p:nvPr/>
        </p:nvSpPr>
        <p:spPr>
          <a:xfrm>
            <a:off x="327528" y="4955376"/>
            <a:ext cx="3138832" cy="697715"/>
          </a:xfrm>
          <a:prstGeom prst="rect">
            <a:avLst/>
          </a:prstGeom>
          <a:solidFill>
            <a:srgbClr val="782283"/>
          </a:solidFill>
          <a:ln>
            <a:noFill/>
          </a:ln>
        </p:spPr>
        <p:txBody>
          <a:bodyPr spcFirstLastPara="1" wrap="square" lIns="121900" tIns="121900" rIns="121900" bIns="121900" anchor="t" anchorCtr="0">
            <a:spAutoFit/>
          </a:bodyPr>
          <a:lstStyle/>
          <a:p>
            <a:pPr>
              <a:buClr>
                <a:srgbClr val="000000"/>
              </a:buClr>
              <a:buSzPts val="1100"/>
            </a:pPr>
            <a:r>
              <a:rPr lang="en-GB" sz="1467" dirty="0">
                <a:solidFill>
                  <a:srgbClr val="FFFF00"/>
                </a:solidFill>
                <a:latin typeface="Arial"/>
                <a:ea typeface="Arial"/>
                <a:cs typeface="Arial"/>
                <a:sym typeface="Arial"/>
              </a:rPr>
              <a:t>Co-design assurance regime - IG, Cyber, Clinical safety</a:t>
            </a:r>
            <a:endParaRPr sz="1467" dirty="0">
              <a:solidFill>
                <a:srgbClr val="FFFF00"/>
              </a:solidFill>
              <a:latin typeface="Arial"/>
              <a:ea typeface="Arial"/>
              <a:cs typeface="Arial"/>
              <a:sym typeface="Arial"/>
            </a:endParaRPr>
          </a:p>
        </p:txBody>
      </p:sp>
      <p:sp>
        <p:nvSpPr>
          <p:cNvPr id="32" name="Google Shape;246;p44">
            <a:extLst>
              <a:ext uri="{FF2B5EF4-FFF2-40B4-BE49-F238E27FC236}">
                <a16:creationId xmlns:a16="http://schemas.microsoft.com/office/drawing/2014/main" id="{F6361AFA-A58F-2E78-76BD-5DEF6DAC2F17}"/>
              </a:ext>
            </a:extLst>
          </p:cNvPr>
          <p:cNvSpPr/>
          <p:nvPr/>
        </p:nvSpPr>
        <p:spPr>
          <a:xfrm>
            <a:off x="1052665" y="5786017"/>
            <a:ext cx="658400" cy="374000"/>
          </a:xfrm>
          <a:prstGeom prst="roundRect">
            <a:avLst>
              <a:gd name="adj" fmla="val 16667"/>
            </a:avLst>
          </a:prstGeom>
          <a:solidFill>
            <a:srgbClr val="782283"/>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100"/>
            </a:pPr>
            <a:endParaRPr sz="1467">
              <a:solidFill>
                <a:srgbClr val="FFFF00"/>
              </a:solidFill>
              <a:highlight>
                <a:schemeClr val="lt1"/>
              </a:highlight>
              <a:latin typeface="Arial"/>
              <a:ea typeface="Arial"/>
              <a:cs typeface="Arial"/>
              <a:sym typeface="Arial"/>
            </a:endParaRPr>
          </a:p>
        </p:txBody>
      </p:sp>
      <p:cxnSp>
        <p:nvCxnSpPr>
          <p:cNvPr id="33" name="Google Shape;249;p44">
            <a:extLst>
              <a:ext uri="{FF2B5EF4-FFF2-40B4-BE49-F238E27FC236}">
                <a16:creationId xmlns:a16="http://schemas.microsoft.com/office/drawing/2014/main" id="{CA79CFD9-8CAF-CE86-55ED-4153C143F370}"/>
              </a:ext>
            </a:extLst>
          </p:cNvPr>
          <p:cNvCxnSpPr>
            <a:cxnSpLocks/>
            <a:endCxn id="32" idx="1"/>
          </p:cNvCxnSpPr>
          <p:nvPr/>
        </p:nvCxnSpPr>
        <p:spPr>
          <a:xfrm>
            <a:off x="677699" y="5653091"/>
            <a:ext cx="374966" cy="319926"/>
          </a:xfrm>
          <a:prstGeom prst="straightConnector1">
            <a:avLst/>
          </a:prstGeom>
          <a:solidFill>
            <a:srgbClr val="003853"/>
          </a:solidFill>
          <a:ln w="41275" cap="flat" cmpd="sng">
            <a:solidFill>
              <a:schemeClr val="dk1"/>
            </a:solidFill>
            <a:prstDash val="solid"/>
            <a:round/>
            <a:headEnd type="none" w="sm" len="sm"/>
            <a:tailEnd type="none" w="sm" len="sm"/>
          </a:ln>
        </p:spPr>
      </p:cxnSp>
      <p:sp>
        <p:nvSpPr>
          <p:cNvPr id="35" name="Google Shape;235;p44">
            <a:extLst>
              <a:ext uri="{FF2B5EF4-FFF2-40B4-BE49-F238E27FC236}">
                <a16:creationId xmlns:a16="http://schemas.microsoft.com/office/drawing/2014/main" id="{5F96D555-273D-B7F0-F717-498868DE104C}"/>
              </a:ext>
            </a:extLst>
          </p:cNvPr>
          <p:cNvSpPr/>
          <p:nvPr/>
        </p:nvSpPr>
        <p:spPr>
          <a:xfrm>
            <a:off x="1059061" y="3542045"/>
            <a:ext cx="3760400" cy="518000"/>
          </a:xfrm>
          <a:prstGeom prst="roundRect">
            <a:avLst>
              <a:gd name="adj" fmla="val 16667"/>
            </a:avLst>
          </a:prstGeom>
          <a:solidFill>
            <a:srgbClr val="782283"/>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100"/>
            </a:pPr>
            <a:r>
              <a:rPr lang="en-GB" sz="1467" dirty="0">
                <a:solidFill>
                  <a:srgbClr val="FFFF00"/>
                </a:solidFill>
                <a:latin typeface="Arial"/>
                <a:ea typeface="Arial"/>
                <a:cs typeface="Arial"/>
                <a:sym typeface="Arial"/>
              </a:rPr>
              <a:t>Integration of NHS-commissioned Community Health Services</a:t>
            </a:r>
            <a:endParaRPr sz="1467" dirty="0">
              <a:solidFill>
                <a:srgbClr val="FFFF00"/>
              </a:solidFill>
              <a:latin typeface="Arial"/>
              <a:ea typeface="Arial"/>
              <a:cs typeface="Arial"/>
              <a:sym typeface="Arial"/>
            </a:endParaRPr>
          </a:p>
        </p:txBody>
      </p:sp>
      <p:sp>
        <p:nvSpPr>
          <p:cNvPr id="37" name="Google Shape;225;p44">
            <a:extLst>
              <a:ext uri="{FF2B5EF4-FFF2-40B4-BE49-F238E27FC236}">
                <a16:creationId xmlns:a16="http://schemas.microsoft.com/office/drawing/2014/main" id="{2C1DBE26-D7AF-6BBB-A925-2196D3732AE2}"/>
              </a:ext>
            </a:extLst>
          </p:cNvPr>
          <p:cNvSpPr/>
          <p:nvPr/>
        </p:nvSpPr>
        <p:spPr>
          <a:xfrm>
            <a:off x="677699" y="4291992"/>
            <a:ext cx="3760400" cy="464893"/>
          </a:xfrm>
          <a:prstGeom prst="rect">
            <a:avLst/>
          </a:prstGeom>
          <a:solidFill>
            <a:srgbClr val="D9D9D9">
              <a:alpha val="39233"/>
            </a:srgbClr>
          </a:solidFill>
          <a:ln w="9525" cap="flat" cmpd="sng">
            <a:solidFill>
              <a:schemeClr val="dk2"/>
            </a:solidFill>
            <a:prstDash val="solid"/>
            <a:round/>
            <a:headEnd type="none" w="sm" len="sm"/>
            <a:tailEnd type="none" w="sm" len="sm"/>
          </a:ln>
        </p:spPr>
        <p:txBody>
          <a:bodyPr spcFirstLastPara="1" wrap="square" lIns="121900" tIns="121900" rIns="121900" bIns="121900" anchor="b" anchorCtr="0">
            <a:noAutofit/>
          </a:bodyPr>
          <a:lstStyle/>
          <a:p>
            <a:pPr algn="ctr">
              <a:buClr>
                <a:srgbClr val="000000"/>
              </a:buClr>
              <a:buSzPts val="1400"/>
            </a:pPr>
            <a:r>
              <a:rPr lang="en-GB" sz="1400" dirty="0">
                <a:solidFill>
                  <a:srgbClr val="000000"/>
                </a:solidFill>
                <a:latin typeface="Arial"/>
                <a:ea typeface="Arial"/>
                <a:cs typeface="Arial"/>
                <a:sym typeface="Arial"/>
              </a:rPr>
              <a:t>22/23 Planning Guidance priorities</a:t>
            </a:r>
            <a:endParaRPr sz="1400" dirty="0">
              <a:solidFill>
                <a:srgbClr val="000000"/>
              </a:solidFill>
              <a:latin typeface="Arial"/>
              <a:ea typeface="Arial"/>
              <a:cs typeface="Arial"/>
              <a:sym typeface="Arial"/>
            </a:endParaRPr>
          </a:p>
        </p:txBody>
      </p:sp>
      <p:sp>
        <p:nvSpPr>
          <p:cNvPr id="38" name="5-point Star 37">
            <a:extLst>
              <a:ext uri="{FF2B5EF4-FFF2-40B4-BE49-F238E27FC236}">
                <a16:creationId xmlns:a16="http://schemas.microsoft.com/office/drawing/2014/main" id="{DC812241-4C21-C790-9AAF-3BA67DDA4D61}"/>
              </a:ext>
            </a:extLst>
          </p:cNvPr>
          <p:cNvSpPr/>
          <p:nvPr/>
        </p:nvSpPr>
        <p:spPr>
          <a:xfrm>
            <a:off x="1182119" y="1550150"/>
            <a:ext cx="365760" cy="276681"/>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5-point Star 38">
            <a:extLst>
              <a:ext uri="{FF2B5EF4-FFF2-40B4-BE49-F238E27FC236}">
                <a16:creationId xmlns:a16="http://schemas.microsoft.com/office/drawing/2014/main" id="{62703D6A-11B2-A669-9169-409677B681F9}"/>
              </a:ext>
            </a:extLst>
          </p:cNvPr>
          <p:cNvSpPr/>
          <p:nvPr/>
        </p:nvSpPr>
        <p:spPr>
          <a:xfrm>
            <a:off x="1182119" y="2044446"/>
            <a:ext cx="365760" cy="276681"/>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5-point Star 39">
            <a:extLst>
              <a:ext uri="{FF2B5EF4-FFF2-40B4-BE49-F238E27FC236}">
                <a16:creationId xmlns:a16="http://schemas.microsoft.com/office/drawing/2014/main" id="{8ECD374E-AC19-B88D-B042-FB74AB1EBD7C}"/>
              </a:ext>
            </a:extLst>
          </p:cNvPr>
          <p:cNvSpPr/>
          <p:nvPr/>
        </p:nvSpPr>
        <p:spPr>
          <a:xfrm>
            <a:off x="1182119" y="2545279"/>
            <a:ext cx="365760" cy="276681"/>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5-point Star 40">
            <a:extLst>
              <a:ext uri="{FF2B5EF4-FFF2-40B4-BE49-F238E27FC236}">
                <a16:creationId xmlns:a16="http://schemas.microsoft.com/office/drawing/2014/main" id="{30B65216-B62B-0711-BAF4-4F1DCC7148C7}"/>
              </a:ext>
            </a:extLst>
          </p:cNvPr>
          <p:cNvSpPr/>
          <p:nvPr/>
        </p:nvSpPr>
        <p:spPr>
          <a:xfrm>
            <a:off x="1182119" y="3642702"/>
            <a:ext cx="365760" cy="276681"/>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5-point Star 41">
            <a:extLst>
              <a:ext uri="{FF2B5EF4-FFF2-40B4-BE49-F238E27FC236}">
                <a16:creationId xmlns:a16="http://schemas.microsoft.com/office/drawing/2014/main" id="{051C1915-F8EF-BD2C-5621-6328545959C3}"/>
              </a:ext>
            </a:extLst>
          </p:cNvPr>
          <p:cNvSpPr/>
          <p:nvPr/>
        </p:nvSpPr>
        <p:spPr>
          <a:xfrm>
            <a:off x="740968" y="4358769"/>
            <a:ext cx="365760" cy="276681"/>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03325406"/>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The hard work starts now</a:t>
            </a:r>
            <a:endParaRPr lang="en-US" sz="28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410442D-FE18-8A84-68BA-63065F9C4BC7}"/>
              </a:ext>
            </a:extLst>
          </p:cNvPr>
          <p:cNvSpPr txBox="1"/>
          <p:nvPr/>
        </p:nvSpPr>
        <p:spPr>
          <a:xfrm>
            <a:off x="428418" y="1434905"/>
            <a:ext cx="10809853" cy="1754326"/>
          </a:xfrm>
          <a:prstGeom prst="rect">
            <a:avLst/>
          </a:prstGeom>
          <a:noFill/>
        </p:spPr>
        <p:txBody>
          <a:bodyPr wrap="square" rtlCol="0">
            <a:spAutoFit/>
          </a:bodyPr>
          <a:lstStyle/>
          <a:p>
            <a:endParaRPr lang="en-US" sz="3600" dirty="0"/>
          </a:p>
          <a:p>
            <a:r>
              <a:rPr lang="en-US" sz="3600" dirty="0"/>
              <a:t>What else would do you think we should do ?</a:t>
            </a:r>
          </a:p>
          <a:p>
            <a:endParaRPr lang="en-US" sz="3600" dirty="0"/>
          </a:p>
        </p:txBody>
      </p:sp>
      <p:pic>
        <p:nvPicPr>
          <p:cNvPr id="8" name="Picture 7" descr="A picture containing shape&#10;&#10;Description automatically generated">
            <a:extLst>
              <a:ext uri="{FF2B5EF4-FFF2-40B4-BE49-F238E27FC236}">
                <a16:creationId xmlns:a16="http://schemas.microsoft.com/office/drawing/2014/main" id="{7517AF3B-8790-B61C-4AE0-E9F6011BBADA}"/>
              </a:ext>
            </a:extLst>
          </p:cNvPr>
          <p:cNvPicPr>
            <a:picLocks noChangeAspect="1"/>
          </p:cNvPicPr>
          <p:nvPr/>
        </p:nvPicPr>
        <p:blipFill>
          <a:blip r:embed="rId3"/>
          <a:stretch>
            <a:fillRect/>
          </a:stretch>
        </p:blipFill>
        <p:spPr>
          <a:xfrm>
            <a:off x="10307927" y="6200384"/>
            <a:ext cx="1545867" cy="351076"/>
          </a:xfrm>
          <a:prstGeom prst="rect">
            <a:avLst/>
          </a:prstGeom>
        </p:spPr>
      </p:pic>
    </p:spTree>
    <p:extLst>
      <p:ext uri="{BB962C8B-B14F-4D97-AF65-F5344CB8AC3E}">
        <p14:creationId xmlns:p14="http://schemas.microsoft.com/office/powerpoint/2010/main" val="1894183395"/>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5731EE-051E-F04A-A50B-C47874508211}"/>
              </a:ext>
            </a:extLst>
          </p:cNvPr>
          <p:cNvSpPr txBox="1">
            <a:spLocks/>
          </p:cNvSpPr>
          <p:nvPr/>
        </p:nvSpPr>
        <p:spPr>
          <a:xfrm>
            <a:off x="1091514" y="21053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rial" panose="020B0604020202020204" pitchFamily="34" charset="0"/>
                <a:cs typeface="Arial" panose="020B0604020202020204" pitchFamily="34" charset="0"/>
              </a:rPr>
              <a:t>Going forwards by looking back</a:t>
            </a:r>
          </a:p>
        </p:txBody>
      </p:sp>
      <p:pic>
        <p:nvPicPr>
          <p:cNvPr id="3" name="Picture 2" descr="A picture containing logo&#10;&#10;Description automatically generated">
            <a:extLst>
              <a:ext uri="{FF2B5EF4-FFF2-40B4-BE49-F238E27FC236}">
                <a16:creationId xmlns:a16="http://schemas.microsoft.com/office/drawing/2014/main" id="{32114127-F574-FF99-7081-33B10A16CCF8}"/>
              </a:ext>
            </a:extLst>
          </p:cNvPr>
          <p:cNvPicPr>
            <a:picLocks noChangeAspect="1"/>
          </p:cNvPicPr>
          <p:nvPr/>
        </p:nvPicPr>
        <p:blipFill>
          <a:blip r:embed="rId2"/>
          <a:stretch>
            <a:fillRect/>
          </a:stretch>
        </p:blipFill>
        <p:spPr>
          <a:xfrm>
            <a:off x="1162050" y="5793058"/>
            <a:ext cx="1878517" cy="433504"/>
          </a:xfrm>
          <a:prstGeom prst="rect">
            <a:avLst/>
          </a:prstGeom>
        </p:spPr>
      </p:pic>
      <p:pic>
        <p:nvPicPr>
          <p:cNvPr id="2" name="Picture 1">
            <a:extLst>
              <a:ext uri="{FF2B5EF4-FFF2-40B4-BE49-F238E27FC236}">
                <a16:creationId xmlns:a16="http://schemas.microsoft.com/office/drawing/2014/main" id="{39AD89E8-C413-AFD8-32E7-165B0DBCEF06}"/>
              </a:ext>
            </a:extLst>
          </p:cNvPr>
          <p:cNvPicPr>
            <a:picLocks noChangeAspect="1"/>
          </p:cNvPicPr>
          <p:nvPr/>
        </p:nvPicPr>
        <p:blipFill>
          <a:blip r:embed="rId3"/>
          <a:stretch>
            <a:fillRect/>
          </a:stretch>
        </p:blipFill>
        <p:spPr>
          <a:xfrm>
            <a:off x="-1" y="0"/>
            <a:ext cx="12247186" cy="6858000"/>
          </a:xfrm>
          <a:prstGeom prst="rect">
            <a:avLst/>
          </a:prstGeom>
        </p:spPr>
      </p:pic>
      <p:sp>
        <p:nvSpPr>
          <p:cNvPr id="5" name="Title 1">
            <a:extLst>
              <a:ext uri="{FF2B5EF4-FFF2-40B4-BE49-F238E27FC236}">
                <a16:creationId xmlns:a16="http://schemas.microsoft.com/office/drawing/2014/main" id="{5F847F6A-E710-A205-774E-3987E5C209E7}"/>
              </a:ext>
            </a:extLst>
          </p:cNvPr>
          <p:cNvSpPr txBox="1">
            <a:spLocks/>
          </p:cNvSpPr>
          <p:nvPr/>
        </p:nvSpPr>
        <p:spPr>
          <a:xfrm>
            <a:off x="1243914" y="2257755"/>
            <a:ext cx="8960623" cy="191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rial" panose="020B0604020202020204" pitchFamily="34" charset="0"/>
                <a:cs typeface="Arial" panose="020B0604020202020204" pitchFamily="34" charset="0"/>
              </a:rPr>
              <a:t>Dare to dream</a:t>
            </a:r>
          </a:p>
        </p:txBody>
      </p:sp>
    </p:spTree>
    <p:extLst>
      <p:ext uri="{BB962C8B-B14F-4D97-AF65-F5344CB8AC3E}">
        <p14:creationId xmlns:p14="http://schemas.microsoft.com/office/powerpoint/2010/main" val="3933967534"/>
      </p:ext>
    </p:extLst>
  </p:cSld>
  <p:clrMapOvr>
    <a:masterClrMapping/>
  </p:clrMapOvr>
  <p:transition spd="slow">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xplore ... Dream ...... Discover ">
            <a:extLst>
              <a:ext uri="{FF2B5EF4-FFF2-40B4-BE49-F238E27FC236}">
                <a16:creationId xmlns:a16="http://schemas.microsoft.com/office/drawing/2014/main" id="{AC76DBCD-066B-5E08-8705-09EB144188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48" r="5486"/>
          <a:stretch/>
        </p:blipFill>
        <p:spPr bwMode="auto">
          <a:xfrm>
            <a:off x="-981512" y="0"/>
            <a:ext cx="13372051" cy="7059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49192"/>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E145BF-7538-0EE8-79E1-7056425C8AE3}"/>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E3B3E3A8-C1D2-8344-86D8-B35B1ABDF86F}"/>
              </a:ext>
            </a:extLst>
          </p:cNvPr>
          <p:cNvSpPr>
            <a:spLocks noGrp="1"/>
          </p:cNvSpPr>
          <p:nvPr>
            <p:ph type="body" idx="1"/>
          </p:nvPr>
        </p:nvSpPr>
        <p:spPr>
          <a:xfrm>
            <a:off x="414677" y="1649628"/>
            <a:ext cx="6739751" cy="4525600"/>
          </a:xfrm>
        </p:spPr>
        <p:txBody>
          <a:bodyPr>
            <a:noAutofit/>
          </a:bodyPr>
          <a:lstStyle/>
          <a:p>
            <a:pPr>
              <a:lnSpc>
                <a:spcPct val="120000"/>
              </a:lnSpc>
              <a:spcBef>
                <a:spcPts val="800"/>
              </a:spcBef>
              <a:spcAft>
                <a:spcPts val="800"/>
              </a:spcAft>
            </a:pPr>
            <a:r>
              <a:rPr lang="en-US" sz="2667" dirty="0"/>
              <a:t>Born Mary Clare Kelly, she passed away in November 2021 aged 94 </a:t>
            </a:r>
          </a:p>
          <a:p>
            <a:pPr>
              <a:lnSpc>
                <a:spcPct val="120000"/>
              </a:lnSpc>
              <a:spcBef>
                <a:spcPts val="800"/>
              </a:spcBef>
              <a:spcAft>
                <a:spcPts val="800"/>
              </a:spcAft>
            </a:pPr>
            <a:r>
              <a:rPr lang="en-US" sz="2667" dirty="0"/>
              <a:t>She had</a:t>
            </a:r>
          </a:p>
          <a:p>
            <a:pPr lvl="1">
              <a:lnSpc>
                <a:spcPct val="120000"/>
              </a:lnSpc>
              <a:spcBef>
                <a:spcPts val="800"/>
              </a:spcBef>
              <a:spcAft>
                <a:spcPts val="800"/>
              </a:spcAft>
            </a:pPr>
            <a:r>
              <a:rPr lang="en-US" sz="2667" dirty="0"/>
              <a:t>Advanced Alzheimer's</a:t>
            </a:r>
          </a:p>
          <a:p>
            <a:pPr lvl="1">
              <a:lnSpc>
                <a:spcPct val="120000"/>
              </a:lnSpc>
              <a:spcBef>
                <a:spcPts val="800"/>
              </a:spcBef>
              <a:spcAft>
                <a:spcPts val="800"/>
              </a:spcAft>
            </a:pPr>
            <a:r>
              <a:rPr lang="en-US" sz="2667" dirty="0"/>
              <a:t>Type 2 Diabetes</a:t>
            </a:r>
          </a:p>
          <a:p>
            <a:pPr lvl="1">
              <a:lnSpc>
                <a:spcPct val="120000"/>
              </a:lnSpc>
              <a:spcBef>
                <a:spcPts val="800"/>
              </a:spcBef>
              <a:spcAft>
                <a:spcPts val="800"/>
              </a:spcAft>
            </a:pPr>
            <a:r>
              <a:rPr lang="en-US" sz="2667" dirty="0"/>
              <a:t>COPD</a:t>
            </a:r>
          </a:p>
          <a:p>
            <a:pPr lvl="1">
              <a:lnSpc>
                <a:spcPct val="120000"/>
              </a:lnSpc>
              <a:spcBef>
                <a:spcPts val="800"/>
              </a:spcBef>
              <a:spcAft>
                <a:spcPts val="800"/>
              </a:spcAft>
            </a:pPr>
            <a:r>
              <a:rPr lang="en-US" sz="2667" dirty="0"/>
              <a:t>High blood pressure</a:t>
            </a:r>
          </a:p>
          <a:p>
            <a:pPr>
              <a:lnSpc>
                <a:spcPct val="120000"/>
              </a:lnSpc>
              <a:spcBef>
                <a:spcPts val="800"/>
              </a:spcBef>
              <a:spcAft>
                <a:spcPts val="800"/>
              </a:spcAft>
            </a:pPr>
            <a:endParaRPr lang="en-US" sz="2667" dirty="0"/>
          </a:p>
        </p:txBody>
      </p:sp>
      <p:pic>
        <p:nvPicPr>
          <p:cNvPr id="7" name="Picture 6" descr="A person sitting in a chair&#10;&#10;Description automatically generated with low confidence">
            <a:extLst>
              <a:ext uri="{FF2B5EF4-FFF2-40B4-BE49-F238E27FC236}">
                <a16:creationId xmlns:a16="http://schemas.microsoft.com/office/drawing/2014/main" id="{F6920B73-271A-1743-A7AF-198F3BC1DDB9}"/>
              </a:ext>
            </a:extLst>
          </p:cNvPr>
          <p:cNvPicPr>
            <a:picLocks noChangeAspect="1"/>
          </p:cNvPicPr>
          <p:nvPr/>
        </p:nvPicPr>
        <p:blipFill rotWithShape="1">
          <a:blip r:embed="rId3"/>
          <a:srcRect l="15980" r="20368"/>
          <a:stretch/>
        </p:blipFill>
        <p:spPr>
          <a:xfrm>
            <a:off x="7771677" y="1649629"/>
            <a:ext cx="4420323" cy="5208372"/>
          </a:xfrm>
          <a:prstGeom prst="rect">
            <a:avLst/>
          </a:prstGeom>
        </p:spPr>
      </p:pic>
      <p:sp>
        <p:nvSpPr>
          <p:cNvPr id="9" name="Rectangle 8">
            <a:extLst>
              <a:ext uri="{FF2B5EF4-FFF2-40B4-BE49-F238E27FC236}">
                <a16:creationId xmlns:a16="http://schemas.microsoft.com/office/drawing/2014/main" id="{3BC99096-224D-7121-0731-61F469C0F399}"/>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My late mother-in-law</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222174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E24280-C66E-4802-9D9F-36658C465216}"/>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E3B3E3A8-C1D2-8344-86D8-B35B1ABDF86F}"/>
              </a:ext>
            </a:extLst>
          </p:cNvPr>
          <p:cNvSpPr>
            <a:spLocks noGrp="1"/>
          </p:cNvSpPr>
          <p:nvPr>
            <p:ph type="body" idx="1"/>
          </p:nvPr>
        </p:nvSpPr>
        <p:spPr>
          <a:xfrm>
            <a:off x="414676" y="1649627"/>
            <a:ext cx="7248867" cy="5208373"/>
          </a:xfrm>
        </p:spPr>
        <p:txBody>
          <a:bodyPr>
            <a:noAutofit/>
          </a:bodyPr>
          <a:lstStyle/>
          <a:p>
            <a:pPr marL="152396" indent="0">
              <a:lnSpc>
                <a:spcPct val="110000"/>
              </a:lnSpc>
              <a:buNone/>
            </a:pPr>
            <a:r>
              <a:rPr lang="en-US" sz="2133" dirty="0"/>
              <a:t>Over the 12 months she lived with us she had contact with </a:t>
            </a:r>
          </a:p>
          <a:p>
            <a:pPr>
              <a:lnSpc>
                <a:spcPct val="110000"/>
              </a:lnSpc>
            </a:pPr>
            <a:r>
              <a:rPr lang="en-US" sz="2133" dirty="0"/>
              <a:t>2 GP practices</a:t>
            </a:r>
          </a:p>
          <a:p>
            <a:pPr>
              <a:lnSpc>
                <a:spcPct val="110000"/>
              </a:lnSpc>
            </a:pPr>
            <a:r>
              <a:rPr lang="en-US" sz="2133" dirty="0"/>
              <a:t>2 Clinical Commissioning Groups</a:t>
            </a:r>
          </a:p>
          <a:p>
            <a:pPr>
              <a:lnSpc>
                <a:spcPct val="110000"/>
              </a:lnSpc>
            </a:pPr>
            <a:r>
              <a:rPr lang="en-US" sz="2133" dirty="0"/>
              <a:t>2 Local Authority Council Social Services teams</a:t>
            </a:r>
          </a:p>
          <a:p>
            <a:pPr>
              <a:lnSpc>
                <a:spcPct val="110000"/>
              </a:lnSpc>
            </a:pPr>
            <a:r>
              <a:rPr lang="en-US" sz="2133" dirty="0"/>
              <a:t>3 Community Pharmacies</a:t>
            </a:r>
          </a:p>
          <a:p>
            <a:pPr>
              <a:lnSpc>
                <a:spcPct val="110000"/>
              </a:lnSpc>
            </a:pPr>
            <a:r>
              <a:rPr lang="en-US" sz="2133" dirty="0"/>
              <a:t>2 Hospital Trusts </a:t>
            </a:r>
          </a:p>
          <a:p>
            <a:pPr>
              <a:lnSpc>
                <a:spcPct val="110000"/>
              </a:lnSpc>
            </a:pPr>
            <a:r>
              <a:rPr lang="en-US" sz="2133" dirty="0"/>
              <a:t>1 Mental Health Trust</a:t>
            </a:r>
          </a:p>
          <a:p>
            <a:pPr>
              <a:lnSpc>
                <a:spcPct val="110000"/>
              </a:lnSpc>
            </a:pPr>
            <a:r>
              <a:rPr lang="en-US" sz="2133" dirty="0"/>
              <a:t>1 Community Services Trust</a:t>
            </a:r>
          </a:p>
          <a:p>
            <a:pPr>
              <a:lnSpc>
                <a:spcPct val="110000"/>
              </a:lnSpc>
            </a:pPr>
            <a:r>
              <a:rPr lang="en-US" sz="2133" dirty="0"/>
              <a:t>1 Ambulance Trust</a:t>
            </a:r>
          </a:p>
          <a:p>
            <a:pPr>
              <a:lnSpc>
                <a:spcPct val="110000"/>
              </a:lnSpc>
            </a:pPr>
            <a:r>
              <a:rPr lang="en-US" sz="2133" dirty="0"/>
              <a:t>NHS 999</a:t>
            </a:r>
          </a:p>
          <a:p>
            <a:pPr>
              <a:lnSpc>
                <a:spcPct val="110000"/>
              </a:lnSpc>
            </a:pPr>
            <a:r>
              <a:rPr lang="en-US" sz="2133" dirty="0"/>
              <a:t>NHS 111 </a:t>
            </a:r>
          </a:p>
          <a:p>
            <a:pPr>
              <a:lnSpc>
                <a:spcPct val="110000"/>
              </a:lnSpc>
            </a:pPr>
            <a:r>
              <a:rPr lang="en-US" sz="2133" dirty="0"/>
              <a:t>Out-of-Hours GP service</a:t>
            </a:r>
          </a:p>
          <a:p>
            <a:pPr>
              <a:lnSpc>
                <a:spcPct val="110000"/>
              </a:lnSpc>
            </a:pPr>
            <a:r>
              <a:rPr lang="en-US" sz="2133" dirty="0"/>
              <a:t>2 DWP departments</a:t>
            </a:r>
          </a:p>
          <a:p>
            <a:pPr>
              <a:lnSpc>
                <a:spcPct val="110000"/>
              </a:lnSpc>
            </a:pPr>
            <a:r>
              <a:rPr lang="en-US" sz="2133" dirty="0"/>
              <a:t>5 domiciliary care providers</a:t>
            </a:r>
          </a:p>
          <a:p>
            <a:pPr>
              <a:lnSpc>
                <a:spcPct val="110000"/>
              </a:lnSpc>
            </a:pPr>
            <a:endParaRPr lang="en-US" sz="2133" dirty="0"/>
          </a:p>
          <a:p>
            <a:pPr>
              <a:lnSpc>
                <a:spcPct val="110000"/>
              </a:lnSpc>
            </a:pPr>
            <a:endParaRPr lang="en-US" sz="2133" dirty="0"/>
          </a:p>
        </p:txBody>
      </p:sp>
      <p:pic>
        <p:nvPicPr>
          <p:cNvPr id="7" name="Picture 6" descr="A person sitting in a chair&#10;&#10;Description automatically generated with low confidence">
            <a:extLst>
              <a:ext uri="{FF2B5EF4-FFF2-40B4-BE49-F238E27FC236}">
                <a16:creationId xmlns:a16="http://schemas.microsoft.com/office/drawing/2014/main" id="{F6920B73-271A-1743-A7AF-198F3BC1DDB9}"/>
              </a:ext>
            </a:extLst>
          </p:cNvPr>
          <p:cNvPicPr>
            <a:picLocks noChangeAspect="1"/>
          </p:cNvPicPr>
          <p:nvPr/>
        </p:nvPicPr>
        <p:blipFill rotWithShape="1">
          <a:blip r:embed="rId3"/>
          <a:srcRect l="15980" r="20368"/>
          <a:stretch/>
        </p:blipFill>
        <p:spPr>
          <a:xfrm>
            <a:off x="7771677" y="1649629"/>
            <a:ext cx="4420323" cy="5208372"/>
          </a:xfrm>
          <a:prstGeom prst="rect">
            <a:avLst/>
          </a:prstGeom>
        </p:spPr>
      </p:pic>
      <p:sp>
        <p:nvSpPr>
          <p:cNvPr id="8" name="Rectangle 7">
            <a:extLst>
              <a:ext uri="{FF2B5EF4-FFF2-40B4-BE49-F238E27FC236}">
                <a16:creationId xmlns:a16="http://schemas.microsoft.com/office/drawing/2014/main" id="{50F9ECE3-4CDE-307A-9E9F-F759DD7960A1}"/>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Her </a:t>
            </a:r>
            <a:r>
              <a:rPr lang="en-US" sz="2800" b="1" dirty="0" err="1">
                <a:solidFill>
                  <a:schemeClr val="bg1"/>
                </a:solidFill>
                <a:latin typeface="Arial" panose="020B0604020202020204" pitchFamily="34" charset="0"/>
                <a:cs typeface="Arial" panose="020B0604020202020204" pitchFamily="34" charset="0"/>
              </a:rPr>
              <a:t>carers</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88852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p:stCondLst>
                              <p:cond delay="1500"/>
                            </p:stCondLst>
                            <p:childTnLst>
                              <p:par>
                                <p:cTn id="9" presetID="22" presetClass="entr" presetSubtype="8"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2500"/>
                            </p:stCondLst>
                            <p:childTnLst>
                              <p:par>
                                <p:cTn id="13" presetID="22" presetClass="entr" presetSubtype="8"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3500"/>
                            </p:stCondLst>
                            <p:childTnLst>
                              <p:par>
                                <p:cTn id="17" presetID="22" presetClass="entr" presetSubtype="8" fill="hold" grpId="0"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4500"/>
                            </p:stCondLst>
                            <p:childTnLst>
                              <p:par>
                                <p:cTn id="21" presetID="22" presetClass="entr" presetSubtype="8" fill="hold" grpId="0"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5500"/>
                            </p:stCondLst>
                            <p:childTnLst>
                              <p:par>
                                <p:cTn id="25" presetID="22" presetClass="entr" presetSubtype="8" fill="hold" grpId="0" nodeType="afterEffect">
                                  <p:stCondLst>
                                    <p:cond delay="5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par>
                          <p:cTn id="28" fill="hold">
                            <p:stCondLst>
                              <p:cond delay="6500"/>
                            </p:stCondLst>
                            <p:childTnLst>
                              <p:par>
                                <p:cTn id="29" presetID="22" presetClass="entr" presetSubtype="8" fill="hold" grpId="0" nodeType="afterEffect">
                                  <p:stCondLst>
                                    <p:cond delay="5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par>
                          <p:cTn id="32" fill="hold">
                            <p:stCondLst>
                              <p:cond delay="7500"/>
                            </p:stCondLst>
                            <p:childTnLst>
                              <p:par>
                                <p:cTn id="33" presetID="22" presetClass="entr" presetSubtype="8" fill="hold" grpId="0" nodeType="afterEffect">
                                  <p:stCondLst>
                                    <p:cond delay="50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left)">
                                      <p:cBhvr>
                                        <p:cTn id="35" dur="500"/>
                                        <p:tgtEl>
                                          <p:spTgt spid="3">
                                            <p:txEl>
                                              <p:pRg st="7" end="7"/>
                                            </p:txEl>
                                          </p:spTgt>
                                        </p:tgtEl>
                                      </p:cBhvr>
                                    </p:animEffect>
                                  </p:childTnLst>
                                </p:cTn>
                              </p:par>
                            </p:childTnLst>
                          </p:cTn>
                        </p:par>
                        <p:par>
                          <p:cTn id="36" fill="hold">
                            <p:stCondLst>
                              <p:cond delay="8500"/>
                            </p:stCondLst>
                            <p:childTnLst>
                              <p:par>
                                <p:cTn id="37" presetID="22" presetClass="entr" presetSubtype="8" fill="hold" grpId="0" nodeType="afterEffect">
                                  <p:stCondLst>
                                    <p:cond delay="50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left)">
                                      <p:cBhvr>
                                        <p:cTn id="39" dur="500"/>
                                        <p:tgtEl>
                                          <p:spTgt spid="3">
                                            <p:txEl>
                                              <p:pRg st="8" end="8"/>
                                            </p:txEl>
                                          </p:spTgt>
                                        </p:tgtEl>
                                      </p:cBhvr>
                                    </p:animEffect>
                                  </p:childTnLst>
                                </p:cTn>
                              </p:par>
                            </p:childTnLst>
                          </p:cTn>
                        </p:par>
                        <p:par>
                          <p:cTn id="40" fill="hold">
                            <p:stCondLst>
                              <p:cond delay="9500"/>
                            </p:stCondLst>
                            <p:childTnLst>
                              <p:par>
                                <p:cTn id="41" presetID="22" presetClass="entr" presetSubtype="8" fill="hold" grpId="0" nodeType="afterEffect">
                                  <p:stCondLst>
                                    <p:cond delay="50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wipe(left)">
                                      <p:cBhvr>
                                        <p:cTn id="43" dur="500"/>
                                        <p:tgtEl>
                                          <p:spTgt spid="3">
                                            <p:txEl>
                                              <p:pRg st="9" end="9"/>
                                            </p:txEl>
                                          </p:spTgt>
                                        </p:tgtEl>
                                      </p:cBhvr>
                                    </p:animEffect>
                                  </p:childTnLst>
                                </p:cTn>
                              </p:par>
                            </p:childTnLst>
                          </p:cTn>
                        </p:par>
                        <p:par>
                          <p:cTn id="44" fill="hold">
                            <p:stCondLst>
                              <p:cond delay="10500"/>
                            </p:stCondLst>
                            <p:childTnLst>
                              <p:par>
                                <p:cTn id="45" presetID="22" presetClass="entr" presetSubtype="8" fill="hold" grpId="0" nodeType="afterEffect">
                                  <p:stCondLst>
                                    <p:cond delay="50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wipe(left)">
                                      <p:cBhvr>
                                        <p:cTn id="47" dur="500"/>
                                        <p:tgtEl>
                                          <p:spTgt spid="3">
                                            <p:txEl>
                                              <p:pRg st="10" end="10"/>
                                            </p:txEl>
                                          </p:spTgt>
                                        </p:tgtEl>
                                      </p:cBhvr>
                                    </p:animEffect>
                                  </p:childTnLst>
                                </p:cTn>
                              </p:par>
                            </p:childTnLst>
                          </p:cTn>
                        </p:par>
                        <p:par>
                          <p:cTn id="48" fill="hold">
                            <p:stCondLst>
                              <p:cond delay="11500"/>
                            </p:stCondLst>
                            <p:childTnLst>
                              <p:par>
                                <p:cTn id="49" presetID="22" presetClass="entr" presetSubtype="8" fill="hold" grpId="0" nodeType="afterEffect">
                                  <p:stCondLst>
                                    <p:cond delay="50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wipe(left)">
                                      <p:cBhvr>
                                        <p:cTn id="51" dur="500"/>
                                        <p:tgtEl>
                                          <p:spTgt spid="3">
                                            <p:txEl>
                                              <p:pRg st="11" end="11"/>
                                            </p:txEl>
                                          </p:spTgt>
                                        </p:tgtEl>
                                      </p:cBhvr>
                                    </p:animEffect>
                                  </p:childTnLst>
                                </p:cTn>
                              </p:par>
                            </p:childTnLst>
                          </p:cTn>
                        </p:par>
                        <p:par>
                          <p:cTn id="52" fill="hold">
                            <p:stCondLst>
                              <p:cond delay="12500"/>
                            </p:stCondLst>
                            <p:childTnLst>
                              <p:par>
                                <p:cTn id="53" presetID="22" presetClass="entr" presetSubtype="8" fill="hold" grpId="0" nodeType="afterEffect">
                                  <p:stCondLst>
                                    <p:cond delay="50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wipe(left)">
                                      <p:cBhvr>
                                        <p:cTn id="55" dur="500"/>
                                        <p:tgtEl>
                                          <p:spTgt spid="3">
                                            <p:txEl>
                                              <p:pRg st="12" end="12"/>
                                            </p:txEl>
                                          </p:spTgt>
                                        </p:tgtEl>
                                      </p:cBhvr>
                                    </p:animEffect>
                                  </p:childTnLst>
                                </p:cTn>
                              </p:par>
                            </p:childTnLst>
                          </p:cTn>
                        </p:par>
                        <p:par>
                          <p:cTn id="56" fill="hold">
                            <p:stCondLst>
                              <p:cond delay="13500"/>
                            </p:stCondLst>
                            <p:childTnLst>
                              <p:par>
                                <p:cTn id="57" presetID="22" presetClass="entr" presetSubtype="8" fill="hold" grpId="0" nodeType="afterEffect">
                                  <p:stCondLst>
                                    <p:cond delay="500"/>
                                  </p:stCondLst>
                                  <p:childTnLst>
                                    <p:set>
                                      <p:cBhvr>
                                        <p:cTn id="58" dur="1" fill="hold">
                                          <p:stCondLst>
                                            <p:cond delay="0"/>
                                          </p:stCondLst>
                                        </p:cTn>
                                        <p:tgtEl>
                                          <p:spTgt spid="3">
                                            <p:txEl>
                                              <p:pRg st="13" end="13"/>
                                            </p:txEl>
                                          </p:spTgt>
                                        </p:tgtEl>
                                        <p:attrNameLst>
                                          <p:attrName>style.visibility</p:attrName>
                                        </p:attrNameLst>
                                      </p:cBhvr>
                                      <p:to>
                                        <p:strVal val="visible"/>
                                      </p:to>
                                    </p:set>
                                    <p:animEffect transition="in" filter="wipe(left)">
                                      <p:cBhvr>
                                        <p:cTn id="59"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Where might this all end up ?</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99C1A238-8A66-BA98-3280-5A2D4381A610}"/>
              </a:ext>
            </a:extLst>
          </p:cNvPr>
          <p:cNvPicPr>
            <a:picLocks noChangeAspect="1"/>
          </p:cNvPicPr>
          <p:nvPr/>
        </p:nvPicPr>
        <p:blipFill>
          <a:blip r:embed="rId3"/>
          <a:stretch>
            <a:fillRect/>
          </a:stretch>
        </p:blipFill>
        <p:spPr>
          <a:xfrm>
            <a:off x="10307927" y="6200384"/>
            <a:ext cx="1545867" cy="351076"/>
          </a:xfrm>
          <a:prstGeom prst="rect">
            <a:avLst/>
          </a:prstGeom>
        </p:spPr>
      </p:pic>
      <p:sp>
        <p:nvSpPr>
          <p:cNvPr id="2" name="TextBox 1">
            <a:extLst>
              <a:ext uri="{FF2B5EF4-FFF2-40B4-BE49-F238E27FC236}">
                <a16:creationId xmlns:a16="http://schemas.microsoft.com/office/drawing/2014/main" id="{693B6643-C076-7566-19FD-8E92CE08EF2E}"/>
              </a:ext>
            </a:extLst>
          </p:cNvPr>
          <p:cNvSpPr txBox="1"/>
          <p:nvPr/>
        </p:nvSpPr>
        <p:spPr>
          <a:xfrm>
            <a:off x="735248" y="1397675"/>
            <a:ext cx="11107400" cy="3970318"/>
          </a:xfrm>
          <a:prstGeom prst="rect">
            <a:avLst/>
          </a:prstGeom>
          <a:noFill/>
        </p:spPr>
        <p:txBody>
          <a:bodyPr wrap="none" rtlCol="0">
            <a:spAutoFit/>
          </a:bodyPr>
          <a:lstStyle/>
          <a:p>
            <a:r>
              <a:rPr lang="en-US" sz="3600" dirty="0"/>
              <a:t>If my record resides in many places</a:t>
            </a:r>
          </a:p>
          <a:p>
            <a:endParaRPr lang="en-US" sz="3600" dirty="0"/>
          </a:p>
          <a:p>
            <a:r>
              <a:rPr lang="en-US" sz="3600" dirty="0"/>
              <a:t>And if we know where those places are</a:t>
            </a:r>
          </a:p>
          <a:p>
            <a:endParaRPr lang="en-US" sz="3600" dirty="0"/>
          </a:p>
          <a:p>
            <a:r>
              <a:rPr lang="en-US" sz="3600" dirty="0"/>
              <a:t>And if we know how to access them when we need them</a:t>
            </a:r>
          </a:p>
          <a:p>
            <a:endParaRPr lang="en-US" sz="3600" dirty="0"/>
          </a:p>
          <a:p>
            <a:r>
              <a:rPr lang="en-US" sz="3600" dirty="0"/>
              <a:t>What else do we need ?</a:t>
            </a:r>
          </a:p>
        </p:txBody>
      </p:sp>
    </p:spTree>
    <p:extLst>
      <p:ext uri="{BB962C8B-B14F-4D97-AF65-F5344CB8AC3E}">
        <p14:creationId xmlns:p14="http://schemas.microsoft.com/office/powerpoint/2010/main" val="278072886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par>
                          <p:cTn id="8" fill="hold">
                            <p:stCondLst>
                              <p:cond delay="500"/>
                            </p:stCondLst>
                            <p:childTnLst>
                              <p:par>
                                <p:cTn id="9" presetID="3" presetClass="entr" presetSubtype="10" fill="hold" grpId="0" nodeType="afterEffect">
                                  <p:stCondLst>
                                    <p:cond delay="200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blinds(horizontal)">
                                      <p:cBhvr>
                                        <p:cTn id="11" dur="1000"/>
                                        <p:tgtEl>
                                          <p:spTgt spid="2">
                                            <p:txEl>
                                              <p:pRg st="2" end="2"/>
                                            </p:txEl>
                                          </p:spTgt>
                                        </p:tgtEl>
                                      </p:cBhvr>
                                    </p:animEffect>
                                  </p:childTnLst>
                                </p:cTn>
                              </p:par>
                            </p:childTnLst>
                          </p:cTn>
                        </p:par>
                        <p:par>
                          <p:cTn id="12" fill="hold">
                            <p:stCondLst>
                              <p:cond delay="3500"/>
                            </p:stCondLst>
                            <p:childTnLst>
                              <p:par>
                                <p:cTn id="13" presetID="3" presetClass="entr" presetSubtype="10" fill="hold" grpId="0" nodeType="afterEffect">
                                  <p:stCondLst>
                                    <p:cond delay="200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blinds(horizontal)">
                                      <p:cBhvr>
                                        <p:cTn id="15" dur="1000"/>
                                        <p:tgtEl>
                                          <p:spTgt spid="2">
                                            <p:txEl>
                                              <p:pRg st="4" end="4"/>
                                            </p:txEl>
                                          </p:spTgt>
                                        </p:tgtEl>
                                      </p:cBhvr>
                                    </p:animEffect>
                                  </p:childTnLst>
                                </p:cTn>
                              </p:par>
                            </p:childTnLst>
                          </p:cTn>
                        </p:par>
                        <p:par>
                          <p:cTn id="16" fill="hold">
                            <p:stCondLst>
                              <p:cond delay="6500"/>
                            </p:stCondLst>
                            <p:childTnLst>
                              <p:par>
                                <p:cTn id="17" presetID="3" presetClass="entr" presetSubtype="10" fill="hold" grpId="0" nodeType="afterEffect">
                                  <p:stCondLst>
                                    <p:cond delay="200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blinds(horizontal)">
                                      <p:cBhvr>
                                        <p:cTn id="19" dur="1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Where might this all end up ?</a:t>
            </a:r>
            <a:endParaRPr lang="en-US" sz="24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99C1A238-8A66-BA98-3280-5A2D4381A610}"/>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7" name="Picture 2" descr="Businesswoman Going Through Rotary Card File Businesswoman Going Through Rotary Card File rolodex stock pictures, royalty-free photos &amp; images">
            <a:extLst>
              <a:ext uri="{FF2B5EF4-FFF2-40B4-BE49-F238E27FC236}">
                <a16:creationId xmlns:a16="http://schemas.microsoft.com/office/drawing/2014/main" id="{AC6FB248-7798-0FC8-E42C-ED1112B488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51"/>
          <a:stretch/>
        </p:blipFill>
        <p:spPr bwMode="auto">
          <a:xfrm>
            <a:off x="1713818" y="983292"/>
            <a:ext cx="8368091" cy="585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9232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Where might this all end up ?</a:t>
            </a:r>
            <a:endParaRPr lang="en-US" sz="24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99C1A238-8A66-BA98-3280-5A2D4381A610}"/>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7" name="Picture 6">
            <a:extLst>
              <a:ext uri="{FF2B5EF4-FFF2-40B4-BE49-F238E27FC236}">
                <a16:creationId xmlns:a16="http://schemas.microsoft.com/office/drawing/2014/main" id="{4E810E91-8780-FC4B-6AA9-DF1675477892}"/>
              </a:ext>
            </a:extLst>
          </p:cNvPr>
          <p:cNvPicPr>
            <a:picLocks noChangeAspect="1"/>
          </p:cNvPicPr>
          <p:nvPr/>
        </p:nvPicPr>
        <p:blipFill>
          <a:blip r:embed="rId4"/>
          <a:stretch>
            <a:fillRect/>
          </a:stretch>
        </p:blipFill>
        <p:spPr>
          <a:xfrm>
            <a:off x="2881053" y="980746"/>
            <a:ext cx="6033621" cy="5319784"/>
          </a:xfrm>
          <a:prstGeom prst="rect">
            <a:avLst/>
          </a:prstGeom>
        </p:spPr>
      </p:pic>
      <p:sp>
        <p:nvSpPr>
          <p:cNvPr id="8" name="Oval 7">
            <a:extLst>
              <a:ext uri="{FF2B5EF4-FFF2-40B4-BE49-F238E27FC236}">
                <a16:creationId xmlns:a16="http://schemas.microsoft.com/office/drawing/2014/main" id="{59895961-F306-B261-412B-C44DD13D0B01}"/>
              </a:ext>
            </a:extLst>
          </p:cNvPr>
          <p:cNvSpPr/>
          <p:nvPr/>
        </p:nvSpPr>
        <p:spPr>
          <a:xfrm>
            <a:off x="3842425" y="1682885"/>
            <a:ext cx="1838527" cy="5350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6466419"/>
      </p:ext>
    </p:extLst>
  </p:cSld>
  <p:clrMapOvr>
    <a:masterClrMapping/>
  </p:clrMapOvr>
  <mc:AlternateContent xmlns:mc="http://schemas.openxmlformats.org/markup-compatibility/2006" xmlns:p14="http://schemas.microsoft.com/office/powerpoint/2010/main">
    <mc:Choice Requires="p14">
      <p:transition spd="slow" p14:dur="2000">
        <p:randomBar/>
      </p:transition>
    </mc:Choice>
    <mc:Fallback xmlns="">
      <p:transition spd="slow">
        <p:randomBar/>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0"/>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461665"/>
          </a:xfrm>
          <a:prstGeom prst="rect">
            <a:avLst/>
          </a:prstGeom>
        </p:spPr>
        <p:txBody>
          <a:bodyPr wrap="square">
            <a:spAutoFit/>
          </a:bodyPr>
          <a:lstStyle/>
          <a:p>
            <a:r>
              <a:rPr lang="en-US" sz="2400" b="1" dirty="0">
                <a:solidFill>
                  <a:schemeClr val="bg1"/>
                </a:solidFill>
                <a:latin typeface="Arial" panose="020B0604020202020204" pitchFamily="34" charset="0"/>
                <a:cs typeface="Arial" panose="020B0604020202020204" pitchFamily="34" charset="0"/>
              </a:rPr>
              <a:t>Crowdsourcing the strategy</a:t>
            </a:r>
            <a:endParaRPr lang="en-US" sz="24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99C1A238-8A66-BA98-3280-5A2D4381A610}"/>
              </a:ext>
            </a:extLst>
          </p:cNvPr>
          <p:cNvPicPr>
            <a:picLocks noChangeAspect="1"/>
          </p:cNvPicPr>
          <p:nvPr/>
        </p:nvPicPr>
        <p:blipFill>
          <a:blip r:embed="rId3"/>
          <a:stretch>
            <a:fillRect/>
          </a:stretch>
        </p:blipFill>
        <p:spPr>
          <a:xfrm>
            <a:off x="10307927" y="6200384"/>
            <a:ext cx="1545867" cy="351076"/>
          </a:xfrm>
          <a:prstGeom prst="rect">
            <a:avLst/>
          </a:prstGeom>
        </p:spPr>
      </p:pic>
      <p:pic>
        <p:nvPicPr>
          <p:cNvPr id="6" name="Picture 5" descr="Text, letter&#10;&#10;Description automatically generated">
            <a:extLst>
              <a:ext uri="{FF2B5EF4-FFF2-40B4-BE49-F238E27FC236}">
                <a16:creationId xmlns:a16="http://schemas.microsoft.com/office/drawing/2014/main" id="{04221ED7-4212-ABB5-9EE1-CA603E2C3D01}"/>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62198400"/>
      </p:ext>
    </p:extLst>
  </p:cSld>
  <p:clrMapOvr>
    <a:masterClrMapping/>
  </p:clrMapOvr>
  <p:transition spd="slow">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5E30BA-99B2-6A9E-E898-0C4D3C32520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0486" y="381000"/>
            <a:ext cx="11059886" cy="584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978179"/>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The magic money sink</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graphicFrame>
        <p:nvGraphicFramePr>
          <p:cNvPr id="7" name="Chart 6">
            <a:extLst>
              <a:ext uri="{FF2B5EF4-FFF2-40B4-BE49-F238E27FC236}">
                <a16:creationId xmlns:a16="http://schemas.microsoft.com/office/drawing/2014/main" id="{40613BD9-4FA4-CBA4-C04E-1AA18FF16432}"/>
              </a:ext>
            </a:extLst>
          </p:cNvPr>
          <p:cNvGraphicFramePr/>
          <p:nvPr>
            <p:extLst>
              <p:ext uri="{D42A27DB-BD31-4B8C-83A1-F6EECF244321}">
                <p14:modId xmlns:p14="http://schemas.microsoft.com/office/powerpoint/2010/main" val="287398978"/>
              </p:ext>
            </p:extLst>
          </p:nvPr>
        </p:nvGraphicFramePr>
        <p:xfrm>
          <a:off x="1833864" y="1074744"/>
          <a:ext cx="8128000" cy="54186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75309136"/>
      </p:ext>
    </p:extLst>
  </p:cSld>
  <p:clrMapOvr>
    <a:masterClrMapping/>
  </p:clrMapOvr>
  <p:transition spd="slow">
    <p:wipe dir="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3C063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C9AC02-E713-694C-B5FD-60358555068B}"/>
              </a:ext>
            </a:extLst>
          </p:cNvPr>
          <p:cNvSpPr txBox="1"/>
          <p:nvPr/>
        </p:nvSpPr>
        <p:spPr>
          <a:xfrm>
            <a:off x="1215024" y="4534525"/>
            <a:ext cx="5927648" cy="286232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John Farenden</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Programme Director, </a:t>
            </a:r>
            <a:r>
              <a:rPr lang="en-GB" dirty="0" err="1">
                <a:solidFill>
                  <a:schemeClr val="bg1"/>
                </a:solidFill>
                <a:latin typeface="Arial" panose="020B0604020202020204" pitchFamily="34" charset="0"/>
                <a:cs typeface="Arial" panose="020B0604020202020204" pitchFamily="34" charset="0"/>
              </a:rPr>
              <a:t>ShCR</a:t>
            </a:r>
            <a:r>
              <a:rPr lang="en-GB" dirty="0">
                <a:solidFill>
                  <a:schemeClr val="bg1"/>
                </a:solidFill>
                <a:latin typeface="Arial" panose="020B0604020202020204" pitchFamily="34" charset="0"/>
                <a:cs typeface="Arial" panose="020B0604020202020204" pitchFamily="34" charset="0"/>
              </a:rPr>
              <a:t> Programme, NHS England </a:t>
            </a:r>
          </a:p>
          <a:p>
            <a:r>
              <a:rPr lang="en-GB" dirty="0" err="1">
                <a:solidFill>
                  <a:schemeClr val="bg1"/>
                </a:solidFill>
                <a:latin typeface="Arial" panose="020B0604020202020204" pitchFamily="34" charset="0"/>
                <a:cs typeface="Arial" panose="020B0604020202020204" pitchFamily="34" charset="0"/>
              </a:rPr>
              <a:t>John.farenden@nhs.net</a:t>
            </a:r>
            <a:br>
              <a:rPr lang="en-GB"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07774 427278</a:t>
            </a:r>
          </a:p>
          <a:p>
            <a:br>
              <a:rPr lang="en-GB" b="1" dirty="0">
                <a:solidFill>
                  <a:schemeClr val="bg1"/>
                </a:solidFill>
                <a:latin typeface="Arial" panose="020B0604020202020204" pitchFamily="34" charset="0"/>
                <a:cs typeface="Arial" panose="020B0604020202020204" pitchFamily="34" charset="0"/>
              </a:rPr>
            </a:br>
            <a:endParaRPr lang="en-GB" b="1" dirty="0">
              <a:solidFill>
                <a:schemeClr val="bg1"/>
              </a:solidFill>
              <a:latin typeface="Arial" panose="020B0604020202020204" pitchFamily="34" charset="0"/>
              <a:cs typeface="Arial" panose="020B0604020202020204" pitchFamily="34" charset="0"/>
            </a:endParaRPr>
          </a:p>
          <a:p>
            <a:br>
              <a:rPr lang="en-GB" b="1" dirty="0">
                <a:solidFill>
                  <a:schemeClr val="bg1"/>
                </a:solidFill>
                <a:latin typeface="Arial" panose="020B0604020202020204" pitchFamily="34" charset="0"/>
                <a:cs typeface="Arial" panose="020B0604020202020204" pitchFamily="34" charset="0"/>
              </a:rPr>
            </a:br>
            <a:endParaRPr lang="en-GB" b="1" dirty="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 </a:t>
            </a:r>
          </a:p>
          <a:p>
            <a:endParaRPr lang="en-US" b="1" dirty="0">
              <a:solidFill>
                <a:schemeClr val="bg1"/>
              </a:solidFill>
              <a:latin typeface="Arial" panose="020B0604020202020204" pitchFamily="34" charset="0"/>
              <a:cs typeface="Arial" panose="020B0604020202020204" pitchFamily="34" charset="0"/>
            </a:endParaRPr>
          </a:p>
        </p:txBody>
      </p:sp>
      <p:pic>
        <p:nvPicPr>
          <p:cNvPr id="2" name="Picture 1" descr="A picture containing logo&#10;&#10;Description automatically generated">
            <a:extLst>
              <a:ext uri="{FF2B5EF4-FFF2-40B4-BE49-F238E27FC236}">
                <a16:creationId xmlns:a16="http://schemas.microsoft.com/office/drawing/2014/main" id="{AE3D58BC-0D12-6178-CA02-A60B87E37219}"/>
              </a:ext>
            </a:extLst>
          </p:cNvPr>
          <p:cNvPicPr>
            <a:picLocks noChangeAspect="1"/>
          </p:cNvPicPr>
          <p:nvPr/>
        </p:nvPicPr>
        <p:blipFill>
          <a:blip r:embed="rId2"/>
          <a:stretch>
            <a:fillRect/>
          </a:stretch>
        </p:blipFill>
        <p:spPr>
          <a:xfrm>
            <a:off x="1215023" y="3289611"/>
            <a:ext cx="2844955" cy="656528"/>
          </a:xfrm>
          <a:prstGeom prst="rect">
            <a:avLst/>
          </a:prstGeom>
        </p:spPr>
      </p:pic>
      <p:sp>
        <p:nvSpPr>
          <p:cNvPr id="3" name="TextBox 2">
            <a:extLst>
              <a:ext uri="{FF2B5EF4-FFF2-40B4-BE49-F238E27FC236}">
                <a16:creationId xmlns:a16="http://schemas.microsoft.com/office/drawing/2014/main" id="{C1B8A2B5-2706-49BF-E41C-729515C3998E}"/>
              </a:ext>
            </a:extLst>
          </p:cNvPr>
          <p:cNvSpPr txBox="1"/>
          <p:nvPr/>
        </p:nvSpPr>
        <p:spPr>
          <a:xfrm>
            <a:off x="7263441" y="4534525"/>
            <a:ext cx="4441293" cy="2862322"/>
          </a:xfrm>
          <a:prstGeom prst="rect">
            <a:avLst/>
          </a:prstGeom>
          <a:noFill/>
        </p:spPr>
        <p:txBody>
          <a:bodyPr wrap="square" rtlCol="0">
            <a:spAutoFit/>
          </a:bodyPr>
          <a:lstStyle/>
          <a:p>
            <a:r>
              <a:rPr lang="en-GB" b="1" dirty="0">
                <a:solidFill>
                  <a:schemeClr val="bg1"/>
                </a:solidFill>
                <a:latin typeface="Arial" panose="020B0604020202020204" pitchFamily="34" charset="0"/>
                <a:cs typeface="Arial" panose="020B0604020202020204" pitchFamily="34" charset="0"/>
              </a:rPr>
              <a:t>Robert </a:t>
            </a:r>
            <a:r>
              <a:rPr lang="en-GB" b="1" dirty="0" err="1">
                <a:solidFill>
                  <a:schemeClr val="bg1"/>
                </a:solidFill>
                <a:latin typeface="Arial" panose="020B0604020202020204" pitchFamily="34" charset="0"/>
                <a:cs typeface="Arial" panose="020B0604020202020204" pitchFamily="34" charset="0"/>
              </a:rPr>
              <a:t>Hickingbotham</a:t>
            </a:r>
            <a:endParaRPr lang="en-GB" b="1"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CEO </a:t>
            </a:r>
            <a:r>
              <a:rPr lang="en-GB" dirty="0" err="1">
                <a:solidFill>
                  <a:schemeClr val="bg1"/>
                </a:solidFill>
                <a:latin typeface="Arial" panose="020B0604020202020204" pitchFamily="34" charset="0"/>
                <a:cs typeface="Arial" panose="020B0604020202020204" pitchFamily="34" charset="0"/>
              </a:rPr>
              <a:t>Synanetics</a:t>
            </a:r>
            <a:endParaRPr lang="en-GB" dirty="0">
              <a:solidFill>
                <a:schemeClr val="bg1"/>
              </a:solidFill>
              <a:latin typeface="Arial" panose="020B0604020202020204" pitchFamily="34" charset="0"/>
              <a:cs typeface="Arial" panose="020B0604020202020204" pitchFamily="34" charset="0"/>
            </a:endParaRPr>
          </a:p>
          <a:p>
            <a:r>
              <a:rPr lang="en-GB" dirty="0" err="1">
                <a:solidFill>
                  <a:schemeClr val="bg1"/>
                </a:solidFill>
                <a:latin typeface="Arial" panose="020B0604020202020204" pitchFamily="34" charset="0"/>
                <a:cs typeface="Arial" panose="020B0604020202020204" pitchFamily="34" charset="0"/>
              </a:rPr>
              <a:t>robert@synanetics.com</a:t>
            </a:r>
            <a:br>
              <a:rPr lang="en-GB"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07947 502896</a:t>
            </a:r>
          </a:p>
          <a:p>
            <a:br>
              <a:rPr lang="en-GB" b="1" dirty="0">
                <a:solidFill>
                  <a:schemeClr val="bg1"/>
                </a:solidFill>
                <a:latin typeface="Arial" panose="020B0604020202020204" pitchFamily="34" charset="0"/>
                <a:cs typeface="Arial" panose="020B0604020202020204" pitchFamily="34" charset="0"/>
              </a:rPr>
            </a:br>
            <a:endParaRPr lang="en-GB" b="1" dirty="0">
              <a:solidFill>
                <a:schemeClr val="bg1"/>
              </a:solidFill>
              <a:latin typeface="Arial" panose="020B0604020202020204" pitchFamily="34" charset="0"/>
              <a:cs typeface="Arial" panose="020B0604020202020204" pitchFamily="34" charset="0"/>
            </a:endParaRPr>
          </a:p>
          <a:p>
            <a:br>
              <a:rPr lang="en-GB" b="1" dirty="0">
                <a:solidFill>
                  <a:schemeClr val="bg1"/>
                </a:solidFill>
                <a:latin typeface="Arial" panose="020B0604020202020204" pitchFamily="34" charset="0"/>
                <a:cs typeface="Arial" panose="020B0604020202020204" pitchFamily="34" charset="0"/>
              </a:rPr>
            </a:br>
            <a:endParaRPr lang="en-GB" b="1" dirty="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 </a:t>
            </a:r>
          </a:p>
          <a:p>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989857"/>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The magic money sink</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graphicFrame>
        <p:nvGraphicFramePr>
          <p:cNvPr id="7" name="Chart 6">
            <a:extLst>
              <a:ext uri="{FF2B5EF4-FFF2-40B4-BE49-F238E27FC236}">
                <a16:creationId xmlns:a16="http://schemas.microsoft.com/office/drawing/2014/main" id="{40613BD9-4FA4-CBA4-C04E-1AA18FF16432}"/>
              </a:ext>
            </a:extLst>
          </p:cNvPr>
          <p:cNvGraphicFramePr/>
          <p:nvPr>
            <p:extLst>
              <p:ext uri="{D42A27DB-BD31-4B8C-83A1-F6EECF244321}">
                <p14:modId xmlns:p14="http://schemas.microsoft.com/office/powerpoint/2010/main" val="1826650450"/>
              </p:ext>
            </p:extLst>
          </p:nvPr>
        </p:nvGraphicFramePr>
        <p:xfrm>
          <a:off x="1833864" y="1074744"/>
          <a:ext cx="8128000" cy="54186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09868500"/>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The magic money sink</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graphicFrame>
        <p:nvGraphicFramePr>
          <p:cNvPr id="7" name="Chart 6">
            <a:extLst>
              <a:ext uri="{FF2B5EF4-FFF2-40B4-BE49-F238E27FC236}">
                <a16:creationId xmlns:a16="http://schemas.microsoft.com/office/drawing/2014/main" id="{40613BD9-4FA4-CBA4-C04E-1AA18FF16432}"/>
              </a:ext>
            </a:extLst>
          </p:cNvPr>
          <p:cNvGraphicFramePr/>
          <p:nvPr>
            <p:extLst>
              <p:ext uri="{D42A27DB-BD31-4B8C-83A1-F6EECF244321}">
                <p14:modId xmlns:p14="http://schemas.microsoft.com/office/powerpoint/2010/main" val="1583110795"/>
              </p:ext>
            </p:extLst>
          </p:nvPr>
        </p:nvGraphicFramePr>
        <p:xfrm>
          <a:off x="1833864" y="1074744"/>
          <a:ext cx="8128000" cy="54186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14330720"/>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8F8BE-E89B-BD40-A6C9-71374E28B5D0}"/>
              </a:ext>
            </a:extLst>
          </p:cNvPr>
          <p:cNvSpPr/>
          <p:nvPr/>
        </p:nvSpPr>
        <p:spPr>
          <a:xfrm>
            <a:off x="0" y="1"/>
            <a:ext cx="12192000" cy="983292"/>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FD6C1D3-72F3-304D-8C0B-70059322FA2E}"/>
              </a:ext>
            </a:extLst>
          </p:cNvPr>
          <p:cNvSpPr/>
          <p:nvPr/>
        </p:nvSpPr>
        <p:spPr>
          <a:xfrm>
            <a:off x="735248" y="306540"/>
            <a:ext cx="10325233" cy="523220"/>
          </a:xfrm>
          <a:prstGeom prst="rect">
            <a:avLst/>
          </a:prstGeom>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Good news ?</a:t>
            </a:r>
            <a:endParaRPr lang="en-US" sz="2800" b="1" dirty="0">
              <a:latin typeface="Arial" panose="020B0604020202020204" pitchFamily="34" charset="0"/>
              <a:cs typeface="Arial" panose="020B0604020202020204" pitchFamily="34" charset="0"/>
            </a:endParaRPr>
          </a:p>
        </p:txBody>
      </p:sp>
      <p:pic>
        <p:nvPicPr>
          <p:cNvPr id="3" name="Picture 2" descr="A picture containing shape&#10;&#10;Description automatically generated">
            <a:extLst>
              <a:ext uri="{FF2B5EF4-FFF2-40B4-BE49-F238E27FC236}">
                <a16:creationId xmlns:a16="http://schemas.microsoft.com/office/drawing/2014/main" id="{45D809C4-C048-AE28-5736-7C4D1C014D4C}"/>
              </a:ext>
            </a:extLst>
          </p:cNvPr>
          <p:cNvPicPr>
            <a:picLocks noChangeAspect="1"/>
          </p:cNvPicPr>
          <p:nvPr/>
        </p:nvPicPr>
        <p:blipFill>
          <a:blip r:embed="rId3"/>
          <a:stretch>
            <a:fillRect/>
          </a:stretch>
        </p:blipFill>
        <p:spPr>
          <a:xfrm>
            <a:off x="10307927" y="6200384"/>
            <a:ext cx="1545867" cy="351076"/>
          </a:xfrm>
          <a:prstGeom prst="rect">
            <a:avLst/>
          </a:prstGeom>
        </p:spPr>
      </p:pic>
      <p:grpSp>
        <p:nvGrpSpPr>
          <p:cNvPr id="7" name="Group 6">
            <a:extLst>
              <a:ext uri="{FF2B5EF4-FFF2-40B4-BE49-F238E27FC236}">
                <a16:creationId xmlns:a16="http://schemas.microsoft.com/office/drawing/2014/main" id="{6A309530-0F5D-9580-B813-CF20D0BFDB10}"/>
              </a:ext>
            </a:extLst>
          </p:cNvPr>
          <p:cNvGrpSpPr/>
          <p:nvPr/>
        </p:nvGrpSpPr>
        <p:grpSpPr>
          <a:xfrm>
            <a:off x="107396" y="1071496"/>
            <a:ext cx="3753263" cy="2789522"/>
            <a:chOff x="432860" y="1198637"/>
            <a:chExt cx="6184900" cy="4320297"/>
          </a:xfrm>
          <a:effectLst>
            <a:outerShdw blurRad="50800" dist="38100" dir="2700000" algn="tl" rotWithShape="0">
              <a:prstClr val="black">
                <a:alpha val="40000"/>
              </a:prstClr>
            </a:outerShdw>
          </a:effectLst>
        </p:grpSpPr>
        <p:pic>
          <p:nvPicPr>
            <p:cNvPr id="8" name="Picture 7">
              <a:extLst>
                <a:ext uri="{FF2B5EF4-FFF2-40B4-BE49-F238E27FC236}">
                  <a16:creationId xmlns:a16="http://schemas.microsoft.com/office/drawing/2014/main" id="{844A17BA-B299-E268-DBBF-E6723B40131D}"/>
                </a:ext>
              </a:extLst>
            </p:cNvPr>
            <p:cNvPicPr>
              <a:picLocks noChangeAspect="1"/>
            </p:cNvPicPr>
            <p:nvPr/>
          </p:nvPicPr>
          <p:blipFill rotWithShape="1">
            <a:blip r:embed="rId4"/>
            <a:srcRect t="32945"/>
            <a:stretch/>
          </p:blipFill>
          <p:spPr>
            <a:xfrm>
              <a:off x="432860" y="1456843"/>
              <a:ext cx="6184900" cy="4062091"/>
            </a:xfrm>
            <a:prstGeom prst="rect">
              <a:avLst/>
            </a:prstGeom>
            <a:ln w="15875">
              <a:solidFill>
                <a:schemeClr val="tx1"/>
              </a:solidFill>
            </a:ln>
          </p:spPr>
        </p:pic>
        <p:pic>
          <p:nvPicPr>
            <p:cNvPr id="6" name="Picture 5">
              <a:extLst>
                <a:ext uri="{FF2B5EF4-FFF2-40B4-BE49-F238E27FC236}">
                  <a16:creationId xmlns:a16="http://schemas.microsoft.com/office/drawing/2014/main" id="{6511CA1B-11FB-18EA-EE63-05D2837B4174}"/>
                </a:ext>
              </a:extLst>
            </p:cNvPr>
            <p:cNvPicPr>
              <a:picLocks noChangeAspect="1"/>
            </p:cNvPicPr>
            <p:nvPr/>
          </p:nvPicPr>
          <p:blipFill rotWithShape="1">
            <a:blip r:embed="rId4"/>
            <a:srcRect b="95515"/>
            <a:stretch/>
          </p:blipFill>
          <p:spPr>
            <a:xfrm>
              <a:off x="432860" y="1198637"/>
              <a:ext cx="6184900" cy="271692"/>
            </a:xfrm>
            <a:prstGeom prst="rect">
              <a:avLst/>
            </a:prstGeom>
            <a:ln w="15875">
              <a:solidFill>
                <a:schemeClr val="tx1"/>
              </a:solidFill>
            </a:ln>
          </p:spPr>
        </p:pic>
      </p:grpSp>
      <p:pic>
        <p:nvPicPr>
          <p:cNvPr id="12" name="Picture 11">
            <a:extLst>
              <a:ext uri="{FF2B5EF4-FFF2-40B4-BE49-F238E27FC236}">
                <a16:creationId xmlns:a16="http://schemas.microsoft.com/office/drawing/2014/main" id="{B02823AC-CA85-EC49-7E6C-095357E44FCE}"/>
              </a:ext>
            </a:extLst>
          </p:cNvPr>
          <p:cNvPicPr>
            <a:picLocks noChangeAspect="1"/>
          </p:cNvPicPr>
          <p:nvPr/>
        </p:nvPicPr>
        <p:blipFill>
          <a:blip r:embed="rId5"/>
          <a:stretch>
            <a:fillRect/>
          </a:stretch>
        </p:blipFill>
        <p:spPr>
          <a:xfrm>
            <a:off x="8317395" y="1074744"/>
            <a:ext cx="3689992" cy="3388768"/>
          </a:xfrm>
          <a:prstGeom prst="rect">
            <a:avLst/>
          </a:prstGeom>
          <a:ln w="15875">
            <a:solidFill>
              <a:schemeClr val="tx1"/>
            </a:solidFill>
          </a:ln>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5D0100D2-7C8E-4C55-230A-2F40F5A363B5}"/>
              </a:ext>
            </a:extLst>
          </p:cNvPr>
          <p:cNvGrpSpPr/>
          <p:nvPr/>
        </p:nvGrpSpPr>
        <p:grpSpPr>
          <a:xfrm>
            <a:off x="4247770" y="1132673"/>
            <a:ext cx="3175933" cy="3585387"/>
            <a:chOff x="395131" y="147320"/>
            <a:chExt cx="6223913" cy="7074891"/>
          </a:xfrm>
          <a:effectLst>
            <a:outerShdw blurRad="50800" dist="38100" dir="2700000" algn="tl" rotWithShape="0">
              <a:prstClr val="black">
                <a:alpha val="40000"/>
              </a:prstClr>
            </a:outerShdw>
          </a:effectLst>
        </p:grpSpPr>
        <p:pic>
          <p:nvPicPr>
            <p:cNvPr id="14" name="Picture 13">
              <a:extLst>
                <a:ext uri="{FF2B5EF4-FFF2-40B4-BE49-F238E27FC236}">
                  <a16:creationId xmlns:a16="http://schemas.microsoft.com/office/drawing/2014/main" id="{15F3FA1F-84C7-EB0B-E532-34C975A47DD0}"/>
                </a:ext>
              </a:extLst>
            </p:cNvPr>
            <p:cNvPicPr>
              <a:picLocks noChangeAspect="1"/>
            </p:cNvPicPr>
            <p:nvPr/>
          </p:nvPicPr>
          <p:blipFill rotWithShape="1">
            <a:blip r:embed="rId6"/>
            <a:srcRect b="83827"/>
            <a:stretch/>
          </p:blipFill>
          <p:spPr>
            <a:xfrm>
              <a:off x="396044" y="147320"/>
              <a:ext cx="6223000" cy="953060"/>
            </a:xfrm>
            <a:prstGeom prst="rect">
              <a:avLst/>
            </a:prstGeom>
            <a:ln w="15875">
              <a:solidFill>
                <a:schemeClr val="tx1"/>
              </a:solidFill>
            </a:ln>
          </p:spPr>
        </p:pic>
        <p:pic>
          <p:nvPicPr>
            <p:cNvPr id="15" name="Picture 14">
              <a:extLst>
                <a:ext uri="{FF2B5EF4-FFF2-40B4-BE49-F238E27FC236}">
                  <a16:creationId xmlns:a16="http://schemas.microsoft.com/office/drawing/2014/main" id="{7E0D76B0-5B83-8C36-0327-AFBBA3324D07}"/>
                </a:ext>
              </a:extLst>
            </p:cNvPr>
            <p:cNvPicPr>
              <a:picLocks noChangeAspect="1"/>
            </p:cNvPicPr>
            <p:nvPr/>
          </p:nvPicPr>
          <p:blipFill rotWithShape="1">
            <a:blip r:embed="rId7"/>
            <a:srcRect t="8869" b="32087"/>
            <a:stretch/>
          </p:blipFill>
          <p:spPr>
            <a:xfrm>
              <a:off x="395131" y="3742841"/>
              <a:ext cx="6223000" cy="3479370"/>
            </a:xfrm>
            <a:prstGeom prst="rect">
              <a:avLst/>
            </a:prstGeom>
            <a:ln w="15875">
              <a:solidFill>
                <a:schemeClr val="tx1"/>
              </a:solidFill>
            </a:ln>
          </p:spPr>
        </p:pic>
        <p:pic>
          <p:nvPicPr>
            <p:cNvPr id="16" name="Picture 15">
              <a:extLst>
                <a:ext uri="{FF2B5EF4-FFF2-40B4-BE49-F238E27FC236}">
                  <a16:creationId xmlns:a16="http://schemas.microsoft.com/office/drawing/2014/main" id="{70A3C94E-58AB-5744-9202-56513E6B32F5}"/>
                </a:ext>
              </a:extLst>
            </p:cNvPr>
            <p:cNvPicPr>
              <a:picLocks noChangeAspect="1"/>
            </p:cNvPicPr>
            <p:nvPr/>
          </p:nvPicPr>
          <p:blipFill rotWithShape="1">
            <a:blip r:embed="rId6"/>
            <a:srcRect t="45938" b="8826"/>
            <a:stretch/>
          </p:blipFill>
          <p:spPr>
            <a:xfrm>
              <a:off x="396044" y="1100381"/>
              <a:ext cx="6223000" cy="2665708"/>
            </a:xfrm>
            <a:prstGeom prst="rect">
              <a:avLst/>
            </a:prstGeom>
            <a:ln w="15875">
              <a:solidFill>
                <a:schemeClr val="tx1"/>
              </a:solidFill>
            </a:ln>
          </p:spPr>
        </p:pic>
      </p:grpSp>
      <p:pic>
        <p:nvPicPr>
          <p:cNvPr id="17" name="Picture 16">
            <a:extLst>
              <a:ext uri="{FF2B5EF4-FFF2-40B4-BE49-F238E27FC236}">
                <a16:creationId xmlns:a16="http://schemas.microsoft.com/office/drawing/2014/main" id="{D32858F3-027B-05A2-77D9-3E731F924529}"/>
              </a:ext>
            </a:extLst>
          </p:cNvPr>
          <p:cNvPicPr>
            <a:picLocks noChangeAspect="1"/>
          </p:cNvPicPr>
          <p:nvPr/>
        </p:nvPicPr>
        <p:blipFill>
          <a:blip r:embed="rId8"/>
          <a:stretch>
            <a:fillRect/>
          </a:stretch>
        </p:blipFill>
        <p:spPr>
          <a:xfrm>
            <a:off x="409150" y="3429000"/>
            <a:ext cx="4058629" cy="3097375"/>
          </a:xfrm>
          <a:prstGeom prst="rect">
            <a:avLst/>
          </a:prstGeom>
          <a:ln w="15875">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E9B894AA-5E02-C25D-2401-95ABBD2AE382}"/>
              </a:ext>
            </a:extLst>
          </p:cNvPr>
          <p:cNvPicPr>
            <a:picLocks noChangeAspect="1"/>
          </p:cNvPicPr>
          <p:nvPr/>
        </p:nvPicPr>
        <p:blipFill>
          <a:blip r:embed="rId9"/>
          <a:stretch>
            <a:fillRect/>
          </a:stretch>
        </p:blipFill>
        <p:spPr>
          <a:xfrm>
            <a:off x="5470902" y="3341536"/>
            <a:ext cx="2846027" cy="3451565"/>
          </a:xfrm>
          <a:prstGeom prst="rect">
            <a:avLst/>
          </a:prstGeom>
          <a:noFill/>
          <a:ln w="158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71329384"/>
      </p:ext>
    </p:extLst>
  </p:cSld>
  <p:clrMapOvr>
    <a:masterClrMapping/>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mmit" id="{5554F0EA-5854-CC49-8C13-C07D0141856B}" vid="{5240CFDB-DC12-1645-B21A-63CA225A6E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6c5be63-7636-43f1-bc12-9a358815ed73">
      <Terms xmlns="http://schemas.microsoft.com/office/infopath/2007/PartnerControls"/>
    </lcf76f155ced4ddcb4097134ff3c332f>
    <TaxCatchAll xmlns="00062cda-fd36-412a-9134-e5b115d9e18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F8728FEF3F4540BED6A9C2ACE6AB40" ma:contentTypeVersion="16" ma:contentTypeDescription="Create a new document." ma:contentTypeScope="" ma:versionID="a8d11c95b1a4637e0c896fe10dec4b48">
  <xsd:schema xmlns:xsd="http://www.w3.org/2001/XMLSchema" xmlns:xs="http://www.w3.org/2001/XMLSchema" xmlns:p="http://schemas.microsoft.com/office/2006/metadata/properties" xmlns:ns2="26c5be63-7636-43f1-bc12-9a358815ed73" xmlns:ns3="00062cda-fd36-412a-9134-e5b115d9e187" targetNamespace="http://schemas.microsoft.com/office/2006/metadata/properties" ma:root="true" ma:fieldsID="6d3bfea539ea45db0154f7ab5c916637" ns2:_="" ns3:_="">
    <xsd:import namespace="26c5be63-7636-43f1-bc12-9a358815ed73"/>
    <xsd:import namespace="00062cda-fd36-412a-9134-e5b115d9e18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c5be63-7636-43f1-bc12-9a358815e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353c15d-b4f2-4052-9b3e-b026a4b846b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0062cda-fd36-412a-9134-e5b115d9e18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3ede7a6-f423-4abc-bed1-5b61fd051000}" ma:internalName="TaxCatchAll" ma:showField="CatchAllData" ma:web="00062cda-fd36-412a-9134-e5b115d9e1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B5F6FB-0ACA-44C0-BA0A-9453667C30BB}">
  <ds:schemaRefs>
    <ds:schemaRef ds:uri="http://schemas.microsoft.com/office/2006/metadata/properties"/>
    <ds:schemaRef ds:uri="http://schemas.microsoft.com/office/infopath/2007/PartnerControls"/>
    <ds:schemaRef ds:uri="26c5be63-7636-43f1-bc12-9a358815ed73"/>
    <ds:schemaRef ds:uri="00062cda-fd36-412a-9134-e5b115d9e187"/>
  </ds:schemaRefs>
</ds:datastoreItem>
</file>

<file path=customXml/itemProps2.xml><?xml version="1.0" encoding="utf-8"?>
<ds:datastoreItem xmlns:ds="http://schemas.openxmlformats.org/officeDocument/2006/customXml" ds:itemID="{B5E73E62-4A90-48EA-8EB3-FCABBC175F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c5be63-7636-43f1-bc12-9a358815ed73"/>
    <ds:schemaRef ds:uri="00062cda-fd36-412a-9134-e5b115d9e1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81C31F-1BFF-4C61-9B62-30DF3BCE38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2171</TotalTime>
  <Words>3492</Words>
  <Application>Microsoft Office PowerPoint</Application>
  <PresentationFormat>Widescreen</PresentationFormat>
  <Paragraphs>438</Paragraphs>
  <Slides>60</Slides>
  <Notes>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Arial</vt:lpstr>
      <vt:lpstr>Calibri</vt:lpstr>
      <vt:lpstr>Calibri Light</vt:lpstr>
      <vt:lpstr>Frutiger W01</vt:lpstr>
      <vt:lpstr>Open Sans</vt:lpstr>
      <vt:lpstr>source sans pro</vt:lpstr>
      <vt:lpstr>Symbol</vt:lpstr>
      <vt:lpstr>TwitterChirp</vt:lpstr>
      <vt:lpstr>Office Theme</vt:lpstr>
      <vt:lpstr>The future direction for shared care records.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 Text Text Text</dc:title>
  <dc:creator>Microsoft Office User</dc:creator>
  <cp:lastModifiedBy>WALL, Hannah (NHS ENGLAND – X24)</cp:lastModifiedBy>
  <cp:revision>52</cp:revision>
  <dcterms:created xsi:type="dcterms:W3CDTF">2022-04-12T19:39:15Z</dcterms:created>
  <dcterms:modified xsi:type="dcterms:W3CDTF">2023-03-20T14:40:27Z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0x0101003BF8728FEF3F4540BED6A9C2ACE6AB40</vt:lpwstr>
  </property>
</Properties>
</file>