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sldIdLst>
    <p:sldId id="256" r:id="rId5"/>
    <p:sldId id="270" r:id="rId6"/>
    <p:sldId id="271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3C9F"/>
    <a:srgbClr val="782283"/>
    <a:srgbClr val="E6F5FC"/>
    <a:srgbClr val="3C063F"/>
    <a:srgbClr val="003853"/>
    <a:srgbClr val="D9458F"/>
    <a:srgbClr val="FFCE44"/>
    <a:srgbClr val="E94F35"/>
    <a:srgbClr val="3AADC7"/>
    <a:srgbClr val="477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29"/>
    <p:restoredTop sz="94718"/>
  </p:normalViewPr>
  <p:slideViewPr>
    <p:cSldViewPr snapToGrid="0" snapToObjects="1">
      <p:cViewPr varScale="1">
        <p:scale>
          <a:sx n="117" d="100"/>
          <a:sy n="117" d="100"/>
        </p:scale>
        <p:origin x="8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1CFFF-12AF-44D6-82E3-FEE925A13DFB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D0D11-D625-44DE-9929-A6F899F38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6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0D11-D625-44DE-9929-A6F899F3845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132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0D11-D625-44DE-9929-A6F899F3845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62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0D11-D625-44DE-9929-A6F899F3845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400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A0B6-1121-5A4F-A9E5-C1109A67E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0B07B-9C86-D94A-9A6D-C25DD2348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0EBE2-8C89-3D46-9F39-E61224518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32CEC-A2F2-8F40-B370-7DD1ED15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1C006-20ED-2048-AD08-E1AA4E10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1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8D34-09BF-1147-A822-30A710EA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DB7C88-2041-0F4C-9CB2-033A350B1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B9516-6057-E046-B3E0-59802BA3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82922-BD86-EF4B-A76C-3FDD665C2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FCEB0-A74D-1742-9E98-90E52CCDB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1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3D1F6-81D6-1D4D-B59E-8BC3D366A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EA0BC-C8D2-C64A-A14D-268613844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41D60-5381-934B-8E95-90938EEAE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AE05C-F4BA-0D47-AE92-E0CFB4AC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A2A8B-B043-4E4F-8622-A44989BE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0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D9483-299F-7844-AF90-31791D9F6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2CA7C-55A6-794D-9D08-0474B8964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DAEF5-2048-5442-8EEC-B3E7CBCE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46D2B-32F6-9043-B1C6-9B635111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E4A01-6E9C-424C-A13C-F04BD71B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0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9223F-5167-BF49-B7A5-9A20B74E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BF161-E384-894F-8CEF-F54371BBF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480C3-D0D1-4E4D-9F78-98CFDDBAF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7826A-6DF5-CD4F-B5D0-85F601B7E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5BFAC-05F5-3347-9B34-5803B349B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14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4C62B-3F37-8347-BD7A-155988B27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007E9-C26B-5440-A4A0-0CC5914A2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498BE2-A856-134D-B17A-5DAD97DDC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8697B1-9116-6E49-8710-69F7246DC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BA064-0D23-B447-A093-21CD4666C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4D95A-4286-214D-AFDC-DF88B65E6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44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945E3-9B78-FA4D-A6CB-2B8E112EF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1D343-4F3B-5A48-9CA0-9232B6362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435E5-6C34-7648-96DB-BCCD01F4F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1EA4C-8D79-8342-B5A8-F70547351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E8DA1-3568-2848-B2B6-C41448FD3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6A5E2-7DED-BE4D-8E43-1A9975BFE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8456DC-ADB5-EE4E-8E3A-7C2E0C8C7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C7A1EB-8C3D-9840-8D2A-0599328E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29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79DA7-A946-B44D-912B-1CEB6805F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70918D-ECC7-B44F-BEBB-8C2AD21DB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126158-212F-0545-9FDE-F342B2CC9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DC3C-1E94-AB47-94D4-903D917A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63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821A4D-2954-3443-B696-92A89B25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0AB7E3-AC26-0749-8132-9C6935811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2BBEF-4970-E64F-B4ED-36837346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3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ACCDB-273A-D24C-A5E8-377C1C1C0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38ED9-2DD2-BD4F-ACC9-0FEB9E3FC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B7286-9740-384F-824B-A5585CF7C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ECDA9-BEAE-754C-AA36-331D6A56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4016B-325D-EB40-87E6-0327AC95E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AC85A-498B-E14A-9DBE-E6283B3E1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469B3-4B53-8A4C-925E-1FF5718BC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93FC1-C711-3940-B813-54594AB4A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43C81-7FA1-B04B-84FF-34BD63BD4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AF249D-E16F-424A-8110-93359B2BA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1CC0B-70EC-334E-A4AF-6615044B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A21C5-750B-C945-B7CC-507A846A5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17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5A3E70-C5D9-6644-9917-8047A1B30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758AE-403E-014B-BA93-15C2B64DA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73C38-9B26-E347-88EE-F24E3748C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25E06-2D28-6044-A754-78574865E02E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235A2-2C56-3C4F-AA70-F43D28374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4A857-16EE-FF4D-B4FD-F9FE49038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4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12BDDB-F2F6-D5C5-B510-408D1883FA26}"/>
              </a:ext>
            </a:extLst>
          </p:cNvPr>
          <p:cNvSpPr/>
          <p:nvPr/>
        </p:nvSpPr>
        <p:spPr>
          <a:xfrm>
            <a:off x="14802" y="2385036"/>
            <a:ext cx="12192000" cy="4527394"/>
          </a:xfrm>
          <a:prstGeom prst="rect">
            <a:avLst/>
          </a:prstGeom>
          <a:solidFill>
            <a:srgbClr val="833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7E068-7DDB-7340-B0EF-1785D5915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7522" y="2232399"/>
            <a:ext cx="9793764" cy="2163436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 and actions for…</a:t>
            </a:r>
            <a:b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of Shared Care Records Workshop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C93F276-E5CD-6644-9594-B9573657C25B}"/>
              </a:ext>
            </a:extLst>
          </p:cNvPr>
          <p:cNvSpPr txBox="1">
            <a:spLocks/>
          </p:cNvSpPr>
          <p:nvPr/>
        </p:nvSpPr>
        <p:spPr>
          <a:xfrm>
            <a:off x="1066799" y="1284134"/>
            <a:ext cx="11954910" cy="73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– 21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March 2023, The Queens Hotel, Leeds</a:t>
            </a: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9D8E7B27-345A-1AD1-F0BD-21AB96DAB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718"/>
          <a:stretch/>
        </p:blipFill>
        <p:spPr>
          <a:xfrm>
            <a:off x="8294807" y="614081"/>
            <a:ext cx="3911995" cy="650582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5726FAE8-5F22-BE59-7CC8-BB0FC131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359" y="444227"/>
            <a:ext cx="4360475" cy="990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913607-C874-CAE2-1706-951E2E494156}"/>
              </a:ext>
            </a:extLst>
          </p:cNvPr>
          <p:cNvSpPr txBox="1"/>
          <p:nvPr/>
        </p:nvSpPr>
        <p:spPr>
          <a:xfrm>
            <a:off x="801663" y="5697390"/>
            <a:ext cx="3018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Farenden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ShCR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(NHSE)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John.farenden@nhs.net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56E37-93BE-B6EF-DCA2-027FD54B04BC}"/>
              </a:ext>
            </a:extLst>
          </p:cNvPr>
          <p:cNvSpPr txBox="1"/>
          <p:nvPr/>
        </p:nvSpPr>
        <p:spPr>
          <a:xfrm>
            <a:off x="4562050" y="5628662"/>
            <a:ext cx="3139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Hickingbotham</a:t>
            </a:r>
          </a:p>
          <a:p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Synanetics</a:t>
            </a:r>
            <a:b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robert@synanetics.com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471443-7B65-2631-2842-CA32EE63DD2C}"/>
              </a:ext>
            </a:extLst>
          </p:cNvPr>
          <p:cNvSpPr txBox="1"/>
          <p:nvPr/>
        </p:nvSpPr>
        <p:spPr>
          <a:xfrm>
            <a:off x="8268104" y="5620113"/>
            <a:ext cx="3684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Hannah Wall</a:t>
            </a:r>
          </a:p>
          <a:p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ShCR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(NHSE)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Hannah.wall3@nhs.net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1FE5DB-81B1-F1DB-56BC-75CC58F35F14}"/>
              </a:ext>
            </a:extLst>
          </p:cNvPr>
          <p:cNvSpPr txBox="1"/>
          <p:nvPr/>
        </p:nvSpPr>
        <p:spPr>
          <a:xfrm>
            <a:off x="801663" y="5183012"/>
            <a:ext cx="650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Leads: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5278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5731EE-051E-F04A-A50B-C47874508211}"/>
              </a:ext>
            </a:extLst>
          </p:cNvPr>
          <p:cNvSpPr txBox="1">
            <a:spLocks/>
          </p:cNvSpPr>
          <p:nvPr/>
        </p:nvSpPr>
        <p:spPr>
          <a:xfrm>
            <a:off x="-2444289" y="-346633"/>
            <a:ext cx="8960623" cy="1915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summary: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2114127-F574-FF99-7081-33B10A16C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11" y="6151404"/>
            <a:ext cx="1878517" cy="43350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DC41DBD-8045-CCDD-DECB-59A0212BA480}"/>
              </a:ext>
            </a:extLst>
          </p:cNvPr>
          <p:cNvSpPr/>
          <p:nvPr/>
        </p:nvSpPr>
        <p:spPr>
          <a:xfrm>
            <a:off x="568411" y="1124465"/>
            <a:ext cx="4880919" cy="4732638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solidFill>
                  <a:schemeClr val="bg1"/>
                </a:solidFill>
              </a:rPr>
              <a:t>A workshop to: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Reflect on the successes of the </a:t>
            </a:r>
            <a:r>
              <a:rPr lang="en-US" dirty="0" err="1">
                <a:solidFill>
                  <a:schemeClr val="bg1"/>
                </a:solidFill>
              </a:rPr>
              <a:t>ShCR</a:t>
            </a:r>
            <a:r>
              <a:rPr lang="en-US" dirty="0">
                <a:solidFill>
                  <a:schemeClr val="bg1"/>
                </a:solidFill>
              </a:rPr>
              <a:t> over the last year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Highlight achievements around the country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Establish the current political position of the </a:t>
            </a:r>
            <a:r>
              <a:rPr lang="en-US" dirty="0" err="1">
                <a:solidFill>
                  <a:schemeClr val="bg1"/>
                </a:solidFill>
              </a:rPr>
              <a:t>ShCR</a:t>
            </a:r>
            <a:r>
              <a:rPr lang="en-US" dirty="0">
                <a:solidFill>
                  <a:schemeClr val="bg1"/>
                </a:solidFill>
              </a:rPr>
              <a:t> as a national objective for the NHS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Put forward proposed themes for the  </a:t>
            </a:r>
            <a:r>
              <a:rPr lang="en-US" dirty="0" err="1">
                <a:solidFill>
                  <a:schemeClr val="bg1"/>
                </a:solidFill>
              </a:rPr>
              <a:t>ShCR</a:t>
            </a:r>
            <a:r>
              <a:rPr lang="en-US" dirty="0">
                <a:solidFill>
                  <a:schemeClr val="bg1"/>
                </a:solidFill>
              </a:rPr>
              <a:t> over the next 1-3 years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Understand the current and future challenges facing delivery of the </a:t>
            </a:r>
            <a:r>
              <a:rPr lang="en-US" dirty="0" err="1">
                <a:solidFill>
                  <a:schemeClr val="bg1"/>
                </a:solidFill>
              </a:rPr>
              <a:t>ShCR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Challenge the national commitments and understand local preferences for national support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E3B802-9D1E-1441-1DE3-4FE3469A1D4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C08C95-5C18-5936-0117-1B101A8B8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915" y="609924"/>
            <a:ext cx="5668670" cy="2612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9D5B03-5DF0-E417-1173-12C51FB0EA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61"/>
          <a:stretch/>
        </p:blipFill>
        <p:spPr>
          <a:xfrm>
            <a:off x="6389915" y="3562077"/>
            <a:ext cx="3004457" cy="2833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A45DE-4807-CA5F-34CF-4E2E9C45CF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69" t="6432" r="34412"/>
          <a:stretch/>
        </p:blipFill>
        <p:spPr>
          <a:xfrm>
            <a:off x="9573986" y="3528870"/>
            <a:ext cx="2438400" cy="28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5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5731EE-051E-F04A-A50B-C47874508211}"/>
              </a:ext>
            </a:extLst>
          </p:cNvPr>
          <p:cNvSpPr txBox="1">
            <a:spLocks/>
          </p:cNvSpPr>
          <p:nvPr/>
        </p:nvSpPr>
        <p:spPr>
          <a:xfrm>
            <a:off x="274197" y="-383703"/>
            <a:ext cx="8960623" cy="1915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Goals: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2114127-F574-FF99-7081-33B10A16C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11" y="6151404"/>
            <a:ext cx="1878517" cy="43350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DC41DBD-8045-CCDD-DECB-59A0212BA480}"/>
              </a:ext>
            </a:extLst>
          </p:cNvPr>
          <p:cNvSpPr/>
          <p:nvPr/>
        </p:nvSpPr>
        <p:spPr>
          <a:xfrm>
            <a:off x="568411" y="1124465"/>
            <a:ext cx="4880919" cy="4732638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bg1"/>
                </a:solidFill>
              </a:rPr>
              <a:t>Please list the top 3 goals to take forward from your workshop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1. Connectivity of wider providers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2. Interoperability and longer-term use of NRLS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3. Strategy and governance (e.g. IG)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E3B802-9D1E-1441-1DE3-4FE3469A1D4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45E3B1-FDCA-3DF2-833D-C09E2C9E6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080" y="300006"/>
            <a:ext cx="2936192" cy="3912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455C0B-BE61-45D3-31AF-F3D302185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6543" y="4317132"/>
            <a:ext cx="3023700" cy="226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78F8BE-E89B-BD40-A6C9-71374E28B5D0}"/>
              </a:ext>
            </a:extLst>
          </p:cNvPr>
          <p:cNvSpPr/>
          <p:nvPr/>
        </p:nvSpPr>
        <p:spPr>
          <a:xfrm>
            <a:off x="0" y="1"/>
            <a:ext cx="12192000" cy="983292"/>
          </a:xfrm>
          <a:prstGeom prst="rect">
            <a:avLst/>
          </a:prstGeom>
          <a:solidFill>
            <a:srgbClr val="833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6C1D3-72F3-304D-8C0B-70059322FA2E}"/>
              </a:ext>
            </a:extLst>
          </p:cNvPr>
          <p:cNvSpPr/>
          <p:nvPr/>
        </p:nvSpPr>
        <p:spPr>
          <a:xfrm>
            <a:off x="238099" y="217764"/>
            <a:ext cx="10325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Outcomes &amp; Actions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FA5EEF6-A63A-A3A8-F566-1E4A98A09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165098"/>
              </p:ext>
            </p:extLst>
          </p:nvPr>
        </p:nvGraphicFramePr>
        <p:xfrm>
          <a:off x="358346" y="1101241"/>
          <a:ext cx="11537093" cy="4485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53340">
                  <a:extLst>
                    <a:ext uri="{9D8B030D-6E8A-4147-A177-3AD203B41FA5}">
                      <a16:colId xmlns:a16="http://schemas.microsoft.com/office/drawing/2014/main" val="3260212020"/>
                    </a:ext>
                  </a:extLst>
                </a:gridCol>
                <a:gridCol w="3779980">
                  <a:extLst>
                    <a:ext uri="{9D8B030D-6E8A-4147-A177-3AD203B41FA5}">
                      <a16:colId xmlns:a16="http://schemas.microsoft.com/office/drawing/2014/main" val="2475817082"/>
                    </a:ext>
                  </a:extLst>
                </a:gridCol>
                <a:gridCol w="1703773">
                  <a:extLst>
                    <a:ext uri="{9D8B030D-6E8A-4147-A177-3AD203B41FA5}">
                      <a16:colId xmlns:a16="http://schemas.microsoft.com/office/drawing/2014/main" val="1333398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Action/Outcome</a:t>
                      </a:r>
                    </a:p>
                  </a:txBody>
                  <a:tcPr>
                    <a:solidFill>
                      <a:srgbClr val="833C9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Who is involved?</a:t>
                      </a:r>
                    </a:p>
                  </a:txBody>
                  <a:tcPr>
                    <a:solidFill>
                      <a:srgbClr val="833C9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Check in Date</a:t>
                      </a:r>
                    </a:p>
                  </a:txBody>
                  <a:tcPr>
                    <a:solidFill>
                      <a:srgbClr val="833C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694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 Refine the </a:t>
                      </a:r>
                      <a:r>
                        <a:rPr lang="en-US" dirty="0" err="1"/>
                        <a:t>ShCR</a:t>
                      </a:r>
                      <a:r>
                        <a:rPr lang="en-US" dirty="0"/>
                        <a:t> problem rather than focusing on the product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NHSE </a:t>
                      </a:r>
                      <a:r>
                        <a:rPr lang="en-US" dirty="0" err="1"/>
                        <a:t>ShCR</a:t>
                      </a:r>
                      <a:r>
                        <a:rPr lang="en-US" dirty="0"/>
                        <a:t>, ICSs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Spring/Summer 2023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174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 Incorporate voted findings from </a:t>
                      </a:r>
                      <a:r>
                        <a:rPr lang="en-US" dirty="0" err="1"/>
                        <a:t>Menti</a:t>
                      </a:r>
                      <a:r>
                        <a:rPr lang="en-US" dirty="0"/>
                        <a:t> polls from summit session into work on themes for future of </a:t>
                      </a:r>
                      <a:r>
                        <a:rPr lang="en-US" dirty="0" err="1"/>
                        <a:t>ShCR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NHSE </a:t>
                      </a:r>
                      <a:r>
                        <a:rPr lang="en-US" dirty="0" err="1"/>
                        <a:t>ShCR</a:t>
                      </a:r>
                      <a:r>
                        <a:rPr lang="en-US" dirty="0"/>
                        <a:t> Team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Spring/Summer 2023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717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Review of themes coming from free text </a:t>
                      </a:r>
                      <a:r>
                        <a:rPr lang="en-US" dirty="0" err="1"/>
                        <a:t>Menti</a:t>
                      </a:r>
                      <a:r>
                        <a:rPr lang="en-US" dirty="0"/>
                        <a:t> – 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Data standards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Data sharing agreements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National IG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NRL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National data set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Engage with suppliers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Provide vision for the next 10 years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Level up and align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NHSE </a:t>
                      </a:r>
                      <a:r>
                        <a:rPr lang="en-US" dirty="0" err="1"/>
                        <a:t>ShCR</a:t>
                      </a:r>
                      <a:r>
                        <a:rPr lang="en-US" dirty="0"/>
                        <a:t> Team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Spring/Summer 2023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460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542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c5be63-7636-43f1-bc12-9a358815ed73">
      <Terms xmlns="http://schemas.microsoft.com/office/infopath/2007/PartnerControls"/>
    </lcf76f155ced4ddcb4097134ff3c332f>
    <TaxCatchAll xmlns="00062cda-fd36-412a-9134-e5b115d9e18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F8728FEF3F4540BED6A9C2ACE6AB40" ma:contentTypeVersion="16" ma:contentTypeDescription="Create a new document." ma:contentTypeScope="" ma:versionID="a8d11c95b1a4637e0c896fe10dec4b48">
  <xsd:schema xmlns:xsd="http://www.w3.org/2001/XMLSchema" xmlns:xs="http://www.w3.org/2001/XMLSchema" xmlns:p="http://schemas.microsoft.com/office/2006/metadata/properties" xmlns:ns2="26c5be63-7636-43f1-bc12-9a358815ed73" xmlns:ns3="00062cda-fd36-412a-9134-e5b115d9e187" targetNamespace="http://schemas.microsoft.com/office/2006/metadata/properties" ma:root="true" ma:fieldsID="6d3bfea539ea45db0154f7ab5c916637" ns2:_="" ns3:_="">
    <xsd:import namespace="26c5be63-7636-43f1-bc12-9a358815ed73"/>
    <xsd:import namespace="00062cda-fd36-412a-9134-e5b115d9e1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c5be63-7636-43f1-bc12-9a358815e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353c15d-b4f2-4052-9b3e-b026a4b846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062cda-fd36-412a-9134-e5b115d9e18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3ede7a6-f423-4abc-bed1-5b61fd051000}" ma:internalName="TaxCatchAll" ma:showField="CatchAllData" ma:web="00062cda-fd36-412a-9134-e5b115d9e1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81C31F-1BFF-4C61-9B62-30DF3BCE38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B5F6FB-0ACA-44C0-BA0A-9453667C30BB}">
  <ds:schemaRefs>
    <ds:schemaRef ds:uri="http://schemas.microsoft.com/office/2006/metadata/properties"/>
    <ds:schemaRef ds:uri="http://schemas.microsoft.com/office/infopath/2007/PartnerControls"/>
    <ds:schemaRef ds:uri="26c5be63-7636-43f1-bc12-9a358815ed73"/>
    <ds:schemaRef ds:uri="00062cda-fd36-412a-9134-e5b115d9e187"/>
  </ds:schemaRefs>
</ds:datastoreItem>
</file>

<file path=customXml/itemProps3.xml><?xml version="1.0" encoding="utf-8"?>
<ds:datastoreItem xmlns:ds="http://schemas.openxmlformats.org/officeDocument/2006/customXml" ds:itemID="{B5E73E62-4A90-48EA-8EB3-FCABBC175F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c5be63-7636-43f1-bc12-9a358815ed73"/>
    <ds:schemaRef ds:uri="00062cda-fd36-412a-9134-e5b115d9e1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277</Words>
  <Application>Microsoft Macintosh PowerPoint</Application>
  <PresentationFormat>Widescreen</PresentationFormat>
  <Paragraphs>51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Outcomes and actions for…  Future of Shared Care Records Workshop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Presentation Title Here Text Text Text</dc:title>
  <dc:creator>Microsoft Office User</dc:creator>
  <cp:lastModifiedBy>Louise Sinclair</cp:lastModifiedBy>
  <cp:revision>22</cp:revision>
  <dcterms:created xsi:type="dcterms:W3CDTF">2022-04-12T19:39:15Z</dcterms:created>
  <dcterms:modified xsi:type="dcterms:W3CDTF">2023-04-21T13:05:49Z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0x0101003BF8728FEF3F4540BED6A9C2ACE6AB40</vt:lpwstr>
  </property>
</Properties>
</file>