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69" r:id="rId7"/>
    <p:sldId id="268" r:id="rId8"/>
    <p:sldId id="275" r:id="rId9"/>
    <p:sldId id="270" r:id="rId10"/>
    <p:sldId id="272" r:id="rId11"/>
    <p:sldId id="258" r:id="rId12"/>
    <p:sldId id="273" r:id="rId13"/>
    <p:sldId id="276" r:id="rId14"/>
    <p:sldId id="283" r:id="rId15"/>
    <p:sldId id="284" r:id="rId16"/>
    <p:sldId id="285" r:id="rId17"/>
    <p:sldId id="286" r:id="rId18"/>
    <p:sldId id="287" r:id="rId19"/>
    <p:sldId id="288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D9933B1-B0BD-1A94-6748-21A16436D2EA}" name="Debbie Westmoreland" initials="DW" userId="S::dwestmoreland@nhs.net::3754cdd6-bb44-4220-ae93-14aab4bebc9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ra Athanasiou" initials="TA" lastIdx="2" clrIdx="0">
    <p:extLst>
      <p:ext uri="{19B8F6BF-5375-455C-9EA6-DF929625EA0E}">
        <p15:presenceInfo xmlns:p15="http://schemas.microsoft.com/office/powerpoint/2012/main" userId="S::t.athanasiou@nhs.net::1d163717-48b6-4ad1-8d81-82a93ebb201b" providerId="AD"/>
      </p:ext>
    </p:extLst>
  </p:cmAuthor>
  <p:cmAuthor id="2" name="WESTMORELAND, Debbie (NHS HUMBER AND NORTH YORKSHIRE ICB - 03H)" initials="W0" lastIdx="1" clrIdx="1">
    <p:extLst>
      <p:ext uri="{19B8F6BF-5375-455C-9EA6-DF929625EA0E}">
        <p15:presenceInfo xmlns:p15="http://schemas.microsoft.com/office/powerpoint/2012/main" userId="S::dwestmoreland@nhs.net::3754cdd6-bb44-4220-ae93-14aab4bebc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4F35"/>
    <a:srgbClr val="3C063F"/>
    <a:srgbClr val="782283"/>
    <a:srgbClr val="833C9F"/>
    <a:srgbClr val="003853"/>
    <a:srgbClr val="D9458F"/>
    <a:srgbClr val="FFCE44"/>
    <a:srgbClr val="3AADC7"/>
    <a:srgbClr val="4771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B88F16-2D53-40B4-9897-8422417A35E8}" v="18" dt="2023-03-23T11:36:04.4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36"/>
    <p:restoredTop sz="94718"/>
  </p:normalViewPr>
  <p:slideViewPr>
    <p:cSldViewPr snapToGrid="0">
      <p:cViewPr varScale="1">
        <p:scale>
          <a:sx n="117" d="100"/>
          <a:sy n="117" d="100"/>
        </p:scale>
        <p:origin x="6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7A0B6-1121-5A4F-A9E5-C1109A67E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0B07B-9C86-D94A-9A6D-C25DD2348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0EBE2-8C89-3D46-9F39-E61224518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32CEC-A2F2-8F40-B370-7DD1ED15E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1C006-20ED-2048-AD08-E1AA4E108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16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68D34-09BF-1147-A822-30A710EAF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DB7C88-2041-0F4C-9CB2-033A350B1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B9516-6057-E046-B3E0-59802BA34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82922-BD86-EF4B-A76C-3FDD665C2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FCEB0-A74D-1742-9E98-90E52CCD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14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B3D1F6-81D6-1D4D-B59E-8BC3D366A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EA0BC-C8D2-C64A-A14D-268613844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41D60-5381-934B-8E95-90938EEAE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AE05C-F4BA-0D47-AE92-E0CFB4ACB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A2A8B-B043-4E4F-8622-A44989BE4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0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D9483-299F-7844-AF90-31791D9F6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2CA7C-55A6-794D-9D08-0474B8964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DAEF5-2048-5442-8EEC-B3E7CBCEF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46D2B-32F6-9043-B1C6-9B6351117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E4A01-6E9C-424C-A13C-F04BD71B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0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9223F-5167-BF49-B7A5-9A20B74E8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BF161-E384-894F-8CEF-F54371BBF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480C3-D0D1-4E4D-9F78-98CFDDBAF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7826A-6DF5-CD4F-B5D0-85F601B7E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5BFAC-05F5-3347-9B34-5803B349B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1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4C62B-3F37-8347-BD7A-155988B27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007E9-C26B-5440-A4A0-0CC5914A2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498BE2-A856-134D-B17A-5DAD97DDC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8697B1-9116-6E49-8710-69F7246DC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BA064-0D23-B447-A093-21CD4666C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4D95A-4286-214D-AFDC-DF88B65E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44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945E3-9B78-FA4D-A6CB-2B8E112EF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1D343-4F3B-5A48-9CA0-9232B6362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D435E5-6C34-7648-96DB-BCCD01F4F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81EA4C-8D79-8342-B5A8-F70547351A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AE8DA1-3568-2848-B2B6-C41448FD39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06A5E2-7DED-BE4D-8E43-1A9975BF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3/27/23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8456DC-ADB5-EE4E-8E3A-7C2E0C8C7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C7A1EB-8C3D-9840-8D2A-0599328E7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2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79DA7-A946-B44D-912B-1CEB6805F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70918D-ECC7-B44F-BEBB-8C2AD21DB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3/27/23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26158-212F-0545-9FDE-F342B2CC9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8FDC3C-1E94-AB47-94D4-903D917AB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6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821A4D-2954-3443-B696-92A89B25E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3/27/23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0AB7E3-AC26-0749-8132-9C6935811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2BBEF-4970-E64F-B4ED-368373468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3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ACCDB-273A-D24C-A5E8-377C1C1C0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38ED9-2DD2-BD4F-ACC9-0FEB9E3FC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DB7286-9740-384F-824B-A5585CF7C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ECDA9-BEAE-754C-AA36-331D6A560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4016B-325D-EB40-87E6-0327AC95E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2AC85A-498B-E14A-9DBE-E6283B3E1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05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469B3-4B53-8A4C-925E-1FF5718BC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693FC1-C711-3940-B813-54594AB4A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43C81-7FA1-B04B-84FF-34BD63BD4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F249D-E16F-424A-8110-93359B2BA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1CC0B-70EC-334E-A4AF-6615044BC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CA21C5-750B-C945-B7CC-507A846A5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1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5A3E70-C5D9-6644-9917-8047A1B30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758AE-403E-014B-BA93-15C2B64DA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73C38-9B26-E347-88EE-F24E3748C2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25E06-2D28-6044-A754-78574865E02E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235A2-2C56-3C4F-AA70-F43D28374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4A857-16EE-FF4D-B4FD-F9FE49038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4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jocelynpalmer@nhs.net" TargetMode="External"/><Relationship Id="rId3" Type="http://schemas.openxmlformats.org/officeDocument/2006/relationships/image" Target="../media/image6.png"/><Relationship Id="rId7" Type="http://schemas.openxmlformats.org/officeDocument/2006/relationships/hyperlink" Target="mailto:Angela.Poland@gstt.nhs.uk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ammy.pike2@nhs.net" TargetMode="External"/><Relationship Id="rId5" Type="http://schemas.openxmlformats.org/officeDocument/2006/relationships/hyperlink" Target="mailto:dwestmoreland@nhs.net" TargetMode="External"/><Relationship Id="rId4" Type="http://schemas.openxmlformats.org/officeDocument/2006/relationships/hyperlink" Target="mailto:tara.athanasiou@idealts.co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menti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12BDDB-F2F6-D5C5-B510-408D1883FA26}"/>
              </a:ext>
            </a:extLst>
          </p:cNvPr>
          <p:cNvSpPr/>
          <p:nvPr/>
        </p:nvSpPr>
        <p:spPr>
          <a:xfrm>
            <a:off x="0" y="2330606"/>
            <a:ext cx="12192000" cy="4527394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7E068-7DDB-7340-B0EF-1785D5915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1514" y="2836718"/>
            <a:ext cx="10510678" cy="1504368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get </a:t>
            </a:r>
            <a:r>
              <a:rPr lang="en-US" sz="4400" b="1" u="sng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</a:t>
            </a:r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skin in the game</a:t>
            </a:r>
            <a:b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Patient, Public and Stakeholder Engagement Workshop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C93F276-E5CD-6644-9594-B9573657C25B}"/>
              </a:ext>
            </a:extLst>
          </p:cNvPr>
          <p:cNvSpPr txBox="1">
            <a:spLocks/>
          </p:cNvSpPr>
          <p:nvPr/>
        </p:nvSpPr>
        <p:spPr>
          <a:xfrm>
            <a:off x="1091514" y="5672802"/>
            <a:ext cx="3072712" cy="73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Care Record Summit</a:t>
            </a:r>
            <a:br>
              <a:rPr lang="en-GB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GB" sz="12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21</a:t>
            </a:r>
            <a:r>
              <a:rPr lang="en-GB" sz="12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March 2023</a:t>
            </a:r>
            <a:br>
              <a:rPr lang="en-GB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Queens Hotel, Leeds</a:t>
            </a:r>
          </a:p>
        </p:txBody>
      </p:sp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9D8E7B27-345A-1AD1-F0BD-21AB96DABD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718"/>
          <a:stretch/>
        </p:blipFill>
        <p:spPr>
          <a:xfrm>
            <a:off x="8507920" y="868972"/>
            <a:ext cx="3911995" cy="650582"/>
          </a:xfrm>
          <a:prstGeom prst="rect">
            <a:avLst/>
          </a:prstGeom>
        </p:spPr>
      </p:pic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5726FAE8-5F22-BE59-7CC8-BB0FC1314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957" y="699118"/>
            <a:ext cx="4360475" cy="99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78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CB49E5-BAF5-EA0D-4485-8692E5E21059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AFDA91-7127-D15C-DE6D-C30C28A66301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challenges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666581-2990-4D41-A91B-CD05F5648A92}"/>
              </a:ext>
            </a:extLst>
          </p:cNvPr>
          <p:cNvSpPr/>
          <p:nvPr/>
        </p:nvSpPr>
        <p:spPr>
          <a:xfrm>
            <a:off x="597201" y="1234922"/>
            <a:ext cx="10601325" cy="3400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228600" indent="-285750" fontAlgn="base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TABLE 2: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Approaches to engaging and working with stakeholders on benefit identification, tracking and realisation</a:t>
            </a:r>
          </a:p>
          <a:p>
            <a:pPr marR="228600" fontAlgn="base">
              <a:spcBef>
                <a:spcPts val="200"/>
              </a:spcBef>
              <a:spcAft>
                <a:spcPts val="600"/>
              </a:spcAf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Challenges 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Why is this important?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What are the barriers? 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Identify 2-4 activities?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Next steps? 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R="228600" fontAlgn="base">
              <a:spcBef>
                <a:spcPts val="200"/>
              </a:spcBef>
              <a:spcAft>
                <a:spcPts val="600"/>
              </a:spcAf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3C43DDB-4D09-713A-829B-B5ABBBD0F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6158283-4A0D-B95A-7338-FD22976087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456464"/>
              </p:ext>
            </p:extLst>
          </p:nvPr>
        </p:nvGraphicFramePr>
        <p:xfrm>
          <a:off x="273987" y="2307977"/>
          <a:ext cx="11320811" cy="6118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7956">
                  <a:extLst>
                    <a:ext uri="{9D8B030D-6E8A-4147-A177-3AD203B41FA5}">
                      <a16:colId xmlns:a16="http://schemas.microsoft.com/office/drawing/2014/main" val="846042102"/>
                    </a:ext>
                  </a:extLst>
                </a:gridCol>
                <a:gridCol w="2700601">
                  <a:extLst>
                    <a:ext uri="{9D8B030D-6E8A-4147-A177-3AD203B41FA5}">
                      <a16:colId xmlns:a16="http://schemas.microsoft.com/office/drawing/2014/main" val="2079451353"/>
                    </a:ext>
                  </a:extLst>
                </a:gridCol>
                <a:gridCol w="3111821">
                  <a:extLst>
                    <a:ext uri="{9D8B030D-6E8A-4147-A177-3AD203B41FA5}">
                      <a16:colId xmlns:a16="http://schemas.microsoft.com/office/drawing/2014/main" val="956292091"/>
                    </a:ext>
                  </a:extLst>
                </a:gridCol>
                <a:gridCol w="2830433">
                  <a:extLst>
                    <a:ext uri="{9D8B030D-6E8A-4147-A177-3AD203B41FA5}">
                      <a16:colId xmlns:a16="http://schemas.microsoft.com/office/drawing/2014/main" val="1338313050"/>
                    </a:ext>
                  </a:extLst>
                </a:gridCol>
              </a:tblGrid>
              <a:tr h="4604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Why is this important?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What are the barriers?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Identify 2-4 activities?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Next steps?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018956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1AAF117-679C-55D3-C9F0-4E8B000CC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251586"/>
              </p:ext>
            </p:extLst>
          </p:nvPr>
        </p:nvGraphicFramePr>
        <p:xfrm>
          <a:off x="254523" y="2768426"/>
          <a:ext cx="11340275" cy="15978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5350">
                  <a:extLst>
                    <a:ext uri="{9D8B030D-6E8A-4147-A177-3AD203B41FA5}">
                      <a16:colId xmlns:a16="http://schemas.microsoft.com/office/drawing/2014/main" val="361068781"/>
                    </a:ext>
                  </a:extLst>
                </a:gridCol>
                <a:gridCol w="2734532">
                  <a:extLst>
                    <a:ext uri="{9D8B030D-6E8A-4147-A177-3AD203B41FA5}">
                      <a16:colId xmlns:a16="http://schemas.microsoft.com/office/drawing/2014/main" val="1181343408"/>
                    </a:ext>
                  </a:extLst>
                </a:gridCol>
                <a:gridCol w="3085093">
                  <a:extLst>
                    <a:ext uri="{9D8B030D-6E8A-4147-A177-3AD203B41FA5}">
                      <a16:colId xmlns:a16="http://schemas.microsoft.com/office/drawing/2014/main" val="1484577900"/>
                    </a:ext>
                  </a:extLst>
                </a:gridCol>
                <a:gridCol w="2835300">
                  <a:extLst>
                    <a:ext uri="{9D8B030D-6E8A-4147-A177-3AD203B41FA5}">
                      <a16:colId xmlns:a16="http://schemas.microsoft.com/office/drawing/2014/main" val="25532188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- Funding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- Focus of direction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- Measure success 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- Non-cash benefits not valued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- Hard to attribute direct benefits and/or measure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- Resource Intensive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- Actively engage users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- Baseline activity at start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- Make benefits core to project 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- Create user groups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- Identify stakeholder benefits &amp; empower them to hold us to account to deliver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431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4664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CB49E5-BAF5-EA0D-4485-8692E5E21059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AFDA91-7127-D15C-DE6D-C30C28A66301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challenges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666581-2990-4D41-A91B-CD05F5648A92}"/>
              </a:ext>
            </a:extLst>
          </p:cNvPr>
          <p:cNvSpPr/>
          <p:nvPr/>
        </p:nvSpPr>
        <p:spPr>
          <a:xfrm>
            <a:off x="597201" y="1234922"/>
            <a:ext cx="10601325" cy="3020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28600" fontAlgn="base">
              <a:spcBef>
                <a:spcPts val="200"/>
              </a:spcBef>
              <a:spcAft>
                <a:spcPts val="600"/>
              </a:spcAft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TABLE 3: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Harnessing engagement and communications approaches to maintain visibility and high prioritisation of shared care records with senior and executive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  <a:r>
              <a:rPr lang="en-GB" sz="1800" b="1" i="0" u="none" strike="noStrike" kern="1200" dirty="0" err="1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Challenges 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Why is this important?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What are the barriers? 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Identify 2-4 activities?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Next steps? 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R="228600" fontAlgn="base">
              <a:spcBef>
                <a:spcPts val="200"/>
              </a:spcBef>
              <a:spcAft>
                <a:spcPts val="600"/>
              </a:spcAf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3C43DDB-4D09-713A-829B-B5ABBBD0F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6158283-4A0D-B95A-7338-FD22976087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617045"/>
              </p:ext>
            </p:extLst>
          </p:nvPr>
        </p:nvGraphicFramePr>
        <p:xfrm>
          <a:off x="273987" y="2531878"/>
          <a:ext cx="11579807" cy="4604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9222">
                  <a:extLst>
                    <a:ext uri="{9D8B030D-6E8A-4147-A177-3AD203B41FA5}">
                      <a16:colId xmlns:a16="http://schemas.microsoft.com/office/drawing/2014/main" val="846042102"/>
                    </a:ext>
                  </a:extLst>
                </a:gridCol>
                <a:gridCol w="2762385">
                  <a:extLst>
                    <a:ext uri="{9D8B030D-6E8A-4147-A177-3AD203B41FA5}">
                      <a16:colId xmlns:a16="http://schemas.microsoft.com/office/drawing/2014/main" val="2079451353"/>
                    </a:ext>
                  </a:extLst>
                </a:gridCol>
                <a:gridCol w="3183013">
                  <a:extLst>
                    <a:ext uri="{9D8B030D-6E8A-4147-A177-3AD203B41FA5}">
                      <a16:colId xmlns:a16="http://schemas.microsoft.com/office/drawing/2014/main" val="956292091"/>
                    </a:ext>
                  </a:extLst>
                </a:gridCol>
                <a:gridCol w="2895187">
                  <a:extLst>
                    <a:ext uri="{9D8B030D-6E8A-4147-A177-3AD203B41FA5}">
                      <a16:colId xmlns:a16="http://schemas.microsoft.com/office/drawing/2014/main" val="1338313050"/>
                    </a:ext>
                  </a:extLst>
                </a:gridCol>
              </a:tblGrid>
              <a:tr h="4604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Why is this important?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What are the barriers?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Identify 2-4 activities?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Next steps?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018956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1AAF117-679C-55D3-C9F0-4E8B000CC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003164"/>
              </p:ext>
            </p:extLst>
          </p:nvPr>
        </p:nvGraphicFramePr>
        <p:xfrm>
          <a:off x="273986" y="2992327"/>
          <a:ext cx="11579808" cy="22212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2071">
                  <a:extLst>
                    <a:ext uri="{9D8B030D-6E8A-4147-A177-3AD203B41FA5}">
                      <a16:colId xmlns:a16="http://schemas.microsoft.com/office/drawing/2014/main" val="361068781"/>
                    </a:ext>
                  </a:extLst>
                </a:gridCol>
                <a:gridCol w="2792292">
                  <a:extLst>
                    <a:ext uri="{9D8B030D-6E8A-4147-A177-3AD203B41FA5}">
                      <a16:colId xmlns:a16="http://schemas.microsoft.com/office/drawing/2014/main" val="1181343408"/>
                    </a:ext>
                  </a:extLst>
                </a:gridCol>
                <a:gridCol w="3150258">
                  <a:extLst>
                    <a:ext uri="{9D8B030D-6E8A-4147-A177-3AD203B41FA5}">
                      <a16:colId xmlns:a16="http://schemas.microsoft.com/office/drawing/2014/main" val="1484577900"/>
                    </a:ext>
                  </a:extLst>
                </a:gridCol>
                <a:gridCol w="2895187">
                  <a:extLst>
                    <a:ext uri="{9D8B030D-6E8A-4147-A177-3AD203B41FA5}">
                      <a16:colId xmlns:a16="http://schemas.microsoft.com/office/drawing/2014/main" val="25532188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-Maintain buy-in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-Agree governance, funding model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-Keep as top priority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-To hold the vision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-Remove barriers 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-Sustainability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-Governance cross-system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-Relationship building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-Benefits not recognised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-Different standards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-Link to execs priorities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-Develop user stories (elevate pitch from local experience)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-Early involvement (champion)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-Formal governance structure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-Share best practice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-Measurable benefits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-Step by step guide (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</a:rPr>
                        <a:t>inc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 skill mix/resource needed)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-Tailored approach for each sector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-Engage with ‘Place’. 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431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206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CB49E5-BAF5-EA0D-4485-8692E5E21059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AFDA91-7127-D15C-DE6D-C30C28A66301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challenges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666581-2990-4D41-A91B-CD05F5648A92}"/>
              </a:ext>
            </a:extLst>
          </p:cNvPr>
          <p:cNvSpPr/>
          <p:nvPr/>
        </p:nvSpPr>
        <p:spPr>
          <a:xfrm>
            <a:off x="597201" y="1234922"/>
            <a:ext cx="11256593" cy="2788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TABLE 4: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Strategies to ensure engagement plans actively bring out seldom heard voices in your programme</a:t>
            </a: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Challenges 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Why is this important?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What are the barriers? 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Identify 2-4 activities?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Next steps? 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R="228600" fontAlgn="base">
              <a:spcBef>
                <a:spcPts val="200"/>
              </a:spcBef>
              <a:spcAft>
                <a:spcPts val="600"/>
              </a:spcAf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3C43DDB-4D09-713A-829B-B5ABBBD0F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6158283-4A0D-B95A-7338-FD22976087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437898"/>
              </p:ext>
            </p:extLst>
          </p:nvPr>
        </p:nvGraphicFramePr>
        <p:xfrm>
          <a:off x="273987" y="2307977"/>
          <a:ext cx="11320811" cy="4604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7956">
                  <a:extLst>
                    <a:ext uri="{9D8B030D-6E8A-4147-A177-3AD203B41FA5}">
                      <a16:colId xmlns:a16="http://schemas.microsoft.com/office/drawing/2014/main" val="846042102"/>
                    </a:ext>
                  </a:extLst>
                </a:gridCol>
                <a:gridCol w="2700601">
                  <a:extLst>
                    <a:ext uri="{9D8B030D-6E8A-4147-A177-3AD203B41FA5}">
                      <a16:colId xmlns:a16="http://schemas.microsoft.com/office/drawing/2014/main" val="2079451353"/>
                    </a:ext>
                  </a:extLst>
                </a:gridCol>
                <a:gridCol w="3111821">
                  <a:extLst>
                    <a:ext uri="{9D8B030D-6E8A-4147-A177-3AD203B41FA5}">
                      <a16:colId xmlns:a16="http://schemas.microsoft.com/office/drawing/2014/main" val="956292091"/>
                    </a:ext>
                  </a:extLst>
                </a:gridCol>
                <a:gridCol w="2830433">
                  <a:extLst>
                    <a:ext uri="{9D8B030D-6E8A-4147-A177-3AD203B41FA5}">
                      <a16:colId xmlns:a16="http://schemas.microsoft.com/office/drawing/2014/main" val="1338313050"/>
                    </a:ext>
                  </a:extLst>
                </a:gridCol>
              </a:tblGrid>
              <a:tr h="4604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Why is this important?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What are the barriers?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Identify 2-4 activities?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Next steps?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018956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1AAF117-679C-55D3-C9F0-4E8B000CC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753120"/>
              </p:ext>
            </p:extLst>
          </p:nvPr>
        </p:nvGraphicFramePr>
        <p:xfrm>
          <a:off x="318742" y="2768426"/>
          <a:ext cx="11256593" cy="15978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5534">
                  <a:extLst>
                    <a:ext uri="{9D8B030D-6E8A-4147-A177-3AD203B41FA5}">
                      <a16:colId xmlns:a16="http://schemas.microsoft.com/office/drawing/2014/main" val="361068781"/>
                    </a:ext>
                  </a:extLst>
                </a:gridCol>
                <a:gridCol w="2714354">
                  <a:extLst>
                    <a:ext uri="{9D8B030D-6E8A-4147-A177-3AD203B41FA5}">
                      <a16:colId xmlns:a16="http://schemas.microsoft.com/office/drawing/2014/main" val="1181343408"/>
                    </a:ext>
                  </a:extLst>
                </a:gridCol>
                <a:gridCol w="3062328">
                  <a:extLst>
                    <a:ext uri="{9D8B030D-6E8A-4147-A177-3AD203B41FA5}">
                      <a16:colId xmlns:a16="http://schemas.microsoft.com/office/drawing/2014/main" val="1484577900"/>
                    </a:ext>
                  </a:extLst>
                </a:gridCol>
                <a:gridCol w="2814377">
                  <a:extLst>
                    <a:ext uri="{9D8B030D-6E8A-4147-A177-3AD203B41FA5}">
                      <a16:colId xmlns:a16="http://schemas.microsoft.com/office/drawing/2014/main" val="25532188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Early engagement drives success and outcomes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-Include VCSE &amp; third sectors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Knowing who is in the room?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-Understand specific community needs and audience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-Use of data (e.g.Core20+5)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Mapping stakeholders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-Non-hierarchical/flat approach (equal power)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-True partnership working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Accessibility standards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431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7492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CB49E5-BAF5-EA0D-4485-8692E5E21059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AFDA91-7127-D15C-DE6D-C30C28A66301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challenges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666581-2990-4D41-A91B-CD05F5648A92}"/>
              </a:ext>
            </a:extLst>
          </p:cNvPr>
          <p:cNvSpPr/>
          <p:nvPr/>
        </p:nvSpPr>
        <p:spPr>
          <a:xfrm>
            <a:off x="597201" y="1234922"/>
            <a:ext cx="11256593" cy="2788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TABLE 5: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Approaches to ensure non-NHS partners are fully engaged throughout the programme</a:t>
            </a: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Challenges 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Why is this important?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What are the barriers? 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Identify 2-4 activities?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Next steps? 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R="228600" fontAlgn="base">
              <a:spcBef>
                <a:spcPts val="200"/>
              </a:spcBef>
              <a:spcAft>
                <a:spcPts val="600"/>
              </a:spcAf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3C43DDB-4D09-713A-829B-B5ABBBD0F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6158283-4A0D-B95A-7338-FD22976087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891851"/>
              </p:ext>
            </p:extLst>
          </p:nvPr>
        </p:nvGraphicFramePr>
        <p:xfrm>
          <a:off x="273987" y="2307977"/>
          <a:ext cx="11644025" cy="4604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4413">
                  <a:extLst>
                    <a:ext uri="{9D8B030D-6E8A-4147-A177-3AD203B41FA5}">
                      <a16:colId xmlns:a16="http://schemas.microsoft.com/office/drawing/2014/main" val="846042102"/>
                    </a:ext>
                  </a:extLst>
                </a:gridCol>
                <a:gridCol w="2777704">
                  <a:extLst>
                    <a:ext uri="{9D8B030D-6E8A-4147-A177-3AD203B41FA5}">
                      <a16:colId xmlns:a16="http://schemas.microsoft.com/office/drawing/2014/main" val="2079451353"/>
                    </a:ext>
                  </a:extLst>
                </a:gridCol>
                <a:gridCol w="3200665">
                  <a:extLst>
                    <a:ext uri="{9D8B030D-6E8A-4147-A177-3AD203B41FA5}">
                      <a16:colId xmlns:a16="http://schemas.microsoft.com/office/drawing/2014/main" val="956292091"/>
                    </a:ext>
                  </a:extLst>
                </a:gridCol>
                <a:gridCol w="2911243">
                  <a:extLst>
                    <a:ext uri="{9D8B030D-6E8A-4147-A177-3AD203B41FA5}">
                      <a16:colId xmlns:a16="http://schemas.microsoft.com/office/drawing/2014/main" val="1338313050"/>
                    </a:ext>
                  </a:extLst>
                </a:gridCol>
              </a:tblGrid>
              <a:tr h="4604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Why is this important?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What are the barriers?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Identify 2-4 activities?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Next steps?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018956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1AAF117-679C-55D3-C9F0-4E8B000CC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806377"/>
              </p:ext>
            </p:extLst>
          </p:nvPr>
        </p:nvGraphicFramePr>
        <p:xfrm>
          <a:off x="254523" y="2768426"/>
          <a:ext cx="11663489" cy="24244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1887">
                  <a:extLst>
                    <a:ext uri="{9D8B030D-6E8A-4147-A177-3AD203B41FA5}">
                      <a16:colId xmlns:a16="http://schemas.microsoft.com/office/drawing/2014/main" val="361068781"/>
                    </a:ext>
                  </a:extLst>
                </a:gridCol>
                <a:gridCol w="2812470">
                  <a:extLst>
                    <a:ext uri="{9D8B030D-6E8A-4147-A177-3AD203B41FA5}">
                      <a16:colId xmlns:a16="http://schemas.microsoft.com/office/drawing/2014/main" val="1181343408"/>
                    </a:ext>
                  </a:extLst>
                </a:gridCol>
                <a:gridCol w="3173023">
                  <a:extLst>
                    <a:ext uri="{9D8B030D-6E8A-4147-A177-3AD203B41FA5}">
                      <a16:colId xmlns:a16="http://schemas.microsoft.com/office/drawing/2014/main" val="1484577900"/>
                    </a:ext>
                  </a:extLst>
                </a:gridCol>
                <a:gridCol w="2916109">
                  <a:extLst>
                    <a:ext uri="{9D8B030D-6E8A-4147-A177-3AD203B41FA5}">
                      <a16:colId xmlns:a16="http://schemas.microsoft.com/office/drawing/2014/main" val="25532188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-Capacity release social care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-Support friends/family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-Politics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-Insight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-Housing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-Joined up care/partnerships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-Funding – by whom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-Digital maturity (local &amp; national/suppliers)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-Priorities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-Client identification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-Sector to sector sharing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-Sharing best practice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-Direct conversations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No assumptions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Mix up teams (different voices)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-Sharing best practice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-Direct conversations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No assumptions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Mix up teams (different voices)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431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4249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CB49E5-BAF5-EA0D-4485-8692E5E21059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AFDA91-7127-D15C-DE6D-C30C28A66301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challenges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666581-2990-4D41-A91B-CD05F5648A92}"/>
              </a:ext>
            </a:extLst>
          </p:cNvPr>
          <p:cNvSpPr/>
          <p:nvPr/>
        </p:nvSpPr>
        <p:spPr>
          <a:xfrm>
            <a:off x="597201" y="1234922"/>
            <a:ext cx="11256593" cy="2686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TABLE 6 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to engage effectively and embed shared care records with a highly pressurised health and care workforce</a:t>
            </a:r>
            <a:r>
              <a:rPr lang="en-GB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 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Why is this important?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What are the barriers? 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Identify 2-4 activities?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Next steps? 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R="228600" fontAlgn="base">
              <a:spcBef>
                <a:spcPts val="200"/>
              </a:spcBef>
              <a:spcAft>
                <a:spcPts val="600"/>
              </a:spcAf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3C43DDB-4D09-713A-829B-B5ABBBD0F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6158283-4A0D-B95A-7338-FD22976087C8}"/>
              </a:ext>
            </a:extLst>
          </p:cNvPr>
          <p:cNvGraphicFramePr>
            <a:graphicFrameLocks noGrp="1"/>
          </p:cNvGraphicFramePr>
          <p:nvPr/>
        </p:nvGraphicFramePr>
        <p:xfrm>
          <a:off x="273987" y="2307977"/>
          <a:ext cx="11579807" cy="4604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9222">
                  <a:extLst>
                    <a:ext uri="{9D8B030D-6E8A-4147-A177-3AD203B41FA5}">
                      <a16:colId xmlns:a16="http://schemas.microsoft.com/office/drawing/2014/main" val="846042102"/>
                    </a:ext>
                  </a:extLst>
                </a:gridCol>
                <a:gridCol w="2762385">
                  <a:extLst>
                    <a:ext uri="{9D8B030D-6E8A-4147-A177-3AD203B41FA5}">
                      <a16:colId xmlns:a16="http://schemas.microsoft.com/office/drawing/2014/main" val="2079451353"/>
                    </a:ext>
                  </a:extLst>
                </a:gridCol>
                <a:gridCol w="3183013">
                  <a:extLst>
                    <a:ext uri="{9D8B030D-6E8A-4147-A177-3AD203B41FA5}">
                      <a16:colId xmlns:a16="http://schemas.microsoft.com/office/drawing/2014/main" val="956292091"/>
                    </a:ext>
                  </a:extLst>
                </a:gridCol>
                <a:gridCol w="2895187">
                  <a:extLst>
                    <a:ext uri="{9D8B030D-6E8A-4147-A177-3AD203B41FA5}">
                      <a16:colId xmlns:a16="http://schemas.microsoft.com/office/drawing/2014/main" val="1338313050"/>
                    </a:ext>
                  </a:extLst>
                </a:gridCol>
              </a:tblGrid>
              <a:tr h="4604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Why is this important?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What are the barriers?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Identify 2-4 activities?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Next steps?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018956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1AAF117-679C-55D3-C9F0-4E8B000CC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752544"/>
              </p:ext>
            </p:extLst>
          </p:nvPr>
        </p:nvGraphicFramePr>
        <p:xfrm>
          <a:off x="254523" y="2768426"/>
          <a:ext cx="11599271" cy="13369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6680">
                  <a:extLst>
                    <a:ext uri="{9D8B030D-6E8A-4147-A177-3AD203B41FA5}">
                      <a16:colId xmlns:a16="http://schemas.microsoft.com/office/drawing/2014/main" val="361068781"/>
                    </a:ext>
                  </a:extLst>
                </a:gridCol>
                <a:gridCol w="2796985">
                  <a:extLst>
                    <a:ext uri="{9D8B030D-6E8A-4147-A177-3AD203B41FA5}">
                      <a16:colId xmlns:a16="http://schemas.microsoft.com/office/drawing/2014/main" val="1181343408"/>
                    </a:ext>
                  </a:extLst>
                </a:gridCol>
                <a:gridCol w="3155553">
                  <a:extLst>
                    <a:ext uri="{9D8B030D-6E8A-4147-A177-3AD203B41FA5}">
                      <a16:colId xmlns:a16="http://schemas.microsoft.com/office/drawing/2014/main" val="1484577900"/>
                    </a:ext>
                  </a:extLst>
                </a:gridCol>
                <a:gridCol w="2900053">
                  <a:extLst>
                    <a:ext uri="{9D8B030D-6E8A-4147-A177-3AD203B41FA5}">
                      <a16:colId xmlns:a16="http://schemas.microsoft.com/office/drawing/2014/main" val="25532188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-To sell benefits &amp; worth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-Funding &amp; resources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-Information sources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-Structure of data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-Prioritisation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-User engagement – demonstrate the worth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-Deliver benefits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-Change management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Real user engagement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Deliver on benefits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Embed change – upfront training &amp; on-boarding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431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319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CB49E5-BAF5-EA0D-4485-8692E5E21059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AFDA91-7127-D15C-DE6D-C30C28A66301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challenges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666581-2990-4D41-A91B-CD05F5648A92}"/>
              </a:ext>
            </a:extLst>
          </p:cNvPr>
          <p:cNvSpPr/>
          <p:nvPr/>
        </p:nvSpPr>
        <p:spPr>
          <a:xfrm>
            <a:off x="597201" y="1234922"/>
            <a:ext cx="11256593" cy="2287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TABLE 7: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Stakeholder engagement strategies and approaches to support financial and operational sustainability of shared care records after the end of the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programme</a:t>
            </a:r>
            <a:r>
              <a:rPr lang="en-GB" sz="1800" b="1" i="0" u="none" strike="noStrike" kern="1200" dirty="0" err="1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</a:t>
            </a:r>
            <a:r>
              <a:rPr lang="en-GB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?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What are the barriers? 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Identify 2-4 activities?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Next steps? 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R="228600" fontAlgn="base">
              <a:spcBef>
                <a:spcPts val="200"/>
              </a:spcBef>
              <a:spcAft>
                <a:spcPts val="600"/>
              </a:spcAf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3C43DDB-4D09-713A-829B-B5ABBBD0F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6158283-4A0D-B95A-7338-FD22976087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522767"/>
              </p:ext>
            </p:extLst>
          </p:nvPr>
        </p:nvGraphicFramePr>
        <p:xfrm>
          <a:off x="273987" y="2307977"/>
          <a:ext cx="11663489" cy="4604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9017">
                  <a:extLst>
                    <a:ext uri="{9D8B030D-6E8A-4147-A177-3AD203B41FA5}">
                      <a16:colId xmlns:a16="http://schemas.microsoft.com/office/drawing/2014/main" val="846042102"/>
                    </a:ext>
                  </a:extLst>
                </a:gridCol>
                <a:gridCol w="2782348">
                  <a:extLst>
                    <a:ext uri="{9D8B030D-6E8A-4147-A177-3AD203B41FA5}">
                      <a16:colId xmlns:a16="http://schemas.microsoft.com/office/drawing/2014/main" val="2079451353"/>
                    </a:ext>
                  </a:extLst>
                </a:gridCol>
                <a:gridCol w="3206015">
                  <a:extLst>
                    <a:ext uri="{9D8B030D-6E8A-4147-A177-3AD203B41FA5}">
                      <a16:colId xmlns:a16="http://schemas.microsoft.com/office/drawing/2014/main" val="956292091"/>
                    </a:ext>
                  </a:extLst>
                </a:gridCol>
                <a:gridCol w="2916109">
                  <a:extLst>
                    <a:ext uri="{9D8B030D-6E8A-4147-A177-3AD203B41FA5}">
                      <a16:colId xmlns:a16="http://schemas.microsoft.com/office/drawing/2014/main" val="1338313050"/>
                    </a:ext>
                  </a:extLst>
                </a:gridCol>
              </a:tblGrid>
              <a:tr h="4604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Why is this important?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What are the barriers?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Identify 2-4 activities?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Next steps?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018956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1AAF117-679C-55D3-C9F0-4E8B000CC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002808"/>
              </p:ext>
            </p:extLst>
          </p:nvPr>
        </p:nvGraphicFramePr>
        <p:xfrm>
          <a:off x="254523" y="2768426"/>
          <a:ext cx="11663489" cy="25838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1887">
                  <a:extLst>
                    <a:ext uri="{9D8B030D-6E8A-4147-A177-3AD203B41FA5}">
                      <a16:colId xmlns:a16="http://schemas.microsoft.com/office/drawing/2014/main" val="361068781"/>
                    </a:ext>
                  </a:extLst>
                </a:gridCol>
                <a:gridCol w="2812470">
                  <a:extLst>
                    <a:ext uri="{9D8B030D-6E8A-4147-A177-3AD203B41FA5}">
                      <a16:colId xmlns:a16="http://schemas.microsoft.com/office/drawing/2014/main" val="1181343408"/>
                    </a:ext>
                  </a:extLst>
                </a:gridCol>
                <a:gridCol w="3173023">
                  <a:extLst>
                    <a:ext uri="{9D8B030D-6E8A-4147-A177-3AD203B41FA5}">
                      <a16:colId xmlns:a16="http://schemas.microsoft.com/office/drawing/2014/main" val="1484577900"/>
                    </a:ext>
                  </a:extLst>
                </a:gridCol>
                <a:gridCol w="2916109">
                  <a:extLst>
                    <a:ext uri="{9D8B030D-6E8A-4147-A177-3AD203B41FA5}">
                      <a16:colId xmlns:a16="http://schemas.microsoft.com/office/drawing/2014/main" val="25532188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show why it matters: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-National requirements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-Funding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-Local strategy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-User experience – empowering and highlighting use of care records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-On-going funding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-Conflicting priorities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-Generic comms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-Miss-communication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IG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-Operational pressures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Floor walking &amp; clinical buy-in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-Champions – to drive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-Communication – drip feed, must be on-going at front-line &amp; execs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-Longer-term planning &amp; funding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-Align to pressure in a system and use case studies (get the message right for):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*Overarching technology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*Pathways (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e.g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EoL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-People Resourcing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431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913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CB49E5-BAF5-EA0D-4485-8692E5E21059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AFDA91-7127-D15C-DE6D-C30C28A66301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challenges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666581-2990-4D41-A91B-CD05F5648A92}"/>
              </a:ext>
            </a:extLst>
          </p:cNvPr>
          <p:cNvSpPr/>
          <p:nvPr/>
        </p:nvSpPr>
        <p:spPr>
          <a:xfrm>
            <a:off x="597201" y="1234922"/>
            <a:ext cx="11256593" cy="348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TABLE 8:</a:t>
            </a:r>
            <a:r>
              <a:rPr lang="en-GB" b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During these very high-pressured times, what strategies could you deploy to ensure that the workforce is and remain engaged in the programme so it becomes embedded as business as usual.</a:t>
            </a:r>
          </a:p>
          <a:p>
            <a:pPr algn="ctr" fontAlgn="t"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Challenges 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Why is this important?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What are the barriers? 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Identify 2-4 activities?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Next steps? 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R="228600" fontAlgn="base">
              <a:spcBef>
                <a:spcPts val="200"/>
              </a:spcBef>
              <a:spcAft>
                <a:spcPts val="600"/>
              </a:spcAf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3C43DDB-4D09-713A-829B-B5ABBBD0F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6158283-4A0D-B95A-7338-FD22976087C8}"/>
              </a:ext>
            </a:extLst>
          </p:cNvPr>
          <p:cNvGraphicFramePr>
            <a:graphicFrameLocks noGrp="1"/>
          </p:cNvGraphicFramePr>
          <p:nvPr/>
        </p:nvGraphicFramePr>
        <p:xfrm>
          <a:off x="273987" y="2307977"/>
          <a:ext cx="11579807" cy="4604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9222">
                  <a:extLst>
                    <a:ext uri="{9D8B030D-6E8A-4147-A177-3AD203B41FA5}">
                      <a16:colId xmlns:a16="http://schemas.microsoft.com/office/drawing/2014/main" val="846042102"/>
                    </a:ext>
                  </a:extLst>
                </a:gridCol>
                <a:gridCol w="2762385">
                  <a:extLst>
                    <a:ext uri="{9D8B030D-6E8A-4147-A177-3AD203B41FA5}">
                      <a16:colId xmlns:a16="http://schemas.microsoft.com/office/drawing/2014/main" val="2079451353"/>
                    </a:ext>
                  </a:extLst>
                </a:gridCol>
                <a:gridCol w="3183013">
                  <a:extLst>
                    <a:ext uri="{9D8B030D-6E8A-4147-A177-3AD203B41FA5}">
                      <a16:colId xmlns:a16="http://schemas.microsoft.com/office/drawing/2014/main" val="956292091"/>
                    </a:ext>
                  </a:extLst>
                </a:gridCol>
                <a:gridCol w="2895187">
                  <a:extLst>
                    <a:ext uri="{9D8B030D-6E8A-4147-A177-3AD203B41FA5}">
                      <a16:colId xmlns:a16="http://schemas.microsoft.com/office/drawing/2014/main" val="1338313050"/>
                    </a:ext>
                  </a:extLst>
                </a:gridCol>
              </a:tblGrid>
              <a:tr h="4604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Why is this important?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What are the barriers?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Identify 2-4 activities?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Next steps?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018956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1AAF117-679C-55D3-C9F0-4E8B000CC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086426"/>
              </p:ext>
            </p:extLst>
          </p:nvPr>
        </p:nvGraphicFramePr>
        <p:xfrm>
          <a:off x="273987" y="2768426"/>
          <a:ext cx="11560343" cy="27870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7462">
                  <a:extLst>
                    <a:ext uri="{9D8B030D-6E8A-4147-A177-3AD203B41FA5}">
                      <a16:colId xmlns:a16="http://schemas.microsoft.com/office/drawing/2014/main" val="361068781"/>
                    </a:ext>
                  </a:extLst>
                </a:gridCol>
                <a:gridCol w="2787597">
                  <a:extLst>
                    <a:ext uri="{9D8B030D-6E8A-4147-A177-3AD203B41FA5}">
                      <a16:colId xmlns:a16="http://schemas.microsoft.com/office/drawing/2014/main" val="1181343408"/>
                    </a:ext>
                  </a:extLst>
                </a:gridCol>
                <a:gridCol w="3144963">
                  <a:extLst>
                    <a:ext uri="{9D8B030D-6E8A-4147-A177-3AD203B41FA5}">
                      <a16:colId xmlns:a16="http://schemas.microsoft.com/office/drawing/2014/main" val="1484577900"/>
                    </a:ext>
                  </a:extLst>
                </a:gridCol>
                <a:gridCol w="2890321">
                  <a:extLst>
                    <a:ext uri="{9D8B030D-6E8A-4147-A177-3AD203B41FA5}">
                      <a16:colId xmlns:a16="http://schemas.microsoft.com/office/drawing/2014/main" val="25532188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-Essential to get adoption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-What’s in it for me ??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-Message delivery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-Needs to be adoptable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-Needs personal touch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-Data quality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-Wrong coding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-Information cascade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-Trust (rumours v facts)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Go out and engage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-Be mindful of multifaith impact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-Accessible information, for different communities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-Robust feedback loop – lessons learnt 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-Consistent contact point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-Regular/reliable comms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-Face to face &amp; involvement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-Knowledge sharing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-First followers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Mandate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431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963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15731EE-051E-F04A-A50B-C47874508211}"/>
              </a:ext>
            </a:extLst>
          </p:cNvPr>
          <p:cNvSpPr txBox="1">
            <a:spLocks/>
          </p:cNvSpPr>
          <p:nvPr/>
        </p:nvSpPr>
        <p:spPr>
          <a:xfrm>
            <a:off x="768451" y="269673"/>
            <a:ext cx="10317470" cy="1095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Wash-up and close</a:t>
            </a:r>
          </a:p>
          <a:p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Thanked everyone for positive involvement and that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results and flip charts will be typed up and shared, and plans for this feedback to influence further work and workshops.  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32114127-F574-FF99-7081-33B10A16C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0" y="5793058"/>
            <a:ext cx="1878517" cy="4335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111600-3C61-344E-90E2-F4ADAF7D6B1C}"/>
              </a:ext>
            </a:extLst>
          </p:cNvPr>
          <p:cNvSpPr txBox="1"/>
          <p:nvPr/>
        </p:nvSpPr>
        <p:spPr>
          <a:xfrm>
            <a:off x="768451" y="2142297"/>
            <a:ext cx="110585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 </a:t>
            </a:r>
            <a:r>
              <a:rPr lang="en-GB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Athanasiou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HNY (Humber) Shared Care Record Programme Lead </a:t>
            </a:r>
          </a:p>
          <a:p>
            <a:pPr algn="l">
              <a:lnSpc>
                <a:spcPct val="100000"/>
              </a:lnSpc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tara.athanasiou@idealts.co.uk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Debbie Westmoreland, HNY (North </a:t>
            </a:r>
            <a:r>
              <a:rPr lang="en-GB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Yorks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Shared Care Record Programme Lead  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dwestmoreland@nhs.net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Tammy Pike, Engagement Lead, National Shared Care Record Programme  </a:t>
            </a:r>
          </a:p>
          <a:p>
            <a:pPr algn="l">
              <a:lnSpc>
                <a:spcPct val="100000"/>
              </a:lnSpc>
            </a:pP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tammy.pike2@nhs.net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lnSpc>
                <a:spcPct val="100000"/>
              </a:lnSpc>
            </a:pP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Angela Poland, Head of London Care Record Programme in South East London 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Angela.Poland@gstt.nhs.uk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lnSpc>
                <a:spcPct val="100000"/>
              </a:lnSpc>
            </a:pP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Jocelyn Palmer, 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Director, OneLondon </a:t>
            </a:r>
          </a:p>
          <a:p>
            <a:pPr algn="l">
              <a:lnSpc>
                <a:spcPct val="100000"/>
              </a:lnSpc>
            </a:pP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jocelynpalmer@nhs.net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457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CB49E5-BAF5-EA0D-4485-8692E5E21059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AFDA91-7127-D15C-DE6D-C30C28A66301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&amp; Facilitators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666581-2990-4D41-A91B-CD05F5648A92}"/>
              </a:ext>
            </a:extLst>
          </p:cNvPr>
          <p:cNvSpPr/>
          <p:nvPr/>
        </p:nvSpPr>
        <p:spPr>
          <a:xfrm>
            <a:off x="470330" y="1074744"/>
            <a:ext cx="108550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3C0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13.00 – 13.15	Welcome and setting the scene</a:t>
            </a:r>
          </a:p>
          <a:p>
            <a:endParaRPr lang="en-GB" b="1" dirty="0">
              <a:solidFill>
                <a:srgbClr val="3C06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3C0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13.15 – 13.30	Quick focus round (interactive session using </a:t>
            </a:r>
            <a:r>
              <a:rPr lang="en-GB" b="1" dirty="0" err="1">
                <a:solidFill>
                  <a:srgbClr val="3C0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Menti</a:t>
            </a:r>
            <a:r>
              <a:rPr lang="en-GB" b="1" dirty="0">
                <a:solidFill>
                  <a:srgbClr val="3C0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GB" b="1" dirty="0">
              <a:solidFill>
                <a:srgbClr val="3C06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3C0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13.30– 13.50	Addressing the big challenges – tabletop discussion</a:t>
            </a:r>
          </a:p>
          <a:p>
            <a:endParaRPr lang="en-GB" b="1" dirty="0">
              <a:solidFill>
                <a:srgbClr val="3C06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3C0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13.50 – 14.25	Group feedback</a:t>
            </a:r>
          </a:p>
          <a:p>
            <a:endParaRPr lang="en-GB" b="1" dirty="0">
              <a:solidFill>
                <a:srgbClr val="3C06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3C0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14.25 – 14.30	Wash-up and close</a:t>
            </a:r>
          </a:p>
          <a:p>
            <a:endParaRPr lang="en-GB" b="1" dirty="0">
              <a:solidFill>
                <a:srgbClr val="3C06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3C0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Facilitators </a:t>
            </a:r>
          </a:p>
          <a:p>
            <a:endParaRPr lang="en-GB" b="1" dirty="0">
              <a:solidFill>
                <a:srgbClr val="3C06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Tara Athanasiou, HNY (Humber) Shared Care Record Programme Lead</a:t>
            </a:r>
          </a:p>
          <a:p>
            <a:pPr algn="l">
              <a:lnSpc>
                <a:spcPct val="100000"/>
              </a:lnSpc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Debbie Westmoreland, HNY (North </a:t>
            </a: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Yorks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) Shared Care Record Programme Lead</a:t>
            </a:r>
            <a:b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Tammy Pike,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Engagement Lead, National Shared Care Record Programme </a:t>
            </a: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Angela Poland,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Head of London Care Record Programme in South East London</a:t>
            </a: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Jocelyn Palmer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, Programme Director,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OneLondon</a:t>
            </a:r>
            <a:endParaRPr lang="en-GB" b="1" dirty="0">
              <a:solidFill>
                <a:srgbClr val="3C06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3C06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3C43DDB-4D09-713A-829B-B5ABBBD0F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70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155ECC-C304-074D-AB39-49A17CD5FEB7}"/>
              </a:ext>
            </a:extLst>
          </p:cNvPr>
          <p:cNvSpPr/>
          <p:nvPr/>
        </p:nvSpPr>
        <p:spPr>
          <a:xfrm>
            <a:off x="901503" y="1255441"/>
            <a:ext cx="8452593" cy="49449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GB" sz="1400">
              <a:solidFill>
                <a:srgbClr val="3C06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228600">
              <a:spcBef>
                <a:spcPts val="200"/>
              </a:spcBef>
              <a:spcAft>
                <a:spcPts val="600"/>
              </a:spcAft>
            </a:pPr>
            <a:r>
              <a:rPr lang="en-GB" sz="1800" b="1" kern="1000">
                <a:effectLst/>
                <a:latin typeface="Franklin Gothic Book"/>
                <a:ea typeface="Franklin Gothic Book" panose="020B0503020102020204" pitchFamily="34" charset="0"/>
                <a:cs typeface="Times New Roman"/>
              </a:rPr>
              <a:t>What do we want to achieve?</a:t>
            </a:r>
            <a:endParaRPr lang="en-GB" sz="1800" kern="1000">
              <a:effectLst/>
              <a:latin typeface="Franklin Gothic Book"/>
              <a:ea typeface="Franklin Gothic Book" panose="020B0503020102020204" pitchFamily="34" charset="0"/>
              <a:cs typeface="Times New Roman"/>
            </a:endParaRPr>
          </a:p>
          <a:p>
            <a:pPr marL="342900" marR="228600" indent="-342900">
              <a:spcBef>
                <a:spcPts val="20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1800" kern="1000">
                <a:effectLst/>
                <a:latin typeface="Franklin Gothic Book"/>
                <a:ea typeface="Franklin Gothic Book" panose="020B0503020102020204" pitchFamily="34" charset="0"/>
                <a:cs typeface="Times New Roman"/>
              </a:rPr>
              <a:t>Get to understand the issues around obtaining and maintaining public and stakeholder engagement on a large, shared record deployment </a:t>
            </a:r>
            <a:r>
              <a:rPr lang="en-US" sz="1800" kern="1000" err="1">
                <a:effectLst/>
                <a:latin typeface="Franklin Gothic Book"/>
                <a:ea typeface="Franklin Gothic Book" panose="020B0503020102020204" pitchFamily="34" charset="0"/>
                <a:cs typeface="Times New Roman"/>
              </a:rPr>
              <a:t>programme</a:t>
            </a:r>
            <a:r>
              <a:rPr lang="en-US" kern="1000">
                <a:latin typeface="Franklin Gothic Book"/>
                <a:ea typeface="Franklin Gothic Book" panose="020B0503020102020204" pitchFamily="34" charset="0"/>
                <a:cs typeface="Times New Roman"/>
              </a:rPr>
              <a:t> </a:t>
            </a:r>
            <a:endParaRPr lang="en-GB" sz="1800" kern="1000">
              <a:effectLst/>
              <a:latin typeface="Franklin Gothic Book" panose="020B0503020102020204" pitchFamily="34" charset="0"/>
              <a:ea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marL="342900" marR="228600" lvl="0" indent="-342900">
              <a:spcBef>
                <a:spcPts val="20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1800" kern="1000">
                <a:effectLst/>
                <a:latin typeface="Franklin Gothic Book"/>
                <a:ea typeface="Franklin Gothic Book" panose="020B0503020102020204" pitchFamily="34" charset="0"/>
                <a:cs typeface="Times New Roman"/>
              </a:rPr>
              <a:t>Consider real life scenarios and collaborate on the approaches to delivering public and stakeholder engagement success</a:t>
            </a:r>
            <a:endParaRPr lang="en-GB" sz="1800" kern="1000">
              <a:effectLst/>
              <a:latin typeface="Franklin Gothic Book"/>
              <a:ea typeface="Franklin Gothic Book" panose="020B0503020102020204" pitchFamily="34" charset="0"/>
              <a:cs typeface="Times New Roman"/>
            </a:endParaRPr>
          </a:p>
          <a:p>
            <a:pPr marL="342900" marR="228600" indent="-342900">
              <a:spcBef>
                <a:spcPts val="20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1800" kern="1000">
                <a:effectLst/>
                <a:latin typeface="Franklin Gothic Book"/>
                <a:ea typeface="Franklin Gothic Book" panose="020B0503020102020204" pitchFamily="34" charset="0"/>
                <a:cs typeface="Times New Roman"/>
              </a:rPr>
              <a:t>Share experience on what worked (and didn’t) for your </a:t>
            </a:r>
            <a:r>
              <a:rPr lang="en-US" sz="1800" kern="1000" err="1">
                <a:effectLst/>
                <a:latin typeface="Franklin Gothic Book"/>
                <a:ea typeface="Franklin Gothic Book" panose="020B0503020102020204" pitchFamily="34" charset="0"/>
                <a:cs typeface="Times New Roman"/>
              </a:rPr>
              <a:t>programmes</a:t>
            </a:r>
            <a:r>
              <a:rPr lang="en-US" sz="1800" kern="1000">
                <a:effectLst/>
                <a:latin typeface="Franklin Gothic Book"/>
                <a:ea typeface="Franklin Gothic Book" panose="020B0503020102020204" pitchFamily="34" charset="0"/>
                <a:cs typeface="Times New Roman"/>
              </a:rPr>
              <a:t> and why</a:t>
            </a:r>
            <a:endParaRPr lang="en-US" kern="1000">
              <a:latin typeface="Franklin Gothic Book"/>
              <a:ea typeface="Franklin Gothic Book" panose="020B0503020102020204" pitchFamily="34" charset="0"/>
              <a:cs typeface="Times New Roman"/>
            </a:endParaRPr>
          </a:p>
          <a:p>
            <a:pPr marL="342900" marR="228600" indent="-342900">
              <a:spcBef>
                <a:spcPts val="200"/>
              </a:spcBef>
              <a:spcAft>
                <a:spcPts val="600"/>
              </a:spcAft>
              <a:buFont typeface="Symbol" pitchFamily="2" charset="2"/>
              <a:buChar char=""/>
            </a:pPr>
            <a:endParaRPr lang="en-US" sz="1800" kern="1000">
              <a:effectLst/>
              <a:latin typeface="Franklin Gothic Book" panose="020B0503020102020204" pitchFamily="34" charset="0"/>
              <a:ea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marR="228600">
              <a:spcBef>
                <a:spcPts val="200"/>
              </a:spcBef>
              <a:spcAft>
                <a:spcPts val="600"/>
              </a:spcAft>
            </a:pPr>
            <a:r>
              <a:rPr lang="en-GB" b="1" kern="1000">
                <a:latin typeface="Franklin Gothic Book"/>
                <a:ea typeface="Franklin Gothic Book" panose="020B0503020102020204" pitchFamily="34" charset="0"/>
                <a:cs typeface="Times New Roman"/>
              </a:rPr>
              <a:t>Workshop format:</a:t>
            </a:r>
            <a:endParaRPr lang="en-GB" sz="1800" b="1" kern="1000">
              <a:effectLst/>
              <a:latin typeface="Franklin Gothic Book"/>
              <a:ea typeface="Franklin Gothic Book" panose="020B0503020102020204" pitchFamily="34" charset="0"/>
              <a:cs typeface="Times New Roman"/>
            </a:endParaRPr>
          </a:p>
          <a:p>
            <a:pPr marL="342900" marR="228600" indent="-342900">
              <a:spcBef>
                <a:spcPts val="20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1800" kern="1000">
                <a:effectLst/>
                <a:latin typeface="Franklin Gothic Book"/>
                <a:ea typeface="Franklin Gothic Book" panose="020B0503020102020204" pitchFamily="34" charset="0"/>
                <a:cs typeface="Times New Roman"/>
              </a:rPr>
              <a:t>A quick focus round to get a sense of the big challenges, blockers and enablers to stakeholder and public engagement. We will be using </a:t>
            </a:r>
            <a:r>
              <a:rPr lang="en-US" kern="1000">
                <a:latin typeface="Franklin Gothic Book"/>
                <a:ea typeface="Franklin Gothic Book" panose="020B0503020102020204" pitchFamily="34" charset="0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en-US" sz="1800" kern="1000">
                <a:effectLst/>
                <a:latin typeface="Franklin Gothic Book"/>
                <a:ea typeface="Franklin Gothic Book" panose="020B0503020102020204" pitchFamily="34" charset="0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kern="1000">
                <a:latin typeface="Franklin Gothic Book"/>
                <a:ea typeface="Franklin Gothic Book" panose="020B0503020102020204" pitchFamily="34" charset="0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menti.com</a:t>
            </a:r>
            <a:r>
              <a:rPr lang="en-US" kern="1000">
                <a:latin typeface="Franklin Gothic Book"/>
                <a:ea typeface="Franklin Gothic Book" panose="020B0503020102020204" pitchFamily="34" charset="0"/>
                <a:cs typeface="Times New Roman"/>
              </a:rPr>
              <a:t> so</a:t>
            </a:r>
            <a:r>
              <a:rPr lang="en-US" sz="1800" kern="1000">
                <a:effectLst/>
                <a:latin typeface="Franklin Gothic Book"/>
                <a:ea typeface="Franklin Gothic Book" panose="020B0503020102020204" pitchFamily="34" charset="0"/>
                <a:cs typeface="Times New Roman"/>
              </a:rPr>
              <a:t> please have your smart phone at the ready</a:t>
            </a:r>
            <a:endParaRPr lang="en-GB" sz="1800" kern="1000">
              <a:effectLst/>
              <a:latin typeface="Franklin Gothic Book"/>
              <a:ea typeface="Franklin Gothic Book" panose="020B0503020102020204" pitchFamily="34" charset="0"/>
              <a:cs typeface="Times New Roman"/>
            </a:endParaRPr>
          </a:p>
          <a:p>
            <a:pPr marL="342900" marR="228600" lvl="0" indent="-342900">
              <a:spcBef>
                <a:spcPts val="20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kern="1000">
                <a:latin typeface="Franklin Gothic Book"/>
                <a:ea typeface="Franklin Gothic Book" panose="020B0503020102020204" pitchFamily="34" charset="0"/>
                <a:cs typeface="Times New Roman"/>
              </a:rPr>
              <a:t>Group discussion at your table to </a:t>
            </a:r>
            <a:r>
              <a:rPr lang="en-US" sz="1800" kern="1000">
                <a:effectLst/>
                <a:latin typeface="Franklin Gothic Book"/>
                <a:ea typeface="Franklin Gothic Book" panose="020B0503020102020204" pitchFamily="34" charset="0"/>
                <a:cs typeface="Times New Roman"/>
              </a:rPr>
              <a:t>focus more specifically on solutions to the challenges faced by shared record </a:t>
            </a:r>
            <a:r>
              <a:rPr lang="en-US" sz="1800" kern="1000" err="1">
                <a:effectLst/>
                <a:latin typeface="Franklin Gothic Book"/>
                <a:ea typeface="Franklin Gothic Book" panose="020B0503020102020204" pitchFamily="34" charset="0"/>
                <a:cs typeface="Times New Roman"/>
              </a:rPr>
              <a:t>programmes</a:t>
            </a:r>
            <a:r>
              <a:rPr lang="en-US" sz="1800" kern="1000">
                <a:effectLst/>
                <a:latin typeface="Franklin Gothic Book"/>
                <a:ea typeface="Franklin Gothic Book" panose="020B0503020102020204" pitchFamily="34" charset="0"/>
                <a:cs typeface="Times New Roman"/>
              </a:rPr>
              <a:t> in a very busy system</a:t>
            </a:r>
            <a:endParaRPr lang="en-GB" sz="1800" kern="1000">
              <a:effectLst/>
              <a:latin typeface="Franklin Gothic Book"/>
              <a:ea typeface="Franklin Gothic Book" panose="020B0503020102020204" pitchFamily="34" charset="0"/>
              <a:cs typeface="Times New Roman"/>
            </a:endParaRPr>
          </a:p>
          <a:p>
            <a:endParaRPr lang="en-GB" sz="1400">
              <a:solidFill>
                <a:srgbClr val="3C06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CB49E5-BAF5-EA0D-4485-8692E5E21059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AFDA91-7127-D15C-DE6D-C30C28A66301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the scene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3C43DDB-4D09-713A-829B-B5ABBBD0F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74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CB49E5-BAF5-EA0D-4485-8692E5E21059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AFDA91-7127-D15C-DE6D-C30C28A66301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focus round –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Survey Results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3C43DDB-4D09-713A-829B-B5ABBBD0F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1BA4CD-0121-32F8-76AC-562F2735C6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7" t="21288" r="5206" b="5582"/>
          <a:stretch/>
        </p:blipFill>
        <p:spPr>
          <a:xfrm>
            <a:off x="150828" y="983293"/>
            <a:ext cx="11858920" cy="570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52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CB49E5-BAF5-EA0D-4485-8692E5E21059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AFDA91-7127-D15C-DE6D-C30C28A66301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focus round –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Survey Results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3C43DDB-4D09-713A-829B-B5ABBBD0F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EBE786-3119-5FAC-80A0-DBC0538BCF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7" t="22405" r="5206" b="6597"/>
          <a:stretch/>
        </p:blipFill>
        <p:spPr>
          <a:xfrm>
            <a:off x="84841" y="983293"/>
            <a:ext cx="12019175" cy="587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99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CB49E5-BAF5-EA0D-4485-8692E5E21059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AFDA91-7127-D15C-DE6D-C30C28A66301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Addressing the big challenges – themed tabletop discussion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666581-2990-4D41-A91B-CD05F5648A92}"/>
              </a:ext>
            </a:extLst>
          </p:cNvPr>
          <p:cNvSpPr/>
          <p:nvPr/>
        </p:nvSpPr>
        <p:spPr>
          <a:xfrm>
            <a:off x="735248" y="1365425"/>
            <a:ext cx="9409649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28600" fontAlgn="base">
              <a:spcBef>
                <a:spcPts val="200"/>
              </a:spcBef>
              <a:spcAft>
                <a:spcPts val="600"/>
              </a:spcAft>
            </a:pPr>
            <a:r>
              <a:rPr lang="en-GB" sz="20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Tabletop exercise in groups to focus on solutions to the challenges faced by shared record programmes in a very busy system</a:t>
            </a:r>
          </a:p>
          <a:p>
            <a:pPr marR="228600" fontAlgn="base">
              <a:spcBef>
                <a:spcPts val="200"/>
              </a:spcBef>
              <a:spcAft>
                <a:spcPts val="600"/>
              </a:spcAft>
            </a:pPr>
            <a:endParaRPr lang="en-GB" sz="2000" b="1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228600" indent="-171450" fontAlgn="base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Each table has a different challenge to consider. This can be found in the envelope on your table</a:t>
            </a:r>
          </a:p>
          <a:p>
            <a:pPr marL="171450" marR="228600" indent="-171450" fontAlgn="base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b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228600" indent="-171450" fontAlgn="base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You have 20-mins to consider this challenge, using the questions on the next slide to support your thinking</a:t>
            </a:r>
          </a:p>
          <a:p>
            <a:pPr marL="171450" marR="228600" indent="-171450" fontAlgn="base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228600" indent="-171450" fontAlgn="base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At the beginning, please agree a scribe and a spokesperson who will provide your table’s feedback to the challenge</a:t>
            </a:r>
          </a:p>
          <a:p>
            <a:pPr marL="171450" marR="228600" indent="-171450" fontAlgn="base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228600" indent="-171450" fontAlgn="base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Each table will have 3-4 minutes to provide their feedback to the wider group.</a:t>
            </a:r>
          </a:p>
          <a:p>
            <a:pPr marR="228600" fontAlgn="base">
              <a:spcBef>
                <a:spcPts val="200"/>
              </a:spcBef>
              <a:spcAft>
                <a:spcPts val="600"/>
              </a:spcAft>
            </a:pPr>
            <a:endParaRPr lang="en-GB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3C43DDB-4D09-713A-829B-B5ABBBD0F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56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CB49E5-BAF5-EA0D-4485-8692E5E21059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AFDA91-7127-D15C-DE6D-C30C28A66301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Addressing the big challenges – discussion questions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666581-2990-4D41-A91B-CD05F5648A92}"/>
              </a:ext>
            </a:extLst>
          </p:cNvPr>
          <p:cNvSpPr/>
          <p:nvPr/>
        </p:nvSpPr>
        <p:spPr>
          <a:xfrm>
            <a:off x="735248" y="1330990"/>
            <a:ext cx="9409649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28600" fontAlgn="base">
              <a:spcBef>
                <a:spcPts val="200"/>
              </a:spcBef>
              <a:spcAft>
                <a:spcPts val="600"/>
              </a:spcAft>
            </a:pPr>
            <a:r>
              <a:rPr lang="en-GB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Where possible, we would like you to focus on examples of work you have delivered locally: what has worked well, what hasn’t worked so well and what could have been improved?</a:t>
            </a:r>
          </a:p>
          <a:p>
            <a:pPr marR="228600" fontAlgn="base">
              <a:spcBef>
                <a:spcPts val="200"/>
              </a:spcBef>
              <a:spcAft>
                <a:spcPts val="600"/>
              </a:spcAft>
            </a:pPr>
            <a:endParaRPr lang="en-GB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228600" fontAlgn="base">
              <a:spcBef>
                <a:spcPts val="200"/>
              </a:spcBef>
              <a:spcAft>
                <a:spcPts val="6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help structure your discussion and feedback, please consider the questions below:</a:t>
            </a:r>
          </a:p>
          <a:p>
            <a:pPr marR="228600" fontAlgn="base">
              <a:spcBef>
                <a:spcPts val="200"/>
              </a:spcBef>
              <a:spcAft>
                <a:spcPts val="600"/>
              </a:spcAft>
            </a:pPr>
            <a:endParaRPr lang="en-GB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228600" indent="-228600" fontAlgn="base">
              <a:spcBef>
                <a:spcPts val="200"/>
              </a:spcBef>
              <a:spcAft>
                <a:spcPts val="600"/>
              </a:spcAft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Why is this important?</a:t>
            </a:r>
          </a:p>
          <a:p>
            <a:pPr marL="228600" marR="228600" indent="-228600" fontAlgn="base">
              <a:spcBef>
                <a:spcPts val="200"/>
              </a:spcBef>
              <a:spcAft>
                <a:spcPts val="600"/>
              </a:spcAft>
              <a:buAutoNum type="arabicPeriod"/>
            </a:pPr>
            <a:r>
              <a:rPr lang="en-GB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are the barriers?</a:t>
            </a:r>
          </a:p>
          <a:p>
            <a:pPr marL="228600" marR="228600" indent="-228600" fontAlgn="base">
              <a:spcBef>
                <a:spcPts val="200"/>
              </a:spcBef>
              <a:spcAft>
                <a:spcPts val="600"/>
              </a:spcAft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Identify 2-4 activities that could be undertaken to address this challenge?</a:t>
            </a:r>
          </a:p>
          <a:p>
            <a:pPr marL="228600" marR="228600" indent="-228600" fontAlgn="base">
              <a:spcBef>
                <a:spcPts val="200"/>
              </a:spcBef>
              <a:spcAft>
                <a:spcPts val="600"/>
              </a:spcAft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2-4 steps could programmes implement to take this forward?</a:t>
            </a: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3C43DDB-4D09-713A-829B-B5ABBBD0F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7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15731EE-051E-F04A-A50B-C47874508211}"/>
              </a:ext>
            </a:extLst>
          </p:cNvPr>
          <p:cNvSpPr txBox="1">
            <a:spLocks/>
          </p:cNvSpPr>
          <p:nvPr/>
        </p:nvSpPr>
        <p:spPr>
          <a:xfrm>
            <a:off x="1091514" y="2105355"/>
            <a:ext cx="8960623" cy="191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Feedback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32114127-F574-FF99-7081-33B10A16C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0" y="5793058"/>
            <a:ext cx="1878517" cy="43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02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CB49E5-BAF5-EA0D-4485-8692E5E21059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AFDA91-7127-D15C-DE6D-C30C28A66301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challenges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666581-2990-4D41-A91B-CD05F5648A92}"/>
              </a:ext>
            </a:extLst>
          </p:cNvPr>
          <p:cNvSpPr/>
          <p:nvPr/>
        </p:nvSpPr>
        <p:spPr>
          <a:xfrm>
            <a:off x="597201" y="1289832"/>
            <a:ext cx="10601325" cy="1128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228600" indent="-285750" fontAlgn="base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TABLE 1: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Strategies to ensure fair patient and public representation throughout your programme</a:t>
            </a:r>
          </a:p>
          <a:p>
            <a:pPr marL="285750" marR="228600" indent="-285750" fontAlgn="base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228600" indent="-285750" fontAlgn="base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3C43DDB-4D09-713A-829B-B5ABBBD0F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74CE9ED-EBDC-AB6F-22AC-CA5A0EF73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468375"/>
              </p:ext>
            </p:extLst>
          </p:nvPr>
        </p:nvGraphicFramePr>
        <p:xfrm>
          <a:off x="273986" y="2156555"/>
          <a:ext cx="11320813" cy="26738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0800">
                  <a:extLst>
                    <a:ext uri="{9D8B030D-6E8A-4147-A177-3AD203B41FA5}">
                      <a16:colId xmlns:a16="http://schemas.microsoft.com/office/drawing/2014/main" val="868609324"/>
                    </a:ext>
                  </a:extLst>
                </a:gridCol>
                <a:gridCol w="2519595">
                  <a:extLst>
                    <a:ext uri="{9D8B030D-6E8A-4147-A177-3AD203B41FA5}">
                      <a16:colId xmlns:a16="http://schemas.microsoft.com/office/drawing/2014/main" val="1288753731"/>
                    </a:ext>
                  </a:extLst>
                </a:gridCol>
                <a:gridCol w="3287571">
                  <a:extLst>
                    <a:ext uri="{9D8B030D-6E8A-4147-A177-3AD203B41FA5}">
                      <a16:colId xmlns:a16="http://schemas.microsoft.com/office/drawing/2014/main" val="88703078"/>
                    </a:ext>
                  </a:extLst>
                </a:gridCol>
                <a:gridCol w="2712847">
                  <a:extLst>
                    <a:ext uri="{9D8B030D-6E8A-4147-A177-3AD203B41FA5}">
                      <a16:colId xmlns:a16="http://schemas.microsoft.com/office/drawing/2014/main" val="15968112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Why is this important?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What are the barriers?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Identify 2-4 activities?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Next steps?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8896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-Boring topic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-Confusing language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- Trust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- Complex landscape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- Time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- Go to the people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- Use different channels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- Make topics easy/interesting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- (JDI) Just Do IT !!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- Involve at all stages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- Be transparent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- Use real life examples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263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593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D2B1D46874EC42ADF7C8FF3D66F2E3" ma:contentTypeVersion="17" ma:contentTypeDescription="Create a new document." ma:contentTypeScope="" ma:versionID="a3e271e901dd56aca992bbf2c2a53e04">
  <xsd:schema xmlns:xsd="http://www.w3.org/2001/XMLSchema" xmlns:xs="http://www.w3.org/2001/XMLSchema" xmlns:p="http://schemas.microsoft.com/office/2006/metadata/properties" xmlns:ns1="http://schemas.microsoft.com/sharepoint/v3" xmlns:ns2="acbd5a54-67a2-415f-9d40-4f363c204df8" xmlns:ns3="974518b7-21d3-47e9-8ad5-f04c2bbca1f6" targetNamespace="http://schemas.microsoft.com/office/2006/metadata/properties" ma:root="true" ma:fieldsID="91c3342208108af155248e67a177d242" ns1:_="" ns2:_="" ns3:_="">
    <xsd:import namespace="http://schemas.microsoft.com/sharepoint/v3"/>
    <xsd:import namespace="acbd5a54-67a2-415f-9d40-4f363c204df8"/>
    <xsd:import namespace="974518b7-21d3-47e9-8ad5-f04c2bbca1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bd5a54-67a2-415f-9d40-4f363c204d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4518b7-21d3-47e9-8ad5-f04c2bbca1f6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f451632-47dd-4abf-9b8a-57c5e5509fe1}" ma:internalName="TaxCatchAll" ma:showField="CatchAllData" ma:web="974518b7-21d3-47e9-8ad5-f04c2bbca1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bd5a54-67a2-415f-9d40-4f363c204df8">
      <Terms xmlns="http://schemas.microsoft.com/office/infopath/2007/PartnerControls"/>
    </lcf76f155ced4ddcb4097134ff3c332f>
    <TaxCatchAll xmlns="974518b7-21d3-47e9-8ad5-f04c2bbca1f6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D9A74FD-DF73-4BC6-9CB8-373C6390673D}">
  <ds:schemaRefs>
    <ds:schemaRef ds:uri="974518b7-21d3-47e9-8ad5-f04c2bbca1f6"/>
    <ds:schemaRef ds:uri="acbd5a54-67a2-415f-9d40-4f363c204df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E81C31F-1BFF-4C61-9B62-30DF3BCE38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B5F6FB-0ACA-44C0-BA0A-9453667C30BB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acbd5a54-67a2-415f-9d40-4f363c204df8"/>
    <ds:schemaRef ds:uri="974518b7-21d3-47e9-8ad5-f04c2bbca1f6"/>
    <ds:schemaRef ds:uri="http://schemas.microsoft.com/sharepoint/v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1634</Words>
  <Application>Microsoft Macintosh PowerPoint</Application>
  <PresentationFormat>Widescreen</PresentationFormat>
  <Paragraphs>279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Franklin Gothic Book</vt:lpstr>
      <vt:lpstr>Symbol</vt:lpstr>
      <vt:lpstr>Office Theme</vt:lpstr>
      <vt:lpstr>How to get shared skin in the game Patient, Public and Stakeholder Engagement Workshop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Title Here Text Text Text</dc:title>
  <dc:creator>Microsoft Office User</dc:creator>
  <cp:lastModifiedBy>Louise Sinclair</cp:lastModifiedBy>
  <cp:revision>3</cp:revision>
  <dcterms:created xsi:type="dcterms:W3CDTF">2022-04-12T19:39:15Z</dcterms:created>
  <dcterms:modified xsi:type="dcterms:W3CDTF">2023-03-27T09:44:06Z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0x01010055D2B1D46874EC42ADF7C8FF3D66F2E3</vt:lpwstr>
  </property>
  <property fmtid="{D5CDD505-2E9C-101B-9397-08002B2CF9AE}" pid="3" name="MediaServiceImageTags">
    <vt:lpwstr/>
  </property>
</Properties>
</file>