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70" r:id="rId6"/>
    <p:sldId id="27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3C9F"/>
    <a:srgbClr val="782283"/>
    <a:srgbClr val="E6F5FC"/>
    <a:srgbClr val="3C063F"/>
    <a:srgbClr val="003853"/>
    <a:srgbClr val="D9458F"/>
    <a:srgbClr val="FFCE44"/>
    <a:srgbClr val="E94F35"/>
    <a:srgbClr val="3AADC7"/>
    <a:srgbClr val="477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2"/>
    <p:restoredTop sz="94698"/>
  </p:normalViewPr>
  <p:slideViewPr>
    <p:cSldViewPr snapToGrid="0" snapToObjects="1">
      <p:cViewPr varScale="1">
        <p:scale>
          <a:sx n="103" d="100"/>
          <a:sy n="103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1CFFF-12AF-44D6-82E3-FEE925A13DFB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D0D11-D625-44DE-9929-A6F899F38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2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13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2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0D11-D625-44DE-9929-A6F899F384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40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A0B6-1121-5A4F-A9E5-C1109A67E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0B07B-9C86-D94A-9A6D-C25DD234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EBE2-8C89-3D46-9F39-E6122451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32CEC-A2F2-8F40-B370-7DD1ED15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C006-20ED-2048-AD08-E1AA4E10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8D34-09BF-1147-A822-30A710EAF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B7C88-2041-0F4C-9CB2-033A350B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B9516-6057-E046-B3E0-59802BA3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2922-BD86-EF4B-A76C-3FDD665C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FCEB0-A74D-1742-9E98-90E52CCD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1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3D1F6-81D6-1D4D-B59E-8BC3D366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A0BC-C8D2-C64A-A14D-26861384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41D60-5381-934B-8E95-90938EEA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E05C-F4BA-0D47-AE92-E0CFB4AC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A8B-B043-4E4F-8622-A44989BE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9483-299F-7844-AF90-31791D9F6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CA7C-55A6-794D-9D08-0474B8964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AEF5-2048-5442-8EEC-B3E7CBCE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6D2B-32F6-9043-B1C6-9B63511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E4A01-6E9C-424C-A13C-F04BD71B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223F-5167-BF49-B7A5-9A20B74E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F161-E384-894F-8CEF-F54371BBF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80C3-D0D1-4E4D-9F78-98CFDDBA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826A-6DF5-CD4F-B5D0-85F601B7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5BFAC-05F5-3347-9B34-5803B349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C62B-3F37-8347-BD7A-155988B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07E9-C26B-5440-A4A0-0CC5914A2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98BE2-A856-134D-B17A-5DAD97DD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697B1-9116-6E49-8710-69F7246D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BA064-0D23-B447-A093-21CD4666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4D95A-4286-214D-AFDC-DF88B65E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945E3-9B78-FA4D-A6CB-2B8E112E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D343-4F3B-5A48-9CA0-9232B6362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35E5-6C34-7648-96DB-BCCD01F4F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1EA4C-8D79-8342-B5A8-F70547351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E8DA1-3568-2848-B2B6-C41448FD3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6A5E2-7DED-BE4D-8E43-1A9975BF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8456DC-ADB5-EE4E-8E3A-7C2E0C8C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7A1EB-8C3D-9840-8D2A-0599328E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9DA7-A946-B44D-912B-1CEB680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0918D-ECC7-B44F-BEBB-8C2AD21D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26158-212F-0545-9FDE-F342B2CC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FDC3C-1E94-AB47-94D4-903D917A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821A4D-2954-3443-B696-92A89B25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AB7E3-AC26-0749-8132-9C6935811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2BBEF-4970-E64F-B4ED-36837346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CCDB-273A-D24C-A5E8-377C1C1C0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8ED9-2DD2-BD4F-ACC9-0FEB9E3F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B7286-9740-384F-824B-A5585CF7C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ECDA9-BEAE-754C-AA36-331D6A56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4016B-325D-EB40-87E6-0327AC95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AC85A-498B-E14A-9DBE-E6283B3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69B3-4B53-8A4C-925E-1FF5718B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3FC1-C711-3940-B813-54594AB4A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43C81-7FA1-B04B-84FF-34BD63BD4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F249D-E16F-424A-8110-93359B2BA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1CC0B-70EC-334E-A4AF-6615044B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A21C5-750B-C945-B7CC-507A846A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1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A3E70-C5D9-6644-9917-8047A1B3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758AE-403E-014B-BA93-15C2B64DA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3C38-9B26-E347-88EE-F24E3748C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25E06-2D28-6044-A754-78574865E02E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235A2-2C56-3C4F-AA70-F43D28374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4A857-16EE-FF4D-B4FD-F9FE49038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F0A1-952F-D043-9020-DF8406D5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ngela.Poland@gstt.nhs.uk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tammy.pike2@nhs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westmoreland@nhs.net" TargetMode="External"/><Relationship Id="rId5" Type="http://schemas.openxmlformats.org/officeDocument/2006/relationships/hyperlink" Target="mailto:tara.athanasiou@idealts.co.uk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jocelynpalmer@nhs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12BDDB-F2F6-D5C5-B510-408D1883FA26}"/>
              </a:ext>
            </a:extLst>
          </p:cNvPr>
          <p:cNvSpPr/>
          <p:nvPr/>
        </p:nvSpPr>
        <p:spPr>
          <a:xfrm>
            <a:off x="14802" y="2017144"/>
            <a:ext cx="12192000" cy="4527394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7E068-7DDB-7340-B0EF-1785D5915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032" y="2139030"/>
            <a:ext cx="9709035" cy="208615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and actions for…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get </a:t>
            </a:r>
            <a:r>
              <a:rPr lang="en-US" sz="4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skin in the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b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Patient, Public and Stakeholder Engagement Workshop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C93F276-E5CD-6644-9594-B9573657C25B}"/>
              </a:ext>
            </a:extLst>
          </p:cNvPr>
          <p:cNvSpPr txBox="1">
            <a:spLocks/>
          </p:cNvSpPr>
          <p:nvPr/>
        </p:nvSpPr>
        <p:spPr>
          <a:xfrm>
            <a:off x="1066799" y="1284134"/>
            <a:ext cx="11954910" cy="73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– 21</a:t>
            </a:r>
            <a:r>
              <a:rPr lang="en-GB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March 2023, The Queens Hotel, Leeds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9D8E7B27-345A-1AD1-F0BD-21AB96DAB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18"/>
          <a:stretch/>
        </p:blipFill>
        <p:spPr>
          <a:xfrm>
            <a:off x="8294807" y="614081"/>
            <a:ext cx="3911995" cy="650582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5726FAE8-5F22-BE59-7CC8-BB0FC1314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59" y="444227"/>
            <a:ext cx="4360475" cy="9902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913607-C874-CAE2-1706-951E2E494156}"/>
              </a:ext>
            </a:extLst>
          </p:cNvPr>
          <p:cNvSpPr txBox="1"/>
          <p:nvPr/>
        </p:nvSpPr>
        <p:spPr>
          <a:xfrm>
            <a:off x="821846" y="4270560"/>
            <a:ext cx="983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 Athanasiou, HNY (Humber) ShCR Programme Lead.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tara.athanasiou@idealts.co.uk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56E37-93BE-B6EF-DCA2-027FD54B04BC}"/>
              </a:ext>
            </a:extLst>
          </p:cNvPr>
          <p:cNvSpPr txBox="1"/>
          <p:nvPr/>
        </p:nvSpPr>
        <p:spPr>
          <a:xfrm>
            <a:off x="3547445" y="6968730"/>
            <a:ext cx="3139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Debbie Westmoreland, HNY (North </a:t>
            </a:r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Yorks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ShCR Programme Lead 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dwestmoreland@nhs.net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1FE5DB-81B1-F1DB-56BC-75CC58F35F14}"/>
              </a:ext>
            </a:extLst>
          </p:cNvPr>
          <p:cNvSpPr txBox="1"/>
          <p:nvPr/>
        </p:nvSpPr>
        <p:spPr>
          <a:xfrm>
            <a:off x="465265" y="3884394"/>
            <a:ext cx="6509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Leads: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020C5-E3B2-24FC-8ADF-B8D953D78CD4}"/>
              </a:ext>
            </a:extLst>
          </p:cNvPr>
          <p:cNvSpPr txBox="1"/>
          <p:nvPr/>
        </p:nvSpPr>
        <p:spPr>
          <a:xfrm>
            <a:off x="821846" y="4623149"/>
            <a:ext cx="110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Debbie Westmoreland, HNY (North </a:t>
            </a:r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Yorks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ShCR Programme Lead.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dwestmoreland@nhs.net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5799A-9A29-6239-FE89-B050C90A364A}"/>
              </a:ext>
            </a:extLst>
          </p:cNvPr>
          <p:cNvSpPr txBox="1"/>
          <p:nvPr/>
        </p:nvSpPr>
        <p:spPr>
          <a:xfrm>
            <a:off x="821845" y="5045205"/>
            <a:ext cx="1104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Tammy Pike, Engagement Lead, National ShCR Programme.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tammy.pike2@nhs.net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DDBC02-688F-6050-7256-08FB224C227C}"/>
              </a:ext>
            </a:extLst>
          </p:cNvPr>
          <p:cNvSpPr txBox="1"/>
          <p:nvPr/>
        </p:nvSpPr>
        <p:spPr>
          <a:xfrm>
            <a:off x="821845" y="5467261"/>
            <a:ext cx="1104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Poland, Head of London Care Record Programme in SE London 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Angela.Poland@gstt.nhs.uk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90E5E-F607-2D9B-513F-B2471605BBFD}"/>
              </a:ext>
            </a:extLst>
          </p:cNvPr>
          <p:cNvSpPr txBox="1"/>
          <p:nvPr/>
        </p:nvSpPr>
        <p:spPr>
          <a:xfrm>
            <a:off x="821845" y="5586667"/>
            <a:ext cx="983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Jocelyn Palmer, 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Director, </a:t>
            </a:r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OneLondon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jocelynpalmer@nhs.net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7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-2444289" y="-346633"/>
            <a:ext cx="8960623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summary: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11" y="6151404"/>
            <a:ext cx="1878517" cy="43350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C41DBD-8045-CCDD-DECB-59A0212BA480}"/>
              </a:ext>
            </a:extLst>
          </p:cNvPr>
          <p:cNvSpPr/>
          <p:nvPr/>
        </p:nvSpPr>
        <p:spPr>
          <a:xfrm>
            <a:off x="568411" y="1124465"/>
            <a:ext cx="5090474" cy="4732638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</a:rPr>
              <a:t>Menti</a:t>
            </a:r>
            <a:r>
              <a:rPr lang="en-US" sz="1400" dirty="0">
                <a:solidFill>
                  <a:schemeClr val="bg1"/>
                </a:solidFill>
              </a:rPr>
              <a:t> Survey: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Q1) Stakeholders to include to get best results </a:t>
            </a:r>
          </a:p>
          <a:p>
            <a:r>
              <a:rPr lang="en-US" sz="1400" dirty="0">
                <a:solidFill>
                  <a:schemeClr val="bg1"/>
                </a:solidFill>
              </a:rPr>
              <a:t>=Patients/clinicians, =IG/suppliers/executives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 Q2) Which stakeholders get overlooked </a:t>
            </a:r>
            <a:r>
              <a:rPr lang="en-US" sz="1400" dirty="0">
                <a:solidFill>
                  <a:schemeClr val="bg1"/>
                </a:solidFill>
              </a:rPr>
              <a:t>– </a:t>
            </a:r>
          </a:p>
          <a:p>
            <a:r>
              <a:rPr lang="en-US" sz="1400" dirty="0">
                <a:solidFill>
                  <a:schemeClr val="bg1"/>
                </a:solidFill>
              </a:rPr>
              <a:t>=Patients/Social Care, =Carers/clinicians/third sector,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400" dirty="0">
                <a:solidFill>
                  <a:schemeClr val="bg1"/>
                </a:solidFill>
              </a:rPr>
              <a:t>Attendees split into eight challenges for engagement:</a:t>
            </a:r>
          </a:p>
          <a:p>
            <a:r>
              <a:rPr lang="en-US" sz="1300" dirty="0">
                <a:solidFill>
                  <a:schemeClr val="bg1"/>
                </a:solidFill>
              </a:rPr>
              <a:t>1)Why is this important 2) Barriers 3) 2-4 activities 4) Next Steps.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Headlines from feedback (covering </a:t>
            </a:r>
            <a:r>
              <a:rPr lang="en-US" sz="1400" dirty="0">
                <a:solidFill>
                  <a:srgbClr val="FFC000"/>
                </a:solidFill>
              </a:rPr>
              <a:t>barriers</a:t>
            </a:r>
            <a:r>
              <a:rPr lang="en-US" sz="1400" dirty="0">
                <a:solidFill>
                  <a:schemeClr val="bg1"/>
                </a:solidFill>
              </a:rPr>
              <a:t> &amp;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activities</a:t>
            </a:r>
            <a:r>
              <a:rPr lang="en-US" sz="1400" dirty="0">
                <a:solidFill>
                  <a:schemeClr val="bg1"/>
                </a:solidFill>
              </a:rPr>
              <a:t>) 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Public:        </a:t>
            </a:r>
            <a:r>
              <a:rPr lang="en-US" sz="1400" dirty="0">
                <a:solidFill>
                  <a:srgbClr val="FFC000"/>
                </a:solidFill>
              </a:rPr>
              <a:t>Boring &amp; confusing topic   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Just Do IT/Involve 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Benefits:    </a:t>
            </a:r>
            <a:r>
              <a:rPr lang="en-US" sz="1400" dirty="0">
                <a:solidFill>
                  <a:srgbClr val="FFC000"/>
                </a:solidFill>
              </a:rPr>
              <a:t>Difficult &amp; complex             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Embed it/Baseline 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Execs:         </a:t>
            </a:r>
            <a:r>
              <a:rPr lang="en-US" sz="1400" dirty="0">
                <a:solidFill>
                  <a:srgbClr val="FFC000"/>
                </a:solidFill>
              </a:rPr>
              <a:t>Relationship building         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Link to priorities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*SHG:         </a:t>
            </a:r>
            <a:r>
              <a:rPr lang="en-US" sz="1400" dirty="0">
                <a:solidFill>
                  <a:srgbClr val="FFC000"/>
                </a:solidFill>
              </a:rPr>
              <a:t>Insight </a:t>
            </a:r>
            <a:r>
              <a:rPr lang="en-US" sz="1400" dirty="0">
                <a:solidFill>
                  <a:schemeClr val="bg1"/>
                </a:solidFill>
              </a:rPr>
              <a:t>                                  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Data and mapping 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Non NHS:   </a:t>
            </a:r>
            <a:r>
              <a:rPr lang="en-US" sz="1400" dirty="0">
                <a:solidFill>
                  <a:srgbClr val="FFC000"/>
                </a:solidFill>
              </a:rPr>
              <a:t>Digital maturity/funding   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Share best practice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Workforce: </a:t>
            </a:r>
            <a:r>
              <a:rPr lang="en-US" sz="1400" dirty="0">
                <a:solidFill>
                  <a:srgbClr val="FFC000"/>
                </a:solidFill>
              </a:rPr>
              <a:t>Resource/funding              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User engagement 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Sustain:       </a:t>
            </a:r>
            <a:r>
              <a:rPr lang="en-US" sz="1400" dirty="0">
                <a:solidFill>
                  <a:srgbClr val="FFC000"/>
                </a:solidFill>
              </a:rPr>
              <a:t>IG/conflict in priorities     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Useful Use Cases 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*BAU:          </a:t>
            </a:r>
            <a:r>
              <a:rPr lang="en-US" sz="1400" dirty="0">
                <a:solidFill>
                  <a:srgbClr val="FFC000"/>
                </a:solidFill>
              </a:rPr>
              <a:t>Messaging &amp; relevance     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Engage/mandate</a:t>
            </a:r>
          </a:p>
          <a:p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1000" dirty="0">
                <a:solidFill>
                  <a:schemeClr val="bg1"/>
                </a:solidFill>
              </a:rPr>
              <a:t>*SHG (seldom heard groups)  *Make business as usual for workforce 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3B802-9D1E-1441-1DE3-4FE3469A1D4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672E2-9280-13D7-28FB-BCF00D0ADD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7" t="21288" r="5206" b="5582"/>
          <a:stretch/>
        </p:blipFill>
        <p:spPr>
          <a:xfrm>
            <a:off x="6287678" y="145633"/>
            <a:ext cx="5712643" cy="3078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9EF40C-2BB9-5B4B-CD5C-A85CFB04A9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7" t="22405" r="5206" b="6597"/>
          <a:stretch/>
        </p:blipFill>
        <p:spPr>
          <a:xfrm>
            <a:off x="6287677" y="3510512"/>
            <a:ext cx="5712643" cy="30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5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5731EE-051E-F04A-A50B-C47874508211}"/>
              </a:ext>
            </a:extLst>
          </p:cNvPr>
          <p:cNvSpPr txBox="1">
            <a:spLocks/>
          </p:cNvSpPr>
          <p:nvPr/>
        </p:nvSpPr>
        <p:spPr>
          <a:xfrm>
            <a:off x="319301" y="-100225"/>
            <a:ext cx="8960623" cy="191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114127-F574-FF99-7081-33B10A16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11" y="6151404"/>
            <a:ext cx="1878517" cy="43350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C41DBD-8045-CCDD-DECB-59A0212BA480}"/>
              </a:ext>
            </a:extLst>
          </p:cNvPr>
          <p:cNvSpPr/>
          <p:nvPr/>
        </p:nvSpPr>
        <p:spPr>
          <a:xfrm>
            <a:off x="568411" y="1124464"/>
            <a:ext cx="4880919" cy="4880919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bg1"/>
                </a:solidFill>
              </a:rPr>
              <a:t>Please list the top 3 goals to take forward from your workshop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1. Early &amp; inclusive partnerships, using and evidence based app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2. Make messaging relevant to your audience and organisational priorities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3. Share best practice and case studies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3B802-9D1E-1441-1DE3-4FE3469A1D4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D782C05F-1B14-DE56-73D9-43972D7CC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52" r="24008"/>
          <a:stretch/>
        </p:blipFill>
        <p:spPr>
          <a:xfrm>
            <a:off x="6096000" y="0"/>
            <a:ext cx="6367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8F8BE-E89B-BD40-A6C9-71374E28B5D0}"/>
              </a:ext>
            </a:extLst>
          </p:cNvPr>
          <p:cNvSpPr/>
          <p:nvPr/>
        </p:nvSpPr>
        <p:spPr>
          <a:xfrm>
            <a:off x="0" y="1"/>
            <a:ext cx="12192000" cy="983292"/>
          </a:xfrm>
          <a:prstGeom prst="rect">
            <a:avLst/>
          </a:prstGeom>
          <a:solidFill>
            <a:srgbClr val="833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6C1D3-72F3-304D-8C0B-70059322FA2E}"/>
              </a:ext>
            </a:extLst>
          </p:cNvPr>
          <p:cNvSpPr/>
          <p:nvPr/>
        </p:nvSpPr>
        <p:spPr>
          <a:xfrm>
            <a:off x="238099" y="217764"/>
            <a:ext cx="1032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Outcomes &amp; Actions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FA5EEF6-A63A-A3A8-F566-1E4A98A09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78687"/>
              </p:ext>
            </p:extLst>
          </p:nvPr>
        </p:nvGraphicFramePr>
        <p:xfrm>
          <a:off x="141402" y="1101241"/>
          <a:ext cx="11754037" cy="5491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62316">
                  <a:extLst>
                    <a:ext uri="{9D8B030D-6E8A-4147-A177-3AD203B41FA5}">
                      <a16:colId xmlns:a16="http://schemas.microsoft.com/office/drawing/2014/main" val="3260212020"/>
                    </a:ext>
                  </a:extLst>
                </a:gridCol>
                <a:gridCol w="4055910">
                  <a:extLst>
                    <a:ext uri="{9D8B030D-6E8A-4147-A177-3AD203B41FA5}">
                      <a16:colId xmlns:a16="http://schemas.microsoft.com/office/drawing/2014/main" val="2475817082"/>
                    </a:ext>
                  </a:extLst>
                </a:gridCol>
                <a:gridCol w="1735811">
                  <a:extLst>
                    <a:ext uri="{9D8B030D-6E8A-4147-A177-3AD203B41FA5}">
                      <a16:colId xmlns:a16="http://schemas.microsoft.com/office/drawing/2014/main" val="1333398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Action/Outcome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is involved?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Check in Date</a:t>
                      </a:r>
                    </a:p>
                  </a:txBody>
                  <a:tcPr>
                    <a:solidFill>
                      <a:srgbClr val="833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694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How do you establish true partnership working with key stakeholders including seldom heard groups, IG </a:t>
                      </a:r>
                      <a:r>
                        <a:rPr lang="en-US" dirty="0" err="1"/>
                        <a:t>etc</a:t>
                      </a:r>
                      <a:r>
                        <a:rPr lang="en-US" dirty="0"/>
                        <a:t> - Can we develop a robust </a:t>
                      </a:r>
                      <a:r>
                        <a:rPr lang="en-US" dirty="0" err="1"/>
                        <a:t>programme</a:t>
                      </a:r>
                      <a:r>
                        <a:rPr lang="en-US" dirty="0"/>
                        <a:t> engagement planner 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08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Make the topic interesting, inclusive and tailored to various audiences (what’s in it for the person?) – centrally co-ordinated shared learning and bringing in subject matter experts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500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 </a:t>
                      </a:r>
                      <a:r>
                        <a:rPr lang="en-US" dirty="0" err="1"/>
                        <a:t>ShCR</a:t>
                      </a:r>
                      <a:r>
                        <a:rPr lang="en-US" dirty="0"/>
                        <a:t> relevant to organisational and executive priorities (links to making benefits visible) -  bring engagements and benefits together 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672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Use of evidence/data to identify gaps in programme delivery plus specific community needs, using VCSE’s to deep dive the key issues – establish a best practice approach centrally and local level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17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Sharing learning, especially developing suite of case studies/use cases on real user engagement – set up series of workshop to bring these topics together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717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54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c5be63-7636-43f1-bc12-9a358815ed73">
      <Terms xmlns="http://schemas.microsoft.com/office/infopath/2007/PartnerControls"/>
    </lcf76f155ced4ddcb4097134ff3c332f>
    <TaxCatchAll xmlns="00062cda-fd36-412a-9134-e5b115d9e18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8728FEF3F4540BED6A9C2ACE6AB40" ma:contentTypeVersion="16" ma:contentTypeDescription="Create a new document." ma:contentTypeScope="" ma:versionID="a8d11c95b1a4637e0c896fe10dec4b48">
  <xsd:schema xmlns:xsd="http://www.w3.org/2001/XMLSchema" xmlns:xs="http://www.w3.org/2001/XMLSchema" xmlns:p="http://schemas.microsoft.com/office/2006/metadata/properties" xmlns:ns2="26c5be63-7636-43f1-bc12-9a358815ed73" xmlns:ns3="00062cda-fd36-412a-9134-e5b115d9e187" targetNamespace="http://schemas.microsoft.com/office/2006/metadata/properties" ma:root="true" ma:fieldsID="6d3bfea539ea45db0154f7ab5c916637" ns2:_="" ns3:_="">
    <xsd:import namespace="26c5be63-7636-43f1-bc12-9a358815ed73"/>
    <xsd:import namespace="00062cda-fd36-412a-9134-e5b115d9e1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5be63-7636-43f1-bc12-9a358815e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353c15d-b4f2-4052-9b3e-b026a4b846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62cda-fd36-412a-9134-e5b115d9e18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3ede7a6-f423-4abc-bed1-5b61fd051000}" ma:internalName="TaxCatchAll" ma:showField="CatchAllData" ma:web="00062cda-fd36-412a-9134-e5b115d9e1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B5F6FB-0ACA-44C0-BA0A-9453667C30BB}">
  <ds:schemaRefs>
    <ds:schemaRef ds:uri="http://schemas.microsoft.com/office/2006/metadata/properties"/>
    <ds:schemaRef ds:uri="http://schemas.microsoft.com/office/infopath/2007/PartnerControls"/>
    <ds:schemaRef ds:uri="26c5be63-7636-43f1-bc12-9a358815ed73"/>
    <ds:schemaRef ds:uri="00062cda-fd36-412a-9134-e5b115d9e187"/>
  </ds:schemaRefs>
</ds:datastoreItem>
</file>

<file path=customXml/itemProps2.xml><?xml version="1.0" encoding="utf-8"?>
<ds:datastoreItem xmlns:ds="http://schemas.openxmlformats.org/officeDocument/2006/customXml" ds:itemID="{B5E73E62-4A90-48EA-8EB3-FCABBC175F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5be63-7636-43f1-bc12-9a358815ed73"/>
    <ds:schemaRef ds:uri="00062cda-fd36-412a-9134-e5b115d9e1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81C31F-1BFF-4C61-9B62-30DF3BCE38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513</Words>
  <Application>Microsoft Macintosh PowerPoint</Application>
  <PresentationFormat>Widescreen</PresentationFormat>
  <Paragraphs>51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Outcomes and actions for…  How to get shared skin in the game Patient, Public and Stakeholder Engagement Workshop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 Text Text Text</dc:title>
  <dc:creator>Microsoft Office User</dc:creator>
  <cp:lastModifiedBy>Louise Sinclair</cp:lastModifiedBy>
  <cp:revision>22</cp:revision>
  <dcterms:created xsi:type="dcterms:W3CDTF">2022-04-12T19:39:15Z</dcterms:created>
  <dcterms:modified xsi:type="dcterms:W3CDTF">2023-03-27T16:36:09Z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0x0101003BF8728FEF3F4540BED6A9C2ACE6AB40</vt:lpwstr>
  </property>
</Properties>
</file>