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256" r:id="rId5"/>
    <p:sldId id="308" r:id="rId6"/>
    <p:sldId id="2145706713" r:id="rId7"/>
    <p:sldId id="2145706714" r:id="rId8"/>
    <p:sldId id="2145706715" r:id="rId9"/>
    <p:sldId id="2145706716" r:id="rId10"/>
    <p:sldId id="276" r:id="rId11"/>
    <p:sldId id="2145706717" r:id="rId12"/>
    <p:sldId id="288" r:id="rId13"/>
    <p:sldId id="2145706721" r:id="rId14"/>
    <p:sldId id="2145706722" r:id="rId15"/>
    <p:sldId id="277" r:id="rId16"/>
    <p:sldId id="286" r:id="rId17"/>
    <p:sldId id="300" r:id="rId18"/>
    <p:sldId id="269" r:id="rId19"/>
    <p:sldId id="268" r:id="rId20"/>
    <p:sldId id="301" r:id="rId21"/>
    <p:sldId id="287" r:id="rId22"/>
    <p:sldId id="307" r:id="rId23"/>
    <p:sldId id="283" r:id="rId24"/>
    <p:sldId id="2145706705" r:id="rId25"/>
    <p:sldId id="2145706704" r:id="rId26"/>
    <p:sldId id="2145706697" r:id="rId27"/>
    <p:sldId id="2145706698" r:id="rId28"/>
    <p:sldId id="2145706699" r:id="rId29"/>
    <p:sldId id="284" r:id="rId30"/>
    <p:sldId id="270" r:id="rId31"/>
    <p:sldId id="2145706718" r:id="rId32"/>
    <p:sldId id="2145706733" r:id="rId33"/>
    <p:sldId id="258" r:id="rId34"/>
    <p:sldId id="309" r:id="rId35"/>
    <p:sldId id="311" r:id="rId36"/>
    <p:sldId id="2145706710" r:id="rId37"/>
    <p:sldId id="2145706709" r:id="rId38"/>
    <p:sldId id="315" r:id="rId39"/>
    <p:sldId id="281" r:id="rId40"/>
    <p:sldId id="2145706707" r:id="rId41"/>
    <p:sldId id="2145706723" r:id="rId42"/>
    <p:sldId id="279" r:id="rId43"/>
    <p:sldId id="2145706725" r:id="rId44"/>
    <p:sldId id="2145706724" r:id="rId45"/>
    <p:sldId id="306" r:id="rId46"/>
    <p:sldId id="316" r:id="rId47"/>
    <p:sldId id="2145706730" r:id="rId48"/>
    <p:sldId id="2145706728" r:id="rId49"/>
    <p:sldId id="2145706729" r:id="rId50"/>
    <p:sldId id="2145706727" r:id="rId51"/>
    <p:sldId id="2145706726" r:id="rId52"/>
    <p:sldId id="2145706731" r:id="rId53"/>
    <p:sldId id="2145706732" r:id="rId54"/>
    <p:sldId id="263" r:id="rId55"/>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283"/>
    <a:srgbClr val="2CC4D4"/>
    <a:srgbClr val="833C9F"/>
    <a:srgbClr val="FFCCFF"/>
    <a:srgbClr val="FF9933"/>
    <a:srgbClr val="714A7C"/>
    <a:srgbClr val="3C063F"/>
    <a:srgbClr val="003853"/>
    <a:srgbClr val="D9458F"/>
    <a:srgbClr val="FFC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3C8DC-F4DF-45CF-B6BF-E11889185F9F}" v="56" dt="2023-03-22T13:24:19.879"/>
    <p1510:client id="{A185DE88-C0E7-4405-B591-FEC32B7B8F21}" v="1" dt="2023-03-22T13:37:57.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9252" autoAdjust="0"/>
  </p:normalViewPr>
  <p:slideViewPr>
    <p:cSldViewPr snapToGrid="0">
      <p:cViewPr varScale="1">
        <p:scale>
          <a:sx n="86" d="100"/>
          <a:sy n="86" d="100"/>
        </p:scale>
        <p:origin x="2136"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ae\Downloads\S2C%20BART%20Mar%2023%20Submission%20V0.3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GB" sz="1800" b="1"/>
              <a:t>LfL Benefits Documents Accessed</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c:f>
              <c:strCache>
                <c:ptCount val="1"/>
                <c:pt idx="0">
                  <c:v>Documents Accessed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Sheet2!$B$1:$G$1</c:f>
              <c:numCache>
                <c:formatCode>mmm\-yy</c:formatCode>
                <c:ptCount val="6"/>
                <c:pt idx="0">
                  <c:v>44805</c:v>
                </c:pt>
                <c:pt idx="1">
                  <c:v>44835</c:v>
                </c:pt>
                <c:pt idx="2">
                  <c:v>44866</c:v>
                </c:pt>
                <c:pt idx="3">
                  <c:v>44896</c:v>
                </c:pt>
                <c:pt idx="4">
                  <c:v>44927</c:v>
                </c:pt>
                <c:pt idx="5">
                  <c:v>44958</c:v>
                </c:pt>
              </c:numCache>
            </c:numRef>
          </c:cat>
          <c:val>
            <c:numRef>
              <c:f>Sheet2!$B$2:$G$2</c:f>
              <c:numCache>
                <c:formatCode>General</c:formatCode>
                <c:ptCount val="6"/>
                <c:pt idx="0">
                  <c:v>248</c:v>
                </c:pt>
                <c:pt idx="1">
                  <c:v>317</c:v>
                </c:pt>
                <c:pt idx="2">
                  <c:v>693</c:v>
                </c:pt>
                <c:pt idx="3">
                  <c:v>376</c:v>
                </c:pt>
                <c:pt idx="4">
                  <c:v>704</c:v>
                </c:pt>
                <c:pt idx="5">
                  <c:v>334</c:v>
                </c:pt>
              </c:numCache>
            </c:numRef>
          </c:val>
          <c:extLst>
            <c:ext xmlns:c16="http://schemas.microsoft.com/office/drawing/2014/chart" uri="{C3380CC4-5D6E-409C-BE32-E72D297353CC}">
              <c16:uniqueId val="{00000000-2221-483E-9DCC-B699A0693354}"/>
            </c:ext>
          </c:extLst>
        </c:ser>
        <c:dLbls>
          <c:dLblPos val="outEnd"/>
          <c:showLegendKey val="0"/>
          <c:showVal val="1"/>
          <c:showCatName val="0"/>
          <c:showSerName val="0"/>
          <c:showPercent val="0"/>
          <c:showBubbleSize val="0"/>
        </c:dLbls>
        <c:gapWidth val="219"/>
        <c:overlap val="-27"/>
        <c:axId val="1481892320"/>
        <c:axId val="1481890656"/>
      </c:barChart>
      <c:dateAx>
        <c:axId val="148189232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1890656"/>
        <c:crosses val="autoZero"/>
        <c:auto val="1"/>
        <c:lblOffset val="100"/>
        <c:baseTimeUnit val="months"/>
      </c:dateAx>
      <c:valAx>
        <c:axId val="1481890656"/>
        <c:scaling>
          <c:orientation val="minMax"/>
          <c:max val="7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1892320"/>
        <c:crosses val="autoZero"/>
        <c:crossBetween val="between"/>
        <c:minorUnit val="50"/>
      </c:valAx>
      <c:spPr>
        <a:noFill/>
        <a:ln>
          <a:no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cap="none" spc="20" baseline="0">
                <a:solidFill>
                  <a:srgbClr val="782283"/>
                </a:solidFill>
                <a:latin typeface="+mn-lt"/>
                <a:ea typeface="+mn-ea"/>
                <a:cs typeface="+mn-cs"/>
              </a:defRPr>
            </a:pPr>
            <a:r>
              <a:rPr lang="en-US" sz="2800" dirty="0">
                <a:solidFill>
                  <a:srgbClr val="782283"/>
                </a:solidFill>
              </a:rPr>
              <a:t>% of people who died in preferred place of death in 1 ICS</a:t>
            </a:r>
          </a:p>
        </c:rich>
      </c:tx>
      <c:overlay val="0"/>
      <c:spPr>
        <a:noFill/>
        <a:ln>
          <a:noFill/>
        </a:ln>
        <a:effectLst/>
      </c:spPr>
      <c:txPr>
        <a:bodyPr rot="0" spcFirstLastPara="1" vertOverflow="ellipsis" vert="horz" wrap="square" anchor="ctr" anchorCtr="1"/>
        <a:lstStyle/>
        <a:p>
          <a:pPr>
            <a:defRPr sz="3200" b="0" i="0" u="none" strike="noStrike" kern="1200" cap="none" spc="20" baseline="0">
              <a:solidFill>
                <a:srgbClr val="782283"/>
              </a:solidFill>
              <a:latin typeface="+mn-lt"/>
              <a:ea typeface="+mn-ea"/>
              <a:cs typeface="+mn-cs"/>
            </a:defRPr>
          </a:pPr>
          <a:endParaRPr lang="en-US"/>
        </a:p>
      </c:txPr>
    </c:title>
    <c:autoTitleDeleted val="0"/>
    <c:plotArea>
      <c:layout/>
      <c:lineChart>
        <c:grouping val="standard"/>
        <c:varyColors val="0"/>
        <c:ser>
          <c:idx val="0"/>
          <c:order val="0"/>
          <c:tx>
            <c:strRef>
              <c:f>'B.10 L&amp;SC PPoDStatsManipulation'!$S$70</c:f>
              <c:strCache>
                <c:ptCount val="1"/>
                <c:pt idx="0">
                  <c:v>% of people who died in the PPoD</c:v>
                </c:pt>
              </c:strCache>
            </c:strRef>
          </c:tx>
          <c:spPr>
            <a:ln w="85725" cap="rnd" cmpd="sng" algn="ctr">
              <a:solidFill>
                <a:srgbClr val="7030A0"/>
              </a:solidFill>
              <a:round/>
            </a:ln>
            <a:effectLst/>
          </c:spPr>
          <c:marker>
            <c:symbol val="none"/>
          </c:marker>
          <c:dLbls>
            <c:dLbl>
              <c:idx val="0"/>
              <c:layout>
                <c:manualLayout>
                  <c:x val="-7.5852553928885593E-3"/>
                  <c:y val="3.1476820543706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1E-1040-BE8D-9A5D4F31A32D}"/>
                </c:ext>
              </c:extLst>
            </c:dLbl>
            <c:dLbl>
              <c:idx val="1"/>
              <c:layout>
                <c:manualLayout>
                  <c:x val="-5.2866931526192838E-3"/>
                  <c:y val="3.934602567963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1E-1040-BE8D-9A5D4F31A32D}"/>
                </c:ext>
              </c:extLst>
            </c:dLbl>
            <c:dLbl>
              <c:idx val="2"/>
              <c:layout>
                <c:manualLayout>
                  <c:x val="-5.286693152619368E-3"/>
                  <c:y val="3.934602567963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1E-1040-BE8D-9A5D4F31A32D}"/>
                </c:ext>
              </c:extLst>
            </c:dLbl>
            <c:dLbl>
              <c:idx val="3"/>
              <c:layout>
                <c:manualLayout>
                  <c:x val="-5.286693152619368E-3"/>
                  <c:y val="3.934602567963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1E-1040-BE8D-9A5D4F31A32D}"/>
                </c:ext>
              </c:extLst>
            </c:dLbl>
            <c:dLbl>
              <c:idx val="4"/>
              <c:layout>
                <c:manualLayout>
                  <c:x val="-5.286693152619368E-3"/>
                  <c:y val="3.934602567963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1E-1040-BE8D-9A5D4F31A32D}"/>
                </c:ext>
              </c:extLst>
            </c:dLbl>
            <c:dLbl>
              <c:idx val="5"/>
              <c:layout>
                <c:manualLayout>
                  <c:x val="-6.4359742727540794E-3"/>
                  <c:y val="3.934602567963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B1E-1040-BE8D-9A5D4F31A32D}"/>
                </c:ext>
              </c:extLst>
            </c:dLbl>
            <c:dLbl>
              <c:idx val="6"/>
              <c:layout>
                <c:manualLayout>
                  <c:x val="-8.734536513023165E-3"/>
                  <c:y val="4.4592162436917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B1E-1040-BE8D-9A5D4F31A32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7030A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'B.10 L&amp;SC PPoDStatsManipulation'!$T$69:$Z$69</c:f>
              <c:strCache>
                <c:ptCount val="7"/>
                <c:pt idx="0">
                  <c:v>Baseline Oct-21</c:v>
                </c:pt>
                <c:pt idx="1">
                  <c:v>Mar-22</c:v>
                </c:pt>
                <c:pt idx="2">
                  <c:v>Apr-22</c:v>
                </c:pt>
                <c:pt idx="3">
                  <c:v>May-22</c:v>
                </c:pt>
                <c:pt idx="4">
                  <c:v>Jun-22</c:v>
                </c:pt>
                <c:pt idx="5">
                  <c:v>Jul-22</c:v>
                </c:pt>
                <c:pt idx="6">
                  <c:v>Aug-22</c:v>
                </c:pt>
              </c:strCache>
            </c:strRef>
          </c:cat>
          <c:val>
            <c:numRef>
              <c:f>'B.10 L&amp;SC PPoDStatsManipulation'!$T$70:$Z$70</c:f>
              <c:numCache>
                <c:formatCode>0%</c:formatCode>
                <c:ptCount val="7"/>
                <c:pt idx="0">
                  <c:v>0.28000000000000003</c:v>
                </c:pt>
                <c:pt idx="1">
                  <c:v>0.43</c:v>
                </c:pt>
                <c:pt idx="2">
                  <c:v>0.55000000000000004</c:v>
                </c:pt>
                <c:pt idx="3">
                  <c:v>0.57999999999999996</c:v>
                </c:pt>
                <c:pt idx="4">
                  <c:v>0.57999999999999996</c:v>
                </c:pt>
                <c:pt idx="5">
                  <c:v>0.59</c:v>
                </c:pt>
                <c:pt idx="6">
                  <c:v>0.6</c:v>
                </c:pt>
              </c:numCache>
            </c:numRef>
          </c:val>
          <c:smooth val="0"/>
          <c:extLst>
            <c:ext xmlns:c16="http://schemas.microsoft.com/office/drawing/2014/chart" uri="{C3380CC4-5D6E-409C-BE32-E72D297353CC}">
              <c16:uniqueId val="{00000000-2B1E-1040-BE8D-9A5D4F31A32D}"/>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7935600"/>
        <c:axId val="92815664"/>
      </c:lineChart>
      <c:catAx>
        <c:axId val="9793560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1" i="0" u="none" strike="noStrike" kern="1200" spc="20" baseline="0">
                <a:solidFill>
                  <a:srgbClr val="782283"/>
                </a:solidFill>
                <a:latin typeface="+mn-lt"/>
                <a:ea typeface="+mn-ea"/>
                <a:cs typeface="+mn-cs"/>
              </a:defRPr>
            </a:pPr>
            <a:endParaRPr lang="en-US"/>
          </a:p>
        </c:txPr>
        <c:crossAx val="92815664"/>
        <c:crosses val="autoZero"/>
        <c:auto val="1"/>
        <c:lblAlgn val="ctr"/>
        <c:lblOffset val="100"/>
        <c:noMultiLvlLbl val="0"/>
      </c:catAx>
      <c:valAx>
        <c:axId val="928156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spc="20" baseline="0">
                <a:solidFill>
                  <a:srgbClr val="782283"/>
                </a:solidFill>
                <a:latin typeface="+mn-lt"/>
                <a:ea typeface="+mn-ea"/>
                <a:cs typeface="+mn-cs"/>
              </a:defRPr>
            </a:pPr>
            <a:endParaRPr lang="en-US"/>
          </a:p>
        </c:txPr>
        <c:crossAx val="97935600"/>
        <c:crosses val="autoZero"/>
        <c:crossBetween val="between"/>
      </c:valAx>
      <c:spPr>
        <a:gradFill>
          <a:gsLst>
            <a:gs pos="0">
              <a:srgbClr val="2CC4D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F3ABD-6EAE-9948-8576-B5B6BA4A3DDF}"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GB"/>
        </a:p>
      </dgm:t>
    </dgm:pt>
    <dgm:pt modelId="{04ABFA85-690B-7B48-992D-B90B62FF313C}">
      <dgm:prSet phldrT="[Text]"/>
      <dgm:spPr>
        <a:solidFill>
          <a:srgbClr val="330072"/>
        </a:solidFill>
      </dgm:spPr>
      <dgm:t>
        <a:bodyPr/>
        <a:lstStyle/>
        <a:p>
          <a:r>
            <a:rPr lang="en-GB"/>
            <a:t>2019 </a:t>
          </a:r>
        </a:p>
        <a:p>
          <a:r>
            <a:rPr lang="en-GB"/>
            <a:t>Share2Care Established</a:t>
          </a:r>
        </a:p>
      </dgm:t>
    </dgm:pt>
    <dgm:pt modelId="{D0C17086-5785-B641-B279-21DE5BC490E7}" type="parTrans" cxnId="{443FD7C9-8C57-0D43-B0E0-BE67D98F6FD9}">
      <dgm:prSet/>
      <dgm:spPr/>
      <dgm:t>
        <a:bodyPr/>
        <a:lstStyle/>
        <a:p>
          <a:endParaRPr lang="en-GB"/>
        </a:p>
      </dgm:t>
    </dgm:pt>
    <dgm:pt modelId="{B41E4972-5275-5046-8577-B128127FA8B9}" type="sibTrans" cxnId="{443FD7C9-8C57-0D43-B0E0-BE67D98F6FD9}">
      <dgm:prSet/>
      <dgm:spPr/>
      <dgm:t>
        <a:bodyPr/>
        <a:lstStyle/>
        <a:p>
          <a:endParaRPr lang="en-GB"/>
        </a:p>
      </dgm:t>
    </dgm:pt>
    <dgm:pt modelId="{9C8FF7FB-9F16-3A4B-B1AB-BB68AA86E8BE}">
      <dgm:prSet custT="1"/>
      <dgm:spPr>
        <a:solidFill>
          <a:srgbClr val="2CC4D4"/>
        </a:solidFill>
      </dgm:spPr>
      <dgm:t>
        <a:bodyPr/>
        <a:lstStyle/>
        <a:p>
          <a:r>
            <a:rPr lang="en-GB" sz="2000" b="1"/>
            <a:t>2</a:t>
          </a:r>
          <a:r>
            <a:rPr lang="en-GB" sz="1400" b="1"/>
            <a:t> </a:t>
          </a:r>
        </a:p>
        <a:p>
          <a:r>
            <a:rPr lang="en-GB" sz="1400" b="1"/>
            <a:t>ICSs</a:t>
          </a:r>
        </a:p>
      </dgm:t>
    </dgm:pt>
    <dgm:pt modelId="{37F8BA57-34B9-7246-AB97-DF19839B7C36}" type="parTrans" cxnId="{667B05F7-B182-8741-8B74-669F10AE84F6}">
      <dgm:prSet/>
      <dgm:spPr/>
      <dgm:t>
        <a:bodyPr/>
        <a:lstStyle/>
        <a:p>
          <a:endParaRPr lang="en-GB"/>
        </a:p>
      </dgm:t>
    </dgm:pt>
    <dgm:pt modelId="{11F346BF-B7F7-0045-85E3-45C0642AF546}" type="sibTrans" cxnId="{667B05F7-B182-8741-8B74-669F10AE84F6}">
      <dgm:prSet/>
      <dgm:spPr/>
      <dgm:t>
        <a:bodyPr/>
        <a:lstStyle/>
        <a:p>
          <a:endParaRPr lang="en-GB"/>
        </a:p>
      </dgm:t>
    </dgm:pt>
    <dgm:pt modelId="{196B3058-B66E-FB49-9989-248C23043F8B}">
      <dgm:prSet custT="1"/>
      <dgm:spPr>
        <a:solidFill>
          <a:srgbClr val="2CC4D4"/>
        </a:solidFill>
      </dgm:spPr>
      <dgm:t>
        <a:bodyPr/>
        <a:lstStyle/>
        <a:p>
          <a:r>
            <a:rPr lang="en-GB" sz="2000" b="1"/>
            <a:t>14</a:t>
          </a:r>
          <a:r>
            <a:rPr lang="en-GB" sz="1400" b="1"/>
            <a:t> </a:t>
          </a:r>
        </a:p>
        <a:p>
          <a:r>
            <a:rPr lang="en-GB" sz="1400" b="1"/>
            <a:t>Places</a:t>
          </a:r>
        </a:p>
      </dgm:t>
    </dgm:pt>
    <dgm:pt modelId="{2B423A45-E443-BA44-929E-D10F1802C4AD}" type="parTrans" cxnId="{AF534973-D5F4-4D49-904D-FEC17A966A08}">
      <dgm:prSet/>
      <dgm:spPr/>
      <dgm:t>
        <a:bodyPr/>
        <a:lstStyle/>
        <a:p>
          <a:endParaRPr lang="en-GB"/>
        </a:p>
      </dgm:t>
    </dgm:pt>
    <dgm:pt modelId="{96600B0F-CC3B-2E47-9702-29E1986174F7}" type="sibTrans" cxnId="{AF534973-D5F4-4D49-904D-FEC17A966A08}">
      <dgm:prSet/>
      <dgm:spPr/>
      <dgm:t>
        <a:bodyPr/>
        <a:lstStyle/>
        <a:p>
          <a:endParaRPr lang="en-GB"/>
        </a:p>
      </dgm:t>
    </dgm:pt>
    <dgm:pt modelId="{2F205AE5-D80A-AC47-87C1-AA7A4F0763E4}">
      <dgm:prSet custT="1"/>
      <dgm:spPr>
        <a:solidFill>
          <a:srgbClr val="2CC4D4"/>
        </a:solidFill>
      </dgm:spPr>
      <dgm:t>
        <a:bodyPr/>
        <a:lstStyle/>
        <a:p>
          <a:r>
            <a:rPr lang="en-GB" sz="2000" b="1"/>
            <a:t>5</a:t>
          </a:r>
          <a:r>
            <a:rPr lang="en-GB" sz="1400" b="1"/>
            <a:t> </a:t>
          </a:r>
        </a:p>
        <a:p>
          <a:r>
            <a:rPr lang="en-GB" sz="1400" b="1"/>
            <a:t>Local Shared Care Records</a:t>
          </a:r>
        </a:p>
      </dgm:t>
    </dgm:pt>
    <dgm:pt modelId="{6A3FC694-1C1B-6146-A286-7A49AF046C35}" type="parTrans" cxnId="{4C76E3DE-B21D-3A4E-B514-1F734A63DB53}">
      <dgm:prSet/>
      <dgm:spPr/>
      <dgm:t>
        <a:bodyPr/>
        <a:lstStyle/>
        <a:p>
          <a:endParaRPr lang="en-GB"/>
        </a:p>
      </dgm:t>
    </dgm:pt>
    <dgm:pt modelId="{8D3CCFD0-FBC8-1743-9563-9CFBD40075D4}" type="sibTrans" cxnId="{4C76E3DE-B21D-3A4E-B514-1F734A63DB53}">
      <dgm:prSet/>
      <dgm:spPr/>
      <dgm:t>
        <a:bodyPr/>
        <a:lstStyle/>
        <a:p>
          <a:endParaRPr lang="en-GB"/>
        </a:p>
      </dgm:t>
    </dgm:pt>
    <dgm:pt modelId="{D5D5560C-ECB0-F74F-8EC3-15D74EF1FF3C}">
      <dgm:prSet custT="1"/>
      <dgm:spPr>
        <a:solidFill>
          <a:srgbClr val="2CC4D4"/>
        </a:solidFill>
      </dgm:spPr>
      <dgm:t>
        <a:bodyPr/>
        <a:lstStyle/>
        <a:p>
          <a:r>
            <a:rPr lang="en-GB" sz="2000" b="1"/>
            <a:t>4.4m </a:t>
          </a:r>
          <a:r>
            <a:rPr lang="en-GB" sz="1400" b="1"/>
            <a:t>Population</a:t>
          </a:r>
        </a:p>
      </dgm:t>
    </dgm:pt>
    <dgm:pt modelId="{63843EBA-B04F-3F46-BAE9-FF258416050F}" type="parTrans" cxnId="{F69B27BE-32C0-8747-B29E-8FD21C2AA60A}">
      <dgm:prSet/>
      <dgm:spPr/>
      <dgm:t>
        <a:bodyPr/>
        <a:lstStyle/>
        <a:p>
          <a:endParaRPr lang="en-GB"/>
        </a:p>
      </dgm:t>
    </dgm:pt>
    <dgm:pt modelId="{D96104FF-A2EB-D044-A3D7-27D3442549A8}" type="sibTrans" cxnId="{F69B27BE-32C0-8747-B29E-8FD21C2AA60A}">
      <dgm:prSet/>
      <dgm:spPr/>
      <dgm:t>
        <a:bodyPr/>
        <a:lstStyle/>
        <a:p>
          <a:endParaRPr lang="en-GB"/>
        </a:p>
      </dgm:t>
    </dgm:pt>
    <dgm:pt modelId="{F5F94EFE-6D7D-3042-A9C5-D773AE8F706A}">
      <dgm:prSet custT="1"/>
      <dgm:spPr>
        <a:solidFill>
          <a:srgbClr val="2CC4D4"/>
        </a:solidFill>
      </dgm:spPr>
      <dgm:t>
        <a:bodyPr/>
        <a:lstStyle/>
        <a:p>
          <a:r>
            <a:rPr lang="en-GB" sz="2000" b="1"/>
            <a:t>39</a:t>
          </a:r>
          <a:r>
            <a:rPr lang="en-GB" sz="1400" b="1"/>
            <a:t> </a:t>
          </a:r>
          <a:r>
            <a:rPr lang="en-GB" sz="1300" b="1"/>
            <a:t>Organisations</a:t>
          </a:r>
          <a:r>
            <a:rPr lang="en-GB" sz="1400" b="1"/>
            <a:t> connected</a:t>
          </a:r>
        </a:p>
      </dgm:t>
    </dgm:pt>
    <dgm:pt modelId="{D5D6BAFF-50D4-E54A-B8C6-DB50B1BF7125}" type="parTrans" cxnId="{03091B64-9746-1740-9734-BDF70A8F0837}">
      <dgm:prSet/>
      <dgm:spPr/>
      <dgm:t>
        <a:bodyPr/>
        <a:lstStyle/>
        <a:p>
          <a:endParaRPr lang="en-GB"/>
        </a:p>
      </dgm:t>
    </dgm:pt>
    <dgm:pt modelId="{226EAC64-CCBE-4547-804F-277353377156}" type="sibTrans" cxnId="{03091B64-9746-1740-9734-BDF70A8F0837}">
      <dgm:prSet/>
      <dgm:spPr/>
      <dgm:t>
        <a:bodyPr/>
        <a:lstStyle/>
        <a:p>
          <a:endParaRPr lang="en-GB"/>
        </a:p>
      </dgm:t>
    </dgm:pt>
    <dgm:pt modelId="{22BFB867-3E83-2B4F-93C9-D0BBB0A4824E}" type="pres">
      <dgm:prSet presAssocID="{5EDF3ABD-6EAE-9948-8576-B5B6BA4A3DDF}" presName="Name0" presStyleCnt="0">
        <dgm:presLayoutVars>
          <dgm:chMax val="1"/>
          <dgm:dir/>
          <dgm:animLvl val="ctr"/>
          <dgm:resizeHandles val="exact"/>
        </dgm:presLayoutVars>
      </dgm:prSet>
      <dgm:spPr/>
    </dgm:pt>
    <dgm:pt modelId="{5AB62835-4160-EF48-8925-BDDA6A4FD6A8}" type="pres">
      <dgm:prSet presAssocID="{04ABFA85-690B-7B48-992D-B90B62FF313C}" presName="centerShape" presStyleLbl="node0" presStyleIdx="0" presStyleCnt="1" custLinFactNeighborX="-1483" custLinFactNeighborY="1192"/>
      <dgm:spPr/>
    </dgm:pt>
    <dgm:pt modelId="{47FC93F1-CD8D-6F4A-AF0C-C7372920E6C2}" type="pres">
      <dgm:prSet presAssocID="{9C8FF7FB-9F16-3A4B-B1AB-BB68AA86E8BE}" presName="node" presStyleLbl="node1" presStyleIdx="0" presStyleCnt="5">
        <dgm:presLayoutVars>
          <dgm:bulletEnabled val="1"/>
        </dgm:presLayoutVars>
      </dgm:prSet>
      <dgm:spPr/>
    </dgm:pt>
    <dgm:pt modelId="{5AEC2A4F-F5BB-3445-93F9-2761AE860309}" type="pres">
      <dgm:prSet presAssocID="{9C8FF7FB-9F16-3A4B-B1AB-BB68AA86E8BE}" presName="dummy" presStyleCnt="0"/>
      <dgm:spPr/>
    </dgm:pt>
    <dgm:pt modelId="{D00D0E06-80B2-BD40-8384-222CC8D0550F}" type="pres">
      <dgm:prSet presAssocID="{11F346BF-B7F7-0045-85E3-45C0642AF546}" presName="sibTrans" presStyleLbl="sibTrans2D1" presStyleIdx="0" presStyleCnt="5"/>
      <dgm:spPr/>
    </dgm:pt>
    <dgm:pt modelId="{929C501D-9537-594C-B70F-A2F3EF2141DB}" type="pres">
      <dgm:prSet presAssocID="{196B3058-B66E-FB49-9989-248C23043F8B}" presName="node" presStyleLbl="node1" presStyleIdx="1" presStyleCnt="5">
        <dgm:presLayoutVars>
          <dgm:bulletEnabled val="1"/>
        </dgm:presLayoutVars>
      </dgm:prSet>
      <dgm:spPr/>
    </dgm:pt>
    <dgm:pt modelId="{510FA888-FA2C-364B-993D-4F766071F346}" type="pres">
      <dgm:prSet presAssocID="{196B3058-B66E-FB49-9989-248C23043F8B}" presName="dummy" presStyleCnt="0"/>
      <dgm:spPr/>
    </dgm:pt>
    <dgm:pt modelId="{51F57F97-08DB-3F44-B38F-7DFE5475DDD1}" type="pres">
      <dgm:prSet presAssocID="{96600B0F-CC3B-2E47-9702-29E1986174F7}" presName="sibTrans" presStyleLbl="sibTrans2D1" presStyleIdx="1" presStyleCnt="5"/>
      <dgm:spPr/>
    </dgm:pt>
    <dgm:pt modelId="{B7284280-081E-5B48-8D6D-7FEAA58D9394}" type="pres">
      <dgm:prSet presAssocID="{2F205AE5-D80A-AC47-87C1-AA7A4F0763E4}" presName="node" presStyleLbl="node1" presStyleIdx="2" presStyleCnt="5">
        <dgm:presLayoutVars>
          <dgm:bulletEnabled val="1"/>
        </dgm:presLayoutVars>
      </dgm:prSet>
      <dgm:spPr/>
    </dgm:pt>
    <dgm:pt modelId="{BA232015-53CA-EF4E-8C08-AEBCA31EF1E6}" type="pres">
      <dgm:prSet presAssocID="{2F205AE5-D80A-AC47-87C1-AA7A4F0763E4}" presName="dummy" presStyleCnt="0"/>
      <dgm:spPr/>
    </dgm:pt>
    <dgm:pt modelId="{EF7D1E9D-C164-EC44-84C9-BDDD2B148F9F}" type="pres">
      <dgm:prSet presAssocID="{8D3CCFD0-FBC8-1743-9563-9CFBD40075D4}" presName="sibTrans" presStyleLbl="sibTrans2D1" presStyleIdx="2" presStyleCnt="5"/>
      <dgm:spPr/>
    </dgm:pt>
    <dgm:pt modelId="{F6F9F861-463E-8946-B6DB-80BD7E9031F9}" type="pres">
      <dgm:prSet presAssocID="{D5D5560C-ECB0-F74F-8EC3-15D74EF1FF3C}" presName="node" presStyleLbl="node1" presStyleIdx="3" presStyleCnt="5">
        <dgm:presLayoutVars>
          <dgm:bulletEnabled val="1"/>
        </dgm:presLayoutVars>
      </dgm:prSet>
      <dgm:spPr/>
    </dgm:pt>
    <dgm:pt modelId="{49F4EF1E-15F7-C341-AFD1-E6D13C8FEB7D}" type="pres">
      <dgm:prSet presAssocID="{D5D5560C-ECB0-F74F-8EC3-15D74EF1FF3C}" presName="dummy" presStyleCnt="0"/>
      <dgm:spPr/>
    </dgm:pt>
    <dgm:pt modelId="{1B35F7BD-E3D2-2B4C-A5DA-054E4BC6AA6B}" type="pres">
      <dgm:prSet presAssocID="{D96104FF-A2EB-D044-A3D7-27D3442549A8}" presName="sibTrans" presStyleLbl="sibTrans2D1" presStyleIdx="3" presStyleCnt="5"/>
      <dgm:spPr/>
    </dgm:pt>
    <dgm:pt modelId="{74856630-FBD8-D146-9E57-42198E4BA608}" type="pres">
      <dgm:prSet presAssocID="{F5F94EFE-6D7D-3042-A9C5-D773AE8F706A}" presName="node" presStyleLbl="node1" presStyleIdx="4" presStyleCnt="5">
        <dgm:presLayoutVars>
          <dgm:bulletEnabled val="1"/>
        </dgm:presLayoutVars>
      </dgm:prSet>
      <dgm:spPr/>
    </dgm:pt>
    <dgm:pt modelId="{E7F9DEC8-759C-E542-BDD2-0FDEC7622583}" type="pres">
      <dgm:prSet presAssocID="{F5F94EFE-6D7D-3042-A9C5-D773AE8F706A}" presName="dummy" presStyleCnt="0"/>
      <dgm:spPr/>
    </dgm:pt>
    <dgm:pt modelId="{ADCECD9D-D179-1D49-BA6E-A7C5DD1BC9AC}" type="pres">
      <dgm:prSet presAssocID="{226EAC64-CCBE-4547-804F-277353377156}" presName="sibTrans" presStyleLbl="sibTrans2D1" presStyleIdx="4" presStyleCnt="5"/>
      <dgm:spPr/>
    </dgm:pt>
  </dgm:ptLst>
  <dgm:cxnLst>
    <dgm:cxn modelId="{7217E702-D82A-F645-A113-BC7128AF5B9A}" type="presOf" srcId="{11F346BF-B7F7-0045-85E3-45C0642AF546}" destId="{D00D0E06-80B2-BD40-8384-222CC8D0550F}" srcOrd="0" destOrd="0" presId="urn:microsoft.com/office/officeart/2005/8/layout/radial6"/>
    <dgm:cxn modelId="{FD1C650F-41AC-3A40-A7A3-F03401D1BA66}" type="presOf" srcId="{D96104FF-A2EB-D044-A3D7-27D3442549A8}" destId="{1B35F7BD-E3D2-2B4C-A5DA-054E4BC6AA6B}" srcOrd="0" destOrd="0" presId="urn:microsoft.com/office/officeart/2005/8/layout/radial6"/>
    <dgm:cxn modelId="{E314942C-D5C2-CB43-BD10-65F23D401E5B}" type="presOf" srcId="{9C8FF7FB-9F16-3A4B-B1AB-BB68AA86E8BE}" destId="{47FC93F1-CD8D-6F4A-AF0C-C7372920E6C2}" srcOrd="0" destOrd="0" presId="urn:microsoft.com/office/officeart/2005/8/layout/radial6"/>
    <dgm:cxn modelId="{1DD6E42C-E9FD-5647-A2E8-2757BEFFC4B3}" type="presOf" srcId="{5EDF3ABD-6EAE-9948-8576-B5B6BA4A3DDF}" destId="{22BFB867-3E83-2B4F-93C9-D0BBB0A4824E}" srcOrd="0" destOrd="0" presId="urn:microsoft.com/office/officeart/2005/8/layout/radial6"/>
    <dgm:cxn modelId="{A2189255-3447-514D-86D7-11DD49940C64}" type="presOf" srcId="{F5F94EFE-6D7D-3042-A9C5-D773AE8F706A}" destId="{74856630-FBD8-D146-9E57-42198E4BA608}" srcOrd="0" destOrd="0" presId="urn:microsoft.com/office/officeart/2005/8/layout/radial6"/>
    <dgm:cxn modelId="{03091B64-9746-1740-9734-BDF70A8F0837}" srcId="{04ABFA85-690B-7B48-992D-B90B62FF313C}" destId="{F5F94EFE-6D7D-3042-A9C5-D773AE8F706A}" srcOrd="4" destOrd="0" parTransId="{D5D6BAFF-50D4-E54A-B8C6-DB50B1BF7125}" sibTransId="{226EAC64-CCBE-4547-804F-277353377156}"/>
    <dgm:cxn modelId="{04439B71-1C41-014A-B45C-787EEE01A2A3}" type="presOf" srcId="{04ABFA85-690B-7B48-992D-B90B62FF313C}" destId="{5AB62835-4160-EF48-8925-BDDA6A4FD6A8}" srcOrd="0" destOrd="0" presId="urn:microsoft.com/office/officeart/2005/8/layout/radial6"/>
    <dgm:cxn modelId="{AF534973-D5F4-4D49-904D-FEC17A966A08}" srcId="{04ABFA85-690B-7B48-992D-B90B62FF313C}" destId="{196B3058-B66E-FB49-9989-248C23043F8B}" srcOrd="1" destOrd="0" parTransId="{2B423A45-E443-BA44-929E-D10F1802C4AD}" sibTransId="{96600B0F-CC3B-2E47-9702-29E1986174F7}"/>
    <dgm:cxn modelId="{7442DC92-2FF9-3D4B-873A-FC597E68C840}" type="presOf" srcId="{D5D5560C-ECB0-F74F-8EC3-15D74EF1FF3C}" destId="{F6F9F861-463E-8946-B6DB-80BD7E9031F9}" srcOrd="0" destOrd="0" presId="urn:microsoft.com/office/officeart/2005/8/layout/radial6"/>
    <dgm:cxn modelId="{5D5D40A1-DFC2-F445-880F-5F243D1F6639}" type="presOf" srcId="{196B3058-B66E-FB49-9989-248C23043F8B}" destId="{929C501D-9537-594C-B70F-A2F3EF2141DB}" srcOrd="0" destOrd="0" presId="urn:microsoft.com/office/officeart/2005/8/layout/radial6"/>
    <dgm:cxn modelId="{35A0CFAD-E873-AE44-9CAD-48ABADFF6BA9}" type="presOf" srcId="{226EAC64-CCBE-4547-804F-277353377156}" destId="{ADCECD9D-D179-1D49-BA6E-A7C5DD1BC9AC}" srcOrd="0" destOrd="0" presId="urn:microsoft.com/office/officeart/2005/8/layout/radial6"/>
    <dgm:cxn modelId="{C4C345B0-1E65-3F41-BCED-5E8AF7E19C9D}" type="presOf" srcId="{2F205AE5-D80A-AC47-87C1-AA7A4F0763E4}" destId="{B7284280-081E-5B48-8D6D-7FEAA58D9394}" srcOrd="0" destOrd="0" presId="urn:microsoft.com/office/officeart/2005/8/layout/radial6"/>
    <dgm:cxn modelId="{0DBFC2B6-33AB-A346-8D2C-263C019E749C}" type="presOf" srcId="{8D3CCFD0-FBC8-1743-9563-9CFBD40075D4}" destId="{EF7D1E9D-C164-EC44-84C9-BDDD2B148F9F}" srcOrd="0" destOrd="0" presId="urn:microsoft.com/office/officeart/2005/8/layout/radial6"/>
    <dgm:cxn modelId="{F69B27BE-32C0-8747-B29E-8FD21C2AA60A}" srcId="{04ABFA85-690B-7B48-992D-B90B62FF313C}" destId="{D5D5560C-ECB0-F74F-8EC3-15D74EF1FF3C}" srcOrd="3" destOrd="0" parTransId="{63843EBA-B04F-3F46-BAE9-FF258416050F}" sibTransId="{D96104FF-A2EB-D044-A3D7-27D3442549A8}"/>
    <dgm:cxn modelId="{443FD7C9-8C57-0D43-B0E0-BE67D98F6FD9}" srcId="{5EDF3ABD-6EAE-9948-8576-B5B6BA4A3DDF}" destId="{04ABFA85-690B-7B48-992D-B90B62FF313C}" srcOrd="0" destOrd="0" parTransId="{D0C17086-5785-B641-B279-21DE5BC490E7}" sibTransId="{B41E4972-5275-5046-8577-B128127FA8B9}"/>
    <dgm:cxn modelId="{B27D22CF-A87A-E448-94B0-C77662757400}" type="presOf" srcId="{96600B0F-CC3B-2E47-9702-29E1986174F7}" destId="{51F57F97-08DB-3F44-B38F-7DFE5475DDD1}" srcOrd="0" destOrd="0" presId="urn:microsoft.com/office/officeart/2005/8/layout/radial6"/>
    <dgm:cxn modelId="{4C76E3DE-B21D-3A4E-B514-1F734A63DB53}" srcId="{04ABFA85-690B-7B48-992D-B90B62FF313C}" destId="{2F205AE5-D80A-AC47-87C1-AA7A4F0763E4}" srcOrd="2" destOrd="0" parTransId="{6A3FC694-1C1B-6146-A286-7A49AF046C35}" sibTransId="{8D3CCFD0-FBC8-1743-9563-9CFBD40075D4}"/>
    <dgm:cxn modelId="{667B05F7-B182-8741-8B74-669F10AE84F6}" srcId="{04ABFA85-690B-7B48-992D-B90B62FF313C}" destId="{9C8FF7FB-9F16-3A4B-B1AB-BB68AA86E8BE}" srcOrd="0" destOrd="0" parTransId="{37F8BA57-34B9-7246-AB97-DF19839B7C36}" sibTransId="{11F346BF-B7F7-0045-85E3-45C0642AF546}"/>
    <dgm:cxn modelId="{E3D687AC-1F49-7B4F-B5AC-F1DBE3589F81}" type="presParOf" srcId="{22BFB867-3E83-2B4F-93C9-D0BBB0A4824E}" destId="{5AB62835-4160-EF48-8925-BDDA6A4FD6A8}" srcOrd="0" destOrd="0" presId="urn:microsoft.com/office/officeart/2005/8/layout/radial6"/>
    <dgm:cxn modelId="{88F021D6-D404-CA49-A028-F5F0F9D9CC6D}" type="presParOf" srcId="{22BFB867-3E83-2B4F-93C9-D0BBB0A4824E}" destId="{47FC93F1-CD8D-6F4A-AF0C-C7372920E6C2}" srcOrd="1" destOrd="0" presId="urn:microsoft.com/office/officeart/2005/8/layout/radial6"/>
    <dgm:cxn modelId="{7932A2FE-188E-614B-95B4-BC5D2252005E}" type="presParOf" srcId="{22BFB867-3E83-2B4F-93C9-D0BBB0A4824E}" destId="{5AEC2A4F-F5BB-3445-93F9-2761AE860309}" srcOrd="2" destOrd="0" presId="urn:microsoft.com/office/officeart/2005/8/layout/radial6"/>
    <dgm:cxn modelId="{20D8C3B6-C72A-1F45-9D8A-10C6091B7D12}" type="presParOf" srcId="{22BFB867-3E83-2B4F-93C9-D0BBB0A4824E}" destId="{D00D0E06-80B2-BD40-8384-222CC8D0550F}" srcOrd="3" destOrd="0" presId="urn:microsoft.com/office/officeart/2005/8/layout/radial6"/>
    <dgm:cxn modelId="{0EA53802-B78A-C346-9600-1CC41E3F0523}" type="presParOf" srcId="{22BFB867-3E83-2B4F-93C9-D0BBB0A4824E}" destId="{929C501D-9537-594C-B70F-A2F3EF2141DB}" srcOrd="4" destOrd="0" presId="urn:microsoft.com/office/officeart/2005/8/layout/radial6"/>
    <dgm:cxn modelId="{92B5C28E-2678-D349-905B-079F82024956}" type="presParOf" srcId="{22BFB867-3E83-2B4F-93C9-D0BBB0A4824E}" destId="{510FA888-FA2C-364B-993D-4F766071F346}" srcOrd="5" destOrd="0" presId="urn:microsoft.com/office/officeart/2005/8/layout/radial6"/>
    <dgm:cxn modelId="{B005FD8C-3C16-8C40-ADEE-ADFD9E277AA7}" type="presParOf" srcId="{22BFB867-3E83-2B4F-93C9-D0BBB0A4824E}" destId="{51F57F97-08DB-3F44-B38F-7DFE5475DDD1}" srcOrd="6" destOrd="0" presId="urn:microsoft.com/office/officeart/2005/8/layout/radial6"/>
    <dgm:cxn modelId="{7B9B2FA0-4E05-7D4F-9C04-1D57F8AF68C7}" type="presParOf" srcId="{22BFB867-3E83-2B4F-93C9-D0BBB0A4824E}" destId="{B7284280-081E-5B48-8D6D-7FEAA58D9394}" srcOrd="7" destOrd="0" presId="urn:microsoft.com/office/officeart/2005/8/layout/radial6"/>
    <dgm:cxn modelId="{688E4F56-48D6-DC49-91E3-F7552058E8EE}" type="presParOf" srcId="{22BFB867-3E83-2B4F-93C9-D0BBB0A4824E}" destId="{BA232015-53CA-EF4E-8C08-AEBCA31EF1E6}" srcOrd="8" destOrd="0" presId="urn:microsoft.com/office/officeart/2005/8/layout/radial6"/>
    <dgm:cxn modelId="{B8708BC3-8D6F-914B-AF91-B3E4C9299B97}" type="presParOf" srcId="{22BFB867-3E83-2B4F-93C9-D0BBB0A4824E}" destId="{EF7D1E9D-C164-EC44-84C9-BDDD2B148F9F}" srcOrd="9" destOrd="0" presId="urn:microsoft.com/office/officeart/2005/8/layout/radial6"/>
    <dgm:cxn modelId="{4488A9BD-D7FF-2F48-9444-078509FB9052}" type="presParOf" srcId="{22BFB867-3E83-2B4F-93C9-D0BBB0A4824E}" destId="{F6F9F861-463E-8946-B6DB-80BD7E9031F9}" srcOrd="10" destOrd="0" presId="urn:microsoft.com/office/officeart/2005/8/layout/radial6"/>
    <dgm:cxn modelId="{5F74A270-7C81-BC4A-A4A6-550FF8EB0D09}" type="presParOf" srcId="{22BFB867-3E83-2B4F-93C9-D0BBB0A4824E}" destId="{49F4EF1E-15F7-C341-AFD1-E6D13C8FEB7D}" srcOrd="11" destOrd="0" presId="urn:microsoft.com/office/officeart/2005/8/layout/radial6"/>
    <dgm:cxn modelId="{E108D91D-EE2E-2648-97CC-715C47A18919}" type="presParOf" srcId="{22BFB867-3E83-2B4F-93C9-D0BBB0A4824E}" destId="{1B35F7BD-E3D2-2B4C-A5DA-054E4BC6AA6B}" srcOrd="12" destOrd="0" presId="urn:microsoft.com/office/officeart/2005/8/layout/radial6"/>
    <dgm:cxn modelId="{C8A23275-A9A6-2745-8B7D-182F94D61240}" type="presParOf" srcId="{22BFB867-3E83-2B4F-93C9-D0BBB0A4824E}" destId="{74856630-FBD8-D146-9E57-42198E4BA608}" srcOrd="13" destOrd="0" presId="urn:microsoft.com/office/officeart/2005/8/layout/radial6"/>
    <dgm:cxn modelId="{5AEB87A0-7F49-514E-B100-5C4B823E68D9}" type="presParOf" srcId="{22BFB867-3E83-2B4F-93C9-D0BBB0A4824E}" destId="{E7F9DEC8-759C-E542-BDD2-0FDEC7622583}" srcOrd="14" destOrd="0" presId="urn:microsoft.com/office/officeart/2005/8/layout/radial6"/>
    <dgm:cxn modelId="{EDF21935-2C72-3F42-92BD-73200878D016}" type="presParOf" srcId="{22BFB867-3E83-2B4F-93C9-D0BBB0A4824E}" destId="{ADCECD9D-D179-1D49-BA6E-A7C5DD1BC9AC}" srcOrd="15" destOrd="0" presId="urn:microsoft.com/office/officeart/2005/8/layout/radial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1222B2-8204-AD4B-AD3F-F6EA8611BAFC}" type="doc">
      <dgm:prSet loTypeId="urn:microsoft.com/office/officeart/2005/8/layout/vList3" loCatId="" qsTypeId="urn:microsoft.com/office/officeart/2005/8/quickstyle/simple1" qsCatId="simple" csTypeId="urn:microsoft.com/office/officeart/2005/8/colors/accent1_2" csCatId="accent1" phldr="1"/>
      <dgm:spPr/>
      <dgm:t>
        <a:bodyPr/>
        <a:lstStyle/>
        <a:p>
          <a:endParaRPr lang="en-GB"/>
        </a:p>
      </dgm:t>
    </dgm:pt>
    <dgm:pt modelId="{5D4469F6-FAF6-CB4F-97E4-85CAA9E53C62}">
      <dgm:prSet/>
      <dgm:spPr>
        <a:solidFill>
          <a:srgbClr val="833C9F"/>
        </a:solidFill>
      </dgm:spPr>
      <dgm:t>
        <a:bodyPr/>
        <a:lstStyle/>
        <a:p>
          <a:r>
            <a:rPr lang="en-GB" b="1">
              <a:solidFill>
                <a:srgbClr val="2CC4D4"/>
              </a:solidFill>
            </a:rPr>
            <a:t>Close links with National </a:t>
          </a:r>
          <a:r>
            <a:rPr lang="en-GB" b="1" err="1">
              <a:solidFill>
                <a:srgbClr val="2CC4D4"/>
              </a:solidFill>
            </a:rPr>
            <a:t>ShCR</a:t>
          </a:r>
          <a:r>
            <a:rPr lang="en-GB" b="1">
              <a:solidFill>
                <a:srgbClr val="2CC4D4"/>
              </a:solidFill>
            </a:rPr>
            <a:t> Benefits Team </a:t>
          </a:r>
          <a:r>
            <a:rPr lang="en-GB" b="1"/>
            <a:t> </a:t>
          </a:r>
          <a:r>
            <a:rPr lang="en-GB"/>
            <a:t>use existing support mechanisms</a:t>
          </a:r>
        </a:p>
      </dgm:t>
    </dgm:pt>
    <dgm:pt modelId="{36312A27-33AC-F543-9F29-1CB22138AD50}" type="parTrans" cxnId="{A5C60224-FACC-9F43-B583-654AD38FE338}">
      <dgm:prSet/>
      <dgm:spPr/>
      <dgm:t>
        <a:bodyPr/>
        <a:lstStyle/>
        <a:p>
          <a:endParaRPr lang="en-GB"/>
        </a:p>
      </dgm:t>
    </dgm:pt>
    <dgm:pt modelId="{C1097E03-9A36-5E47-B129-F5F001D8BBEA}" type="sibTrans" cxnId="{A5C60224-FACC-9F43-B583-654AD38FE338}">
      <dgm:prSet/>
      <dgm:spPr/>
      <dgm:t>
        <a:bodyPr/>
        <a:lstStyle/>
        <a:p>
          <a:endParaRPr lang="en-GB"/>
        </a:p>
      </dgm:t>
    </dgm:pt>
    <dgm:pt modelId="{448660D5-2BDB-3444-968F-7A59BC868F13}">
      <dgm:prSet/>
      <dgm:spPr>
        <a:solidFill>
          <a:srgbClr val="833C9F"/>
        </a:solidFill>
      </dgm:spPr>
      <dgm:t>
        <a:bodyPr/>
        <a:lstStyle/>
        <a:p>
          <a:r>
            <a:rPr lang="en-GB" b="1">
              <a:solidFill>
                <a:srgbClr val="2CC4D4"/>
              </a:solidFill>
            </a:rPr>
            <a:t>Empower local benefits leads</a:t>
          </a:r>
          <a:r>
            <a:rPr lang="en-GB" b="1"/>
            <a:t>  </a:t>
          </a:r>
        </a:p>
        <a:p>
          <a:r>
            <a:rPr lang="en-GB"/>
            <a:t>provide support, tools, templates, workshops, communications media</a:t>
          </a:r>
        </a:p>
      </dgm:t>
    </dgm:pt>
    <dgm:pt modelId="{717D1CCA-D837-3540-9621-6B878D396B77}" type="parTrans" cxnId="{5519045D-639F-EC4A-9635-CC267CA7532B}">
      <dgm:prSet/>
      <dgm:spPr/>
      <dgm:t>
        <a:bodyPr/>
        <a:lstStyle/>
        <a:p>
          <a:endParaRPr lang="en-GB"/>
        </a:p>
      </dgm:t>
    </dgm:pt>
    <dgm:pt modelId="{404C900F-EEC5-C145-A9B7-D0DE2CF7B4CC}" type="sibTrans" cxnId="{5519045D-639F-EC4A-9635-CC267CA7532B}">
      <dgm:prSet/>
      <dgm:spPr/>
      <dgm:t>
        <a:bodyPr/>
        <a:lstStyle/>
        <a:p>
          <a:endParaRPr lang="en-GB"/>
        </a:p>
      </dgm:t>
    </dgm:pt>
    <dgm:pt modelId="{6269EC5F-1730-AA43-A719-F32E6DBE9D58}">
      <dgm:prSet/>
      <dgm:spPr>
        <a:solidFill>
          <a:srgbClr val="833C9F"/>
        </a:solidFill>
      </dgm:spPr>
      <dgm:t>
        <a:bodyPr/>
        <a:lstStyle/>
        <a:p>
          <a:r>
            <a:rPr lang="en-GB" b="1">
              <a:solidFill>
                <a:srgbClr val="2CC4D4"/>
              </a:solidFill>
            </a:rPr>
            <a:t>Keep it simple </a:t>
          </a:r>
        </a:p>
        <a:p>
          <a:r>
            <a:rPr lang="en-GB"/>
            <a:t>ONE local high value benefit, to a high standard</a:t>
          </a:r>
        </a:p>
      </dgm:t>
    </dgm:pt>
    <dgm:pt modelId="{5DA3B11E-4404-F940-AD29-37DDFA73F98F}" type="parTrans" cxnId="{817618A7-77C7-F149-A8C0-F022A2EF0C82}">
      <dgm:prSet/>
      <dgm:spPr/>
      <dgm:t>
        <a:bodyPr/>
        <a:lstStyle/>
        <a:p>
          <a:endParaRPr lang="en-GB"/>
        </a:p>
      </dgm:t>
    </dgm:pt>
    <dgm:pt modelId="{D9D207B3-8B4C-4E43-BDC7-56F511EC4C97}" type="sibTrans" cxnId="{817618A7-77C7-F149-A8C0-F022A2EF0C82}">
      <dgm:prSet/>
      <dgm:spPr/>
      <dgm:t>
        <a:bodyPr/>
        <a:lstStyle/>
        <a:p>
          <a:endParaRPr lang="en-GB"/>
        </a:p>
      </dgm:t>
    </dgm:pt>
    <dgm:pt modelId="{A2DA87B3-C9B2-154E-B503-FC8BAA468E78}" type="pres">
      <dgm:prSet presAssocID="{CC1222B2-8204-AD4B-AD3F-F6EA8611BAFC}" presName="linearFlow" presStyleCnt="0">
        <dgm:presLayoutVars>
          <dgm:dir/>
          <dgm:resizeHandles val="exact"/>
        </dgm:presLayoutVars>
      </dgm:prSet>
      <dgm:spPr/>
    </dgm:pt>
    <dgm:pt modelId="{DDA9253D-1E85-7844-AF30-88AAF35CA1DE}" type="pres">
      <dgm:prSet presAssocID="{6269EC5F-1730-AA43-A719-F32E6DBE9D58}" presName="composite" presStyleCnt="0"/>
      <dgm:spPr/>
    </dgm:pt>
    <dgm:pt modelId="{E905B2C1-EC82-CE41-A8D2-CCEEA1C50646}" type="pres">
      <dgm:prSet presAssocID="{6269EC5F-1730-AA43-A719-F32E6DBE9D58}"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l="-10000" r="-10000"/>
          </a:stretch>
        </a:blipFill>
      </dgm:spPr>
    </dgm:pt>
    <dgm:pt modelId="{13D95165-787B-4444-81C1-B3176B1B1973}" type="pres">
      <dgm:prSet presAssocID="{6269EC5F-1730-AA43-A719-F32E6DBE9D58}" presName="txShp" presStyleLbl="node1" presStyleIdx="0" presStyleCnt="3" custScaleX="106403">
        <dgm:presLayoutVars>
          <dgm:bulletEnabled val="1"/>
        </dgm:presLayoutVars>
      </dgm:prSet>
      <dgm:spPr/>
    </dgm:pt>
    <dgm:pt modelId="{97EDDEA2-E514-F84A-AF5F-7EFD9BD76225}" type="pres">
      <dgm:prSet presAssocID="{D9D207B3-8B4C-4E43-BDC7-56F511EC4C97}" presName="spacing" presStyleCnt="0"/>
      <dgm:spPr/>
    </dgm:pt>
    <dgm:pt modelId="{2ED1DCFE-6FF9-594A-9FCE-37E1E83A71F9}" type="pres">
      <dgm:prSet presAssocID="{5D4469F6-FAF6-CB4F-97E4-85CAA9E53C62}" presName="composite" presStyleCnt="0"/>
      <dgm:spPr/>
    </dgm:pt>
    <dgm:pt modelId="{70E87246-8308-D944-B8C3-D0B886EBE58B}" type="pres">
      <dgm:prSet presAssocID="{5D4469F6-FAF6-CB4F-97E4-85CAA9E53C62}" presName="imgShp" presStyleLbl="fgImgPlac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378D647F-0699-6648-AF05-92BE5F462F7D}" type="pres">
      <dgm:prSet presAssocID="{5D4469F6-FAF6-CB4F-97E4-85CAA9E53C62}" presName="txShp" presStyleLbl="node1" presStyleIdx="1" presStyleCnt="3" custScaleX="106403">
        <dgm:presLayoutVars>
          <dgm:bulletEnabled val="1"/>
        </dgm:presLayoutVars>
      </dgm:prSet>
      <dgm:spPr/>
    </dgm:pt>
    <dgm:pt modelId="{438F9BFF-3434-D84C-834F-6C3770DC5081}" type="pres">
      <dgm:prSet presAssocID="{C1097E03-9A36-5E47-B129-F5F001D8BBEA}" presName="spacing" presStyleCnt="0"/>
      <dgm:spPr/>
    </dgm:pt>
    <dgm:pt modelId="{7CE74C34-0AA5-D941-B0EE-CB4BD2C0DA99}" type="pres">
      <dgm:prSet presAssocID="{448660D5-2BDB-3444-968F-7A59BC868F13}" presName="composite" presStyleCnt="0"/>
      <dgm:spPr/>
    </dgm:pt>
    <dgm:pt modelId="{794DE2EF-9864-954E-9F91-A70B3F1FD18A}" type="pres">
      <dgm:prSet presAssocID="{448660D5-2BDB-3444-968F-7A59BC868F13}" presName="imgShp" presStyleLbl="f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227F2BCB-0492-CD41-B90C-44717FC6853C}" type="pres">
      <dgm:prSet presAssocID="{448660D5-2BDB-3444-968F-7A59BC868F13}" presName="txShp" presStyleLbl="node1" presStyleIdx="2" presStyleCnt="3" custScaleX="106403">
        <dgm:presLayoutVars>
          <dgm:bulletEnabled val="1"/>
        </dgm:presLayoutVars>
      </dgm:prSet>
      <dgm:spPr/>
    </dgm:pt>
  </dgm:ptLst>
  <dgm:cxnLst>
    <dgm:cxn modelId="{096FA207-95D9-6440-8383-F0E6430CFFFD}" type="presOf" srcId="{CC1222B2-8204-AD4B-AD3F-F6EA8611BAFC}" destId="{A2DA87B3-C9B2-154E-B503-FC8BAA468E78}" srcOrd="0" destOrd="0" presId="urn:microsoft.com/office/officeart/2005/8/layout/vList3"/>
    <dgm:cxn modelId="{31F8A014-DC4E-6D49-82C7-5F88B1C05E0D}" type="presOf" srcId="{5D4469F6-FAF6-CB4F-97E4-85CAA9E53C62}" destId="{378D647F-0699-6648-AF05-92BE5F462F7D}" srcOrd="0" destOrd="0" presId="urn:microsoft.com/office/officeart/2005/8/layout/vList3"/>
    <dgm:cxn modelId="{A5C60224-FACC-9F43-B583-654AD38FE338}" srcId="{CC1222B2-8204-AD4B-AD3F-F6EA8611BAFC}" destId="{5D4469F6-FAF6-CB4F-97E4-85CAA9E53C62}" srcOrd="1" destOrd="0" parTransId="{36312A27-33AC-F543-9F29-1CB22138AD50}" sibTransId="{C1097E03-9A36-5E47-B129-F5F001D8BBEA}"/>
    <dgm:cxn modelId="{5519045D-639F-EC4A-9635-CC267CA7532B}" srcId="{CC1222B2-8204-AD4B-AD3F-F6EA8611BAFC}" destId="{448660D5-2BDB-3444-968F-7A59BC868F13}" srcOrd="2" destOrd="0" parTransId="{717D1CCA-D837-3540-9621-6B878D396B77}" sibTransId="{404C900F-EEC5-C145-A9B7-D0DE2CF7B4CC}"/>
    <dgm:cxn modelId="{47D21178-C1FA-F24E-B47E-4E47A1D37D21}" type="presOf" srcId="{6269EC5F-1730-AA43-A719-F32E6DBE9D58}" destId="{13D95165-787B-4444-81C1-B3176B1B1973}" srcOrd="0" destOrd="0" presId="urn:microsoft.com/office/officeart/2005/8/layout/vList3"/>
    <dgm:cxn modelId="{F1C2BEA3-4609-7B4E-95FC-DF3C3297E909}" type="presOf" srcId="{448660D5-2BDB-3444-968F-7A59BC868F13}" destId="{227F2BCB-0492-CD41-B90C-44717FC6853C}" srcOrd="0" destOrd="0" presId="urn:microsoft.com/office/officeart/2005/8/layout/vList3"/>
    <dgm:cxn modelId="{817618A7-77C7-F149-A8C0-F022A2EF0C82}" srcId="{CC1222B2-8204-AD4B-AD3F-F6EA8611BAFC}" destId="{6269EC5F-1730-AA43-A719-F32E6DBE9D58}" srcOrd="0" destOrd="0" parTransId="{5DA3B11E-4404-F940-AD29-37DDFA73F98F}" sibTransId="{D9D207B3-8B4C-4E43-BDC7-56F511EC4C97}"/>
    <dgm:cxn modelId="{F0B6EB69-90A1-F540-B917-1FA57B9BFB37}" type="presParOf" srcId="{A2DA87B3-C9B2-154E-B503-FC8BAA468E78}" destId="{DDA9253D-1E85-7844-AF30-88AAF35CA1DE}" srcOrd="0" destOrd="0" presId="urn:microsoft.com/office/officeart/2005/8/layout/vList3"/>
    <dgm:cxn modelId="{3C18741B-E663-2341-8066-BDE66A307E17}" type="presParOf" srcId="{DDA9253D-1E85-7844-AF30-88AAF35CA1DE}" destId="{E905B2C1-EC82-CE41-A8D2-CCEEA1C50646}" srcOrd="0" destOrd="0" presId="urn:microsoft.com/office/officeart/2005/8/layout/vList3"/>
    <dgm:cxn modelId="{ED3250D8-092F-A248-82BE-29F07F8A0794}" type="presParOf" srcId="{DDA9253D-1E85-7844-AF30-88AAF35CA1DE}" destId="{13D95165-787B-4444-81C1-B3176B1B1973}" srcOrd="1" destOrd="0" presId="urn:microsoft.com/office/officeart/2005/8/layout/vList3"/>
    <dgm:cxn modelId="{F4C966ED-6CDE-F44D-92DE-27557B772A5B}" type="presParOf" srcId="{A2DA87B3-C9B2-154E-B503-FC8BAA468E78}" destId="{97EDDEA2-E514-F84A-AF5F-7EFD9BD76225}" srcOrd="1" destOrd="0" presId="urn:microsoft.com/office/officeart/2005/8/layout/vList3"/>
    <dgm:cxn modelId="{CD127243-D6C5-6541-904A-BE5F9E716C46}" type="presParOf" srcId="{A2DA87B3-C9B2-154E-B503-FC8BAA468E78}" destId="{2ED1DCFE-6FF9-594A-9FCE-37E1E83A71F9}" srcOrd="2" destOrd="0" presId="urn:microsoft.com/office/officeart/2005/8/layout/vList3"/>
    <dgm:cxn modelId="{723C6831-EEC9-674A-BAD7-B6D908EFD38B}" type="presParOf" srcId="{2ED1DCFE-6FF9-594A-9FCE-37E1E83A71F9}" destId="{70E87246-8308-D944-B8C3-D0B886EBE58B}" srcOrd="0" destOrd="0" presId="urn:microsoft.com/office/officeart/2005/8/layout/vList3"/>
    <dgm:cxn modelId="{354BF345-EC73-6747-8008-FDB7448DADD6}" type="presParOf" srcId="{2ED1DCFE-6FF9-594A-9FCE-37E1E83A71F9}" destId="{378D647F-0699-6648-AF05-92BE5F462F7D}" srcOrd="1" destOrd="0" presId="urn:microsoft.com/office/officeart/2005/8/layout/vList3"/>
    <dgm:cxn modelId="{07CAB9F7-4FEA-2045-A7D2-9DE77D5B0527}" type="presParOf" srcId="{A2DA87B3-C9B2-154E-B503-FC8BAA468E78}" destId="{438F9BFF-3434-D84C-834F-6C3770DC5081}" srcOrd="3" destOrd="0" presId="urn:microsoft.com/office/officeart/2005/8/layout/vList3"/>
    <dgm:cxn modelId="{E00A4CE9-F3B6-AA41-B3C1-86BE301DF430}" type="presParOf" srcId="{A2DA87B3-C9B2-154E-B503-FC8BAA468E78}" destId="{7CE74C34-0AA5-D941-B0EE-CB4BD2C0DA99}" srcOrd="4" destOrd="0" presId="urn:microsoft.com/office/officeart/2005/8/layout/vList3"/>
    <dgm:cxn modelId="{8D06C330-C093-B046-BAE6-7143D341D490}" type="presParOf" srcId="{7CE74C34-0AA5-D941-B0EE-CB4BD2C0DA99}" destId="{794DE2EF-9864-954E-9F91-A70B3F1FD18A}" srcOrd="0" destOrd="0" presId="urn:microsoft.com/office/officeart/2005/8/layout/vList3"/>
    <dgm:cxn modelId="{54B0C5F9-EBFA-4648-ADF9-AEFCEC7914A9}" type="presParOf" srcId="{7CE74C34-0AA5-D941-B0EE-CB4BD2C0DA99}" destId="{227F2BCB-0492-CD41-B90C-44717FC6853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65165A-7938-3645-A583-A3FEB4AC46F9}"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GB"/>
        </a:p>
      </dgm:t>
    </dgm:pt>
    <dgm:pt modelId="{2FBEDB57-9845-AD46-A656-A5011DB88A2D}">
      <dgm:prSet phldrT="[Text]" custT="1"/>
      <dgm:spPr>
        <a:solidFill>
          <a:srgbClr val="2CC4D4"/>
        </a:solidFill>
      </dgm:spPr>
      <dgm:t>
        <a:bodyPr/>
        <a:lstStyle/>
        <a:p>
          <a:r>
            <a:rPr lang="en-GB" sz="2000" b="1">
              <a:solidFill>
                <a:schemeClr val="bg1"/>
              </a:solidFill>
            </a:rPr>
            <a:t>Successful Benefits Realisation Management (BRM)</a:t>
          </a:r>
        </a:p>
      </dgm:t>
    </dgm:pt>
    <dgm:pt modelId="{6BBA9234-4C0E-834D-8EB3-4AF7332AC41B}" type="parTrans" cxnId="{71EA3E21-2013-5546-87D1-E1239E664E55}">
      <dgm:prSet/>
      <dgm:spPr/>
      <dgm:t>
        <a:bodyPr/>
        <a:lstStyle/>
        <a:p>
          <a:endParaRPr lang="en-GB"/>
        </a:p>
      </dgm:t>
    </dgm:pt>
    <dgm:pt modelId="{4ED0B4A0-90C2-8240-8569-2B0E7A9D3DF2}" type="sibTrans" cxnId="{71EA3E21-2013-5546-87D1-E1239E664E55}">
      <dgm:prSet/>
      <dgm:spPr/>
      <dgm:t>
        <a:bodyPr/>
        <a:lstStyle/>
        <a:p>
          <a:endParaRPr lang="en-GB"/>
        </a:p>
      </dgm:t>
    </dgm:pt>
    <dgm:pt modelId="{F1F6D9A9-68B9-F440-82BD-F50487278C35}">
      <dgm:prSet phldrT="[Text]" custT="1"/>
      <dgm:spPr>
        <a:solidFill>
          <a:srgbClr val="2CC4D4"/>
        </a:solidFill>
        <a:ln w="38100">
          <a:solidFill>
            <a:srgbClr val="7030A0"/>
          </a:solidFill>
        </a:ln>
      </dgm:spPr>
      <dgm:t>
        <a:bodyPr/>
        <a:lstStyle/>
        <a:p>
          <a:r>
            <a:rPr lang="en-GB" sz="2000" b="1">
              <a:solidFill>
                <a:srgbClr val="7030A0"/>
              </a:solidFill>
            </a:rPr>
            <a:t>Data/</a:t>
          </a:r>
        </a:p>
        <a:p>
          <a:r>
            <a:rPr lang="en-GB" sz="2000" b="1">
              <a:solidFill>
                <a:srgbClr val="7030A0"/>
              </a:solidFill>
            </a:rPr>
            <a:t>Performance Management</a:t>
          </a:r>
        </a:p>
      </dgm:t>
    </dgm:pt>
    <dgm:pt modelId="{04838847-0A4A-FB4B-A3EC-019B72370F74}" type="parTrans" cxnId="{D847762E-833C-0D40-8BC7-20B2B52A4911}">
      <dgm:prSet/>
      <dgm:spPr/>
      <dgm:t>
        <a:bodyPr/>
        <a:lstStyle/>
        <a:p>
          <a:endParaRPr lang="en-GB"/>
        </a:p>
      </dgm:t>
    </dgm:pt>
    <dgm:pt modelId="{503F8C1B-E85D-324C-8E48-2D055FD94A6B}" type="sibTrans" cxnId="{D847762E-833C-0D40-8BC7-20B2B52A4911}">
      <dgm:prSet/>
      <dgm:spPr/>
      <dgm:t>
        <a:bodyPr/>
        <a:lstStyle/>
        <a:p>
          <a:endParaRPr lang="en-GB"/>
        </a:p>
      </dgm:t>
    </dgm:pt>
    <dgm:pt modelId="{3BDF7495-ACD1-474F-A4CC-2F322151132E}">
      <dgm:prSet phldrT="[Text]" custT="1"/>
      <dgm:spPr>
        <a:solidFill>
          <a:srgbClr val="2CC4D4"/>
        </a:solidFill>
        <a:ln w="41275">
          <a:solidFill>
            <a:srgbClr val="7030A0"/>
          </a:solidFill>
        </a:ln>
      </dgm:spPr>
      <dgm:t>
        <a:bodyPr/>
        <a:lstStyle/>
        <a:p>
          <a:r>
            <a:rPr lang="en-GB" sz="2000" b="1">
              <a:solidFill>
                <a:srgbClr val="7030A0"/>
              </a:solidFill>
            </a:rPr>
            <a:t>Communication &amp; Engagement</a:t>
          </a:r>
        </a:p>
      </dgm:t>
    </dgm:pt>
    <dgm:pt modelId="{207AB0A6-E3A6-C94C-A2B1-DCDCE3D0DDE8}" type="parTrans" cxnId="{6DFAA0AA-39D4-B14C-9174-DE1D4D7DCF3C}">
      <dgm:prSet/>
      <dgm:spPr/>
      <dgm:t>
        <a:bodyPr/>
        <a:lstStyle/>
        <a:p>
          <a:endParaRPr lang="en-GB"/>
        </a:p>
      </dgm:t>
    </dgm:pt>
    <dgm:pt modelId="{3A7E25FB-E569-F44C-825F-43AF40729F2B}" type="sibTrans" cxnId="{6DFAA0AA-39D4-B14C-9174-DE1D4D7DCF3C}">
      <dgm:prSet/>
      <dgm:spPr/>
      <dgm:t>
        <a:bodyPr/>
        <a:lstStyle/>
        <a:p>
          <a:endParaRPr lang="en-GB"/>
        </a:p>
      </dgm:t>
    </dgm:pt>
    <dgm:pt modelId="{7B15F912-4545-784F-871B-437AF78F27A1}">
      <dgm:prSet custT="1"/>
      <dgm:spPr>
        <a:solidFill>
          <a:srgbClr val="2CC4D4"/>
        </a:solidFill>
      </dgm:spPr>
      <dgm:t>
        <a:bodyPr/>
        <a:lstStyle/>
        <a:p>
          <a:r>
            <a:rPr lang="en-GB" sz="2000">
              <a:solidFill>
                <a:srgbClr val="7030A0"/>
              </a:solidFill>
            </a:rPr>
            <a:t>Change Management</a:t>
          </a:r>
        </a:p>
      </dgm:t>
    </dgm:pt>
    <dgm:pt modelId="{08D8B60B-4A7A-A441-9076-EB71D0D4D7EA}" type="parTrans" cxnId="{9BA6E4AC-780A-4549-9ECB-FC62D7C37BB9}">
      <dgm:prSet/>
      <dgm:spPr/>
      <dgm:t>
        <a:bodyPr/>
        <a:lstStyle/>
        <a:p>
          <a:endParaRPr lang="en-GB"/>
        </a:p>
      </dgm:t>
    </dgm:pt>
    <dgm:pt modelId="{B53E6409-1B43-2345-8EF5-4B110BBF9D26}" type="sibTrans" cxnId="{9BA6E4AC-780A-4549-9ECB-FC62D7C37BB9}">
      <dgm:prSet/>
      <dgm:spPr/>
      <dgm:t>
        <a:bodyPr/>
        <a:lstStyle/>
        <a:p>
          <a:endParaRPr lang="en-GB"/>
        </a:p>
      </dgm:t>
    </dgm:pt>
    <dgm:pt modelId="{1938459D-518C-544D-898A-7A199556F61D}">
      <dgm:prSet custT="1"/>
      <dgm:spPr>
        <a:solidFill>
          <a:srgbClr val="2CC4D4"/>
        </a:solidFill>
      </dgm:spPr>
      <dgm:t>
        <a:bodyPr/>
        <a:lstStyle/>
        <a:p>
          <a:r>
            <a:rPr lang="en-GB" sz="2000">
              <a:solidFill>
                <a:srgbClr val="7030A0"/>
              </a:solidFill>
            </a:rPr>
            <a:t>Financial Management</a:t>
          </a:r>
        </a:p>
      </dgm:t>
    </dgm:pt>
    <dgm:pt modelId="{86507028-6B37-CE45-94E7-1BD48BB64AD2}" type="parTrans" cxnId="{9B8B7F9D-56DB-AA42-8C13-052BCBA9CADC}">
      <dgm:prSet/>
      <dgm:spPr/>
      <dgm:t>
        <a:bodyPr/>
        <a:lstStyle/>
        <a:p>
          <a:endParaRPr lang="en-GB"/>
        </a:p>
      </dgm:t>
    </dgm:pt>
    <dgm:pt modelId="{E9CFCDF1-F283-8D45-83DB-EEFFA0119D52}" type="sibTrans" cxnId="{9B8B7F9D-56DB-AA42-8C13-052BCBA9CADC}">
      <dgm:prSet/>
      <dgm:spPr/>
      <dgm:t>
        <a:bodyPr/>
        <a:lstStyle/>
        <a:p>
          <a:endParaRPr lang="en-GB"/>
        </a:p>
      </dgm:t>
    </dgm:pt>
    <dgm:pt modelId="{C458BE1C-FBBC-E140-9BFC-5F6D59D2056B}">
      <dgm:prSet custT="1"/>
      <dgm:spPr>
        <a:solidFill>
          <a:srgbClr val="2CC4D4"/>
        </a:solidFill>
      </dgm:spPr>
      <dgm:t>
        <a:bodyPr/>
        <a:lstStyle/>
        <a:p>
          <a:r>
            <a:rPr lang="en-GB" sz="2000">
              <a:solidFill>
                <a:srgbClr val="7030A0"/>
              </a:solidFill>
            </a:rPr>
            <a:t>Portfolio/</a:t>
          </a:r>
        </a:p>
        <a:p>
          <a:r>
            <a:rPr lang="en-GB" sz="2000">
              <a:solidFill>
                <a:srgbClr val="7030A0"/>
              </a:solidFill>
            </a:rPr>
            <a:t>Programme Management</a:t>
          </a:r>
        </a:p>
      </dgm:t>
    </dgm:pt>
    <dgm:pt modelId="{C635E102-8234-694C-BC76-1545452FC939}" type="parTrans" cxnId="{834D2312-A653-2443-95AE-5567F7AC75C0}">
      <dgm:prSet/>
      <dgm:spPr/>
      <dgm:t>
        <a:bodyPr/>
        <a:lstStyle/>
        <a:p>
          <a:endParaRPr lang="en-GB"/>
        </a:p>
      </dgm:t>
    </dgm:pt>
    <dgm:pt modelId="{71C7DF71-41DD-304F-9B7A-A69C886F8822}" type="sibTrans" cxnId="{834D2312-A653-2443-95AE-5567F7AC75C0}">
      <dgm:prSet/>
      <dgm:spPr/>
      <dgm:t>
        <a:bodyPr/>
        <a:lstStyle/>
        <a:p>
          <a:endParaRPr lang="en-GB"/>
        </a:p>
      </dgm:t>
    </dgm:pt>
    <dgm:pt modelId="{CA3BC6C6-F1C0-3141-A6C4-499A0A3C3B10}">
      <dgm:prSet custT="1"/>
      <dgm:spPr>
        <a:solidFill>
          <a:srgbClr val="2CC4D4"/>
        </a:solidFill>
        <a:ln w="12700" cap="flat" cmpd="sng" algn="ctr">
          <a:solidFill>
            <a:prstClr val="white">
              <a:hueOff val="0"/>
              <a:satOff val="0"/>
              <a:lumOff val="0"/>
              <a:alphaOff val="0"/>
            </a:prstClr>
          </a:solidFill>
          <a:prstDash val="solid"/>
          <a:miter lim="800000"/>
        </a:ln>
        <a:effectLst/>
      </dgm:spPr>
      <dgm:t>
        <a:bodyPr spcFirstLastPara="0" vert="horz" wrap="square" lIns="17145" tIns="17145" rIns="17145" bIns="17145" numCol="1" spcCol="1270" anchor="ctr" anchorCtr="0"/>
        <a:lstStyle/>
        <a:p>
          <a:pPr marL="0" lvl="0" indent="0" algn="ctr" defTabSz="400050">
            <a:lnSpc>
              <a:spcPct val="90000"/>
            </a:lnSpc>
            <a:spcBef>
              <a:spcPct val="0"/>
            </a:spcBef>
            <a:spcAft>
              <a:spcPct val="35000"/>
            </a:spcAft>
            <a:buNone/>
          </a:pPr>
          <a:r>
            <a:rPr lang="en-GB" sz="2000" kern="1200">
              <a:solidFill>
                <a:srgbClr val="7030A0"/>
              </a:solidFill>
              <a:latin typeface="Calibri" panose="020F0502020204030204"/>
              <a:ea typeface="+mn-ea"/>
              <a:cs typeface="+mn-cs"/>
            </a:rPr>
            <a:t>Strategy</a:t>
          </a:r>
        </a:p>
      </dgm:t>
    </dgm:pt>
    <dgm:pt modelId="{8FC48C94-37B9-0B42-B914-0783E0700494}" type="parTrans" cxnId="{3596081A-B615-A241-85C7-4820365AB775}">
      <dgm:prSet/>
      <dgm:spPr/>
      <dgm:t>
        <a:bodyPr/>
        <a:lstStyle/>
        <a:p>
          <a:endParaRPr lang="en-GB"/>
        </a:p>
      </dgm:t>
    </dgm:pt>
    <dgm:pt modelId="{70C93BC1-168C-D043-9146-75919D400519}" type="sibTrans" cxnId="{3596081A-B615-A241-85C7-4820365AB775}">
      <dgm:prSet/>
      <dgm:spPr/>
      <dgm:t>
        <a:bodyPr/>
        <a:lstStyle/>
        <a:p>
          <a:endParaRPr lang="en-GB"/>
        </a:p>
      </dgm:t>
    </dgm:pt>
    <dgm:pt modelId="{848628A6-1C6E-3B40-94DC-9B40EE1D0579}" type="pres">
      <dgm:prSet presAssocID="{EA65165A-7938-3645-A583-A3FEB4AC46F9}" presName="cycle" presStyleCnt="0">
        <dgm:presLayoutVars>
          <dgm:chMax val="1"/>
          <dgm:dir/>
          <dgm:animLvl val="ctr"/>
          <dgm:resizeHandles val="exact"/>
        </dgm:presLayoutVars>
      </dgm:prSet>
      <dgm:spPr/>
    </dgm:pt>
    <dgm:pt modelId="{CC5982B2-C5B2-6142-B13C-6FE87B78CAA0}" type="pres">
      <dgm:prSet presAssocID="{2FBEDB57-9845-AD46-A656-A5011DB88A2D}" presName="centerShape" presStyleLbl="node0" presStyleIdx="0" presStyleCnt="1"/>
      <dgm:spPr/>
    </dgm:pt>
    <dgm:pt modelId="{2424EA31-D1FE-B440-9F66-2B031E7AE8B7}" type="pres">
      <dgm:prSet presAssocID="{08D8B60B-4A7A-A441-9076-EB71D0D4D7EA}" presName="parTrans" presStyleLbl="bgSibTrans2D1" presStyleIdx="0" presStyleCnt="6"/>
      <dgm:spPr/>
    </dgm:pt>
    <dgm:pt modelId="{023A022E-1F13-A441-8E6F-A8EC5F93A37B}" type="pres">
      <dgm:prSet presAssocID="{7B15F912-4545-784F-871B-437AF78F27A1}" presName="node" presStyleLbl="node1" presStyleIdx="0" presStyleCnt="6">
        <dgm:presLayoutVars>
          <dgm:bulletEnabled val="1"/>
        </dgm:presLayoutVars>
      </dgm:prSet>
      <dgm:spPr/>
    </dgm:pt>
    <dgm:pt modelId="{A9234B75-FE17-A045-957C-3A2E5AAD9EF0}" type="pres">
      <dgm:prSet presAssocID="{04838847-0A4A-FB4B-A3EC-019B72370F74}" presName="parTrans" presStyleLbl="bgSibTrans2D1" presStyleIdx="1" presStyleCnt="6"/>
      <dgm:spPr/>
    </dgm:pt>
    <dgm:pt modelId="{9D49679E-7CB3-E746-B6DF-6E0E58A880C3}" type="pres">
      <dgm:prSet presAssocID="{F1F6D9A9-68B9-F440-82BD-F50487278C35}" presName="node" presStyleLbl="node1" presStyleIdx="1" presStyleCnt="6" custScaleX="134547" custScaleY="148304">
        <dgm:presLayoutVars>
          <dgm:bulletEnabled val="1"/>
        </dgm:presLayoutVars>
      </dgm:prSet>
      <dgm:spPr/>
    </dgm:pt>
    <dgm:pt modelId="{5498D5E0-C705-D741-8EDC-955EB902DBDB}" type="pres">
      <dgm:prSet presAssocID="{207AB0A6-E3A6-C94C-A2B1-DCDCE3D0DDE8}" presName="parTrans" presStyleLbl="bgSibTrans2D1" presStyleIdx="2" presStyleCnt="6"/>
      <dgm:spPr/>
    </dgm:pt>
    <dgm:pt modelId="{CFB2193E-9DA2-E442-82BA-AB085534308D}" type="pres">
      <dgm:prSet presAssocID="{3BDF7495-ACD1-474F-A4CC-2F322151132E}" presName="node" presStyleLbl="node1" presStyleIdx="2" presStyleCnt="6" custScaleX="146161" custScaleY="134247" custRadScaleRad="94488" custRadScaleInc="-3195">
        <dgm:presLayoutVars>
          <dgm:bulletEnabled val="1"/>
        </dgm:presLayoutVars>
      </dgm:prSet>
      <dgm:spPr/>
    </dgm:pt>
    <dgm:pt modelId="{E05720EF-A008-CE4F-959F-2820F293F4BE}" type="pres">
      <dgm:prSet presAssocID="{86507028-6B37-CE45-94E7-1BD48BB64AD2}" presName="parTrans" presStyleLbl="bgSibTrans2D1" presStyleIdx="3" presStyleCnt="6"/>
      <dgm:spPr/>
    </dgm:pt>
    <dgm:pt modelId="{97AE22E7-3D71-AD4E-96BC-04876A7A8A74}" type="pres">
      <dgm:prSet presAssocID="{1938459D-518C-544D-898A-7A199556F61D}" presName="node" presStyleLbl="node1" presStyleIdx="3" presStyleCnt="6">
        <dgm:presLayoutVars>
          <dgm:bulletEnabled val="1"/>
        </dgm:presLayoutVars>
      </dgm:prSet>
      <dgm:spPr/>
    </dgm:pt>
    <dgm:pt modelId="{264A0340-C66E-B14B-B80B-CB9BAE1D296F}" type="pres">
      <dgm:prSet presAssocID="{C635E102-8234-694C-BC76-1545452FC939}" presName="parTrans" presStyleLbl="bgSibTrans2D1" presStyleIdx="4" presStyleCnt="6"/>
      <dgm:spPr/>
    </dgm:pt>
    <dgm:pt modelId="{62384672-B67C-F04D-9182-1D30BB6C788D}" type="pres">
      <dgm:prSet presAssocID="{C458BE1C-FBBC-E140-9BFC-5F6D59D2056B}" presName="node" presStyleLbl="node1" presStyleIdx="4" presStyleCnt="6">
        <dgm:presLayoutVars>
          <dgm:bulletEnabled val="1"/>
        </dgm:presLayoutVars>
      </dgm:prSet>
      <dgm:spPr/>
    </dgm:pt>
    <dgm:pt modelId="{BA195101-8C4E-9648-AE10-D4B78F7CFB95}" type="pres">
      <dgm:prSet presAssocID="{8FC48C94-37B9-0B42-B914-0783E0700494}" presName="parTrans" presStyleLbl="bgSibTrans2D1" presStyleIdx="5" presStyleCnt="6"/>
      <dgm:spPr/>
    </dgm:pt>
    <dgm:pt modelId="{B975BC4E-CF66-3642-A5DA-BC6A0E1C8EE5}" type="pres">
      <dgm:prSet presAssocID="{CA3BC6C6-F1C0-3141-A6C4-499A0A3C3B10}" presName="node" presStyleLbl="node1" presStyleIdx="5" presStyleCnt="6">
        <dgm:presLayoutVars>
          <dgm:bulletEnabled val="1"/>
        </dgm:presLayoutVars>
      </dgm:prSet>
      <dgm:spPr>
        <a:xfrm>
          <a:off x="5704278" y="3460804"/>
          <a:ext cx="1316738" cy="1053390"/>
        </a:xfrm>
        <a:prstGeom prst="roundRect">
          <a:avLst>
            <a:gd name="adj" fmla="val 10000"/>
          </a:avLst>
        </a:prstGeom>
      </dgm:spPr>
    </dgm:pt>
  </dgm:ptLst>
  <dgm:cxnLst>
    <dgm:cxn modelId="{55FB590F-E025-0547-8ACE-9B088F19C6B6}" type="presOf" srcId="{C635E102-8234-694C-BC76-1545452FC939}" destId="{264A0340-C66E-B14B-B80B-CB9BAE1D296F}" srcOrd="0" destOrd="0" presId="urn:microsoft.com/office/officeart/2005/8/layout/radial4"/>
    <dgm:cxn modelId="{834D2312-A653-2443-95AE-5567F7AC75C0}" srcId="{2FBEDB57-9845-AD46-A656-A5011DB88A2D}" destId="{C458BE1C-FBBC-E140-9BFC-5F6D59D2056B}" srcOrd="4" destOrd="0" parTransId="{C635E102-8234-694C-BC76-1545452FC939}" sibTransId="{71C7DF71-41DD-304F-9B7A-A69C886F8822}"/>
    <dgm:cxn modelId="{87909B16-5419-3046-910F-D8A24A4F0795}" type="presOf" srcId="{3BDF7495-ACD1-474F-A4CC-2F322151132E}" destId="{CFB2193E-9DA2-E442-82BA-AB085534308D}" srcOrd="0" destOrd="0" presId="urn:microsoft.com/office/officeart/2005/8/layout/radial4"/>
    <dgm:cxn modelId="{3596081A-B615-A241-85C7-4820365AB775}" srcId="{2FBEDB57-9845-AD46-A656-A5011DB88A2D}" destId="{CA3BC6C6-F1C0-3141-A6C4-499A0A3C3B10}" srcOrd="5" destOrd="0" parTransId="{8FC48C94-37B9-0B42-B914-0783E0700494}" sibTransId="{70C93BC1-168C-D043-9146-75919D400519}"/>
    <dgm:cxn modelId="{71EA3E21-2013-5546-87D1-E1239E664E55}" srcId="{EA65165A-7938-3645-A583-A3FEB4AC46F9}" destId="{2FBEDB57-9845-AD46-A656-A5011DB88A2D}" srcOrd="0" destOrd="0" parTransId="{6BBA9234-4C0E-834D-8EB3-4AF7332AC41B}" sibTransId="{4ED0B4A0-90C2-8240-8569-2B0E7A9D3DF2}"/>
    <dgm:cxn modelId="{D1C2E027-D93D-2A48-A993-867E08DC7A4F}" type="presOf" srcId="{CA3BC6C6-F1C0-3141-A6C4-499A0A3C3B10}" destId="{B975BC4E-CF66-3642-A5DA-BC6A0E1C8EE5}" srcOrd="0" destOrd="0" presId="urn:microsoft.com/office/officeart/2005/8/layout/radial4"/>
    <dgm:cxn modelId="{D847762E-833C-0D40-8BC7-20B2B52A4911}" srcId="{2FBEDB57-9845-AD46-A656-A5011DB88A2D}" destId="{F1F6D9A9-68B9-F440-82BD-F50487278C35}" srcOrd="1" destOrd="0" parTransId="{04838847-0A4A-FB4B-A3EC-019B72370F74}" sibTransId="{503F8C1B-E85D-324C-8E48-2D055FD94A6B}"/>
    <dgm:cxn modelId="{717C343D-4CD1-574B-BC48-75A070A0BD42}" type="presOf" srcId="{C458BE1C-FBBC-E140-9BFC-5F6D59D2056B}" destId="{62384672-B67C-F04D-9182-1D30BB6C788D}" srcOrd="0" destOrd="0" presId="urn:microsoft.com/office/officeart/2005/8/layout/radial4"/>
    <dgm:cxn modelId="{AC07F75F-B96A-244F-A5ED-C447533F6E4F}" type="presOf" srcId="{EA65165A-7938-3645-A583-A3FEB4AC46F9}" destId="{848628A6-1C6E-3B40-94DC-9B40EE1D0579}" srcOrd="0" destOrd="0" presId="urn:microsoft.com/office/officeart/2005/8/layout/radial4"/>
    <dgm:cxn modelId="{9B8B7F9D-56DB-AA42-8C13-052BCBA9CADC}" srcId="{2FBEDB57-9845-AD46-A656-A5011DB88A2D}" destId="{1938459D-518C-544D-898A-7A199556F61D}" srcOrd="3" destOrd="0" parTransId="{86507028-6B37-CE45-94E7-1BD48BB64AD2}" sibTransId="{E9CFCDF1-F283-8D45-83DB-EEFFA0119D52}"/>
    <dgm:cxn modelId="{6DFAA0AA-39D4-B14C-9174-DE1D4D7DCF3C}" srcId="{2FBEDB57-9845-AD46-A656-A5011DB88A2D}" destId="{3BDF7495-ACD1-474F-A4CC-2F322151132E}" srcOrd="2" destOrd="0" parTransId="{207AB0A6-E3A6-C94C-A2B1-DCDCE3D0DDE8}" sibTransId="{3A7E25FB-E569-F44C-825F-43AF40729F2B}"/>
    <dgm:cxn modelId="{9BA6E4AC-780A-4549-9ECB-FC62D7C37BB9}" srcId="{2FBEDB57-9845-AD46-A656-A5011DB88A2D}" destId="{7B15F912-4545-784F-871B-437AF78F27A1}" srcOrd="0" destOrd="0" parTransId="{08D8B60B-4A7A-A441-9076-EB71D0D4D7EA}" sibTransId="{B53E6409-1B43-2345-8EF5-4B110BBF9D26}"/>
    <dgm:cxn modelId="{2E9F8DB0-8F90-AC43-9617-F15F0D9182B5}" type="presOf" srcId="{1938459D-518C-544D-898A-7A199556F61D}" destId="{97AE22E7-3D71-AD4E-96BC-04876A7A8A74}" srcOrd="0" destOrd="0" presId="urn:microsoft.com/office/officeart/2005/8/layout/radial4"/>
    <dgm:cxn modelId="{C692F5B5-F9F0-264A-865F-4B6B73D1DCD9}" type="presOf" srcId="{7B15F912-4545-784F-871B-437AF78F27A1}" destId="{023A022E-1F13-A441-8E6F-A8EC5F93A37B}" srcOrd="0" destOrd="0" presId="urn:microsoft.com/office/officeart/2005/8/layout/radial4"/>
    <dgm:cxn modelId="{04CCE2B6-BC33-2E4C-A047-90AFE451DED1}" type="presOf" srcId="{207AB0A6-E3A6-C94C-A2B1-DCDCE3D0DDE8}" destId="{5498D5E0-C705-D741-8EDC-955EB902DBDB}" srcOrd="0" destOrd="0" presId="urn:microsoft.com/office/officeart/2005/8/layout/radial4"/>
    <dgm:cxn modelId="{D82674CA-694B-1342-ACF3-C89626766853}" type="presOf" srcId="{04838847-0A4A-FB4B-A3EC-019B72370F74}" destId="{A9234B75-FE17-A045-957C-3A2E5AAD9EF0}" srcOrd="0" destOrd="0" presId="urn:microsoft.com/office/officeart/2005/8/layout/radial4"/>
    <dgm:cxn modelId="{52BBC4D1-470D-8B40-BBF7-93F206188C16}" type="presOf" srcId="{86507028-6B37-CE45-94E7-1BD48BB64AD2}" destId="{E05720EF-A008-CE4F-959F-2820F293F4BE}" srcOrd="0" destOrd="0" presId="urn:microsoft.com/office/officeart/2005/8/layout/radial4"/>
    <dgm:cxn modelId="{5B407BDA-9104-6041-9BFA-8A28254D5647}" type="presOf" srcId="{F1F6D9A9-68B9-F440-82BD-F50487278C35}" destId="{9D49679E-7CB3-E746-B6DF-6E0E58A880C3}" srcOrd="0" destOrd="0" presId="urn:microsoft.com/office/officeart/2005/8/layout/radial4"/>
    <dgm:cxn modelId="{52C5B7E1-8C30-7D48-85B7-D8FDA2213E87}" type="presOf" srcId="{08D8B60B-4A7A-A441-9076-EB71D0D4D7EA}" destId="{2424EA31-D1FE-B440-9F66-2B031E7AE8B7}" srcOrd="0" destOrd="0" presId="urn:microsoft.com/office/officeart/2005/8/layout/radial4"/>
    <dgm:cxn modelId="{C9C2DFE7-9CE7-9842-BF8F-47AFB1A36160}" type="presOf" srcId="{8FC48C94-37B9-0B42-B914-0783E0700494}" destId="{BA195101-8C4E-9648-AE10-D4B78F7CFB95}" srcOrd="0" destOrd="0" presId="urn:microsoft.com/office/officeart/2005/8/layout/radial4"/>
    <dgm:cxn modelId="{681A3BF9-9BC0-BD45-B54F-D13536609E0B}" type="presOf" srcId="{2FBEDB57-9845-AD46-A656-A5011DB88A2D}" destId="{CC5982B2-C5B2-6142-B13C-6FE87B78CAA0}" srcOrd="0" destOrd="0" presId="urn:microsoft.com/office/officeart/2005/8/layout/radial4"/>
    <dgm:cxn modelId="{D409270D-A5A7-E948-932C-5B9018668406}" type="presParOf" srcId="{848628A6-1C6E-3B40-94DC-9B40EE1D0579}" destId="{CC5982B2-C5B2-6142-B13C-6FE87B78CAA0}" srcOrd="0" destOrd="0" presId="urn:microsoft.com/office/officeart/2005/8/layout/radial4"/>
    <dgm:cxn modelId="{DC439845-76E4-F241-9002-DB00EAEEB9F9}" type="presParOf" srcId="{848628A6-1C6E-3B40-94DC-9B40EE1D0579}" destId="{2424EA31-D1FE-B440-9F66-2B031E7AE8B7}" srcOrd="1" destOrd="0" presId="urn:microsoft.com/office/officeart/2005/8/layout/radial4"/>
    <dgm:cxn modelId="{DDF2F912-65C6-954F-8A05-4AC191132277}" type="presParOf" srcId="{848628A6-1C6E-3B40-94DC-9B40EE1D0579}" destId="{023A022E-1F13-A441-8E6F-A8EC5F93A37B}" srcOrd="2" destOrd="0" presId="urn:microsoft.com/office/officeart/2005/8/layout/radial4"/>
    <dgm:cxn modelId="{554125EA-AE07-A349-AC0F-D1FD75E5A405}" type="presParOf" srcId="{848628A6-1C6E-3B40-94DC-9B40EE1D0579}" destId="{A9234B75-FE17-A045-957C-3A2E5AAD9EF0}" srcOrd="3" destOrd="0" presId="urn:microsoft.com/office/officeart/2005/8/layout/radial4"/>
    <dgm:cxn modelId="{2C186D5E-6320-D241-95B4-65486F8E4D38}" type="presParOf" srcId="{848628A6-1C6E-3B40-94DC-9B40EE1D0579}" destId="{9D49679E-7CB3-E746-B6DF-6E0E58A880C3}" srcOrd="4" destOrd="0" presId="urn:microsoft.com/office/officeart/2005/8/layout/radial4"/>
    <dgm:cxn modelId="{9E674CEB-9E87-2544-97E9-EB3673FF362D}" type="presParOf" srcId="{848628A6-1C6E-3B40-94DC-9B40EE1D0579}" destId="{5498D5E0-C705-D741-8EDC-955EB902DBDB}" srcOrd="5" destOrd="0" presId="urn:microsoft.com/office/officeart/2005/8/layout/radial4"/>
    <dgm:cxn modelId="{04473F83-5DC6-3242-8D31-88454937CDFB}" type="presParOf" srcId="{848628A6-1C6E-3B40-94DC-9B40EE1D0579}" destId="{CFB2193E-9DA2-E442-82BA-AB085534308D}" srcOrd="6" destOrd="0" presId="urn:microsoft.com/office/officeart/2005/8/layout/radial4"/>
    <dgm:cxn modelId="{B46A3B75-17D9-3A41-9E5E-1F357CE9C498}" type="presParOf" srcId="{848628A6-1C6E-3B40-94DC-9B40EE1D0579}" destId="{E05720EF-A008-CE4F-959F-2820F293F4BE}" srcOrd="7" destOrd="0" presId="urn:microsoft.com/office/officeart/2005/8/layout/radial4"/>
    <dgm:cxn modelId="{FD805743-B877-844A-8AFE-6BC2962A3EB7}" type="presParOf" srcId="{848628A6-1C6E-3B40-94DC-9B40EE1D0579}" destId="{97AE22E7-3D71-AD4E-96BC-04876A7A8A74}" srcOrd="8" destOrd="0" presId="urn:microsoft.com/office/officeart/2005/8/layout/radial4"/>
    <dgm:cxn modelId="{3AA8994B-C31A-3D48-AE57-2F663354D79A}" type="presParOf" srcId="{848628A6-1C6E-3B40-94DC-9B40EE1D0579}" destId="{264A0340-C66E-B14B-B80B-CB9BAE1D296F}" srcOrd="9" destOrd="0" presId="urn:microsoft.com/office/officeart/2005/8/layout/radial4"/>
    <dgm:cxn modelId="{312662A1-F019-044C-A43B-9BB120950457}" type="presParOf" srcId="{848628A6-1C6E-3B40-94DC-9B40EE1D0579}" destId="{62384672-B67C-F04D-9182-1D30BB6C788D}" srcOrd="10" destOrd="0" presId="urn:microsoft.com/office/officeart/2005/8/layout/radial4"/>
    <dgm:cxn modelId="{E34E8791-F96F-7045-AE92-4D1257E66BCC}" type="presParOf" srcId="{848628A6-1C6E-3B40-94DC-9B40EE1D0579}" destId="{BA195101-8C4E-9648-AE10-D4B78F7CFB95}" srcOrd="11" destOrd="0" presId="urn:microsoft.com/office/officeart/2005/8/layout/radial4"/>
    <dgm:cxn modelId="{3C36F549-917B-8E40-91E0-E96E5A0CB504}" type="presParOf" srcId="{848628A6-1C6E-3B40-94DC-9B40EE1D0579}" destId="{B975BC4E-CF66-3642-A5DA-BC6A0E1C8EE5}" srcOrd="1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ECD9D-D179-1D49-BA6E-A7C5DD1BC9AC}">
      <dsp:nvSpPr>
        <dsp:cNvPr id="0" name=""/>
        <dsp:cNvSpPr/>
      </dsp:nvSpPr>
      <dsp:spPr>
        <a:xfrm>
          <a:off x="1822580" y="671639"/>
          <a:ext cx="4492988" cy="4492988"/>
        </a:xfrm>
        <a:prstGeom prst="blockArc">
          <a:avLst>
            <a:gd name="adj1" fmla="val 1188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35F7BD-E3D2-2B4C-A5DA-054E4BC6AA6B}">
      <dsp:nvSpPr>
        <dsp:cNvPr id="0" name=""/>
        <dsp:cNvSpPr/>
      </dsp:nvSpPr>
      <dsp:spPr>
        <a:xfrm>
          <a:off x="1822580" y="671639"/>
          <a:ext cx="4492988" cy="4492988"/>
        </a:xfrm>
        <a:prstGeom prst="blockArc">
          <a:avLst>
            <a:gd name="adj1" fmla="val 7560000"/>
            <a:gd name="adj2" fmla="val 1188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7D1E9D-C164-EC44-84C9-BDDD2B148F9F}">
      <dsp:nvSpPr>
        <dsp:cNvPr id="0" name=""/>
        <dsp:cNvSpPr/>
      </dsp:nvSpPr>
      <dsp:spPr>
        <a:xfrm>
          <a:off x="1822580" y="671639"/>
          <a:ext cx="4492988" cy="4492988"/>
        </a:xfrm>
        <a:prstGeom prst="blockArc">
          <a:avLst>
            <a:gd name="adj1" fmla="val 3240000"/>
            <a:gd name="adj2" fmla="val 756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F57F97-08DB-3F44-B38F-7DFE5475DDD1}">
      <dsp:nvSpPr>
        <dsp:cNvPr id="0" name=""/>
        <dsp:cNvSpPr/>
      </dsp:nvSpPr>
      <dsp:spPr>
        <a:xfrm>
          <a:off x="1822580" y="671639"/>
          <a:ext cx="4492988" cy="4492988"/>
        </a:xfrm>
        <a:prstGeom prst="blockArc">
          <a:avLst>
            <a:gd name="adj1" fmla="val 20520000"/>
            <a:gd name="adj2" fmla="val 324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0D0E06-80B2-BD40-8384-222CC8D0550F}">
      <dsp:nvSpPr>
        <dsp:cNvPr id="0" name=""/>
        <dsp:cNvSpPr/>
      </dsp:nvSpPr>
      <dsp:spPr>
        <a:xfrm>
          <a:off x="1822580" y="671639"/>
          <a:ext cx="4492988" cy="4492988"/>
        </a:xfrm>
        <a:prstGeom prst="blockArc">
          <a:avLst>
            <a:gd name="adj1" fmla="val 16200000"/>
            <a:gd name="adj2" fmla="val 2052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B62835-4160-EF48-8925-BDDA6A4FD6A8}">
      <dsp:nvSpPr>
        <dsp:cNvPr id="0" name=""/>
        <dsp:cNvSpPr/>
      </dsp:nvSpPr>
      <dsp:spPr>
        <a:xfrm>
          <a:off x="2970824" y="1937284"/>
          <a:ext cx="2066326" cy="2066326"/>
        </a:xfrm>
        <a:prstGeom prst="ellipse">
          <a:avLst/>
        </a:prstGeom>
        <a:solidFill>
          <a:srgbClr val="3300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2019 </a:t>
          </a:r>
        </a:p>
        <a:p>
          <a:pPr marL="0" lvl="0" indent="0" algn="ctr" defTabSz="1022350">
            <a:lnSpc>
              <a:spcPct val="90000"/>
            </a:lnSpc>
            <a:spcBef>
              <a:spcPct val="0"/>
            </a:spcBef>
            <a:spcAft>
              <a:spcPct val="35000"/>
            </a:spcAft>
            <a:buNone/>
          </a:pPr>
          <a:r>
            <a:rPr lang="en-GB" sz="2300" kern="1200"/>
            <a:t>Share2Care Established</a:t>
          </a:r>
        </a:p>
      </dsp:txBody>
      <dsp:txXfrm>
        <a:off x="3273430" y="2239890"/>
        <a:ext cx="1461114" cy="1461114"/>
      </dsp:txXfrm>
    </dsp:sp>
    <dsp:sp modelId="{47FC93F1-CD8D-6F4A-AF0C-C7372920E6C2}">
      <dsp:nvSpPr>
        <dsp:cNvPr id="0" name=""/>
        <dsp:cNvSpPr/>
      </dsp:nvSpPr>
      <dsp:spPr>
        <a:xfrm>
          <a:off x="3345860" y="496"/>
          <a:ext cx="1446428" cy="1446428"/>
        </a:xfrm>
        <a:prstGeom prst="ellipse">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2</a:t>
          </a:r>
          <a:r>
            <a:rPr lang="en-GB" sz="1400" b="1" kern="1200"/>
            <a:t> </a:t>
          </a:r>
        </a:p>
        <a:p>
          <a:pPr marL="0" lvl="0" indent="0" algn="ctr" defTabSz="889000">
            <a:lnSpc>
              <a:spcPct val="90000"/>
            </a:lnSpc>
            <a:spcBef>
              <a:spcPct val="0"/>
            </a:spcBef>
            <a:spcAft>
              <a:spcPct val="35000"/>
            </a:spcAft>
            <a:buNone/>
          </a:pPr>
          <a:r>
            <a:rPr lang="en-GB" sz="1400" b="1" kern="1200"/>
            <a:t>ICSs</a:t>
          </a:r>
        </a:p>
      </dsp:txBody>
      <dsp:txXfrm>
        <a:off x="3557684" y="212320"/>
        <a:ext cx="1022780" cy="1022780"/>
      </dsp:txXfrm>
    </dsp:sp>
    <dsp:sp modelId="{929C501D-9537-594C-B70F-A2F3EF2141DB}">
      <dsp:nvSpPr>
        <dsp:cNvPr id="0" name=""/>
        <dsp:cNvSpPr/>
      </dsp:nvSpPr>
      <dsp:spPr>
        <a:xfrm>
          <a:off x="5432880" y="1516805"/>
          <a:ext cx="1446428" cy="1446428"/>
        </a:xfrm>
        <a:prstGeom prst="ellipse">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14</a:t>
          </a:r>
          <a:r>
            <a:rPr lang="en-GB" sz="1400" b="1" kern="1200"/>
            <a:t> </a:t>
          </a:r>
        </a:p>
        <a:p>
          <a:pPr marL="0" lvl="0" indent="0" algn="ctr" defTabSz="889000">
            <a:lnSpc>
              <a:spcPct val="90000"/>
            </a:lnSpc>
            <a:spcBef>
              <a:spcPct val="0"/>
            </a:spcBef>
            <a:spcAft>
              <a:spcPct val="35000"/>
            </a:spcAft>
            <a:buNone/>
          </a:pPr>
          <a:r>
            <a:rPr lang="en-GB" sz="1400" b="1" kern="1200"/>
            <a:t>Places</a:t>
          </a:r>
        </a:p>
      </dsp:txBody>
      <dsp:txXfrm>
        <a:off x="5644704" y="1728629"/>
        <a:ext cx="1022780" cy="1022780"/>
      </dsp:txXfrm>
    </dsp:sp>
    <dsp:sp modelId="{B7284280-081E-5B48-8D6D-7FEAA58D9394}">
      <dsp:nvSpPr>
        <dsp:cNvPr id="0" name=""/>
        <dsp:cNvSpPr/>
      </dsp:nvSpPr>
      <dsp:spPr>
        <a:xfrm>
          <a:off x="4635709" y="3970244"/>
          <a:ext cx="1446428" cy="1446428"/>
        </a:xfrm>
        <a:prstGeom prst="ellipse">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5</a:t>
          </a:r>
          <a:r>
            <a:rPr lang="en-GB" sz="1400" b="1" kern="1200"/>
            <a:t> </a:t>
          </a:r>
        </a:p>
        <a:p>
          <a:pPr marL="0" lvl="0" indent="0" algn="ctr" defTabSz="889000">
            <a:lnSpc>
              <a:spcPct val="90000"/>
            </a:lnSpc>
            <a:spcBef>
              <a:spcPct val="0"/>
            </a:spcBef>
            <a:spcAft>
              <a:spcPct val="35000"/>
            </a:spcAft>
            <a:buNone/>
          </a:pPr>
          <a:r>
            <a:rPr lang="en-GB" sz="1400" b="1" kern="1200"/>
            <a:t>Local Shared Care Records</a:t>
          </a:r>
        </a:p>
      </dsp:txBody>
      <dsp:txXfrm>
        <a:off x="4847533" y="4182068"/>
        <a:ext cx="1022780" cy="1022780"/>
      </dsp:txXfrm>
    </dsp:sp>
    <dsp:sp modelId="{F6F9F861-463E-8946-B6DB-80BD7E9031F9}">
      <dsp:nvSpPr>
        <dsp:cNvPr id="0" name=""/>
        <dsp:cNvSpPr/>
      </dsp:nvSpPr>
      <dsp:spPr>
        <a:xfrm>
          <a:off x="2056010" y="3970244"/>
          <a:ext cx="1446428" cy="1446428"/>
        </a:xfrm>
        <a:prstGeom prst="ellipse">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4.4m </a:t>
          </a:r>
          <a:r>
            <a:rPr lang="en-GB" sz="1400" b="1" kern="1200"/>
            <a:t>Population</a:t>
          </a:r>
        </a:p>
      </dsp:txBody>
      <dsp:txXfrm>
        <a:off x="2267834" y="4182068"/>
        <a:ext cx="1022780" cy="1022780"/>
      </dsp:txXfrm>
    </dsp:sp>
    <dsp:sp modelId="{74856630-FBD8-D146-9E57-42198E4BA608}">
      <dsp:nvSpPr>
        <dsp:cNvPr id="0" name=""/>
        <dsp:cNvSpPr/>
      </dsp:nvSpPr>
      <dsp:spPr>
        <a:xfrm>
          <a:off x="1258840" y="1516805"/>
          <a:ext cx="1446428" cy="1446428"/>
        </a:xfrm>
        <a:prstGeom prst="ellipse">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39</a:t>
          </a:r>
          <a:r>
            <a:rPr lang="en-GB" sz="1400" b="1" kern="1200"/>
            <a:t> </a:t>
          </a:r>
          <a:r>
            <a:rPr lang="en-GB" sz="1300" b="1" kern="1200"/>
            <a:t>Organisations</a:t>
          </a:r>
          <a:r>
            <a:rPr lang="en-GB" sz="1400" b="1" kern="1200"/>
            <a:t> connected</a:t>
          </a:r>
        </a:p>
      </dsp:txBody>
      <dsp:txXfrm>
        <a:off x="1470664" y="1728629"/>
        <a:ext cx="1022780" cy="1022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95165-787B-4444-81C1-B3176B1B1973}">
      <dsp:nvSpPr>
        <dsp:cNvPr id="0" name=""/>
        <dsp:cNvSpPr/>
      </dsp:nvSpPr>
      <dsp:spPr>
        <a:xfrm rot="10800000">
          <a:off x="1950317" y="551"/>
          <a:ext cx="8137377" cy="1565118"/>
        </a:xfrm>
        <a:prstGeom prst="homePlate">
          <a:avLst/>
        </a:prstGeom>
        <a:solidFill>
          <a:srgbClr val="833C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17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a:solidFill>
                <a:srgbClr val="2CC4D4"/>
              </a:solidFill>
            </a:rPr>
            <a:t>Keep it simple </a:t>
          </a:r>
        </a:p>
        <a:p>
          <a:pPr marL="0" lvl="0" indent="0" algn="ctr" defTabSz="1244600">
            <a:lnSpc>
              <a:spcPct val="90000"/>
            </a:lnSpc>
            <a:spcBef>
              <a:spcPct val="0"/>
            </a:spcBef>
            <a:spcAft>
              <a:spcPct val="35000"/>
            </a:spcAft>
            <a:buNone/>
          </a:pPr>
          <a:r>
            <a:rPr lang="en-GB" sz="2800" kern="1200"/>
            <a:t>ONE local high value benefit, to a high standard</a:t>
          </a:r>
        </a:p>
      </dsp:txBody>
      <dsp:txXfrm rot="10800000">
        <a:off x="2341596" y="551"/>
        <a:ext cx="7746098" cy="1565118"/>
      </dsp:txXfrm>
    </dsp:sp>
    <dsp:sp modelId="{E905B2C1-EC82-CE41-A8D2-CCEEA1C50646}">
      <dsp:nvSpPr>
        <dsp:cNvPr id="0" name=""/>
        <dsp:cNvSpPr/>
      </dsp:nvSpPr>
      <dsp:spPr>
        <a:xfrm>
          <a:off x="1412599" y="551"/>
          <a:ext cx="1565118" cy="1565118"/>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8D647F-0699-6648-AF05-92BE5F462F7D}">
      <dsp:nvSpPr>
        <dsp:cNvPr id="0" name=""/>
        <dsp:cNvSpPr/>
      </dsp:nvSpPr>
      <dsp:spPr>
        <a:xfrm rot="10800000">
          <a:off x="1950317" y="2032868"/>
          <a:ext cx="8137377" cy="1565118"/>
        </a:xfrm>
        <a:prstGeom prst="homePlate">
          <a:avLst/>
        </a:prstGeom>
        <a:solidFill>
          <a:srgbClr val="833C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17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a:solidFill>
                <a:srgbClr val="2CC4D4"/>
              </a:solidFill>
            </a:rPr>
            <a:t>Close links with National </a:t>
          </a:r>
          <a:r>
            <a:rPr lang="en-GB" sz="2800" b="1" kern="1200" err="1">
              <a:solidFill>
                <a:srgbClr val="2CC4D4"/>
              </a:solidFill>
            </a:rPr>
            <a:t>ShCR</a:t>
          </a:r>
          <a:r>
            <a:rPr lang="en-GB" sz="2800" b="1" kern="1200">
              <a:solidFill>
                <a:srgbClr val="2CC4D4"/>
              </a:solidFill>
            </a:rPr>
            <a:t> Benefits Team </a:t>
          </a:r>
          <a:r>
            <a:rPr lang="en-GB" sz="2800" b="1" kern="1200"/>
            <a:t> </a:t>
          </a:r>
          <a:r>
            <a:rPr lang="en-GB" sz="2800" kern="1200"/>
            <a:t>use existing support mechanisms</a:t>
          </a:r>
        </a:p>
      </dsp:txBody>
      <dsp:txXfrm rot="10800000">
        <a:off x="2341596" y="2032868"/>
        <a:ext cx="7746098" cy="1565118"/>
      </dsp:txXfrm>
    </dsp:sp>
    <dsp:sp modelId="{70E87246-8308-D944-B8C3-D0B886EBE58B}">
      <dsp:nvSpPr>
        <dsp:cNvPr id="0" name=""/>
        <dsp:cNvSpPr/>
      </dsp:nvSpPr>
      <dsp:spPr>
        <a:xfrm>
          <a:off x="1412599" y="2032868"/>
          <a:ext cx="1565118" cy="1565118"/>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7F2BCB-0492-CD41-B90C-44717FC6853C}">
      <dsp:nvSpPr>
        <dsp:cNvPr id="0" name=""/>
        <dsp:cNvSpPr/>
      </dsp:nvSpPr>
      <dsp:spPr>
        <a:xfrm rot="10800000">
          <a:off x="1950317" y="4065186"/>
          <a:ext cx="8137377" cy="1565118"/>
        </a:xfrm>
        <a:prstGeom prst="homePlate">
          <a:avLst/>
        </a:prstGeom>
        <a:solidFill>
          <a:srgbClr val="833C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17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a:solidFill>
                <a:srgbClr val="2CC4D4"/>
              </a:solidFill>
            </a:rPr>
            <a:t>Empower local benefits leads</a:t>
          </a:r>
          <a:r>
            <a:rPr lang="en-GB" sz="2800" b="1" kern="1200"/>
            <a:t>  </a:t>
          </a:r>
        </a:p>
        <a:p>
          <a:pPr marL="0" lvl="0" indent="0" algn="ctr" defTabSz="1244600">
            <a:lnSpc>
              <a:spcPct val="90000"/>
            </a:lnSpc>
            <a:spcBef>
              <a:spcPct val="0"/>
            </a:spcBef>
            <a:spcAft>
              <a:spcPct val="35000"/>
            </a:spcAft>
            <a:buNone/>
          </a:pPr>
          <a:r>
            <a:rPr lang="en-GB" sz="2800" kern="1200"/>
            <a:t>provide support, tools, templates, workshops, communications media</a:t>
          </a:r>
        </a:p>
      </dsp:txBody>
      <dsp:txXfrm rot="10800000">
        <a:off x="2341596" y="4065186"/>
        <a:ext cx="7746098" cy="1565118"/>
      </dsp:txXfrm>
    </dsp:sp>
    <dsp:sp modelId="{794DE2EF-9864-954E-9F91-A70B3F1FD18A}">
      <dsp:nvSpPr>
        <dsp:cNvPr id="0" name=""/>
        <dsp:cNvSpPr/>
      </dsp:nvSpPr>
      <dsp:spPr>
        <a:xfrm>
          <a:off x="1412599" y="4065186"/>
          <a:ext cx="1565118" cy="1565118"/>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982B2-C5B2-6142-B13C-6FE87B78CAA0}">
      <dsp:nvSpPr>
        <dsp:cNvPr id="0" name=""/>
        <dsp:cNvSpPr/>
      </dsp:nvSpPr>
      <dsp:spPr>
        <a:xfrm>
          <a:off x="4065179" y="3264988"/>
          <a:ext cx="2574084" cy="2574084"/>
        </a:xfrm>
        <a:prstGeom prst="ellipse">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bg1"/>
              </a:solidFill>
            </a:rPr>
            <a:t>Successful Benefits Realisation Management (BRM)</a:t>
          </a:r>
        </a:p>
      </dsp:txBody>
      <dsp:txXfrm>
        <a:off x="4442145" y="3641954"/>
        <a:ext cx="1820152" cy="1820152"/>
      </dsp:txXfrm>
    </dsp:sp>
    <dsp:sp modelId="{2424EA31-D1FE-B440-9F66-2B031E7AE8B7}">
      <dsp:nvSpPr>
        <dsp:cNvPr id="0" name=""/>
        <dsp:cNvSpPr/>
      </dsp:nvSpPr>
      <dsp:spPr>
        <a:xfrm rot="10800000">
          <a:off x="1453562" y="4185223"/>
          <a:ext cx="2467978" cy="7336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A022E-1F13-A441-8E6F-A8EC5F93A37B}">
      <dsp:nvSpPr>
        <dsp:cNvPr id="0" name=""/>
        <dsp:cNvSpPr/>
      </dsp:nvSpPr>
      <dsp:spPr>
        <a:xfrm>
          <a:off x="552632" y="3831286"/>
          <a:ext cx="1801858" cy="1441487"/>
        </a:xfrm>
        <a:prstGeom prst="roundRect">
          <a:avLst>
            <a:gd name="adj" fmla="val 10000"/>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7030A0"/>
              </a:solidFill>
            </a:rPr>
            <a:t>Change Management</a:t>
          </a:r>
        </a:p>
      </dsp:txBody>
      <dsp:txXfrm>
        <a:off x="594852" y="3873506"/>
        <a:ext cx="1717418" cy="1357047"/>
      </dsp:txXfrm>
    </dsp:sp>
    <dsp:sp modelId="{A9234B75-FE17-A045-957C-3A2E5AAD9EF0}">
      <dsp:nvSpPr>
        <dsp:cNvPr id="0" name=""/>
        <dsp:cNvSpPr/>
      </dsp:nvSpPr>
      <dsp:spPr>
        <a:xfrm rot="12960000">
          <a:off x="1962468" y="2618969"/>
          <a:ext cx="2467978" cy="7336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49679E-7CB3-E746-B6DF-6E0E58A880C3}">
      <dsp:nvSpPr>
        <dsp:cNvPr id="0" name=""/>
        <dsp:cNvSpPr/>
      </dsp:nvSpPr>
      <dsp:spPr>
        <a:xfrm>
          <a:off x="985966" y="1191564"/>
          <a:ext cx="2424346" cy="2137782"/>
        </a:xfrm>
        <a:prstGeom prst="roundRect">
          <a:avLst>
            <a:gd name="adj" fmla="val 10000"/>
          </a:avLst>
        </a:prstGeom>
        <a:solidFill>
          <a:srgbClr val="2CC4D4"/>
        </a:solidFill>
        <a:ln w="381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1" kern="1200">
              <a:solidFill>
                <a:srgbClr val="7030A0"/>
              </a:solidFill>
            </a:rPr>
            <a:t>Data/</a:t>
          </a:r>
        </a:p>
        <a:p>
          <a:pPr marL="0" lvl="0" indent="0" algn="ctr" defTabSz="889000">
            <a:lnSpc>
              <a:spcPct val="90000"/>
            </a:lnSpc>
            <a:spcBef>
              <a:spcPct val="0"/>
            </a:spcBef>
            <a:spcAft>
              <a:spcPct val="35000"/>
            </a:spcAft>
            <a:buNone/>
          </a:pPr>
          <a:r>
            <a:rPr lang="en-GB" sz="2000" b="1" kern="1200">
              <a:solidFill>
                <a:srgbClr val="7030A0"/>
              </a:solidFill>
            </a:rPr>
            <a:t>Performance Management</a:t>
          </a:r>
        </a:p>
      </dsp:txBody>
      <dsp:txXfrm>
        <a:off x="1048579" y="1254177"/>
        <a:ext cx="2299120" cy="2012556"/>
      </dsp:txXfrm>
    </dsp:sp>
    <dsp:sp modelId="{5498D5E0-C705-D741-8EDC-955EB902DBDB}">
      <dsp:nvSpPr>
        <dsp:cNvPr id="0" name=""/>
        <dsp:cNvSpPr/>
      </dsp:nvSpPr>
      <dsp:spPr>
        <a:xfrm rot="15062490">
          <a:off x="3390890" y="1772308"/>
          <a:ext cx="2264903" cy="7336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B2193E-9DA2-E442-82BA-AB085534308D}">
      <dsp:nvSpPr>
        <dsp:cNvPr id="0" name=""/>
        <dsp:cNvSpPr/>
      </dsp:nvSpPr>
      <dsp:spPr>
        <a:xfrm>
          <a:off x="2838620" y="100517"/>
          <a:ext cx="2633614" cy="1935153"/>
        </a:xfrm>
        <a:prstGeom prst="roundRect">
          <a:avLst>
            <a:gd name="adj" fmla="val 10000"/>
          </a:avLst>
        </a:prstGeom>
        <a:solidFill>
          <a:srgbClr val="2CC4D4"/>
        </a:solidFill>
        <a:ln w="41275"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1" kern="1200">
              <a:solidFill>
                <a:srgbClr val="7030A0"/>
              </a:solidFill>
            </a:rPr>
            <a:t>Communication &amp; Engagement</a:t>
          </a:r>
        </a:p>
      </dsp:txBody>
      <dsp:txXfrm>
        <a:off x="2895299" y="157196"/>
        <a:ext cx="2520256" cy="1821795"/>
      </dsp:txXfrm>
    </dsp:sp>
    <dsp:sp modelId="{E05720EF-A008-CE4F-959F-2820F293F4BE}">
      <dsp:nvSpPr>
        <dsp:cNvPr id="0" name=""/>
        <dsp:cNvSpPr/>
      </dsp:nvSpPr>
      <dsp:spPr>
        <a:xfrm rot="17280000">
          <a:off x="4941660" y="1650971"/>
          <a:ext cx="2467978" cy="7336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AE22E7-3D71-AD4E-96BC-04876A7A8A74}">
      <dsp:nvSpPr>
        <dsp:cNvPr id="0" name=""/>
        <dsp:cNvSpPr/>
      </dsp:nvSpPr>
      <dsp:spPr>
        <a:xfrm>
          <a:off x="5656044" y="123441"/>
          <a:ext cx="1801858" cy="1441487"/>
        </a:xfrm>
        <a:prstGeom prst="roundRect">
          <a:avLst>
            <a:gd name="adj" fmla="val 10000"/>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7030A0"/>
              </a:solidFill>
            </a:rPr>
            <a:t>Financial Management</a:t>
          </a:r>
        </a:p>
      </dsp:txBody>
      <dsp:txXfrm>
        <a:off x="5698264" y="165661"/>
        <a:ext cx="1717418" cy="1357047"/>
      </dsp:txXfrm>
    </dsp:sp>
    <dsp:sp modelId="{264A0340-C66E-B14B-B80B-CB9BAE1D296F}">
      <dsp:nvSpPr>
        <dsp:cNvPr id="0" name=""/>
        <dsp:cNvSpPr/>
      </dsp:nvSpPr>
      <dsp:spPr>
        <a:xfrm rot="19440000">
          <a:off x="6273995" y="2618969"/>
          <a:ext cx="2467978" cy="7336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384672-B67C-F04D-9182-1D30BB6C788D}">
      <dsp:nvSpPr>
        <dsp:cNvPr id="0" name=""/>
        <dsp:cNvSpPr/>
      </dsp:nvSpPr>
      <dsp:spPr>
        <a:xfrm>
          <a:off x="7605373" y="1539712"/>
          <a:ext cx="1801858" cy="1441487"/>
        </a:xfrm>
        <a:prstGeom prst="roundRect">
          <a:avLst>
            <a:gd name="adj" fmla="val 10000"/>
          </a:avLst>
        </a:prstGeom>
        <a:solidFill>
          <a:srgbClr val="2CC4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7030A0"/>
              </a:solidFill>
            </a:rPr>
            <a:t>Portfolio/</a:t>
          </a:r>
        </a:p>
        <a:p>
          <a:pPr marL="0" lvl="0" indent="0" algn="ctr" defTabSz="889000">
            <a:lnSpc>
              <a:spcPct val="90000"/>
            </a:lnSpc>
            <a:spcBef>
              <a:spcPct val="0"/>
            </a:spcBef>
            <a:spcAft>
              <a:spcPct val="35000"/>
            </a:spcAft>
            <a:buNone/>
          </a:pPr>
          <a:r>
            <a:rPr lang="en-GB" sz="2000" kern="1200">
              <a:solidFill>
                <a:srgbClr val="7030A0"/>
              </a:solidFill>
            </a:rPr>
            <a:t>Programme Management</a:t>
          </a:r>
        </a:p>
      </dsp:txBody>
      <dsp:txXfrm>
        <a:off x="7647593" y="1581932"/>
        <a:ext cx="1717418" cy="1357047"/>
      </dsp:txXfrm>
    </dsp:sp>
    <dsp:sp modelId="{BA195101-8C4E-9648-AE10-D4B78F7CFB95}">
      <dsp:nvSpPr>
        <dsp:cNvPr id="0" name=""/>
        <dsp:cNvSpPr/>
      </dsp:nvSpPr>
      <dsp:spPr>
        <a:xfrm>
          <a:off x="6782902" y="4185223"/>
          <a:ext cx="2467978" cy="7336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75BC4E-CF66-3642-A5DA-BC6A0E1C8EE5}">
      <dsp:nvSpPr>
        <dsp:cNvPr id="0" name=""/>
        <dsp:cNvSpPr/>
      </dsp:nvSpPr>
      <dsp:spPr>
        <a:xfrm>
          <a:off x="8349951" y="3831286"/>
          <a:ext cx="1801858" cy="1441487"/>
        </a:xfrm>
        <a:prstGeom prst="roundRect">
          <a:avLst>
            <a:gd name="adj" fmla="val 10000"/>
          </a:avLst>
        </a:prstGeom>
        <a:solidFill>
          <a:srgbClr val="2CC4D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2000" kern="1200">
              <a:solidFill>
                <a:srgbClr val="7030A0"/>
              </a:solidFill>
              <a:latin typeface="Calibri" panose="020F0502020204030204"/>
              <a:ea typeface="+mn-ea"/>
              <a:cs typeface="+mn-cs"/>
            </a:rPr>
            <a:t>Strategy</a:t>
          </a:r>
        </a:p>
      </dsp:txBody>
      <dsp:txXfrm>
        <a:off x="8392171" y="3873506"/>
        <a:ext cx="1717418" cy="135704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95D992E3-9CED-4B81-AA1B-EFFB355FCDE9}" type="datetimeFigureOut">
              <a:rPr lang="en-GB" smtClean="0"/>
              <a:t>27/04/2023</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FA262120-B3AD-41F9-AC2E-C9800997DE2B}" type="slidenum">
              <a:rPr lang="en-GB" smtClean="0"/>
              <a:t>‹#›</a:t>
            </a:fld>
            <a:endParaRPr lang="en-GB"/>
          </a:p>
        </p:txBody>
      </p:sp>
    </p:spTree>
    <p:extLst>
      <p:ext uri="{BB962C8B-B14F-4D97-AF65-F5344CB8AC3E}">
        <p14:creationId xmlns:p14="http://schemas.microsoft.com/office/powerpoint/2010/main" val="35257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ANlIihWQ5rI"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nhsengland.sharepoint.com/sites/LHCRShCRBenefits/Shared%20Documents/Forms/AllItems.aspx?id=%2Fsites%2FLHCRShCRBenefits%2FShared%20Documents%2FBenefits%20training%20and%20events%2FEvents%2FYHCR%20Summit%20March%202023%2FCarolyn%27s%20Story%20Final%2Emp4&amp;viewid=1b6092a7%2D29a4%2D43c4%2D95ae%2Dae288db1e9e9&amp;parent=%2Fsites%2FLHCRShCRBenefits%2FShared%20Documents%2FBenefits%20training%20and%20events%2FEvents%2FYHCR%20Summit%20March%202023"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it.ly/2bctWZ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gov.uk/government/publications/guide-for-effective-benefits-management-in-major-projec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1</a:t>
            </a:fld>
            <a:endParaRPr lang="en-GB"/>
          </a:p>
        </p:txBody>
      </p:sp>
    </p:spTree>
    <p:extLst>
      <p:ext uri="{BB962C8B-B14F-4D97-AF65-F5344CB8AC3E}">
        <p14:creationId xmlns:p14="http://schemas.microsoft.com/office/powerpoint/2010/main" val="341246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10</a:t>
            </a:fld>
            <a:endParaRPr lang="en-GB"/>
          </a:p>
        </p:txBody>
      </p:sp>
    </p:spTree>
    <p:extLst>
      <p:ext uri="{BB962C8B-B14F-4D97-AF65-F5344CB8AC3E}">
        <p14:creationId xmlns:p14="http://schemas.microsoft.com/office/powerpoint/2010/main" val="1152046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11</a:t>
            </a:fld>
            <a:endParaRPr lang="en-GB"/>
          </a:p>
        </p:txBody>
      </p:sp>
    </p:spTree>
    <p:extLst>
      <p:ext uri="{BB962C8B-B14F-4D97-AF65-F5344CB8AC3E}">
        <p14:creationId xmlns:p14="http://schemas.microsoft.com/office/powerpoint/2010/main" val="4008296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12</a:t>
            </a:fld>
            <a:endParaRPr lang="en-GB"/>
          </a:p>
        </p:txBody>
      </p:sp>
    </p:spTree>
    <p:extLst>
      <p:ext uri="{BB962C8B-B14F-4D97-AF65-F5344CB8AC3E}">
        <p14:creationId xmlns:p14="http://schemas.microsoft.com/office/powerpoint/2010/main" val="2410095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i="1"/>
              <a:t>Cabinet office definition – </a:t>
            </a:r>
          </a:p>
          <a:p>
            <a:r>
              <a:rPr lang="en-GB"/>
              <a:t>A gain which contributes to organisational objectives, that can be measured. </a:t>
            </a:r>
          </a:p>
          <a:p>
            <a:r>
              <a:rPr lang="en-GB"/>
              <a:t>Benefits are realised by stakeholders due to the project deliverables and the resulting outcomes and capabilities. </a:t>
            </a:r>
          </a:p>
          <a:p>
            <a:r>
              <a:rPr lang="en-GB"/>
              <a:t>Benefits are not the outcome or output in itself. </a:t>
            </a:r>
          </a:p>
        </p:txBody>
      </p:sp>
      <p:sp>
        <p:nvSpPr>
          <p:cNvPr id="4" name="Slide Number Placeholder 3"/>
          <p:cNvSpPr>
            <a:spLocks noGrp="1"/>
          </p:cNvSpPr>
          <p:nvPr>
            <p:ph type="sldNum" sz="quarter" idx="5"/>
          </p:nvPr>
        </p:nvSpPr>
        <p:spPr/>
        <p:txBody>
          <a:bodyPr/>
          <a:lstStyle/>
          <a:p>
            <a:fld id="{FA262120-B3AD-41F9-AC2E-C9800997DE2B}" type="slidenum">
              <a:rPr lang="en-GB" smtClean="0"/>
              <a:t>13</a:t>
            </a:fld>
            <a:endParaRPr lang="en-GB"/>
          </a:p>
        </p:txBody>
      </p:sp>
    </p:spTree>
    <p:extLst>
      <p:ext uri="{BB962C8B-B14F-4D97-AF65-F5344CB8AC3E}">
        <p14:creationId xmlns:p14="http://schemas.microsoft.com/office/powerpoint/2010/main" val="18932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Identify problems, not solutions - generate benefits and requirements</a:t>
            </a:r>
          </a:p>
          <a:p>
            <a:r>
              <a:rPr lang="en-GB" sz="1300"/>
              <a:t>Don’t focus on the shiny thing – what do you need? What are your requirements? How are you going to solve your problem?</a:t>
            </a:r>
          </a:p>
          <a:p>
            <a:pPr algn="l">
              <a:buFont typeface="+mj-lt"/>
              <a:buAutoNum type="arabicPeriod"/>
            </a:pPr>
            <a:r>
              <a:rPr lang="en-GB" b="0" i="0">
                <a:solidFill>
                  <a:srgbClr val="3C3C3C"/>
                </a:solidFill>
                <a:effectLst/>
              </a:rPr>
              <a:t>What is the current </a:t>
            </a:r>
            <a:r>
              <a:rPr lang="en-GB" b="1" i="0">
                <a:solidFill>
                  <a:srgbClr val="3C3C3C"/>
                </a:solidFill>
                <a:effectLst/>
              </a:rPr>
              <a:t>problem</a:t>
            </a:r>
            <a:r>
              <a:rPr lang="en-GB" b="0" i="0">
                <a:solidFill>
                  <a:srgbClr val="3C3C3C"/>
                </a:solidFill>
                <a:effectLst/>
              </a:rPr>
              <a:t>/ situation?</a:t>
            </a:r>
          </a:p>
          <a:p>
            <a:pPr algn="l">
              <a:buFont typeface="+mj-lt"/>
              <a:buAutoNum type="arabicPeriod"/>
            </a:pPr>
            <a:r>
              <a:rPr lang="en-GB" b="0" i="0">
                <a:solidFill>
                  <a:srgbClr val="3C3C3C"/>
                </a:solidFill>
                <a:effectLst/>
              </a:rPr>
              <a:t>What current and future challenges could the project resolve?</a:t>
            </a:r>
          </a:p>
          <a:p>
            <a:pPr>
              <a:buFont typeface="+mj-lt"/>
              <a:buAutoNum type="arabicPeriod"/>
            </a:pPr>
            <a:r>
              <a:rPr lang="en-GB" b="0" i="0">
                <a:solidFill>
                  <a:srgbClr val="3C3C3C"/>
                </a:solidFill>
                <a:effectLst/>
              </a:rPr>
              <a:t>What are the </a:t>
            </a:r>
            <a:r>
              <a:rPr lang="en-GB" b="1" i="0">
                <a:solidFill>
                  <a:srgbClr val="3C3C3C"/>
                </a:solidFill>
                <a:effectLst/>
              </a:rPr>
              <a:t>opportunities</a:t>
            </a:r>
            <a:r>
              <a:rPr lang="en-GB" b="0" i="0">
                <a:solidFill>
                  <a:srgbClr val="3C3C3C"/>
                </a:solidFill>
                <a:effectLst/>
              </a:rPr>
              <a:t> and the anticipated future vision? </a:t>
            </a:r>
          </a:p>
          <a:p>
            <a:r>
              <a:rPr lang="en-GB">
                <a:solidFill>
                  <a:srgbClr val="3C3C3C"/>
                </a:solidFill>
              </a:rPr>
              <a:t>Could </a:t>
            </a:r>
            <a:r>
              <a:rPr lang="en-GB" b="0" i="0">
                <a:effectLst/>
              </a:rPr>
              <a:t>you; </a:t>
            </a:r>
          </a:p>
          <a:p>
            <a:pPr marL="301981" indent="-301981">
              <a:buFont typeface="Arial" panose="020B0604020202020204" pitchFamily="34" charset="0"/>
              <a:buChar char="•"/>
            </a:pPr>
            <a:r>
              <a:rPr lang="en-GB" b="0" i="0">
                <a:effectLst/>
              </a:rPr>
              <a:t>do new things?</a:t>
            </a:r>
          </a:p>
          <a:p>
            <a:pPr marL="301981" indent="-301981">
              <a:buFont typeface="Arial" panose="020B0604020202020204" pitchFamily="34" charset="0"/>
              <a:buChar char="•"/>
            </a:pPr>
            <a:r>
              <a:rPr lang="en-GB" b="0" i="0">
                <a:effectLst/>
              </a:rPr>
              <a:t>do things better?</a:t>
            </a:r>
          </a:p>
          <a:p>
            <a:pPr marL="301981" indent="-301981">
              <a:buFont typeface="Arial" panose="020B0604020202020204" pitchFamily="34" charset="0"/>
              <a:buChar char="•"/>
            </a:pPr>
            <a:r>
              <a:rPr lang="en-GB" b="0" i="0">
                <a:effectLst/>
              </a:rPr>
              <a:t>stop doing things?</a:t>
            </a:r>
          </a:p>
          <a:p>
            <a:pPr defTabSz="966338">
              <a:defRPr/>
            </a:pPr>
            <a:r>
              <a:rPr lang="en-GB" b="0" i="0">
                <a:effectLst/>
              </a:rPr>
              <a:t>Problem statements, helps you to think through all of the possibilities &amp; work through from problems to solutions</a:t>
            </a:r>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14</a:t>
            </a:fld>
            <a:endParaRPr lang="en-GB"/>
          </a:p>
        </p:txBody>
      </p:sp>
    </p:spTree>
    <p:extLst>
      <p:ext uri="{BB962C8B-B14F-4D97-AF65-F5344CB8AC3E}">
        <p14:creationId xmlns:p14="http://schemas.microsoft.com/office/powerpoint/2010/main" val="1723064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a:solidFill>
                  <a:srgbClr val="3C3C3C"/>
                </a:solidFill>
                <a:effectLst/>
              </a:rPr>
              <a:t>Who are the stakeholders?</a:t>
            </a:r>
          </a:p>
          <a:p>
            <a:pPr>
              <a:buFont typeface="+mj-lt"/>
              <a:buAutoNum type="arabicPeriod"/>
            </a:pPr>
            <a:r>
              <a:rPr lang="en-GB">
                <a:solidFill>
                  <a:srgbClr val="3C3C3C"/>
                </a:solidFill>
              </a:rPr>
              <a:t>Do you have executive endorsement? – this will make it much easier to engage busy stakeholders</a:t>
            </a:r>
            <a:endParaRPr lang="en-GB" b="0" i="0">
              <a:solidFill>
                <a:srgbClr val="3C3C3C"/>
              </a:solidFill>
              <a:effectLst/>
            </a:endParaRPr>
          </a:p>
          <a:p>
            <a:pPr algn="l">
              <a:buFont typeface="+mj-lt"/>
              <a:buAutoNum type="arabicPeriod"/>
            </a:pPr>
            <a:r>
              <a:rPr lang="en-GB" b="0" i="0">
                <a:solidFill>
                  <a:srgbClr val="3C3C3C"/>
                </a:solidFill>
                <a:effectLst/>
              </a:rPr>
              <a:t>What are the stakeholders aims, expectations?</a:t>
            </a:r>
          </a:p>
          <a:p>
            <a:pPr algn="l">
              <a:buFont typeface="+mj-lt"/>
              <a:buAutoNum type="arabicPeriod"/>
            </a:pPr>
            <a:r>
              <a:rPr lang="en-GB" b="0" i="0">
                <a:solidFill>
                  <a:srgbClr val="3C3C3C"/>
                </a:solidFill>
                <a:effectLst/>
              </a:rPr>
              <a:t>What are the stakeholders concerns/ fears?</a:t>
            </a:r>
          </a:p>
          <a:p>
            <a:pPr algn="l">
              <a:buFont typeface="+mj-lt"/>
              <a:buAutoNum type="arabicPeriod"/>
            </a:pPr>
            <a:r>
              <a:rPr lang="en-GB" b="0" i="0">
                <a:solidFill>
                  <a:srgbClr val="3C3C3C"/>
                </a:solidFill>
                <a:effectLst/>
              </a:rPr>
              <a:t>What difference will the project make to them?</a:t>
            </a:r>
          </a:p>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15</a:t>
            </a:fld>
            <a:endParaRPr lang="en-GB"/>
          </a:p>
        </p:txBody>
      </p:sp>
    </p:spTree>
    <p:extLst>
      <p:ext uri="{BB962C8B-B14F-4D97-AF65-F5344CB8AC3E}">
        <p14:creationId xmlns:p14="http://schemas.microsoft.com/office/powerpoint/2010/main" val="218192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effectLst/>
              </a:rPr>
              <a:t>Mapping helps you to visualise the cause and effect of your project benefits &amp; the linkages from enablers to objectives.</a:t>
            </a:r>
          </a:p>
          <a:p>
            <a:r>
              <a:rPr lang="en-GB" b="0" i="0">
                <a:effectLst/>
              </a:rPr>
              <a:t>What are the organisation’s objectives? </a:t>
            </a:r>
          </a:p>
          <a:p>
            <a:pPr algn="l"/>
            <a:r>
              <a:rPr lang="en-GB" b="0" i="0">
                <a:effectLst/>
              </a:rPr>
              <a:t>How will your project directly/indirectly help achieve these objectives &amp; KPI’s?</a:t>
            </a:r>
          </a:p>
          <a:p>
            <a:r>
              <a:rPr lang="en-GB" b="0" i="0">
                <a:effectLst/>
              </a:rPr>
              <a:t>Identify </a:t>
            </a:r>
            <a:r>
              <a:rPr lang="en-GB"/>
              <a:t>Benefit </a:t>
            </a:r>
            <a:r>
              <a:rPr lang="en-GB" b="0" i="0">
                <a:effectLst/>
              </a:rPr>
              <a:t>Owners</a:t>
            </a:r>
          </a:p>
          <a:p>
            <a:pPr algn="l"/>
            <a:r>
              <a:rPr lang="en-GB" b="0" i="0">
                <a:effectLst/>
              </a:rPr>
              <a:t>Identify baseline and ongoing measures</a:t>
            </a:r>
          </a:p>
          <a:p>
            <a:pPr algn="l"/>
            <a:r>
              <a:rPr lang="en-GB" b="0" i="0">
                <a:effectLst/>
              </a:rPr>
              <a:t>Enabler without a Benefit, Benefit without Objective – do you need to do this? If you can’t measure it, is it really a benefit?</a:t>
            </a:r>
          </a:p>
          <a:p>
            <a:pPr algn="l"/>
            <a:r>
              <a:rPr lang="en-GB" b="0" i="0">
                <a:effectLst/>
              </a:rPr>
              <a:t>Map for every change:</a:t>
            </a:r>
          </a:p>
          <a:p>
            <a:pPr algn="l"/>
            <a:r>
              <a:rPr lang="en-GB" b="0" i="0">
                <a:effectLst/>
              </a:rPr>
              <a:t>New functionality</a:t>
            </a:r>
          </a:p>
          <a:p>
            <a:pPr algn="l"/>
            <a:r>
              <a:rPr lang="en-GB" b="0" i="0">
                <a:effectLst/>
              </a:rPr>
              <a:t>New content</a:t>
            </a:r>
          </a:p>
          <a:p>
            <a:pPr algn="l"/>
            <a:r>
              <a:rPr lang="en-GB" b="0" i="0">
                <a:effectLst/>
              </a:rPr>
              <a:t>New deployment user group </a:t>
            </a:r>
          </a:p>
          <a:p>
            <a:pPr algn="l"/>
            <a:r>
              <a:rPr lang="en-GB" b="0" i="0">
                <a:effectLst/>
              </a:rPr>
              <a:t>If there are no benefits – why spend your scarce resources making the change?</a:t>
            </a:r>
          </a:p>
          <a:p>
            <a:pPr algn="l"/>
            <a:r>
              <a:rPr lang="en-GB" b="0" i="0">
                <a:effectLst/>
              </a:rPr>
              <a:t>Also can use at the concept/idea stage, use in the other direction. From Objectives, measurable gains, what needs to be different and what has to be done/what changes are needed.</a:t>
            </a:r>
          </a:p>
          <a:p>
            <a:endParaRPr lang="en-GB"/>
          </a:p>
        </p:txBody>
      </p:sp>
      <p:sp>
        <p:nvSpPr>
          <p:cNvPr id="4" name="Slide Number Placeholder 3"/>
          <p:cNvSpPr>
            <a:spLocks noGrp="1"/>
          </p:cNvSpPr>
          <p:nvPr>
            <p:ph type="sldNum" sz="quarter" idx="5"/>
          </p:nvPr>
        </p:nvSpPr>
        <p:spPr/>
        <p:txBody>
          <a:bodyPr/>
          <a:lstStyle/>
          <a:p>
            <a:fld id="{C7E04AD0-E1AE-420A-B417-62E3ABAB504F}" type="slidenum">
              <a:rPr lang="en-GB" smtClean="0"/>
              <a:t>16</a:t>
            </a:fld>
            <a:endParaRPr lang="en-GB"/>
          </a:p>
        </p:txBody>
      </p:sp>
    </p:spTree>
    <p:extLst>
      <p:ext uri="{BB962C8B-B14F-4D97-AF65-F5344CB8AC3E}">
        <p14:creationId xmlns:p14="http://schemas.microsoft.com/office/powerpoint/2010/main" val="3655019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3527" lvl="1" indent="-283527" defTabSz="966338">
              <a:defRPr/>
            </a:pPr>
            <a:r>
              <a:rPr lang="en-GB" sz="2100" b="1"/>
              <a:t>Baseline &amp; forecast benefits </a:t>
            </a:r>
          </a:p>
          <a:p>
            <a:pPr marL="766696" lvl="1" indent="-283527"/>
            <a:r>
              <a:rPr lang="en-GB" sz="1300"/>
              <a:t>Make sure your measuring against the baseline problem.</a:t>
            </a:r>
          </a:p>
          <a:p>
            <a:pPr marL="766696" lvl="1" indent="-283527"/>
            <a:r>
              <a:rPr lang="en-GB" sz="1300"/>
              <a:t>Use appropriate, repeatable, measures e.g. KPI’s &amp; system data </a:t>
            </a:r>
          </a:p>
          <a:p>
            <a:pPr marL="766696" lvl="1" indent="-283527"/>
            <a:r>
              <a:rPr lang="en-GB" sz="1300"/>
              <a:t>Realism about what you will be able to report at realisation</a:t>
            </a:r>
          </a:p>
          <a:p>
            <a:pPr marL="283527" indent="-283527"/>
            <a:r>
              <a:rPr lang="en-GB" sz="2100" b="1"/>
              <a:t>Prioritisation</a:t>
            </a:r>
            <a:r>
              <a:rPr lang="en-GB" sz="2100"/>
              <a:t> </a:t>
            </a:r>
          </a:p>
          <a:p>
            <a:pPr marL="766696" lvl="1" indent="-283527"/>
            <a:r>
              <a:rPr lang="en-GB" sz="2100"/>
              <a:t>Fewer benefits, higher value</a:t>
            </a:r>
          </a:p>
          <a:p>
            <a:pPr marL="766696" lvl="1" indent="-283527"/>
            <a:r>
              <a:rPr lang="en-GB" sz="2100"/>
              <a:t>Don’t lose sight of qualitative benefits and anecdotes </a:t>
            </a:r>
          </a:p>
          <a:p>
            <a:pPr marL="283527" indent="-283527"/>
            <a:r>
              <a:rPr lang="en-GB" sz="2100" b="1"/>
              <a:t>Ongoing tracking of actual (realised) benefits</a:t>
            </a:r>
          </a:p>
          <a:p>
            <a:pPr marL="766696" lvl="1" indent="-283527"/>
            <a:r>
              <a:rPr lang="en-GB" sz="2100"/>
              <a:t>Think about how &amp; to whom you will tell the story of your programme benefits in your programme reporting. </a:t>
            </a:r>
          </a:p>
          <a:p>
            <a:pPr marL="766696" lvl="1" indent="-283527"/>
            <a:r>
              <a:rPr lang="en-GB"/>
              <a:t>How &amp; Whom you’re reporting to </a:t>
            </a:r>
            <a:r>
              <a:rPr lang="en-GB" sz="1300"/>
              <a:t>will influence how you record and report benefits and tell a story of interest to your audience </a:t>
            </a:r>
          </a:p>
          <a:p>
            <a:pPr marL="766696" lvl="1" indent="-283527"/>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17</a:t>
            </a:fld>
            <a:endParaRPr lang="en-GB"/>
          </a:p>
        </p:txBody>
      </p:sp>
    </p:spTree>
    <p:extLst>
      <p:ext uri="{BB962C8B-B14F-4D97-AF65-F5344CB8AC3E}">
        <p14:creationId xmlns:p14="http://schemas.microsoft.com/office/powerpoint/2010/main" val="769800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18</a:t>
            </a:fld>
            <a:endParaRPr lang="en-GB"/>
          </a:p>
        </p:txBody>
      </p:sp>
    </p:spTree>
    <p:extLst>
      <p:ext uri="{BB962C8B-B14F-4D97-AF65-F5344CB8AC3E}">
        <p14:creationId xmlns:p14="http://schemas.microsoft.com/office/powerpoint/2010/main" val="2388942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a:ea typeface="+mj-ea"/>
                <a:cs typeface="Arial" panose="020B0604020202020204" pitchFamily="34" charset="0"/>
              </a:rPr>
              <a:t>National - Monthly networking meeting, 1:1 meetings, feedback on submissions</a:t>
            </a:r>
          </a:p>
          <a:p>
            <a:pPr defTabSz="966338">
              <a:defRPr/>
            </a:pPr>
            <a:r>
              <a:rPr lang="en-GB" sz="1300">
                <a:ea typeface="+mj-ea"/>
                <a:cs typeface="Arial" panose="020B0604020202020204" pitchFamily="34" charset="0"/>
              </a:rPr>
              <a:t>Regional - Show &amp; Tell, Worked up Benefit Registers, Benefits buddies, Forum posts, Uploads to </a:t>
            </a:r>
            <a:r>
              <a:rPr lang="en-GB" sz="1300" err="1">
                <a:ea typeface="+mj-ea"/>
                <a:cs typeface="Arial" panose="020B0604020202020204" pitchFamily="34" charset="0"/>
              </a:rPr>
              <a:t>LfL</a:t>
            </a:r>
            <a:endParaRPr lang="en-GB" sz="1300">
              <a:ea typeface="+mj-ea"/>
              <a:cs typeface="Arial" panose="020B0604020202020204" pitchFamily="34" charset="0"/>
            </a:endParaRPr>
          </a:p>
          <a:p>
            <a:pPr defTabSz="966338">
              <a:lnSpc>
                <a:spcPct val="90000"/>
              </a:lnSpc>
              <a:spcBef>
                <a:spcPct val="0"/>
              </a:spcBef>
              <a:defRPr/>
            </a:pPr>
            <a:r>
              <a:rPr lang="en-GB" sz="1300" b="1">
                <a:ea typeface="+mj-ea"/>
                <a:cs typeface="Arial" panose="020B0604020202020204" pitchFamily="34" charset="0"/>
              </a:rPr>
              <a:t>FutureNHS, Learning from Local (</a:t>
            </a:r>
            <a:r>
              <a:rPr lang="en-GB" sz="1300" b="1" err="1">
                <a:ea typeface="+mj-ea"/>
                <a:cs typeface="Arial" panose="020B0604020202020204" pitchFamily="34" charset="0"/>
              </a:rPr>
              <a:t>LfL</a:t>
            </a:r>
            <a:r>
              <a:rPr lang="en-GB" sz="1300" b="1">
                <a:ea typeface="+mj-ea"/>
                <a:cs typeface="Arial" panose="020B0604020202020204" pitchFamily="34" charset="0"/>
              </a:rPr>
              <a:t>) - </a:t>
            </a:r>
            <a:r>
              <a:rPr lang="en-GB" sz="1300">
                <a:ea typeface="+mj-ea"/>
                <a:cs typeface="Arial" panose="020B0604020202020204" pitchFamily="34" charset="0"/>
              </a:rPr>
              <a:t>Tools, Templates, Guidance, Forum </a:t>
            </a:r>
          </a:p>
          <a:p>
            <a:r>
              <a:rPr lang="en-GB"/>
              <a:t>In 2022 – FutureNHS, Learning from Local, Benefits section we added nearly 300 bits of content, with that being accessed 14 times a working day! (~3,600 times)</a:t>
            </a:r>
          </a:p>
          <a:p>
            <a:r>
              <a:rPr lang="en-GB"/>
              <a:t>There are lots of other resources on </a:t>
            </a:r>
            <a:r>
              <a:rPr lang="en-GB" err="1"/>
              <a:t>LfL</a:t>
            </a:r>
            <a:r>
              <a:rPr lang="en-GB"/>
              <a:t> (it’s not just for benefits) so if you’re not signed up please search for the workspace and request to join.</a:t>
            </a:r>
          </a:p>
        </p:txBody>
      </p:sp>
      <p:sp>
        <p:nvSpPr>
          <p:cNvPr id="4" name="Slide Number Placeholder 3"/>
          <p:cNvSpPr>
            <a:spLocks noGrp="1"/>
          </p:cNvSpPr>
          <p:nvPr>
            <p:ph type="sldNum" sz="quarter" idx="5"/>
          </p:nvPr>
        </p:nvSpPr>
        <p:spPr/>
        <p:txBody>
          <a:bodyPr/>
          <a:lstStyle/>
          <a:p>
            <a:fld id="{FA262120-B3AD-41F9-AC2E-C9800997DE2B}" type="slidenum">
              <a:rPr lang="en-GB" smtClean="0"/>
              <a:t>19</a:t>
            </a:fld>
            <a:endParaRPr lang="en-GB"/>
          </a:p>
        </p:txBody>
      </p:sp>
    </p:spTree>
    <p:extLst>
      <p:ext uri="{BB962C8B-B14F-4D97-AF65-F5344CB8AC3E}">
        <p14:creationId xmlns:p14="http://schemas.microsoft.com/office/powerpoint/2010/main" val="163775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Objectives – Despite the name of the session we are not going to discuss National ShCR benefits; as these are still being pursued locally so we don’t have a complete picture. We don’t have time to explain how to work up your benefits in detail, you have Benefits leads who we are supporting with this. For more context, we’ve put some posters up, please review. </a:t>
            </a:r>
          </a:p>
          <a:p>
            <a:r>
              <a:rPr lang="en-GB"/>
              <a:t>We want to use your time to work through the </a:t>
            </a:r>
            <a:r>
              <a:rPr lang="en-GB" b="1"/>
              <a:t>best methods to overcoming the challenges for benefits realisation </a:t>
            </a:r>
            <a:r>
              <a:rPr lang="en-GB"/>
              <a:t>and we are planning to make the session as interactive as possible using </a:t>
            </a:r>
            <a:r>
              <a:rPr lang="en-GB" err="1"/>
              <a:t>menti</a:t>
            </a:r>
            <a:r>
              <a:rPr lang="en-GB"/>
              <a:t> and there is some group work towards the end of the day where we hope to agree at least one key action for everyone to take back to their workplace.</a:t>
            </a:r>
          </a:p>
          <a:p>
            <a:r>
              <a:rPr lang="en-GB"/>
              <a:t>If you haven’t already seen the flier on your table, please go to menti.com on your phones now…</a:t>
            </a:r>
          </a:p>
          <a:p>
            <a:r>
              <a:rPr lang="en-GB"/>
              <a:t>We have a lot to share so we expect to be short on time – any questions please ask during the table work or grab one of us over lunch – Please log any important questions in </a:t>
            </a:r>
            <a:r>
              <a:rPr lang="en-GB" err="1"/>
              <a:t>menti</a:t>
            </a:r>
            <a:r>
              <a:rPr lang="en-GB"/>
              <a:t> and we will get back to the group with answers. Also 2 of us are hearing impaired so we may not hear your questions.</a:t>
            </a:r>
          </a:p>
        </p:txBody>
      </p:sp>
      <p:sp>
        <p:nvSpPr>
          <p:cNvPr id="4" name="Slide Number Placeholder 3"/>
          <p:cNvSpPr>
            <a:spLocks noGrp="1"/>
          </p:cNvSpPr>
          <p:nvPr>
            <p:ph type="sldNum" sz="quarter" idx="5"/>
          </p:nvPr>
        </p:nvSpPr>
        <p:spPr/>
        <p:txBody>
          <a:bodyPr/>
          <a:lstStyle/>
          <a:p>
            <a:fld id="{FA262120-B3AD-41F9-AC2E-C9800997DE2B}" type="slidenum">
              <a:rPr lang="en-GB" smtClean="0"/>
              <a:t>2</a:t>
            </a:fld>
            <a:endParaRPr lang="en-GB"/>
          </a:p>
        </p:txBody>
      </p:sp>
    </p:spTree>
    <p:extLst>
      <p:ext uri="{BB962C8B-B14F-4D97-AF65-F5344CB8AC3E}">
        <p14:creationId xmlns:p14="http://schemas.microsoft.com/office/powerpoint/2010/main" val="959764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20</a:t>
            </a:fld>
            <a:endParaRPr lang="en-GB"/>
          </a:p>
        </p:txBody>
      </p:sp>
    </p:spTree>
    <p:extLst>
      <p:ext uri="{BB962C8B-B14F-4D97-AF65-F5344CB8AC3E}">
        <p14:creationId xmlns:p14="http://schemas.microsoft.com/office/powerpoint/2010/main" val="2327595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62120-B3AD-41F9-AC2E-C9800997DE2B}"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189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22</a:t>
            </a:fld>
            <a:endParaRPr lang="en-GB"/>
          </a:p>
        </p:txBody>
      </p:sp>
    </p:spTree>
    <p:extLst>
      <p:ext uri="{BB962C8B-B14F-4D97-AF65-F5344CB8AC3E}">
        <p14:creationId xmlns:p14="http://schemas.microsoft.com/office/powerpoint/2010/main" val="2905179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23</a:t>
            </a:fld>
            <a:endParaRPr lang="en-GB"/>
          </a:p>
        </p:txBody>
      </p:sp>
    </p:spTree>
    <p:extLst>
      <p:ext uri="{BB962C8B-B14F-4D97-AF65-F5344CB8AC3E}">
        <p14:creationId xmlns:p14="http://schemas.microsoft.com/office/powerpoint/2010/main" val="3919019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24</a:t>
            </a:fld>
            <a:endParaRPr lang="en-GB"/>
          </a:p>
        </p:txBody>
      </p:sp>
    </p:spTree>
    <p:extLst>
      <p:ext uri="{BB962C8B-B14F-4D97-AF65-F5344CB8AC3E}">
        <p14:creationId xmlns:p14="http://schemas.microsoft.com/office/powerpoint/2010/main" val="3426077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25</a:t>
            </a:fld>
            <a:endParaRPr lang="en-GB"/>
          </a:p>
        </p:txBody>
      </p:sp>
    </p:spTree>
    <p:extLst>
      <p:ext uri="{BB962C8B-B14F-4D97-AF65-F5344CB8AC3E}">
        <p14:creationId xmlns:p14="http://schemas.microsoft.com/office/powerpoint/2010/main" val="1906203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Coming back to the results of importance  - you said blah…. If you had Exec sponsorship perhaps you would have answered differently</a:t>
            </a:r>
          </a:p>
        </p:txBody>
      </p:sp>
      <p:sp>
        <p:nvSpPr>
          <p:cNvPr id="4" name="Slide Number Placeholder 3"/>
          <p:cNvSpPr>
            <a:spLocks noGrp="1"/>
          </p:cNvSpPr>
          <p:nvPr>
            <p:ph type="sldNum" sz="quarter" idx="5"/>
          </p:nvPr>
        </p:nvSpPr>
        <p:spPr/>
        <p:txBody>
          <a:bodyPr/>
          <a:lstStyle/>
          <a:p>
            <a:fld id="{FA262120-B3AD-41F9-AC2E-C9800997DE2B}" type="slidenum">
              <a:rPr lang="en-GB" smtClean="0"/>
              <a:t>26</a:t>
            </a:fld>
            <a:endParaRPr lang="en-GB"/>
          </a:p>
        </p:txBody>
      </p:sp>
    </p:spTree>
    <p:extLst>
      <p:ext uri="{BB962C8B-B14F-4D97-AF65-F5344CB8AC3E}">
        <p14:creationId xmlns:p14="http://schemas.microsoft.com/office/powerpoint/2010/main" val="927382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Log in </a:t>
            </a:r>
            <a:r>
              <a:rPr lang="en-GB" err="1"/>
              <a:t>menti</a:t>
            </a:r>
            <a:r>
              <a:rPr lang="en-GB"/>
              <a:t> as you discuss, to avoid a frantic jotting down of ideas at the end</a:t>
            </a:r>
          </a:p>
        </p:txBody>
      </p:sp>
      <p:sp>
        <p:nvSpPr>
          <p:cNvPr id="4" name="Slide Number Placeholder 3"/>
          <p:cNvSpPr>
            <a:spLocks noGrp="1"/>
          </p:cNvSpPr>
          <p:nvPr>
            <p:ph type="sldNum" sz="quarter" idx="5"/>
          </p:nvPr>
        </p:nvSpPr>
        <p:spPr/>
        <p:txBody>
          <a:bodyPr/>
          <a:lstStyle/>
          <a:p>
            <a:fld id="{FA262120-B3AD-41F9-AC2E-C9800997DE2B}" type="slidenum">
              <a:rPr lang="en-GB" smtClean="0"/>
              <a:t>27</a:t>
            </a:fld>
            <a:endParaRPr lang="en-GB"/>
          </a:p>
        </p:txBody>
      </p:sp>
    </p:spTree>
    <p:extLst>
      <p:ext uri="{BB962C8B-B14F-4D97-AF65-F5344CB8AC3E}">
        <p14:creationId xmlns:p14="http://schemas.microsoft.com/office/powerpoint/2010/main" val="2432364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Objectives – Despite the name of the session we are not going to discuss National ShCR benefits; as these are still being pursued locally so we don’t have a complete picture. We don’t have time to explain how to work up your benefits in detail, you have Benefits leads who we are supporting with this. For more context, we’ve put some posters up, please review. </a:t>
            </a:r>
          </a:p>
          <a:p>
            <a:r>
              <a:rPr lang="en-GB"/>
              <a:t>We want to use your time to work through the </a:t>
            </a:r>
            <a:r>
              <a:rPr lang="en-GB" b="1"/>
              <a:t>best methods to overcoming the challenges for benefits realisation </a:t>
            </a:r>
            <a:r>
              <a:rPr lang="en-GB"/>
              <a:t>and we are planning to make the session as interactive as possible using </a:t>
            </a:r>
            <a:r>
              <a:rPr lang="en-GB" err="1"/>
              <a:t>menti</a:t>
            </a:r>
            <a:r>
              <a:rPr lang="en-GB"/>
              <a:t> and there is some group work towards the end of the day where we hope to agree at least one key action for everyone to take back to their workplace.</a:t>
            </a:r>
          </a:p>
          <a:p>
            <a:r>
              <a:rPr lang="en-GB"/>
              <a:t>If you haven’t already seen the flier on your table, please go to menti.com on your phones now…</a:t>
            </a:r>
          </a:p>
          <a:p>
            <a:r>
              <a:rPr lang="en-GB"/>
              <a:t>We have a lot to share so we expect to be short on time – any questions please ask during the table work or grab one of us over lunch – Please log any important questions in </a:t>
            </a:r>
            <a:r>
              <a:rPr lang="en-GB" err="1"/>
              <a:t>menti</a:t>
            </a:r>
            <a:r>
              <a:rPr lang="en-GB"/>
              <a:t> and we will get back to the group with answers. Also 2 of us are hearing impaired so we may not hear your questions.</a:t>
            </a:r>
          </a:p>
        </p:txBody>
      </p:sp>
      <p:sp>
        <p:nvSpPr>
          <p:cNvPr id="4" name="Slide Number Placeholder 3"/>
          <p:cNvSpPr>
            <a:spLocks noGrp="1"/>
          </p:cNvSpPr>
          <p:nvPr>
            <p:ph type="sldNum" sz="quarter" idx="5"/>
          </p:nvPr>
        </p:nvSpPr>
        <p:spPr/>
        <p:txBody>
          <a:bodyPr/>
          <a:lstStyle/>
          <a:p>
            <a:fld id="{FA262120-B3AD-41F9-AC2E-C9800997DE2B}" type="slidenum">
              <a:rPr lang="en-GB" smtClean="0"/>
              <a:t>28</a:t>
            </a:fld>
            <a:endParaRPr lang="en-GB"/>
          </a:p>
        </p:txBody>
      </p:sp>
    </p:spTree>
    <p:extLst>
      <p:ext uri="{BB962C8B-B14F-4D97-AF65-F5344CB8AC3E}">
        <p14:creationId xmlns:p14="http://schemas.microsoft.com/office/powerpoint/2010/main" val="3071328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Objectives – Despite the name of the session we are not going to discuss National ShCR benefits; as these are still being pursued locally so we don’t have a complete picture. We don’t have time to explain how to work up your benefits in detail, you have Benefits leads who we are supporting with this. For more context, we’ve put some posters up, please review. </a:t>
            </a:r>
          </a:p>
          <a:p>
            <a:r>
              <a:rPr lang="en-GB"/>
              <a:t>We want to use your time to work through the </a:t>
            </a:r>
            <a:r>
              <a:rPr lang="en-GB" b="1"/>
              <a:t>best methods to overcoming the challenges for benefits realisation </a:t>
            </a:r>
            <a:r>
              <a:rPr lang="en-GB"/>
              <a:t>and we are planning to make the session as interactive as possible using </a:t>
            </a:r>
            <a:r>
              <a:rPr lang="en-GB" err="1"/>
              <a:t>menti</a:t>
            </a:r>
            <a:r>
              <a:rPr lang="en-GB"/>
              <a:t> and there is some group work towards the end of the day where we hope to agree at least one key action for everyone to take back to their workplace.</a:t>
            </a:r>
          </a:p>
          <a:p>
            <a:r>
              <a:rPr lang="en-GB"/>
              <a:t>If you haven’t already seen the flier on your table, please go to menti.com on your phones now…</a:t>
            </a:r>
          </a:p>
          <a:p>
            <a:r>
              <a:rPr lang="en-GB"/>
              <a:t>We have a lot to share so we expect to be short on time – any questions please ask during the table work or grab one of us over lunch – Please log any important questions in </a:t>
            </a:r>
            <a:r>
              <a:rPr lang="en-GB" err="1"/>
              <a:t>menti</a:t>
            </a:r>
            <a:r>
              <a:rPr lang="en-GB"/>
              <a:t> and we will get back to the group with answers. Also 2 of us are hearing impaired so we may not hear your questions.</a:t>
            </a:r>
          </a:p>
        </p:txBody>
      </p:sp>
      <p:sp>
        <p:nvSpPr>
          <p:cNvPr id="4" name="Slide Number Placeholder 3"/>
          <p:cNvSpPr>
            <a:spLocks noGrp="1"/>
          </p:cNvSpPr>
          <p:nvPr>
            <p:ph type="sldNum" sz="quarter" idx="5"/>
          </p:nvPr>
        </p:nvSpPr>
        <p:spPr/>
        <p:txBody>
          <a:bodyPr/>
          <a:lstStyle/>
          <a:p>
            <a:fld id="{FA262120-B3AD-41F9-AC2E-C9800997DE2B}" type="slidenum">
              <a:rPr lang="en-GB" smtClean="0"/>
              <a:t>29</a:t>
            </a:fld>
            <a:endParaRPr lang="en-GB"/>
          </a:p>
        </p:txBody>
      </p:sp>
    </p:spTree>
    <p:extLst>
      <p:ext uri="{BB962C8B-B14F-4D97-AF65-F5344CB8AC3E}">
        <p14:creationId xmlns:p14="http://schemas.microsoft.com/office/powerpoint/2010/main" val="379965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3</a:t>
            </a:fld>
            <a:endParaRPr lang="en-GB"/>
          </a:p>
        </p:txBody>
      </p:sp>
    </p:spTree>
    <p:extLst>
      <p:ext uri="{BB962C8B-B14F-4D97-AF65-F5344CB8AC3E}">
        <p14:creationId xmlns:p14="http://schemas.microsoft.com/office/powerpoint/2010/main" val="1376989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62120-B3AD-41F9-AC2E-C9800997DE2B}" type="slidenum">
              <a:rPr lang="en-GB" smtClean="0"/>
              <a:t>30</a:t>
            </a:fld>
            <a:endParaRPr lang="en-GB"/>
          </a:p>
        </p:txBody>
      </p:sp>
    </p:spTree>
    <p:extLst>
      <p:ext uri="{BB962C8B-B14F-4D97-AF65-F5344CB8AC3E}">
        <p14:creationId xmlns:p14="http://schemas.microsoft.com/office/powerpoint/2010/main" val="570965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62120-B3AD-41F9-AC2E-C9800997DE2B}" type="slidenum">
              <a:rPr lang="en-GB" smtClean="0"/>
              <a:t>31</a:t>
            </a:fld>
            <a:endParaRPr lang="en-GB"/>
          </a:p>
        </p:txBody>
      </p:sp>
    </p:spTree>
    <p:extLst>
      <p:ext uri="{BB962C8B-B14F-4D97-AF65-F5344CB8AC3E}">
        <p14:creationId xmlns:p14="http://schemas.microsoft.com/office/powerpoint/2010/main" val="2398788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62120-B3AD-41F9-AC2E-C9800997DE2B}" type="slidenum">
              <a:rPr lang="en-GB" smtClean="0"/>
              <a:t>32</a:t>
            </a:fld>
            <a:endParaRPr lang="en-GB"/>
          </a:p>
        </p:txBody>
      </p:sp>
    </p:spTree>
    <p:extLst>
      <p:ext uri="{BB962C8B-B14F-4D97-AF65-F5344CB8AC3E}">
        <p14:creationId xmlns:p14="http://schemas.microsoft.com/office/powerpoint/2010/main" val="2735015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33</a:t>
            </a:fld>
            <a:endParaRPr lang="en-GB"/>
          </a:p>
        </p:txBody>
      </p:sp>
    </p:spTree>
    <p:extLst>
      <p:ext uri="{BB962C8B-B14F-4D97-AF65-F5344CB8AC3E}">
        <p14:creationId xmlns:p14="http://schemas.microsoft.com/office/powerpoint/2010/main" val="2670607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t>A person who is coming towards the end of life commences on a journey and Health and Care Professionals need to be able to navigate to help them achieve their goals along the way. </a:t>
            </a:r>
            <a:endParaRPr lang="en-GB" sz="1000" dirty="0">
              <a:solidFill>
                <a:srgbClr val="3C063F"/>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of life information stored in </a:t>
            </a:r>
            <a:r>
              <a:rPr lang="en-US" dirty="0" err="1"/>
              <a:t>EPaCCs</a:t>
            </a:r>
            <a:r>
              <a:rPr lang="en-US" dirty="0"/>
              <a:t> – which is the Electronic Palliative and Care coordination system – is a crucial system that supports sharing of information for people in their last 12 months of life in regards to their preferences for care and decisions.</a:t>
            </a:r>
          </a:p>
          <a:p>
            <a:endParaRPr lang="en-US" dirty="0"/>
          </a:p>
          <a:p>
            <a:r>
              <a:rPr lang="en-US" dirty="0"/>
              <a:t>This information is now available in the shared care records </a:t>
            </a:r>
          </a:p>
        </p:txBody>
      </p:sp>
      <p:sp>
        <p:nvSpPr>
          <p:cNvPr id="4" name="Slide Number Placeholder 3"/>
          <p:cNvSpPr>
            <a:spLocks noGrp="1"/>
          </p:cNvSpPr>
          <p:nvPr>
            <p:ph type="sldNum" sz="quarter" idx="5"/>
          </p:nvPr>
        </p:nvSpPr>
        <p:spPr/>
        <p:txBody>
          <a:bodyPr/>
          <a:lstStyle/>
          <a:p>
            <a:fld id="{FA262120-B3AD-41F9-AC2E-C9800997DE2B}" type="slidenum">
              <a:rPr lang="en-GB" smtClean="0"/>
              <a:t>34</a:t>
            </a:fld>
            <a:endParaRPr lang="en-GB"/>
          </a:p>
        </p:txBody>
      </p:sp>
    </p:spTree>
    <p:extLst>
      <p:ext uri="{BB962C8B-B14F-4D97-AF65-F5344CB8AC3E}">
        <p14:creationId xmlns:p14="http://schemas.microsoft.com/office/powerpoint/2010/main" val="2353209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latin typeface="Roboto" panose="020F0502020204030204" pitchFamily="34" charset="0"/>
              </a:rPr>
              <a:t>My name's Kieran Potts,  I'm a community </a:t>
            </a:r>
            <a:r>
              <a:rPr lang="en-GB" b="0" dirty="0">
                <a:effectLst/>
                <a:latin typeface="Roboto" panose="02000000000000000000" pitchFamily="2" charset="0"/>
              </a:rPr>
              <a:t>paramedic working for North West Ambulance Service based in South Lancashire area. </a:t>
            </a:r>
          </a:p>
          <a:p>
            <a:endParaRPr lang="en-GB" b="0" dirty="0">
              <a:effectLst/>
              <a:latin typeface="Roboto" panose="02000000000000000000" pitchFamily="2" charset="0"/>
            </a:endParaRPr>
          </a:p>
          <a:p>
            <a:r>
              <a:rPr lang="en-GB" b="0" dirty="0">
                <a:effectLst/>
                <a:latin typeface="Roboto" panose="02000000000000000000" pitchFamily="2" charset="0"/>
              </a:rPr>
              <a:t>For the last number of months we've had access to Share2Care for our frontline staff within our area and one of the key things that I've</a:t>
            </a:r>
          </a:p>
          <a:p>
            <a:r>
              <a:rPr lang="en-GB" b="0" dirty="0">
                <a:effectLst/>
                <a:latin typeface="Roboto" panose="02000000000000000000" pitchFamily="2" charset="0"/>
              </a:rPr>
              <a:t>noticed and one of the key things that we've looked at as a trust is access to the electronic palliative care coordination system. </a:t>
            </a:r>
          </a:p>
          <a:p>
            <a:endParaRPr lang="en-GB" b="0" dirty="0">
              <a:effectLst/>
              <a:latin typeface="Roboto" panose="02000000000000000000" pitchFamily="2" charset="0"/>
            </a:endParaRPr>
          </a:p>
          <a:p>
            <a:r>
              <a:rPr lang="en-GB" b="0" dirty="0">
                <a:effectLst/>
                <a:latin typeface="Roboto" panose="02000000000000000000" pitchFamily="2" charset="0"/>
              </a:rPr>
              <a:t>This provides us access to patient records regarding end-of-life wishes and palliative care wishes, as well as current treatments, ongoing treatments, and also allows us to see any preferred place of care, preferred place of death, as well as any resuscitation decision documentation and so it's provided us some really useful access and insight into that patient's wishes and what they would want should they not be able to communicate this to us</a:t>
            </a:r>
          </a:p>
          <a:p>
            <a:pPr algn="l"/>
            <a:br>
              <a:rPr lang="en-GB" b="1" i="0" u="none" strike="noStrike" dirty="0">
                <a:solidFill>
                  <a:srgbClr val="000000"/>
                </a:solidFill>
                <a:effectLst/>
                <a:latin typeface="Roboto" panose="02000000000000000000" pitchFamily="2" charset="0"/>
                <a:hlinkClick r:id="rId3"/>
              </a:rPr>
            </a:br>
            <a:endParaRPr lang="en-GB" b="1" i="0" u="none" strike="noStrike" dirty="0">
              <a:solidFill>
                <a:srgbClr val="000000"/>
              </a:solidFill>
              <a:effectLst/>
              <a:latin typeface="Roboto" panose="02000000000000000000" pitchFamily="2" charset="0"/>
              <a:hlinkClick r:id="rId3"/>
            </a:endParaRPr>
          </a:p>
          <a:p>
            <a:endParaRPr lang="en-US" dirty="0"/>
          </a:p>
        </p:txBody>
      </p:sp>
      <p:sp>
        <p:nvSpPr>
          <p:cNvPr id="4" name="Slide Number Placeholder 3"/>
          <p:cNvSpPr>
            <a:spLocks noGrp="1"/>
          </p:cNvSpPr>
          <p:nvPr>
            <p:ph type="sldNum" sz="quarter" idx="5"/>
          </p:nvPr>
        </p:nvSpPr>
        <p:spPr/>
        <p:txBody>
          <a:bodyPr/>
          <a:lstStyle/>
          <a:p>
            <a:fld id="{FA262120-B3AD-41F9-AC2E-C9800997DE2B}" type="slidenum">
              <a:rPr lang="en-GB" smtClean="0"/>
              <a:t>35</a:t>
            </a:fld>
            <a:endParaRPr lang="en-GB"/>
          </a:p>
        </p:txBody>
      </p:sp>
    </p:spTree>
    <p:extLst>
      <p:ext uri="{BB962C8B-B14F-4D97-AF65-F5344CB8AC3E}">
        <p14:creationId xmlns:p14="http://schemas.microsoft.com/office/powerpoint/2010/main" val="3129256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our colleagues, such as </a:t>
            </a:r>
            <a:r>
              <a:rPr lang="en-US" dirty="0" err="1"/>
              <a:t>Keiran</a:t>
            </a:r>
            <a:r>
              <a:rPr lang="en-US" dirty="0"/>
              <a:t>, access </a:t>
            </a:r>
            <a:r>
              <a:rPr lang="en-US" dirty="0" err="1"/>
              <a:t>EPaCCs</a:t>
            </a:r>
            <a:r>
              <a:rPr lang="en-US" dirty="0"/>
              <a:t> information within the shared care record, this data is captured in a local audit and analysis tool. </a:t>
            </a:r>
          </a:p>
          <a:p>
            <a:endParaRPr lang="en-US" dirty="0"/>
          </a:p>
          <a:p>
            <a:r>
              <a:rPr lang="en-US" dirty="0"/>
              <a:t>This type of data plays an important part in performance management, a key principle to effective benefits management – and we are very lucky in Cheshire and Merseyside and Lancashire and South Cumbria to have partnered with Maywoods, who we have collaborated with, on the development of an excellent shared care records analysis tool which you can see in the image which shows just one of the functions available</a:t>
            </a:r>
          </a:p>
          <a:p>
            <a:endParaRPr lang="en-US" dirty="0"/>
          </a:p>
          <a:p>
            <a:r>
              <a:rPr lang="en-US" dirty="0"/>
              <a:t>This tool enables us not only to track the number of documents published and viewed, information flow across organisations, information usage and trends, activity across ICSs and across the existing local shared care records. The tool also provides us with a robust audit tool which is used to investigate clinical incidents and freedom of information requests.</a:t>
            </a:r>
          </a:p>
          <a:p>
            <a:endParaRPr lang="en-US" dirty="0"/>
          </a:p>
          <a:p>
            <a:r>
              <a:rPr lang="en-US" dirty="0"/>
              <a:t>The primary care activity function has been particularly useful with our end of life </a:t>
            </a:r>
            <a:r>
              <a:rPr lang="en-US" dirty="0" err="1"/>
              <a:t>programmes</a:t>
            </a:r>
            <a:r>
              <a:rPr lang="en-US" dirty="0"/>
              <a:t>, it allows us to drill down to see what types of information are being viewed within the GP records, including the </a:t>
            </a:r>
            <a:r>
              <a:rPr lang="en-US" dirty="0" err="1"/>
              <a:t>EPaCCs</a:t>
            </a:r>
            <a:r>
              <a:rPr lang="en-US" dirty="0"/>
              <a:t> information.  </a:t>
            </a:r>
          </a:p>
          <a:p>
            <a:endParaRPr lang="en-US" dirty="0"/>
          </a:p>
          <a:p>
            <a:r>
              <a:rPr lang="en-US" dirty="0"/>
              <a:t>This data shows that in the month of January 23 over 1200 views of the </a:t>
            </a:r>
            <a:r>
              <a:rPr lang="en-US" dirty="0" err="1"/>
              <a:t>EPaCCs</a:t>
            </a:r>
            <a:r>
              <a:rPr lang="en-US" dirty="0"/>
              <a:t> information within the GP record was viewed by Merseyside organisations. </a:t>
            </a:r>
          </a:p>
          <a:p>
            <a:endParaRPr lang="en-US" dirty="0"/>
          </a:p>
          <a:p>
            <a:r>
              <a:rPr lang="en-US" dirty="0"/>
              <a:t>Having access to this kind of data supports performance and benefits management, we can identify areas that are utilizing the shared care record well and target these organisations to determine what benefits they are realising. It also highlights areas where support may be need to improve the uptake of the shared care record.</a:t>
            </a:r>
          </a:p>
        </p:txBody>
      </p:sp>
      <p:sp>
        <p:nvSpPr>
          <p:cNvPr id="4" name="Slide Number Placeholder 3"/>
          <p:cNvSpPr>
            <a:spLocks noGrp="1"/>
          </p:cNvSpPr>
          <p:nvPr>
            <p:ph type="sldNum" sz="quarter" idx="5"/>
          </p:nvPr>
        </p:nvSpPr>
        <p:spPr/>
        <p:txBody>
          <a:bodyPr/>
          <a:lstStyle/>
          <a:p>
            <a:fld id="{FA262120-B3AD-41F9-AC2E-C9800997DE2B}" type="slidenum">
              <a:rPr lang="en-GB" smtClean="0"/>
              <a:t>36</a:t>
            </a:fld>
            <a:endParaRPr lang="en-GB"/>
          </a:p>
        </p:txBody>
      </p:sp>
    </p:spTree>
    <p:extLst>
      <p:ext uri="{BB962C8B-B14F-4D97-AF65-F5344CB8AC3E}">
        <p14:creationId xmlns:p14="http://schemas.microsoft.com/office/powerpoint/2010/main" val="3605551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latin typeface="Helvetica Neue" panose="02000503000000020004" pitchFamily="2" charset="0"/>
              </a:rPr>
              <a:t>A quality marker for end-of-life care is that individuals should be able to die in their place of choice.  </a:t>
            </a:r>
          </a:p>
          <a:p>
            <a:br>
              <a:rPr lang="en-GB" b="0" dirty="0">
                <a:effectLst/>
                <a:latin typeface="Helvetica Neue" panose="02000503000000020004" pitchFamily="2" charset="0"/>
              </a:rPr>
            </a:br>
            <a:endParaRPr lang="en-GB" b="0" dirty="0">
              <a:effectLst/>
              <a:latin typeface="Helvetica Neue" panose="02000503000000020004" pitchFamily="2" charset="0"/>
            </a:endParaRPr>
          </a:p>
          <a:p>
            <a:r>
              <a:rPr lang="en-GB" b="0" dirty="0">
                <a:effectLst/>
                <a:latin typeface="Helvetica Neue" panose="02000503000000020004" pitchFamily="2" charset="0"/>
              </a:rPr>
              <a:t>Continuing with the theme of data, a baseline study in one of our ICS’s was undertaken in October 2021 to measure the % of people with an </a:t>
            </a:r>
            <a:r>
              <a:rPr lang="en-GB" b="0" dirty="0" err="1">
                <a:effectLst/>
                <a:latin typeface="Helvetica Neue" panose="02000503000000020004" pitchFamily="2" charset="0"/>
              </a:rPr>
              <a:t>EPaCCs</a:t>
            </a:r>
            <a:r>
              <a:rPr lang="en-GB" b="0" dirty="0">
                <a:effectLst/>
                <a:latin typeface="Helvetica Neue" panose="02000503000000020004" pitchFamily="2" charset="0"/>
              </a:rPr>
              <a:t> who actually died in their preferred place of death  </a:t>
            </a:r>
          </a:p>
          <a:p>
            <a:br>
              <a:rPr lang="en-GB" b="0" dirty="0">
                <a:effectLst/>
                <a:latin typeface="Helvetica Neue" panose="02000503000000020004" pitchFamily="2" charset="0"/>
              </a:rPr>
            </a:br>
            <a:endParaRPr lang="en-GB" b="0" dirty="0">
              <a:effectLst/>
              <a:latin typeface="Helvetica Neue" panose="02000503000000020004" pitchFamily="2" charset="0"/>
            </a:endParaRPr>
          </a:p>
          <a:p>
            <a:r>
              <a:rPr lang="en-GB" b="0" dirty="0">
                <a:effectLst/>
                <a:latin typeface="Helvetica Neue" panose="02000503000000020004" pitchFamily="2" charset="0"/>
              </a:rPr>
              <a:t>The baseline data showed this was 28% . In other words 72% of people did not die where they wanted to. </a:t>
            </a:r>
          </a:p>
          <a:p>
            <a:br>
              <a:rPr lang="en-GB" b="0" dirty="0">
                <a:effectLst/>
                <a:latin typeface="Helvetica Neue" panose="02000503000000020004" pitchFamily="2" charset="0"/>
              </a:rPr>
            </a:br>
            <a:endParaRPr lang="en-GB" b="0" dirty="0">
              <a:effectLst/>
              <a:latin typeface="Helvetica Neue" panose="02000503000000020004" pitchFamily="2" charset="0"/>
            </a:endParaRPr>
          </a:p>
          <a:p>
            <a:r>
              <a:rPr lang="en-GB" b="0" dirty="0">
                <a:effectLst/>
                <a:latin typeface="Helvetica Neue" panose="02000503000000020004" pitchFamily="2" charset="0"/>
              </a:rPr>
              <a:t>Share2Care supported the End of Life teams in their benefits journey, with a particular focus on clinical staff engagement, awareness and education.  </a:t>
            </a:r>
          </a:p>
          <a:p>
            <a:br>
              <a:rPr lang="en-GB" b="0" dirty="0">
                <a:effectLst/>
                <a:latin typeface="Helvetica Neue" panose="02000503000000020004" pitchFamily="2" charset="0"/>
              </a:rPr>
            </a:br>
            <a:endParaRPr lang="en-GB" b="0" dirty="0">
              <a:effectLst/>
              <a:latin typeface="Helvetica Neue" panose="02000503000000020004" pitchFamily="2" charset="0"/>
            </a:endParaRPr>
          </a:p>
          <a:p>
            <a:r>
              <a:rPr lang="en-GB" b="0" dirty="0">
                <a:effectLst/>
                <a:latin typeface="Helvetica Neue" panose="02000503000000020004" pitchFamily="2" charset="0"/>
              </a:rPr>
              <a:t>As a result of targeted education and engagement we have seen an increase in the % of patients dying in their preferred place of death, to 60% by August 2022.  </a:t>
            </a:r>
          </a:p>
          <a:p>
            <a:br>
              <a:rPr lang="en-GB" b="0" dirty="0">
                <a:effectLst/>
                <a:latin typeface="Helvetica Neue" panose="02000503000000020004" pitchFamily="2" charset="0"/>
              </a:rPr>
            </a:br>
            <a:endParaRPr lang="en-GB" b="0" dirty="0">
              <a:effectLst/>
              <a:latin typeface="Helvetica Neue" panose="02000503000000020004" pitchFamily="2" charset="0"/>
            </a:endParaRPr>
          </a:p>
          <a:p>
            <a:r>
              <a:rPr lang="en-GB" b="0" dirty="0">
                <a:effectLst/>
                <a:latin typeface="Helvetica Neue" panose="02000503000000020004" pitchFamily="2" charset="0"/>
              </a:rPr>
              <a:t>Although we have seen a significant advancement the data shows us that there is still room for improvement.  </a:t>
            </a:r>
          </a:p>
          <a:p>
            <a:br>
              <a:rPr lang="en-GB" b="0" dirty="0">
                <a:effectLst/>
                <a:latin typeface="Helvetica Neue" panose="02000503000000020004" pitchFamily="2" charset="0"/>
              </a:rPr>
            </a:br>
            <a:endParaRPr lang="en-GB" b="0" dirty="0">
              <a:effectLst/>
              <a:latin typeface="Helvetica Neue" panose="02000503000000020004" pitchFamily="2" charset="0"/>
            </a:endParaRPr>
          </a:p>
          <a:p>
            <a:r>
              <a:rPr lang="en-GB" b="0" dirty="0">
                <a:effectLst/>
                <a:latin typeface="Helvetica Neue" panose="02000503000000020004" pitchFamily="2" charset="0"/>
              </a:rPr>
              <a:t>It should be noted that a key challenge for us with this benefit at the beginning was accessing relevant and real time data, an issue not uncommon in benefits management, so developing relationships with your business intelligence and data analysts teams to support with this. </a:t>
            </a:r>
          </a:p>
          <a:p>
            <a:br>
              <a:rPr lang="en-GB" b="0" dirty="0">
                <a:effectLst/>
                <a:latin typeface="Helvetica Neue" panose="02000503000000020004" pitchFamily="2" charset="0"/>
              </a:rPr>
            </a:br>
            <a:endParaRPr lang="en-GB" b="0" dirty="0">
              <a:effectLst/>
              <a:latin typeface="Helvetica Neue" panose="02000503000000020004" pitchFamily="2" charset="0"/>
            </a:endParaRPr>
          </a:p>
          <a:p>
            <a:r>
              <a:rPr lang="en-GB" b="0" dirty="0">
                <a:effectLst/>
                <a:latin typeface="Helvetica Neue" panose="02000503000000020004" pitchFamily="2" charset="0"/>
              </a:rPr>
              <a:t>It is not just about collecting data, and number crunching,  it is about using that data to answer the 'so what?' questions –  So What? What does the data show? The data shows that more people are now dying in their preferred place of death, it is having a positive impact on families at very challenging times. </a:t>
            </a:r>
          </a:p>
          <a:p>
            <a:br>
              <a:rPr lang="en-GB" b="0" dirty="0">
                <a:effectLst/>
                <a:latin typeface="Helvetica Neue" panose="02000503000000020004" pitchFamily="2" charset="0"/>
              </a:rPr>
            </a:br>
            <a:endParaRPr lang="en-GB" b="0" dirty="0">
              <a:effectLst/>
              <a:latin typeface="Helvetica Neue" panose="02000503000000020004" pitchFamily="2" charset="0"/>
            </a:endParaRPr>
          </a:p>
          <a:p>
            <a:r>
              <a:rPr lang="en-GB" b="0" dirty="0">
                <a:effectLst/>
                <a:latin typeface="Helvetica Neue" panose="02000503000000020004" pitchFamily="2" charset="0"/>
              </a:rPr>
              <a:t>Data can help tell our benefits story in a visual way and it can also identify areas for improvement.  </a:t>
            </a:r>
          </a:p>
          <a:p>
            <a:endParaRPr lang="en-US" b="0" dirty="0">
              <a:solidFill>
                <a:srgbClr val="833C9F"/>
              </a:solidFill>
            </a:endParaRPr>
          </a:p>
          <a:p>
            <a:endParaRPr lang="en-US" b="0" dirty="0"/>
          </a:p>
        </p:txBody>
      </p:sp>
      <p:sp>
        <p:nvSpPr>
          <p:cNvPr id="4" name="Slide Number Placeholder 3"/>
          <p:cNvSpPr>
            <a:spLocks noGrp="1"/>
          </p:cNvSpPr>
          <p:nvPr>
            <p:ph type="sldNum" sz="quarter" idx="5"/>
          </p:nvPr>
        </p:nvSpPr>
        <p:spPr/>
        <p:txBody>
          <a:bodyPr/>
          <a:lstStyle/>
          <a:p>
            <a:fld id="{FA262120-B3AD-41F9-AC2E-C9800997DE2B}" type="slidenum">
              <a:rPr lang="en-GB" smtClean="0"/>
              <a:t>37</a:t>
            </a:fld>
            <a:endParaRPr lang="en-GB"/>
          </a:p>
        </p:txBody>
      </p:sp>
    </p:spTree>
    <p:extLst>
      <p:ext uri="{BB962C8B-B14F-4D97-AF65-F5344CB8AC3E}">
        <p14:creationId xmlns:p14="http://schemas.microsoft.com/office/powerpoint/2010/main" val="992376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Annamarie, a registered nurse and head of service and Practice development for Cheshire End of Life Partnership has many anecdotes about how having access to the </a:t>
            </a:r>
            <a:r>
              <a:rPr lang="en-US" dirty="0" err="1"/>
              <a:t>EPaCCs</a:t>
            </a:r>
            <a:r>
              <a:rPr lang="en-US" dirty="0"/>
              <a:t> information within the shared care record has revolutionized how community teams are working with patients and their families at end of life, listen to her share one of these </a:t>
            </a:r>
          </a:p>
        </p:txBody>
      </p:sp>
      <p:sp>
        <p:nvSpPr>
          <p:cNvPr id="4" name="Slide Number Placeholder 3"/>
          <p:cNvSpPr>
            <a:spLocks noGrp="1"/>
          </p:cNvSpPr>
          <p:nvPr>
            <p:ph type="sldNum" sz="quarter" idx="5"/>
          </p:nvPr>
        </p:nvSpPr>
        <p:spPr/>
        <p:txBody>
          <a:bodyPr/>
          <a:lstStyle/>
          <a:p>
            <a:fld id="{FA262120-B3AD-41F9-AC2E-C9800997DE2B}" type="slidenum">
              <a:rPr lang="en-GB" smtClean="0"/>
              <a:t>38</a:t>
            </a:fld>
            <a:endParaRPr lang="en-GB"/>
          </a:p>
        </p:txBody>
      </p:sp>
    </p:spTree>
    <p:extLst>
      <p:ext uri="{BB962C8B-B14F-4D97-AF65-F5344CB8AC3E}">
        <p14:creationId xmlns:p14="http://schemas.microsoft.com/office/powerpoint/2010/main" val="2059201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latin typeface="Helvetica Neue" panose="02000503000000020004" pitchFamily="2" charset="0"/>
              </a:rPr>
              <a:t>To support the education and training, we have developed communications tools which highlight the benefits. </a:t>
            </a:r>
            <a:endParaRPr lang="en-GB" dirty="0">
              <a:effectLst/>
              <a:latin typeface="Helvetica Neue" panose="02000503000000020004" pitchFamily="2" charset="0"/>
            </a:endParaRPr>
          </a:p>
          <a:p>
            <a:r>
              <a:rPr lang="en-GB" b="1" dirty="0">
                <a:effectLst/>
                <a:latin typeface="Helvetica Neue" panose="02000503000000020004" pitchFamily="2" charset="0"/>
              </a:rPr>
              <a:t>We use information gathered at stakeholder events and have created a series of communication media including posters, video’s, blog postcards and user stories on a page, these are made available to organisations to use to drive further </a:t>
            </a:r>
            <a:r>
              <a:rPr lang="en-GB" b="1" dirty="0" err="1">
                <a:effectLst/>
                <a:latin typeface="Helvetica Neue" panose="02000503000000020004" pitchFamily="2" charset="0"/>
              </a:rPr>
              <a:t>utilitisation</a:t>
            </a:r>
            <a:r>
              <a:rPr lang="en-GB" b="1" dirty="0">
                <a:effectLst/>
                <a:latin typeface="Helvetica Neue" panose="02000503000000020004" pitchFamily="2" charset="0"/>
              </a:rPr>
              <a:t> </a:t>
            </a:r>
            <a:endParaRPr lang="en-GB" dirty="0">
              <a:effectLst/>
              <a:latin typeface="Helvetica Neue" panose="02000503000000020004" pitchFamily="2" charset="0"/>
            </a:endParaRPr>
          </a:p>
          <a:p>
            <a:br>
              <a:rPr lang="en-GB"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End of life programmes across the region have been working hard to educate and train health and care workers about accessing the EPaCCS information in the shared care record and around having conversations about end of life care planning – if people are not confident in initiating the conversation this can impact on outcomes. These communication tools can support the education process.  </a:t>
            </a:r>
            <a:endParaRPr lang="en-GB" dirty="0">
              <a:effectLst/>
              <a:latin typeface="Helvetica Neue" panose="02000503000000020004" pitchFamily="2" charset="0"/>
            </a:endParaRPr>
          </a:p>
          <a:p>
            <a:br>
              <a:rPr lang="en-GB"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In the last 6 months over 200 staff have been trained across our region and benefits is a key focus during these sessions. </a:t>
            </a:r>
            <a:endParaRPr lang="en-GB" dirty="0">
              <a:effectLst/>
              <a:latin typeface="Helvetica Neue" panose="02000503000000020004" pitchFamily="2" charset="0"/>
            </a:endParaRPr>
          </a:p>
          <a:p>
            <a:br>
              <a:rPr lang="en-GB"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These communication tools are invaluable in telling the story and raising awareness, indeed this particular tool shown was used across both of our ICSs in training and education programmes and has been adopted by other ICSs across the country.  </a:t>
            </a:r>
          </a:p>
          <a:p>
            <a:endParaRPr lang="en-GB" b="1" dirty="0">
              <a:effectLst/>
              <a:latin typeface="Helvetica Neue" panose="02000503000000020004" pitchFamily="2" charset="0"/>
            </a:endParaRPr>
          </a:p>
          <a:p>
            <a:r>
              <a:rPr lang="en-GB" b="1" dirty="0">
                <a:effectLst/>
                <a:latin typeface="Helvetica Neue" panose="02000503000000020004" pitchFamily="2" charset="0"/>
              </a:rPr>
              <a:t>Request full version of this media resource to </a:t>
            </a:r>
            <a:r>
              <a:rPr lang="en-GB" b="1" dirty="0" err="1">
                <a:effectLst/>
                <a:latin typeface="Helvetica Neue" panose="02000503000000020004" pitchFamily="2" charset="0"/>
              </a:rPr>
              <a:t>jae.richardson@alderhey.nhs.uk</a:t>
            </a:r>
            <a:r>
              <a:rPr lang="en-GB" b="1" dirty="0">
                <a:effectLst/>
                <a:latin typeface="Helvetica Neue" panose="02000503000000020004" pitchFamily="2" charset="0"/>
              </a:rPr>
              <a:t> </a:t>
            </a:r>
            <a:endParaRPr lang="en-GB"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A262120-B3AD-41F9-AC2E-C9800997DE2B}" type="slidenum">
              <a:rPr lang="en-GB" smtClean="0"/>
              <a:t>39</a:t>
            </a:fld>
            <a:endParaRPr lang="en-GB"/>
          </a:p>
        </p:txBody>
      </p:sp>
    </p:spTree>
    <p:extLst>
      <p:ext uri="{BB962C8B-B14F-4D97-AF65-F5344CB8AC3E}">
        <p14:creationId xmlns:p14="http://schemas.microsoft.com/office/powerpoint/2010/main" val="348634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5"/>
          </p:nvPr>
        </p:nvSpPr>
        <p:spPr/>
        <p:txBody>
          <a:bodyPr/>
          <a:lstStyle/>
          <a:p>
            <a:fld id="{FA262120-B3AD-41F9-AC2E-C9800997DE2B}" type="slidenum">
              <a:rPr lang="en-GB" smtClean="0"/>
              <a:t>4</a:t>
            </a:fld>
            <a:endParaRPr lang="en-GB"/>
          </a:p>
        </p:txBody>
      </p:sp>
    </p:spTree>
    <p:extLst>
      <p:ext uri="{BB962C8B-B14F-4D97-AF65-F5344CB8AC3E}">
        <p14:creationId xmlns:p14="http://schemas.microsoft.com/office/powerpoint/2010/main" val="419321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latin typeface="Helvetica Neue" panose="02000503000000020004" pitchFamily="2" charset="0"/>
              </a:rPr>
              <a:t>We have heard first hand from those delivering direct care how having access to end of life information within the shared care record has revolutionised how they are working ​</a:t>
            </a:r>
            <a:br>
              <a:rPr lang="en-GB" b="1"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We have looked at the importance of the data we analyse and how we can translate the findings and use this to create benefits resources, such as the user story on a page, which enables the data to come alive and to see the impact it is having on peoples lives.  ​</a:t>
            </a:r>
            <a:br>
              <a:rPr lang="en-GB" b="1"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Benefits resources can be used to further promote the shared care record so that we can continue to make a positive impact on patients lives  </a:t>
            </a:r>
            <a:endParaRPr lang="en-GB" dirty="0">
              <a:effectLst/>
              <a:latin typeface="Helvetica Neue" panose="02000503000000020004" pitchFamily="2" charset="0"/>
            </a:endParaRPr>
          </a:p>
          <a:p>
            <a:br>
              <a:rPr lang="en-GB"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There is still however work to do…  </a:t>
            </a:r>
            <a:endParaRPr lang="en-GB" dirty="0">
              <a:effectLst/>
              <a:latin typeface="Helvetica Neue" panose="02000503000000020004" pitchFamily="2" charset="0"/>
            </a:endParaRPr>
          </a:p>
          <a:p>
            <a:br>
              <a:rPr lang="en-GB"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Need to continue to analyse the data and promote the benefits to drive further utilisation of the shared care record   </a:t>
            </a:r>
            <a:br>
              <a:rPr lang="en-GB" b="1"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We need to make it a priority to ensure all ambulance crews are able to access the shared care record – they are a key staff group to maximising the benefits </a:t>
            </a:r>
            <a:br>
              <a:rPr lang="en-GB" b="1"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We need to use the benefits work stream to identify further areas for improvement ​</a:t>
            </a:r>
            <a:br>
              <a:rPr lang="en-GB" b="1" dirty="0">
                <a:effectLst/>
                <a:latin typeface="Helvetica Neue" panose="02000503000000020004" pitchFamily="2" charset="0"/>
              </a:rPr>
            </a:br>
            <a:br>
              <a:rPr lang="en-GB" b="1"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You have heard me talk about the benefits of end of life information in the shared care record, you heard me start with the quote ‘only one chance to get it right” now I am going to wrap up and hand you over to Carolyn, who will bring what all this means together...  </a:t>
            </a:r>
            <a:endParaRPr lang="en-GB" dirty="0">
              <a:effectLst/>
              <a:latin typeface="Helvetica Neue" panose="02000503000000020004" pitchFamily="2" charset="0"/>
            </a:endParaRPr>
          </a:p>
          <a:p>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40</a:t>
            </a:fld>
            <a:endParaRPr lang="en-GB"/>
          </a:p>
        </p:txBody>
      </p:sp>
    </p:spTree>
    <p:extLst>
      <p:ext uri="{BB962C8B-B14F-4D97-AF65-F5344CB8AC3E}">
        <p14:creationId xmlns:p14="http://schemas.microsoft.com/office/powerpoint/2010/main" val="3025451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C063F"/>
                </a:solidFill>
                <a:cs typeface="Arial" panose="020B0604020202020204" pitchFamily="34" charset="0"/>
              </a:rPr>
              <a:t>Patient use case – care home –daughter tells her story about the death of her mother recently in her preferred place of death</a:t>
            </a:r>
          </a:p>
          <a:p>
            <a:r>
              <a:rPr lang="en-US" dirty="0"/>
              <a:t>SharePoint </a:t>
            </a:r>
            <a:r>
              <a:rPr lang="en-GB" dirty="0">
                <a:hlinkClick r:id="rId3"/>
              </a:rPr>
              <a:t>LHCR/ShCR Benefits - Carolyn's Story Final.mp4 - All Documents (sharepoint.com)</a:t>
            </a:r>
            <a:endParaRPr lang="en-US" dirty="0"/>
          </a:p>
        </p:txBody>
      </p:sp>
      <p:sp>
        <p:nvSpPr>
          <p:cNvPr id="4" name="Slide Number Placeholder 3"/>
          <p:cNvSpPr>
            <a:spLocks noGrp="1"/>
          </p:cNvSpPr>
          <p:nvPr>
            <p:ph type="sldNum" sz="quarter" idx="5"/>
          </p:nvPr>
        </p:nvSpPr>
        <p:spPr/>
        <p:txBody>
          <a:bodyPr/>
          <a:lstStyle/>
          <a:p>
            <a:fld id="{FA262120-B3AD-41F9-AC2E-C9800997DE2B}" type="slidenum">
              <a:rPr lang="en-GB" smtClean="0"/>
              <a:t>41</a:t>
            </a:fld>
            <a:endParaRPr lang="en-GB"/>
          </a:p>
        </p:txBody>
      </p:sp>
    </p:spTree>
    <p:extLst>
      <p:ext uri="{BB962C8B-B14F-4D97-AF65-F5344CB8AC3E}">
        <p14:creationId xmlns:p14="http://schemas.microsoft.com/office/powerpoint/2010/main" val="2300042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t>So what’ve you being noting in the breakout sessions is…….reflecting on </a:t>
            </a:r>
            <a:r>
              <a:rPr lang="en-GB" sz="1300" dirty="0" err="1"/>
              <a:t>Menti</a:t>
            </a:r>
            <a:r>
              <a:rPr lang="en-GB" sz="1300" dirty="0"/>
              <a:t> feedback – summary</a:t>
            </a:r>
            <a:r>
              <a:rPr lang="en-US" sz="1300" dirty="0"/>
              <a:t> – JB/GC verbal feedback</a:t>
            </a:r>
          </a:p>
          <a:p>
            <a:pPr defTabSz="966338">
              <a:defRPr/>
            </a:pPr>
            <a:endParaRPr lang="en-US" sz="1300" dirty="0"/>
          </a:p>
        </p:txBody>
      </p:sp>
      <p:sp>
        <p:nvSpPr>
          <p:cNvPr id="4" name="Slide Number Placeholder 3"/>
          <p:cNvSpPr>
            <a:spLocks noGrp="1"/>
          </p:cNvSpPr>
          <p:nvPr>
            <p:ph type="sldNum" sz="quarter" idx="5"/>
          </p:nvPr>
        </p:nvSpPr>
        <p:spPr/>
        <p:txBody>
          <a:bodyPr/>
          <a:lstStyle/>
          <a:p>
            <a:fld id="{FA262120-B3AD-41F9-AC2E-C9800997DE2B}" type="slidenum">
              <a:rPr lang="en-GB" smtClean="0"/>
              <a:t>42</a:t>
            </a:fld>
            <a:endParaRPr lang="en-GB"/>
          </a:p>
        </p:txBody>
      </p:sp>
    </p:spTree>
    <p:extLst>
      <p:ext uri="{BB962C8B-B14F-4D97-AF65-F5344CB8AC3E}">
        <p14:creationId xmlns:p14="http://schemas.microsoft.com/office/powerpoint/2010/main" val="901437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t>Identify benefits early – at concept stage – if there are none/no links to objectives – why proceed to Business case or invest?</a:t>
            </a:r>
          </a:p>
          <a:p>
            <a:pPr defTabSz="966338">
              <a:defRPr/>
            </a:pPr>
            <a:r>
              <a:rPr lang="en-GB" sz="1300" dirty="0"/>
              <a:t>Engage senior staff so that Benefits is seen as important and stakeholders support your Benefits Leads</a:t>
            </a:r>
          </a:p>
          <a:p>
            <a:pPr defTabSz="966338">
              <a:defRPr/>
            </a:pPr>
            <a:r>
              <a:rPr lang="en-GB" sz="1300" dirty="0"/>
              <a:t>Communicate benefits to encourage use and increase your benefits!</a:t>
            </a:r>
          </a:p>
          <a:p>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43</a:t>
            </a:fld>
            <a:endParaRPr lang="en-GB"/>
          </a:p>
        </p:txBody>
      </p:sp>
    </p:spTree>
    <p:extLst>
      <p:ext uri="{BB962C8B-B14F-4D97-AF65-F5344CB8AC3E}">
        <p14:creationId xmlns:p14="http://schemas.microsoft.com/office/powerpoint/2010/main" val="1466303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44</a:t>
            </a:fld>
            <a:endParaRPr lang="en-GB"/>
          </a:p>
        </p:txBody>
      </p:sp>
    </p:spTree>
    <p:extLst>
      <p:ext uri="{BB962C8B-B14F-4D97-AF65-F5344CB8AC3E}">
        <p14:creationId xmlns:p14="http://schemas.microsoft.com/office/powerpoint/2010/main" val="1055541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45</a:t>
            </a:fld>
            <a:endParaRPr lang="en-GB"/>
          </a:p>
        </p:txBody>
      </p:sp>
    </p:spTree>
    <p:extLst>
      <p:ext uri="{BB962C8B-B14F-4D97-AF65-F5344CB8AC3E}">
        <p14:creationId xmlns:p14="http://schemas.microsoft.com/office/powerpoint/2010/main" val="3223413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46</a:t>
            </a:fld>
            <a:endParaRPr lang="en-GB"/>
          </a:p>
        </p:txBody>
      </p:sp>
    </p:spTree>
    <p:extLst>
      <p:ext uri="{BB962C8B-B14F-4D97-AF65-F5344CB8AC3E}">
        <p14:creationId xmlns:p14="http://schemas.microsoft.com/office/powerpoint/2010/main" val="2057597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47</a:t>
            </a:fld>
            <a:endParaRPr lang="en-GB"/>
          </a:p>
        </p:txBody>
      </p:sp>
    </p:spTree>
    <p:extLst>
      <p:ext uri="{BB962C8B-B14F-4D97-AF65-F5344CB8AC3E}">
        <p14:creationId xmlns:p14="http://schemas.microsoft.com/office/powerpoint/2010/main" val="239098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48</a:t>
            </a:fld>
            <a:endParaRPr lang="en-GB"/>
          </a:p>
        </p:txBody>
      </p:sp>
    </p:spTree>
    <p:extLst>
      <p:ext uri="{BB962C8B-B14F-4D97-AF65-F5344CB8AC3E}">
        <p14:creationId xmlns:p14="http://schemas.microsoft.com/office/powerpoint/2010/main" val="42155926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49</a:t>
            </a:fld>
            <a:endParaRPr lang="en-GB"/>
          </a:p>
        </p:txBody>
      </p:sp>
    </p:spTree>
    <p:extLst>
      <p:ext uri="{BB962C8B-B14F-4D97-AF65-F5344CB8AC3E}">
        <p14:creationId xmlns:p14="http://schemas.microsoft.com/office/powerpoint/2010/main" val="614140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5</a:t>
            </a:fld>
            <a:endParaRPr lang="en-GB"/>
          </a:p>
        </p:txBody>
      </p:sp>
    </p:spTree>
    <p:extLst>
      <p:ext uri="{BB962C8B-B14F-4D97-AF65-F5344CB8AC3E}">
        <p14:creationId xmlns:p14="http://schemas.microsoft.com/office/powerpoint/2010/main" val="278385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50</a:t>
            </a:fld>
            <a:endParaRPr lang="en-GB"/>
          </a:p>
        </p:txBody>
      </p:sp>
    </p:spTree>
    <p:extLst>
      <p:ext uri="{BB962C8B-B14F-4D97-AF65-F5344CB8AC3E}">
        <p14:creationId xmlns:p14="http://schemas.microsoft.com/office/powerpoint/2010/main" val="669870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a:t>Thank you for your time – don’t miss the Benefits session tomorrow </a:t>
            </a:r>
          </a:p>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51</a:t>
            </a:fld>
            <a:endParaRPr lang="en-GB"/>
          </a:p>
        </p:txBody>
      </p:sp>
    </p:spTree>
    <p:extLst>
      <p:ext uri="{BB962C8B-B14F-4D97-AF65-F5344CB8AC3E}">
        <p14:creationId xmlns:p14="http://schemas.microsoft.com/office/powerpoint/2010/main" val="872199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6</a:t>
            </a:fld>
            <a:endParaRPr lang="en-GB"/>
          </a:p>
        </p:txBody>
      </p:sp>
    </p:spTree>
    <p:extLst>
      <p:ext uri="{BB962C8B-B14F-4D97-AF65-F5344CB8AC3E}">
        <p14:creationId xmlns:p14="http://schemas.microsoft.com/office/powerpoint/2010/main" val="118553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7</a:t>
            </a:fld>
            <a:endParaRPr lang="en-GB"/>
          </a:p>
        </p:txBody>
      </p:sp>
    </p:spTree>
    <p:extLst>
      <p:ext uri="{BB962C8B-B14F-4D97-AF65-F5344CB8AC3E}">
        <p14:creationId xmlns:p14="http://schemas.microsoft.com/office/powerpoint/2010/main" val="74697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262120-B3AD-41F9-AC2E-C9800997DE2B}" type="slidenum">
              <a:rPr lang="en-GB" smtClean="0"/>
              <a:t>8</a:t>
            </a:fld>
            <a:endParaRPr lang="en-GB"/>
          </a:p>
        </p:txBody>
      </p:sp>
    </p:spTree>
    <p:extLst>
      <p:ext uri="{BB962C8B-B14F-4D97-AF65-F5344CB8AC3E}">
        <p14:creationId xmlns:p14="http://schemas.microsoft.com/office/powerpoint/2010/main" val="3153563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a:t>Ward - </a:t>
            </a:r>
            <a:r>
              <a:rPr lang="en-GB" sz="1300">
                <a:solidFill>
                  <a:schemeClr val="dk1"/>
                </a:solidFill>
                <a:latin typeface="Calibri"/>
                <a:ea typeface="Calibri"/>
                <a:cs typeface="Calibri"/>
                <a:sym typeface="Calibri"/>
              </a:rPr>
              <a:t>Ward, John (August 2006) Delivering value from Information Systems and Technology Investments: Learning from Success. A report of the results of an international survey of Benefits Management Practices in 2006</a:t>
            </a:r>
            <a:endParaRPr lang="en-GB" sz="1300">
              <a:solidFill>
                <a:srgbClr val="000000"/>
              </a:solidFill>
              <a:latin typeface="Arial"/>
              <a:ea typeface="Arial"/>
              <a:cs typeface="Arial"/>
              <a:sym typeface="Arial"/>
            </a:endParaRPr>
          </a:p>
          <a:p>
            <a:pPr defTabSz="966338">
              <a:defRPr/>
            </a:pPr>
            <a:r>
              <a:rPr lang="en-GB" b="1"/>
              <a:t>0.5% Almost 12,000 projects were reviewed - </a:t>
            </a:r>
            <a:r>
              <a:rPr lang="en-GB" err="1"/>
              <a:t>Flyvbjerg</a:t>
            </a:r>
            <a:r>
              <a:rPr lang="en-GB"/>
              <a:t>- </a:t>
            </a:r>
            <a:r>
              <a:rPr lang="en-GB" sz="1300">
                <a:solidFill>
                  <a:schemeClr val="dk1"/>
                </a:solidFill>
                <a:latin typeface="Calibri"/>
                <a:ea typeface="Calibri"/>
                <a:cs typeface="Calibri"/>
                <a:sym typeface="Calibri"/>
              </a:rPr>
              <a:t>Bent </a:t>
            </a:r>
            <a:r>
              <a:rPr lang="en-GB" sz="1300" err="1">
                <a:solidFill>
                  <a:schemeClr val="dk1"/>
                </a:solidFill>
                <a:latin typeface="Calibri"/>
                <a:ea typeface="Calibri"/>
                <a:cs typeface="Calibri"/>
                <a:sym typeface="Calibri"/>
              </a:rPr>
              <a:t>Flyvbjerg</a:t>
            </a:r>
            <a:r>
              <a:rPr lang="en-GB" sz="1300">
                <a:solidFill>
                  <a:schemeClr val="dk1"/>
                </a:solidFill>
                <a:latin typeface="Calibri"/>
                <a:ea typeface="Calibri"/>
                <a:cs typeface="Calibri"/>
                <a:sym typeface="Calibri"/>
              </a:rPr>
              <a:t>, 2017, "Introduction: The Iron Law of Megaproject Management," in Bent </a:t>
            </a:r>
            <a:r>
              <a:rPr lang="en-GB" sz="1300" err="1">
                <a:solidFill>
                  <a:schemeClr val="dk1"/>
                </a:solidFill>
                <a:latin typeface="Calibri"/>
                <a:ea typeface="Calibri"/>
                <a:cs typeface="Calibri"/>
                <a:sym typeface="Calibri"/>
              </a:rPr>
              <a:t>Flyvbjerg</a:t>
            </a:r>
            <a:r>
              <a:rPr lang="en-GB" sz="1300">
                <a:solidFill>
                  <a:schemeClr val="dk1"/>
                </a:solidFill>
                <a:latin typeface="Calibri"/>
                <a:ea typeface="Calibri"/>
                <a:cs typeface="Calibri"/>
                <a:sym typeface="Calibri"/>
              </a:rPr>
              <a:t>, ed., The Oxford Handbook of Megaproject Management (Oxford: Oxford University Press), Chapter 1, pp. 1-18; URL for print version: </a:t>
            </a:r>
            <a:r>
              <a:rPr lang="en-GB" sz="13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http://bit.ly/2bctWZt</a:t>
            </a:r>
            <a:endParaRPr lang="en-GB"/>
          </a:p>
          <a:p>
            <a:pPr defTabSz="966338">
              <a:defRPr/>
            </a:pPr>
            <a:r>
              <a:rPr lang="en-GB" sz="13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https://www.gov.uk/government/publications/guide-for-effective-benefits-management-in-major-projects</a:t>
            </a:r>
            <a:endParaRPr lang="en-GB" sz="1300">
              <a:solidFill>
                <a:schemeClr val="dk1"/>
              </a:solidFill>
              <a:latin typeface="Calibri"/>
              <a:ea typeface="Calibri"/>
              <a:cs typeface="Calibri"/>
              <a:sym typeface="Calibri"/>
            </a:endParaRPr>
          </a:p>
          <a:p>
            <a:endParaRPr lang="en-GB"/>
          </a:p>
        </p:txBody>
      </p:sp>
      <p:sp>
        <p:nvSpPr>
          <p:cNvPr id="4" name="Slide Number Placeholder 3"/>
          <p:cNvSpPr>
            <a:spLocks noGrp="1"/>
          </p:cNvSpPr>
          <p:nvPr>
            <p:ph type="sldNum" sz="quarter" idx="5"/>
          </p:nvPr>
        </p:nvSpPr>
        <p:spPr/>
        <p:txBody>
          <a:bodyPr/>
          <a:lstStyle/>
          <a:p>
            <a:fld id="{FA262120-B3AD-41F9-AC2E-C9800997DE2B}" type="slidenum">
              <a:rPr lang="en-GB" smtClean="0"/>
              <a:t>9</a:t>
            </a:fld>
            <a:endParaRPr lang="en-GB"/>
          </a:p>
        </p:txBody>
      </p:sp>
    </p:spTree>
    <p:extLst>
      <p:ext uri="{BB962C8B-B14F-4D97-AF65-F5344CB8AC3E}">
        <p14:creationId xmlns:p14="http://schemas.microsoft.com/office/powerpoint/2010/main" val="2275262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4/27/23</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4/27/23</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menti.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10.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diagramQuickStyle" Target="../diagrams/quickStyle1.xml"/><Relationship Id="rId5" Type="http://schemas.openxmlformats.org/officeDocument/2006/relationships/image" Target="../media/image37.png"/><Relationship Id="rId10" Type="http://schemas.openxmlformats.org/officeDocument/2006/relationships/diagramLayout" Target="../diagrams/layout1.xml"/><Relationship Id="rId4" Type="http://schemas.openxmlformats.org/officeDocument/2006/relationships/image" Target="../media/image36.png"/><Relationship Id="rId9"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4ugSAr4eEg4&amp;t=7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bit.ly/2bctWZ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resus.org.uk/library/publications/publication-decisions-relating-cardiopulmonary" TargetMode="External"/><Relationship Id="rId4" Type="http://schemas.openxmlformats.org/officeDocument/2006/relationships/hyperlink" Target="https://www.england.nhs.uk/wp-content/uploads/2022/02/ambitions-for-palliative-and-end-of-life-care-2nd-edition.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jae.richardson@alderhey.nhs.uk" TargetMode="External"/><Relationship Id="rId7" Type="http://schemas.openxmlformats.org/officeDocument/2006/relationships/image" Target="../media/image52.gi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mailto:david.grigsby@graphnethealth.com" TargetMode="External"/><Relationship Id="rId4" Type="http://schemas.openxmlformats.org/officeDocument/2006/relationships/hyperlink" Target="mailto:paula.bennett@nhs.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1751488"/>
            <a:ext cx="12192000" cy="510651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0" y="3256704"/>
            <a:ext cx="12192000" cy="793910"/>
          </a:xfrm>
        </p:spPr>
        <p:txBody>
          <a:bodyPr>
            <a:normAutofit/>
          </a:bodyPr>
          <a:lstStyle/>
          <a:p>
            <a:r>
              <a:rPr lang="en-US" sz="4000" b="1" dirty="0">
                <a:solidFill>
                  <a:schemeClr val="bg1"/>
                </a:solidFill>
                <a:latin typeface="Arial"/>
                <a:cs typeface="Arial"/>
              </a:rPr>
              <a:t>Benefits – Regional and National View</a:t>
            </a:r>
          </a:p>
        </p:txBody>
      </p:sp>
      <p:sp>
        <p:nvSpPr>
          <p:cNvPr id="3" name="Subtitle 2">
            <a:extLst>
              <a:ext uri="{FF2B5EF4-FFF2-40B4-BE49-F238E27FC236}">
                <a16:creationId xmlns:a16="http://schemas.microsoft.com/office/drawing/2014/main" id="{EB73A3E1-990D-C047-9DF5-E3F22A2CDFD7}"/>
              </a:ext>
            </a:extLst>
          </p:cNvPr>
          <p:cNvSpPr>
            <a:spLocks noGrp="1"/>
          </p:cNvSpPr>
          <p:nvPr>
            <p:ph type="subTitle" idx="1"/>
          </p:nvPr>
        </p:nvSpPr>
        <p:spPr>
          <a:xfrm>
            <a:off x="66675" y="4103280"/>
            <a:ext cx="12049125" cy="2187228"/>
          </a:xfrm>
        </p:spPr>
        <p:txBody>
          <a:bodyPr vert="horz" lIns="91440" tIns="45720" rIns="91440" bIns="45720" rtlCol="0" anchor="t">
            <a:noAutofit/>
          </a:bodyPr>
          <a:lstStyle/>
          <a:p>
            <a:r>
              <a:rPr lang="en-GB" sz="1800" dirty="0">
                <a:solidFill>
                  <a:schemeClr val="bg1"/>
                </a:solidFill>
                <a:latin typeface="Arial"/>
                <a:cs typeface="Arial"/>
              </a:rPr>
              <a:t>Jackie Bell, Benefits &amp; Evaluation Lead - Shared Care Records Programme, NHS England</a:t>
            </a:r>
          </a:p>
          <a:p>
            <a:r>
              <a:rPr lang="en-GB" sz="1800" dirty="0">
                <a:solidFill>
                  <a:schemeClr val="bg1"/>
                </a:solidFill>
                <a:latin typeface="Arial"/>
                <a:cs typeface="Arial"/>
              </a:rPr>
              <a:t>Gareth Curt, Benefits Analyst - Shared Care Records Programme, NHS England</a:t>
            </a:r>
          </a:p>
          <a:p>
            <a:r>
              <a:rPr lang="en-GB" sz="1800" dirty="0">
                <a:solidFill>
                  <a:schemeClr val="bg1"/>
                </a:solidFill>
                <a:latin typeface="Arial"/>
                <a:cs typeface="Arial"/>
              </a:rPr>
              <a:t>Jae Richardson, Business and Benefits Analyst – Share2Care, Cheshire and Merseyside ICS</a:t>
            </a:r>
          </a:p>
          <a:p>
            <a:r>
              <a:rPr lang="en-GB" sz="1800" dirty="0">
                <a:solidFill>
                  <a:schemeClr val="bg1"/>
                </a:solidFill>
                <a:latin typeface="Arial"/>
                <a:cs typeface="Arial"/>
              </a:rPr>
              <a:t>Dr Paula Bennett, Chief Nurse/CNIO – Health Innovation Manchester </a:t>
            </a:r>
          </a:p>
          <a:p>
            <a:pPr algn="l"/>
            <a:endParaRPr lang="en-GB" sz="1800" dirty="0">
              <a:solidFill>
                <a:schemeClr val="bg1"/>
              </a:solidFill>
              <a:latin typeface="Arial"/>
              <a:cs typeface="Arial"/>
            </a:endParaRPr>
          </a:p>
          <a:p>
            <a:pPr algn="l"/>
            <a:r>
              <a:rPr lang="en-GB" sz="1600" b="1" dirty="0">
                <a:solidFill>
                  <a:srgbClr val="FFFF00"/>
                </a:solidFill>
                <a:latin typeface="Arial" panose="020B0604020202020204" pitchFamily="34" charset="0"/>
                <a:cs typeface="Arial" panose="020B0604020202020204" pitchFamily="34" charset="0"/>
              </a:rPr>
              <a:t>PLEASE NOTE – THIS SESSION IS BEING RECORDED</a:t>
            </a:r>
          </a:p>
          <a:p>
            <a:pPr algn="l"/>
            <a:endParaRPr lang="en-GB" sz="1600" b="1" dirty="0">
              <a:solidFill>
                <a:schemeClr val="bg1"/>
              </a:solidFill>
              <a:latin typeface="Arial" panose="020B0604020202020204" pitchFamily="34" charset="0"/>
              <a:cs typeface="Arial" panose="020B0604020202020204" pitchFamily="34" charset="0"/>
            </a:endParaRPr>
          </a:p>
          <a:p>
            <a:pPr algn="l">
              <a:lnSpc>
                <a:spcPct val="100000"/>
              </a:lnSpc>
            </a:pPr>
            <a:endParaRPr lang="en-GB" sz="1600" b="1" dirty="0">
              <a:solidFill>
                <a:schemeClr val="bg1"/>
              </a:solidFill>
              <a:latin typeface="Arial" panose="020B0604020202020204" pitchFamily="34" charset="0"/>
              <a:cs typeface="Arial" panose="020B0604020202020204" pitchFamily="34" charset="0"/>
            </a:endParaRPr>
          </a:p>
          <a:p>
            <a:pPr algn="l">
              <a:lnSpc>
                <a:spcPct val="100000"/>
              </a:lnSpc>
            </a:pPr>
            <a:endParaRPr lang="en-US" sz="1600" b="1" dirty="0">
              <a:solidFill>
                <a:schemeClr val="bg1"/>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3C93F276-E5CD-6644-9594-B9573657C25B}"/>
              </a:ext>
            </a:extLst>
          </p:cNvPr>
          <p:cNvSpPr txBox="1">
            <a:spLocks/>
          </p:cNvSpPr>
          <p:nvPr/>
        </p:nvSpPr>
        <p:spPr>
          <a:xfrm>
            <a:off x="9347203" y="5845122"/>
            <a:ext cx="2844797" cy="7330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b="1">
                <a:solidFill>
                  <a:schemeClr val="bg1"/>
                </a:solidFill>
                <a:latin typeface="Arial" panose="020B0604020202020204" pitchFamily="34" charset="0"/>
                <a:cs typeface="Arial" panose="020B0604020202020204" pitchFamily="34" charset="0"/>
              </a:rPr>
              <a:t>Shared Care Record Summit</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20</a:t>
            </a:r>
            <a:r>
              <a:rPr lang="en-GB" sz="1200" b="1" baseline="30000">
                <a:solidFill>
                  <a:schemeClr val="bg1"/>
                </a:solidFill>
                <a:latin typeface="Arial" panose="020B0604020202020204" pitchFamily="34" charset="0"/>
                <a:cs typeface="Arial" panose="020B0604020202020204" pitchFamily="34" charset="0"/>
              </a:rPr>
              <a:t>th</a:t>
            </a:r>
            <a:r>
              <a:rPr lang="en-GB" sz="1200" b="1">
                <a:solidFill>
                  <a:schemeClr val="bg1"/>
                </a:solidFill>
                <a:latin typeface="Arial" panose="020B0604020202020204" pitchFamily="34" charset="0"/>
                <a:cs typeface="Arial" panose="020B0604020202020204" pitchFamily="34" charset="0"/>
              </a:rPr>
              <a:t> – 21</a:t>
            </a:r>
            <a:r>
              <a:rPr lang="en-GB" sz="1200" b="1" baseline="30000">
                <a:solidFill>
                  <a:schemeClr val="bg1"/>
                </a:solidFill>
                <a:latin typeface="Arial" panose="020B0604020202020204" pitchFamily="34" charset="0"/>
                <a:cs typeface="Arial" panose="020B0604020202020204" pitchFamily="34" charset="0"/>
              </a:rPr>
              <a:t>st</a:t>
            </a:r>
            <a:r>
              <a:rPr lang="en-GB" sz="1200" b="1">
                <a:solidFill>
                  <a:schemeClr val="bg1"/>
                </a:solidFill>
                <a:latin typeface="Arial" panose="020B0604020202020204" pitchFamily="34" charset="0"/>
                <a:cs typeface="Arial" panose="020B0604020202020204" pitchFamily="34" charset="0"/>
              </a:rPr>
              <a:t> March 2023</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The Queens Hotel, Leeds</a:t>
            </a: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7920" y="868972"/>
            <a:ext cx="3911995" cy="65058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328" y="656009"/>
            <a:ext cx="4360475" cy="990291"/>
          </a:xfrm>
          <a:prstGeom prst="rect">
            <a:avLst/>
          </a:prstGeom>
        </p:spPr>
      </p:pic>
      <p:pic>
        <p:nvPicPr>
          <p:cNvPr id="6" name="Picture 5">
            <a:extLst>
              <a:ext uri="{FF2B5EF4-FFF2-40B4-BE49-F238E27FC236}">
                <a16:creationId xmlns:a16="http://schemas.microsoft.com/office/drawing/2014/main" id="{7259EE05-DFCA-E4BA-0F72-5F4386EFE316}"/>
              </a:ext>
            </a:extLst>
          </p:cNvPr>
          <p:cNvPicPr>
            <a:picLocks noChangeAspect="1"/>
          </p:cNvPicPr>
          <p:nvPr/>
        </p:nvPicPr>
        <p:blipFill>
          <a:blip r:embed="rId5"/>
          <a:stretch>
            <a:fillRect/>
          </a:stretch>
        </p:blipFill>
        <p:spPr>
          <a:xfrm>
            <a:off x="9362920" y="2208226"/>
            <a:ext cx="2607605" cy="684265"/>
          </a:xfrm>
          <a:prstGeom prst="rect">
            <a:avLst/>
          </a:prstGeom>
        </p:spPr>
      </p:pic>
      <p:pic>
        <p:nvPicPr>
          <p:cNvPr id="17" name="Picture 16">
            <a:extLst>
              <a:ext uri="{FF2B5EF4-FFF2-40B4-BE49-F238E27FC236}">
                <a16:creationId xmlns:a16="http://schemas.microsoft.com/office/drawing/2014/main" id="{D80E4C9A-9619-0DF6-939B-249E27B926E9}"/>
              </a:ext>
            </a:extLst>
          </p:cNvPr>
          <p:cNvPicPr>
            <a:picLocks noChangeAspect="1"/>
          </p:cNvPicPr>
          <p:nvPr/>
        </p:nvPicPr>
        <p:blipFill>
          <a:blip r:embed="rId6"/>
          <a:stretch>
            <a:fillRect/>
          </a:stretch>
        </p:blipFill>
        <p:spPr>
          <a:xfrm>
            <a:off x="2451286" y="1925413"/>
            <a:ext cx="1542967" cy="1249890"/>
          </a:xfrm>
          <a:prstGeom prst="rect">
            <a:avLst/>
          </a:prstGeom>
        </p:spPr>
      </p:pic>
      <p:pic>
        <p:nvPicPr>
          <p:cNvPr id="1026" name="Picture 19">
            <a:extLst>
              <a:ext uri="{FF2B5EF4-FFF2-40B4-BE49-F238E27FC236}">
                <a16:creationId xmlns:a16="http://schemas.microsoft.com/office/drawing/2014/main" id="{E1C7A5C5-6D00-B613-3D5D-19B288AD0CA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29011" y="1966709"/>
            <a:ext cx="1599631" cy="116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D8C816D5-BAE9-D99A-1897-1EF9A230574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28531" y="2153404"/>
            <a:ext cx="1866202" cy="79390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C8FFD4D-235F-31F1-93ED-6D59900B466B}"/>
              </a:ext>
            </a:extLst>
          </p:cNvPr>
          <p:cNvGrpSpPr/>
          <p:nvPr/>
        </p:nvGrpSpPr>
        <p:grpSpPr>
          <a:xfrm>
            <a:off x="221475" y="1778719"/>
            <a:ext cx="1595533" cy="1396584"/>
            <a:chOff x="221475" y="1778719"/>
            <a:chExt cx="1595533" cy="1396584"/>
          </a:xfrm>
        </p:grpSpPr>
        <p:pic>
          <p:nvPicPr>
            <p:cNvPr id="5" name="Picture 4">
              <a:extLst>
                <a:ext uri="{FF2B5EF4-FFF2-40B4-BE49-F238E27FC236}">
                  <a16:creationId xmlns:a16="http://schemas.microsoft.com/office/drawing/2014/main" id="{912633AA-A360-0029-88EF-3723982F30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1475" y="1778719"/>
              <a:ext cx="1595533" cy="443777"/>
            </a:xfrm>
            <a:prstGeom prst="rect">
              <a:avLst/>
            </a:prstGeom>
          </p:spPr>
        </p:pic>
        <p:pic>
          <p:nvPicPr>
            <p:cNvPr id="12" name="Picture 11">
              <a:extLst>
                <a:ext uri="{FF2B5EF4-FFF2-40B4-BE49-F238E27FC236}">
                  <a16:creationId xmlns:a16="http://schemas.microsoft.com/office/drawing/2014/main" id="{675E9D97-3781-EA13-4048-D32114C2D8B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09481" y="2700990"/>
              <a:ext cx="938320" cy="474313"/>
            </a:xfrm>
            <a:prstGeom prst="rect">
              <a:avLst/>
            </a:prstGeom>
          </p:spPr>
        </p:pic>
        <p:pic>
          <p:nvPicPr>
            <p:cNvPr id="15" name="Picture 14">
              <a:extLst>
                <a:ext uri="{FF2B5EF4-FFF2-40B4-BE49-F238E27FC236}">
                  <a16:creationId xmlns:a16="http://schemas.microsoft.com/office/drawing/2014/main" id="{8A26731A-29A3-DF63-0028-2BC79436C75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1475" y="2227086"/>
              <a:ext cx="1595533" cy="461565"/>
            </a:xfrm>
            <a:prstGeom prst="rect">
              <a:avLst/>
            </a:prstGeom>
          </p:spPr>
        </p:pic>
      </p:grpSp>
    </p:spTree>
    <p:extLst>
      <p:ext uri="{BB962C8B-B14F-4D97-AF65-F5344CB8AC3E}">
        <p14:creationId xmlns:p14="http://schemas.microsoft.com/office/powerpoint/2010/main" val="4275278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err="1">
                <a:solidFill>
                  <a:schemeClr val="bg1"/>
                </a:solidFill>
                <a:latin typeface="Arial" panose="020B0604020202020204" pitchFamily="34" charset="0"/>
                <a:cs typeface="Arial" panose="020B0604020202020204" pitchFamily="34" charset="0"/>
              </a:rPr>
              <a:t>Menti</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pic>
        <p:nvPicPr>
          <p:cNvPr id="6" name="Picture 5">
            <a:extLst>
              <a:ext uri="{FF2B5EF4-FFF2-40B4-BE49-F238E27FC236}">
                <a16:creationId xmlns:a16="http://schemas.microsoft.com/office/drawing/2014/main" id="{AB7E6AEE-D9E0-67B8-CC9D-80EECC9AC622}"/>
              </a:ext>
            </a:extLst>
          </p:cNvPr>
          <p:cNvPicPr>
            <a:picLocks noChangeAspect="1"/>
          </p:cNvPicPr>
          <p:nvPr/>
        </p:nvPicPr>
        <p:blipFill>
          <a:blip r:embed="rId4"/>
          <a:stretch>
            <a:fillRect/>
          </a:stretch>
        </p:blipFill>
        <p:spPr>
          <a:xfrm>
            <a:off x="1506970" y="983293"/>
            <a:ext cx="9178060" cy="5217091"/>
          </a:xfrm>
          <a:prstGeom prst="rect">
            <a:avLst/>
          </a:prstGeom>
        </p:spPr>
      </p:pic>
    </p:spTree>
    <p:extLst>
      <p:ext uri="{BB962C8B-B14F-4D97-AF65-F5344CB8AC3E}">
        <p14:creationId xmlns:p14="http://schemas.microsoft.com/office/powerpoint/2010/main" val="408773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err="1">
                <a:solidFill>
                  <a:schemeClr val="bg1"/>
                </a:solidFill>
                <a:latin typeface="Arial" panose="020B0604020202020204" pitchFamily="34" charset="0"/>
                <a:cs typeface="Arial" panose="020B0604020202020204" pitchFamily="34" charset="0"/>
              </a:rPr>
              <a:t>Menti</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pic>
        <p:nvPicPr>
          <p:cNvPr id="9" name="Picture 8">
            <a:extLst>
              <a:ext uri="{FF2B5EF4-FFF2-40B4-BE49-F238E27FC236}">
                <a16:creationId xmlns:a16="http://schemas.microsoft.com/office/drawing/2014/main" id="{0216F8FA-131B-4AD3-011A-C5EF30EC6C20}"/>
              </a:ext>
            </a:extLst>
          </p:cNvPr>
          <p:cNvPicPr>
            <a:picLocks noChangeAspect="1"/>
          </p:cNvPicPr>
          <p:nvPr/>
        </p:nvPicPr>
        <p:blipFill>
          <a:blip r:embed="rId4"/>
          <a:stretch>
            <a:fillRect/>
          </a:stretch>
        </p:blipFill>
        <p:spPr>
          <a:xfrm>
            <a:off x="1300925" y="983293"/>
            <a:ext cx="9404380" cy="5217091"/>
          </a:xfrm>
          <a:prstGeom prst="rect">
            <a:avLst/>
          </a:prstGeom>
        </p:spPr>
      </p:pic>
    </p:spTree>
    <p:extLst>
      <p:ext uri="{BB962C8B-B14F-4D97-AF65-F5344CB8AC3E}">
        <p14:creationId xmlns:p14="http://schemas.microsoft.com/office/powerpoint/2010/main" val="688325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How? Start with the end in mind</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1107347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1751488"/>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ECA8CC-947A-11B0-24D8-1CB5C0DB170B}"/>
              </a:ext>
            </a:extLst>
          </p:cNvPr>
          <p:cNvSpPr txBox="1"/>
          <p:nvPr/>
        </p:nvSpPr>
        <p:spPr>
          <a:xfrm>
            <a:off x="145472" y="2130137"/>
            <a:ext cx="11897591" cy="2185214"/>
          </a:xfrm>
          <a:prstGeom prst="rect">
            <a:avLst/>
          </a:prstGeom>
          <a:noFill/>
        </p:spPr>
        <p:txBody>
          <a:bodyPr wrap="square" rtlCol="0">
            <a:spAutoFit/>
          </a:bodyPr>
          <a:lstStyle/>
          <a:p>
            <a:pPr algn="ctr"/>
            <a:r>
              <a:rPr lang="en-GB" sz="3400" b="1">
                <a:solidFill>
                  <a:schemeClr val="bg1"/>
                </a:solidFill>
                <a:latin typeface="Arial"/>
                <a:cs typeface="Arial"/>
              </a:rPr>
              <a:t>“the </a:t>
            </a:r>
            <a:r>
              <a:rPr lang="en-GB" sz="3400" b="1" i="1">
                <a:solidFill>
                  <a:srgbClr val="FFFF00"/>
                </a:solidFill>
                <a:latin typeface="Arial"/>
                <a:cs typeface="Arial"/>
              </a:rPr>
              <a:t>measurable</a:t>
            </a:r>
            <a:r>
              <a:rPr lang="en-GB" sz="3400" b="1">
                <a:solidFill>
                  <a:schemeClr val="bg1"/>
                </a:solidFill>
                <a:latin typeface="Arial"/>
                <a:cs typeface="Arial"/>
              </a:rPr>
              <a:t> </a:t>
            </a:r>
            <a:r>
              <a:rPr lang="en-GB" sz="3400" b="1" i="1">
                <a:solidFill>
                  <a:srgbClr val="FFFF00"/>
                </a:solidFill>
                <a:latin typeface="Arial"/>
                <a:cs typeface="Arial"/>
              </a:rPr>
              <a:t>improvement</a:t>
            </a:r>
            <a:r>
              <a:rPr lang="en-GB" sz="3400" b="1">
                <a:solidFill>
                  <a:schemeClr val="bg1"/>
                </a:solidFill>
                <a:latin typeface="Arial"/>
                <a:cs typeface="Arial"/>
              </a:rPr>
              <a:t> resulting from an </a:t>
            </a:r>
            <a:r>
              <a:rPr lang="en-GB" sz="3400" b="1">
                <a:solidFill>
                  <a:srgbClr val="FFFF00"/>
                </a:solidFill>
                <a:latin typeface="Arial"/>
                <a:cs typeface="Arial"/>
              </a:rPr>
              <a:t>outcome</a:t>
            </a:r>
            <a:r>
              <a:rPr lang="en-GB" sz="3400" b="1">
                <a:solidFill>
                  <a:schemeClr val="bg1"/>
                </a:solidFill>
                <a:latin typeface="Arial"/>
                <a:cs typeface="Arial"/>
              </a:rPr>
              <a:t>, perceived as an </a:t>
            </a:r>
            <a:r>
              <a:rPr lang="en-GB" sz="3400" b="1" i="1">
                <a:solidFill>
                  <a:srgbClr val="FFFF00"/>
                </a:solidFill>
                <a:latin typeface="Arial"/>
                <a:cs typeface="Arial"/>
              </a:rPr>
              <a:t>advantage</a:t>
            </a:r>
            <a:r>
              <a:rPr lang="en-GB" sz="3400" b="1">
                <a:solidFill>
                  <a:schemeClr val="bg1"/>
                </a:solidFill>
                <a:latin typeface="Arial"/>
                <a:cs typeface="Arial"/>
              </a:rPr>
              <a:t> by one or more </a:t>
            </a:r>
            <a:r>
              <a:rPr lang="en-GB" sz="3400" b="1" i="1">
                <a:solidFill>
                  <a:srgbClr val="FFFF00"/>
                </a:solidFill>
                <a:latin typeface="Arial"/>
                <a:cs typeface="Arial"/>
              </a:rPr>
              <a:t>stakeholders</a:t>
            </a:r>
            <a:r>
              <a:rPr lang="en-GB" sz="3400" b="1">
                <a:solidFill>
                  <a:schemeClr val="bg1"/>
                </a:solidFill>
                <a:latin typeface="Arial"/>
                <a:cs typeface="Arial"/>
              </a:rPr>
              <a:t>, which contributes towards one or more </a:t>
            </a:r>
            <a:r>
              <a:rPr lang="en-GB" sz="3400" b="1" i="1">
                <a:solidFill>
                  <a:srgbClr val="FFFF00"/>
                </a:solidFill>
                <a:latin typeface="Arial"/>
                <a:cs typeface="Arial"/>
              </a:rPr>
              <a:t>organisational objectives</a:t>
            </a:r>
            <a:r>
              <a:rPr lang="en-GB" sz="3400" b="1">
                <a:solidFill>
                  <a:schemeClr val="bg1"/>
                </a:solidFill>
                <a:latin typeface="Arial"/>
                <a:cs typeface="Arial"/>
              </a:rPr>
              <a:t>.”</a:t>
            </a:r>
            <a:endParaRPr lang="en-GB" sz="3400"/>
          </a:p>
        </p:txBody>
      </p:sp>
      <p:sp>
        <p:nvSpPr>
          <p:cNvPr id="16" name="TextBox 15">
            <a:extLst>
              <a:ext uri="{FF2B5EF4-FFF2-40B4-BE49-F238E27FC236}">
                <a16:creationId xmlns:a16="http://schemas.microsoft.com/office/drawing/2014/main" id="{F6DA515B-1369-B80E-FECD-3B2AFC4B660C}"/>
              </a:ext>
            </a:extLst>
          </p:cNvPr>
          <p:cNvSpPr txBox="1"/>
          <p:nvPr/>
        </p:nvSpPr>
        <p:spPr>
          <a:xfrm>
            <a:off x="467591" y="384464"/>
            <a:ext cx="11346873" cy="707886"/>
          </a:xfrm>
          <a:prstGeom prst="rect">
            <a:avLst/>
          </a:prstGeom>
          <a:noFill/>
        </p:spPr>
        <p:txBody>
          <a:bodyPr wrap="square" rtlCol="0">
            <a:spAutoFit/>
          </a:bodyPr>
          <a:lstStyle/>
          <a:p>
            <a:r>
              <a:rPr lang="en-GB" sz="4000">
                <a:latin typeface="Arial" panose="020B0604020202020204" pitchFamily="34" charset="0"/>
                <a:cs typeface="Arial" panose="020B0604020202020204" pitchFamily="34" charset="0"/>
              </a:rPr>
              <a:t>What is a Benefit?</a:t>
            </a:r>
          </a:p>
        </p:txBody>
      </p:sp>
      <p:pic>
        <p:nvPicPr>
          <p:cNvPr id="2" name="Picture 1" descr="A picture containing shape&#10;&#10;Description automatically generated">
            <a:extLst>
              <a:ext uri="{FF2B5EF4-FFF2-40B4-BE49-F238E27FC236}">
                <a16:creationId xmlns:a16="http://schemas.microsoft.com/office/drawing/2014/main" id="{902A53F9-D329-77E4-F557-AFE903F25D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97998"/>
            <a:ext cx="1545867" cy="351076"/>
          </a:xfrm>
          <a:prstGeom prst="rect">
            <a:avLst/>
          </a:prstGeom>
        </p:spPr>
      </p:pic>
    </p:spTree>
    <p:extLst>
      <p:ext uri="{BB962C8B-B14F-4D97-AF65-F5344CB8AC3E}">
        <p14:creationId xmlns:p14="http://schemas.microsoft.com/office/powerpoint/2010/main" val="1325228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338206" y="183858"/>
            <a:ext cx="10325233"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Problems and opportunities</a:t>
            </a:r>
            <a:endParaRPr lang="en-US" sz="4000" b="1">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0F8531F-1924-EC2A-464A-0AAAD732BDB8}"/>
              </a:ext>
            </a:extLst>
          </p:cNvPr>
          <p:cNvPicPr>
            <a:picLocks noChangeAspect="1"/>
          </p:cNvPicPr>
          <p:nvPr/>
        </p:nvPicPr>
        <p:blipFill>
          <a:blip r:embed="rId3"/>
          <a:stretch>
            <a:fillRect/>
          </a:stretch>
        </p:blipFill>
        <p:spPr>
          <a:xfrm>
            <a:off x="500127" y="1093835"/>
            <a:ext cx="5104896" cy="5738281"/>
          </a:xfrm>
          <a:prstGeom prst="rect">
            <a:avLst/>
          </a:prstGeom>
        </p:spPr>
      </p:pic>
      <p:pic>
        <p:nvPicPr>
          <p:cNvPr id="7" name="Picture 2" descr="Pain/Gain: A Team Decision-Making Tool">
            <a:extLst>
              <a:ext uri="{FF2B5EF4-FFF2-40B4-BE49-F238E27FC236}">
                <a16:creationId xmlns:a16="http://schemas.microsoft.com/office/drawing/2014/main" id="{E74BE91E-8CA3-BE64-99DA-0FB6B381FC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2031930"/>
            <a:ext cx="4224580" cy="39572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fishbowl, container, glass&#10;&#10;Description automatically generated">
            <a:extLst>
              <a:ext uri="{FF2B5EF4-FFF2-40B4-BE49-F238E27FC236}">
                <a16:creationId xmlns:a16="http://schemas.microsoft.com/office/drawing/2014/main" id="{0E1A3C65-C429-E580-30F5-6B3C5A1C586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99268" y="183858"/>
            <a:ext cx="3154526" cy="1598870"/>
          </a:xfrm>
          <a:prstGeom prst="rect">
            <a:avLst/>
          </a:prstGeom>
        </p:spPr>
      </p:pic>
    </p:spTree>
    <p:extLst>
      <p:ext uri="{BB962C8B-B14F-4D97-AF65-F5344CB8AC3E}">
        <p14:creationId xmlns:p14="http://schemas.microsoft.com/office/powerpoint/2010/main" val="3830194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327475" y="137704"/>
            <a:ext cx="10325233" cy="707886"/>
          </a:xfrm>
          <a:prstGeom prst="rect">
            <a:avLst/>
          </a:prstGeom>
        </p:spPr>
        <p:txBody>
          <a:bodyPr wrap="square">
            <a:spAutoFit/>
          </a:bodyPr>
          <a:lstStyle/>
          <a:p>
            <a:r>
              <a:rPr lang="en-GB" sz="4000" b="1">
                <a:solidFill>
                  <a:schemeClr val="bg1"/>
                </a:solidFill>
                <a:latin typeface="Arial" panose="020B0604020202020204" pitchFamily="34" charset="0"/>
                <a:cs typeface="Arial" panose="020B0604020202020204" pitchFamily="34" charset="0"/>
              </a:rPr>
              <a:t>Engage stakeholders</a:t>
            </a:r>
            <a:endParaRPr lang="en-US" sz="40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411" y="6216536"/>
            <a:ext cx="1545867" cy="351076"/>
          </a:xfrm>
          <a:prstGeom prst="rect">
            <a:avLst/>
          </a:prstGeom>
        </p:spPr>
      </p:pic>
      <p:pic>
        <p:nvPicPr>
          <p:cNvPr id="9" name="Picture 2" descr="20 Project Manager Humor ideas | manager humor, project management, agile  project management">
            <a:extLst>
              <a:ext uri="{FF2B5EF4-FFF2-40B4-BE49-F238E27FC236}">
                <a16:creationId xmlns:a16="http://schemas.microsoft.com/office/drawing/2014/main" id="{293FBC4B-AB3A-C6F9-60AD-D737B681987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38458" y="1136299"/>
            <a:ext cx="4587930" cy="506408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7C92C213-C36B-33DC-21BA-93D55FA686EC}"/>
              </a:ext>
            </a:extLst>
          </p:cNvPr>
          <p:cNvSpPr/>
          <p:nvPr/>
        </p:nvSpPr>
        <p:spPr>
          <a:xfrm>
            <a:off x="3738459" y="1248771"/>
            <a:ext cx="2171022" cy="2217760"/>
          </a:xfrm>
          <a:prstGeom prst="wedgeRoundRectCallout">
            <a:avLst>
              <a:gd name="adj1" fmla="val -16407"/>
              <a:gd name="adj2" fmla="val 711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a:t>Once you master this simple skill, we’ll move over to harder ones like interviewing stakeholders!</a:t>
            </a:r>
          </a:p>
        </p:txBody>
      </p:sp>
    </p:spTree>
    <p:extLst>
      <p:ext uri="{BB962C8B-B14F-4D97-AF65-F5344CB8AC3E}">
        <p14:creationId xmlns:p14="http://schemas.microsoft.com/office/powerpoint/2010/main" val="4143383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26329" y="199329"/>
            <a:ext cx="10325233" cy="707886"/>
          </a:xfrm>
          <a:prstGeom prst="rect">
            <a:avLst/>
          </a:prstGeom>
        </p:spPr>
        <p:txBody>
          <a:bodyPr wrap="square">
            <a:spAutoFit/>
          </a:bodyPr>
          <a:lstStyle/>
          <a:p>
            <a:r>
              <a:rPr lang="en-GB" sz="4000" b="1">
                <a:solidFill>
                  <a:schemeClr val="bg1"/>
                </a:solidFill>
                <a:latin typeface="Arial" panose="020B0604020202020204" pitchFamily="34" charset="0"/>
                <a:cs typeface="Arial" panose="020B0604020202020204" pitchFamily="34" charset="0"/>
              </a:rPr>
              <a:t>Benefits map – cause and effect</a:t>
            </a:r>
            <a:endParaRPr lang="en-US" sz="40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329" y="6307595"/>
            <a:ext cx="1545867" cy="351076"/>
          </a:xfrm>
          <a:prstGeom prst="rect">
            <a:avLst/>
          </a:prstGeom>
        </p:spPr>
      </p:pic>
      <p:pic>
        <p:nvPicPr>
          <p:cNvPr id="6" name="Picture 5">
            <a:extLst>
              <a:ext uri="{FF2B5EF4-FFF2-40B4-BE49-F238E27FC236}">
                <a16:creationId xmlns:a16="http://schemas.microsoft.com/office/drawing/2014/main" id="{AFF2D707-F6AA-35EA-A69A-9FB49DC660E4}"/>
              </a:ext>
            </a:extLst>
          </p:cNvPr>
          <p:cNvPicPr>
            <a:picLocks noChangeAspect="1"/>
          </p:cNvPicPr>
          <p:nvPr/>
        </p:nvPicPr>
        <p:blipFill>
          <a:blip r:embed="rId4"/>
          <a:stretch>
            <a:fillRect/>
          </a:stretch>
        </p:blipFill>
        <p:spPr>
          <a:xfrm>
            <a:off x="1175191" y="1547786"/>
            <a:ext cx="9193696" cy="5220212"/>
          </a:xfrm>
          <a:prstGeom prst="rect">
            <a:avLst/>
          </a:prstGeom>
        </p:spPr>
      </p:pic>
      <p:sp>
        <p:nvSpPr>
          <p:cNvPr id="13" name="Google Shape;454;p32">
            <a:extLst>
              <a:ext uri="{FF2B5EF4-FFF2-40B4-BE49-F238E27FC236}">
                <a16:creationId xmlns:a16="http://schemas.microsoft.com/office/drawing/2014/main" id="{BBFE6A07-8C29-68ED-0292-0BF4B1BA09AA}"/>
              </a:ext>
            </a:extLst>
          </p:cNvPr>
          <p:cNvSpPr txBox="1"/>
          <p:nvPr/>
        </p:nvSpPr>
        <p:spPr>
          <a:xfrm>
            <a:off x="1495597" y="1024606"/>
            <a:ext cx="136815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400" b="1" i="1" u="none" strike="noStrike" cap="none">
                <a:latin typeface="Arial"/>
                <a:ea typeface="Arial"/>
                <a:cs typeface="Arial"/>
                <a:sym typeface="Arial"/>
              </a:rPr>
              <a:t>What has to be done</a:t>
            </a:r>
            <a:endParaRPr sz="1400" b="1" i="1" u="none" strike="noStrike" cap="none">
              <a:latin typeface="Arial"/>
              <a:ea typeface="Arial"/>
              <a:cs typeface="Arial"/>
              <a:sym typeface="Arial"/>
            </a:endParaRPr>
          </a:p>
        </p:txBody>
      </p:sp>
      <p:sp>
        <p:nvSpPr>
          <p:cNvPr id="14" name="Google Shape;455;p32">
            <a:extLst>
              <a:ext uri="{FF2B5EF4-FFF2-40B4-BE49-F238E27FC236}">
                <a16:creationId xmlns:a16="http://schemas.microsoft.com/office/drawing/2014/main" id="{58C44892-E683-2F1C-B4CD-A2DEEFCC0FBB}"/>
              </a:ext>
            </a:extLst>
          </p:cNvPr>
          <p:cNvSpPr txBox="1"/>
          <p:nvPr/>
        </p:nvSpPr>
        <p:spPr>
          <a:xfrm>
            <a:off x="3052221" y="1024606"/>
            <a:ext cx="179142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400" b="1" i="1" u="none" strike="noStrike" cap="none">
                <a:latin typeface="Arial"/>
                <a:ea typeface="Arial"/>
                <a:cs typeface="Arial"/>
                <a:sym typeface="Arial"/>
              </a:rPr>
              <a:t>What you can do/ what </a:t>
            </a:r>
            <a:r>
              <a:rPr lang="en-GB" sz="1400" b="1" i="1">
                <a:latin typeface="Arial"/>
                <a:ea typeface="Arial"/>
                <a:cs typeface="Arial"/>
                <a:sym typeface="Arial"/>
              </a:rPr>
              <a:t>you </a:t>
            </a:r>
            <a:r>
              <a:rPr lang="en-GB" sz="1400" b="1" i="1" u="none" strike="noStrike" cap="none">
                <a:latin typeface="Arial"/>
                <a:ea typeface="Arial"/>
                <a:cs typeface="Arial"/>
                <a:sym typeface="Arial"/>
              </a:rPr>
              <a:t>achieve</a:t>
            </a:r>
            <a:endParaRPr sz="1400" b="1" i="1" u="none" strike="noStrike" cap="none">
              <a:latin typeface="Arial"/>
              <a:ea typeface="Arial"/>
              <a:cs typeface="Arial"/>
              <a:sym typeface="Arial"/>
            </a:endParaRPr>
          </a:p>
        </p:txBody>
      </p:sp>
      <p:sp>
        <p:nvSpPr>
          <p:cNvPr id="16" name="Google Shape;457;p32">
            <a:extLst>
              <a:ext uri="{FF2B5EF4-FFF2-40B4-BE49-F238E27FC236}">
                <a16:creationId xmlns:a16="http://schemas.microsoft.com/office/drawing/2014/main" id="{C065B515-7A6E-C885-5137-31876576CB95}"/>
              </a:ext>
            </a:extLst>
          </p:cNvPr>
          <p:cNvSpPr txBox="1"/>
          <p:nvPr/>
        </p:nvSpPr>
        <p:spPr>
          <a:xfrm>
            <a:off x="5032120" y="1024606"/>
            <a:ext cx="179142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400" b="1" i="1" u="none" strike="noStrike" cap="none">
                <a:latin typeface="Arial"/>
                <a:ea typeface="Arial"/>
                <a:cs typeface="Arial"/>
                <a:sym typeface="Arial"/>
              </a:rPr>
              <a:t>What you gain, the impact</a:t>
            </a:r>
            <a:endParaRPr sz="1400" b="1" i="1" u="none" strike="noStrike" cap="none">
              <a:latin typeface="Arial"/>
              <a:ea typeface="Arial"/>
              <a:cs typeface="Arial"/>
              <a:sym typeface="Arial"/>
            </a:endParaRPr>
          </a:p>
        </p:txBody>
      </p:sp>
      <p:sp>
        <p:nvSpPr>
          <p:cNvPr id="17" name="Google Shape;458;p32">
            <a:extLst>
              <a:ext uri="{FF2B5EF4-FFF2-40B4-BE49-F238E27FC236}">
                <a16:creationId xmlns:a16="http://schemas.microsoft.com/office/drawing/2014/main" id="{DB432F5F-4F87-7320-29EC-32261C6E8C8F}"/>
              </a:ext>
            </a:extLst>
          </p:cNvPr>
          <p:cNvSpPr txBox="1"/>
          <p:nvPr/>
        </p:nvSpPr>
        <p:spPr>
          <a:xfrm>
            <a:off x="7012020" y="1024606"/>
            <a:ext cx="157710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400" b="1" i="1" u="none" strike="noStrike" cap="none">
                <a:latin typeface="Arial"/>
                <a:ea typeface="Arial"/>
                <a:cs typeface="Arial"/>
                <a:sym typeface="Arial"/>
              </a:rPr>
              <a:t>Why you need to do the project</a:t>
            </a:r>
            <a:endParaRPr sz="1400" b="1" i="1" u="none" strike="noStrike" cap="none">
              <a:latin typeface="Arial"/>
              <a:ea typeface="Arial"/>
              <a:cs typeface="Arial"/>
              <a:sym typeface="Arial"/>
            </a:endParaRPr>
          </a:p>
        </p:txBody>
      </p:sp>
    </p:spTree>
    <p:extLst>
      <p:ext uri="{BB962C8B-B14F-4D97-AF65-F5344CB8AC3E}">
        <p14:creationId xmlns:p14="http://schemas.microsoft.com/office/powerpoint/2010/main" val="873114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376902" y="151284"/>
            <a:ext cx="10325233" cy="707886"/>
          </a:xfrm>
          <a:prstGeom prst="rect">
            <a:avLst/>
          </a:prstGeom>
        </p:spPr>
        <p:txBody>
          <a:bodyPr wrap="square">
            <a:spAutoFit/>
          </a:bodyPr>
          <a:lstStyle/>
          <a:p>
            <a:r>
              <a:rPr lang="en-GB" sz="4000" b="1">
                <a:solidFill>
                  <a:schemeClr val="bg1"/>
                </a:solidFill>
                <a:latin typeface="Arial" panose="020B0604020202020204" pitchFamily="34" charset="0"/>
                <a:cs typeface="Arial" panose="020B0604020202020204" pitchFamily="34" charset="0"/>
              </a:rPr>
              <a:t>Reporting – telling the story</a:t>
            </a:r>
            <a:endParaRPr lang="en-US" sz="40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316" y="6200384"/>
            <a:ext cx="1545867" cy="351076"/>
          </a:xfrm>
          <a:prstGeom prst="rect">
            <a:avLst/>
          </a:prstGeom>
        </p:spPr>
      </p:pic>
      <p:sp>
        <p:nvSpPr>
          <p:cNvPr id="7" name="Text Placeholder 2">
            <a:extLst>
              <a:ext uri="{FF2B5EF4-FFF2-40B4-BE49-F238E27FC236}">
                <a16:creationId xmlns:a16="http://schemas.microsoft.com/office/drawing/2014/main" id="{E507C6EC-1452-1F3C-96D1-C3D6539DCF50}"/>
              </a:ext>
            </a:extLst>
          </p:cNvPr>
          <p:cNvSpPr txBox="1">
            <a:spLocks/>
          </p:cNvSpPr>
          <p:nvPr/>
        </p:nvSpPr>
        <p:spPr>
          <a:xfrm>
            <a:off x="66738" y="1363854"/>
            <a:ext cx="5077524" cy="5407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r>
              <a:rPr lang="en-GB" sz="3200"/>
              <a:t>Baseline &amp; forecast benefits </a:t>
            </a:r>
          </a:p>
          <a:p>
            <a:pPr marL="268288" indent="-268288"/>
            <a:r>
              <a:rPr lang="en-GB" sz="3200"/>
              <a:t>Prioritisation </a:t>
            </a:r>
          </a:p>
          <a:p>
            <a:pPr marL="268288" indent="-268288"/>
            <a:r>
              <a:rPr lang="en-GB" sz="3200"/>
              <a:t>Ongoing tracking of actual (realised) benefits</a:t>
            </a:r>
          </a:p>
          <a:p>
            <a:pPr marL="457200" lvl="1" indent="0">
              <a:buNone/>
            </a:pPr>
            <a:endParaRPr lang="en-GB" sz="3200"/>
          </a:p>
          <a:p>
            <a:pPr marL="268288" indent="-268288"/>
            <a:endParaRPr lang="en-GB" sz="3200"/>
          </a:p>
        </p:txBody>
      </p:sp>
      <p:pic>
        <p:nvPicPr>
          <p:cNvPr id="9" name="Picture 8" descr="Text">
            <a:extLst>
              <a:ext uri="{FF2B5EF4-FFF2-40B4-BE49-F238E27FC236}">
                <a16:creationId xmlns:a16="http://schemas.microsoft.com/office/drawing/2014/main" id="{ED72997E-354E-1E41-F6B9-20732ACC52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45768" y="1363854"/>
            <a:ext cx="6608026" cy="432147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C78A70DE-8651-B36A-D81B-5CF63E9B4A08}"/>
              </a:ext>
            </a:extLst>
          </p:cNvPr>
          <p:cNvSpPr txBox="1">
            <a:spLocks/>
          </p:cNvSpPr>
          <p:nvPr/>
        </p:nvSpPr>
        <p:spPr>
          <a:xfrm>
            <a:off x="168244" y="4950822"/>
            <a:ext cx="9418256" cy="125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spTree>
    <p:extLst>
      <p:ext uri="{BB962C8B-B14F-4D97-AF65-F5344CB8AC3E}">
        <p14:creationId xmlns:p14="http://schemas.microsoft.com/office/powerpoint/2010/main" val="3441047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940526" y="1301271"/>
            <a:ext cx="11057510" cy="4904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Support mechanisms</a:t>
            </a:r>
          </a:p>
          <a:p>
            <a:pPr>
              <a:defRPr/>
            </a:pPr>
            <a:endParaRPr kumimoji="0" lang="en-GB"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F1E703C2-9DCF-4A51-0B72-93AC28228D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263" y="6009810"/>
            <a:ext cx="1878517" cy="433504"/>
          </a:xfrm>
          <a:prstGeom prst="rect">
            <a:avLst/>
          </a:prstGeom>
        </p:spPr>
      </p:pic>
    </p:spTree>
    <p:extLst>
      <p:ext uri="{BB962C8B-B14F-4D97-AF65-F5344CB8AC3E}">
        <p14:creationId xmlns:p14="http://schemas.microsoft.com/office/powerpoint/2010/main" val="4133437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AA3F24-5A75-36F7-CEA9-744CD2A8DB1B}"/>
              </a:ext>
            </a:extLst>
          </p:cNvPr>
          <p:cNvSpPr/>
          <p:nvPr/>
        </p:nvSpPr>
        <p:spPr>
          <a:xfrm>
            <a:off x="302504" y="-47403"/>
            <a:ext cx="10325233"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Support mechanisms</a:t>
            </a:r>
            <a:endParaRPr lang="en-US" sz="4000" b="1">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254" y="6200384"/>
            <a:ext cx="1545867" cy="351076"/>
          </a:xfrm>
          <a:prstGeom prst="rect">
            <a:avLst/>
          </a:prstGeom>
        </p:spPr>
      </p:pic>
      <p:sp>
        <p:nvSpPr>
          <p:cNvPr id="5" name="Text Placeholder 5">
            <a:extLst>
              <a:ext uri="{FF2B5EF4-FFF2-40B4-BE49-F238E27FC236}">
                <a16:creationId xmlns:a16="http://schemas.microsoft.com/office/drawing/2014/main" id="{CBCEB819-B5DF-8514-286A-07F58963F844}"/>
              </a:ext>
            </a:extLst>
          </p:cNvPr>
          <p:cNvSpPr txBox="1">
            <a:spLocks/>
          </p:cNvSpPr>
          <p:nvPr/>
        </p:nvSpPr>
        <p:spPr>
          <a:xfrm>
            <a:off x="142827" y="935889"/>
            <a:ext cx="4528027" cy="45255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GB" sz="4000" b="1" i="0" u="none" strike="noStrike" kern="1200" cap="none" spc="0" normalizeH="0" baseline="0" noProof="0">
                <a:ln>
                  <a:noFill/>
                </a:ln>
                <a:effectLst/>
                <a:uLnTx/>
                <a:uFillTx/>
                <a:ea typeface="+mj-ea"/>
                <a:cs typeface="Arial" panose="020B0604020202020204" pitchFamily="34" charset="0"/>
              </a:rPr>
              <a:t>Engagement  </a:t>
            </a:r>
          </a:p>
          <a:p>
            <a:pPr>
              <a:defRPr/>
            </a:pPr>
            <a:r>
              <a:rPr kumimoji="0" lang="en-GB" sz="4000" i="0" u="none" strike="noStrike" kern="1200" cap="none" spc="0" normalizeH="0" baseline="0" noProof="0">
                <a:ln>
                  <a:noFill/>
                </a:ln>
                <a:effectLst/>
                <a:uLnTx/>
                <a:uFillTx/>
                <a:ea typeface="+mj-ea"/>
                <a:cs typeface="Arial" panose="020B0604020202020204" pitchFamily="34" charset="0"/>
              </a:rPr>
              <a:t>National</a:t>
            </a:r>
          </a:p>
          <a:p>
            <a:pPr>
              <a:defRPr/>
            </a:pPr>
            <a:r>
              <a:rPr kumimoji="0" lang="en-GB" sz="4000" i="0" u="none" strike="noStrike" kern="1200" cap="none" spc="0" normalizeH="0" baseline="0" noProof="0">
                <a:ln>
                  <a:noFill/>
                </a:ln>
                <a:effectLst/>
                <a:uLnTx/>
                <a:uFillTx/>
                <a:ea typeface="+mj-ea"/>
                <a:cs typeface="Arial" panose="020B0604020202020204" pitchFamily="34" charset="0"/>
              </a:rPr>
              <a:t>Regional</a:t>
            </a:r>
            <a:endParaRPr kumimoji="0" lang="en-GB" sz="4000" b="1" i="0" u="none" strike="noStrike" kern="1200" cap="none" spc="0" normalizeH="0" baseline="0" noProof="0">
              <a:ln>
                <a:noFill/>
              </a:ln>
              <a:effectLst/>
              <a:uLnTx/>
              <a:uFillTx/>
              <a:ea typeface="+mj-ea"/>
              <a:cs typeface="Arial" panose="020B0604020202020204" pitchFamily="34" charset="0"/>
            </a:endParaRPr>
          </a:p>
          <a:p>
            <a:pPr marL="0" marR="0" lvl="0" indent="0" algn="l" defTabSz="914400" rtl="0" eaLnBrk="1" fontAlgn="auto" latinLnBrk="0" hangingPunct="1">
              <a:lnSpc>
                <a:spcPct val="90000"/>
              </a:lnSpc>
              <a:spcAft>
                <a:spcPts val="0"/>
              </a:spcAft>
              <a:buClrTx/>
              <a:buSzTx/>
              <a:buNone/>
              <a:tabLst/>
              <a:defRPr/>
            </a:pPr>
            <a:endParaRPr kumimoji="0" lang="en-GB" sz="2200" b="1" i="0" u="none" strike="noStrike" kern="1200" cap="none" spc="0" normalizeH="0" baseline="0" noProof="0">
              <a:ln>
                <a:noFill/>
              </a:ln>
              <a:effectLst/>
              <a:uLnTx/>
              <a:uFillTx/>
              <a:ea typeface="+mj-ea"/>
              <a:cs typeface="Arial" panose="020B0604020202020204" pitchFamily="34" charset="0"/>
            </a:endParaRPr>
          </a:p>
          <a:p>
            <a:pPr marL="0" marR="0" lvl="0" indent="0" algn="l" defTabSz="914400" rtl="0" eaLnBrk="1" fontAlgn="auto" latinLnBrk="0" hangingPunct="1">
              <a:lnSpc>
                <a:spcPct val="90000"/>
              </a:lnSpc>
              <a:spcAft>
                <a:spcPts val="0"/>
              </a:spcAft>
              <a:buClrTx/>
              <a:buSzTx/>
              <a:buNone/>
              <a:tabLst/>
              <a:defRPr/>
            </a:pPr>
            <a:r>
              <a:rPr kumimoji="0" lang="en-GB" sz="4000" b="1" i="0" u="none" strike="noStrike" kern="1200" cap="none" spc="0" normalizeH="0" baseline="0" noProof="0">
                <a:ln>
                  <a:noFill/>
                </a:ln>
                <a:effectLst/>
                <a:uLnTx/>
                <a:uFillTx/>
                <a:ea typeface="+mj-ea"/>
                <a:cs typeface="Arial" panose="020B0604020202020204" pitchFamily="34" charset="0"/>
              </a:rPr>
              <a:t>Sharing</a:t>
            </a:r>
          </a:p>
          <a:p>
            <a:pPr>
              <a:defRPr/>
            </a:pPr>
            <a:r>
              <a:rPr kumimoji="0" lang="en-GB" sz="4000" i="0" u="none" strike="noStrike" kern="1200" cap="none" spc="0" normalizeH="0" baseline="0" noProof="0">
                <a:ln>
                  <a:noFill/>
                </a:ln>
                <a:effectLst/>
                <a:uLnTx/>
                <a:uFillTx/>
                <a:ea typeface="+mj-ea"/>
                <a:cs typeface="Arial" panose="020B0604020202020204" pitchFamily="34" charset="0"/>
              </a:rPr>
              <a:t>FutureNHS, Learning from Local (</a:t>
            </a:r>
            <a:r>
              <a:rPr kumimoji="0" lang="en-GB" sz="4000" i="0" u="none" strike="noStrike" kern="1200" cap="none" spc="0" normalizeH="0" baseline="0" noProof="0" err="1">
                <a:ln>
                  <a:noFill/>
                </a:ln>
                <a:effectLst/>
                <a:uLnTx/>
                <a:uFillTx/>
                <a:ea typeface="+mj-ea"/>
                <a:cs typeface="Arial" panose="020B0604020202020204" pitchFamily="34" charset="0"/>
              </a:rPr>
              <a:t>LfL</a:t>
            </a:r>
            <a:r>
              <a:rPr kumimoji="0" lang="en-GB" sz="4000" i="0" u="none" strike="noStrike" kern="1200" cap="none" spc="0" normalizeH="0" baseline="0" noProof="0">
                <a:ln>
                  <a:noFill/>
                </a:ln>
                <a:effectLst/>
                <a:uLnTx/>
                <a:uFillTx/>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None/>
              <a:tabLst/>
              <a:defRPr/>
            </a:pPr>
            <a:endParaRPr kumimoji="0" lang="en-GB" sz="4000" b="1" i="0" u="none" strike="noStrike" kern="1200" cap="none" spc="0" normalizeH="0" baseline="0" noProof="0">
              <a:ln>
                <a:noFill/>
              </a:ln>
              <a:effectLst/>
              <a:uLnTx/>
              <a:uFillTx/>
              <a:ea typeface="+mj-ea"/>
              <a:cs typeface="Arial" panose="020B0604020202020204" pitchFamily="34" charset="0"/>
            </a:endParaRPr>
          </a:p>
          <a:p>
            <a:endParaRPr lang="en-GB" sz="4000"/>
          </a:p>
        </p:txBody>
      </p:sp>
      <p:graphicFrame>
        <p:nvGraphicFramePr>
          <p:cNvPr id="2" name="Chart 1">
            <a:extLst>
              <a:ext uri="{FF2B5EF4-FFF2-40B4-BE49-F238E27FC236}">
                <a16:creationId xmlns:a16="http://schemas.microsoft.com/office/drawing/2014/main" id="{5CB7E115-C65C-1200-EF2D-378270AA7F83}"/>
              </a:ext>
            </a:extLst>
          </p:cNvPr>
          <p:cNvGraphicFramePr>
            <a:graphicFrameLocks/>
          </p:cNvGraphicFramePr>
          <p:nvPr>
            <p:extLst>
              <p:ext uri="{D42A27DB-BD31-4B8C-83A1-F6EECF244321}">
                <p14:modId xmlns:p14="http://schemas.microsoft.com/office/powerpoint/2010/main" val="3990448694"/>
              </p:ext>
            </p:extLst>
          </p:nvPr>
        </p:nvGraphicFramePr>
        <p:xfrm>
          <a:off x="4942703" y="973808"/>
          <a:ext cx="6697403" cy="4253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8165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Workshop objectives &amp; plan</a:t>
            </a:r>
            <a:endParaRPr lang="en-US" sz="40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sp>
        <p:nvSpPr>
          <p:cNvPr id="7" name="TextBox 6">
            <a:extLst>
              <a:ext uri="{FF2B5EF4-FFF2-40B4-BE49-F238E27FC236}">
                <a16:creationId xmlns:a16="http://schemas.microsoft.com/office/drawing/2014/main" id="{0C044879-0966-0919-100F-AAAB6964E133}"/>
              </a:ext>
            </a:extLst>
          </p:cNvPr>
          <p:cNvSpPr txBox="1"/>
          <p:nvPr/>
        </p:nvSpPr>
        <p:spPr>
          <a:xfrm>
            <a:off x="666750" y="1381036"/>
            <a:ext cx="10687050" cy="3539430"/>
          </a:xfrm>
          <a:prstGeom prst="rect">
            <a:avLst/>
          </a:prstGeom>
          <a:noFill/>
        </p:spPr>
        <p:txBody>
          <a:bodyPr wrap="square">
            <a:spAutoFit/>
          </a:bodyPr>
          <a:lstStyle/>
          <a:p>
            <a:pPr marL="285750" indent="-285750">
              <a:buFont typeface="Arial" panose="020B0604020202020204" pitchFamily="34" charset="0"/>
              <a:buChar char="•"/>
            </a:pPr>
            <a:r>
              <a:rPr lang="en-GB" sz="2800"/>
              <a:t>Your benefits approach</a:t>
            </a:r>
          </a:p>
          <a:p>
            <a:pPr marL="285750" indent="-285750">
              <a:buFont typeface="Arial" panose="020B0604020202020204" pitchFamily="34" charset="0"/>
              <a:buChar char="•"/>
            </a:pPr>
            <a:r>
              <a:rPr lang="en-GB" sz="2800"/>
              <a:t>Benefits management – Why? How to? Resources</a:t>
            </a:r>
          </a:p>
          <a:p>
            <a:pPr marL="285750" indent="-285750">
              <a:buFont typeface="Arial" panose="020B0604020202020204" pitchFamily="34" charset="0"/>
              <a:buChar char="•"/>
            </a:pPr>
            <a:r>
              <a:rPr lang="en-GB" sz="2800"/>
              <a:t>GM – Realising potential and overcoming challenges </a:t>
            </a:r>
          </a:p>
          <a:p>
            <a:pPr marL="285750" indent="-285750">
              <a:buFont typeface="Arial" panose="020B0604020202020204" pitchFamily="34" charset="0"/>
              <a:buChar char="•"/>
            </a:pPr>
            <a:r>
              <a:rPr lang="en-GB" sz="2800"/>
              <a:t>Overcoming a key challenge, group work – Raising the benefits profile</a:t>
            </a:r>
          </a:p>
          <a:p>
            <a:pPr marL="285750" indent="-285750">
              <a:buFont typeface="Arial" panose="020B0604020202020204" pitchFamily="34" charset="0"/>
              <a:buChar char="•"/>
            </a:pPr>
            <a:r>
              <a:rPr lang="en-GB" sz="2800"/>
              <a:t>Share2Care – Benefits of Shared Care Records in End of Life Care</a:t>
            </a:r>
          </a:p>
          <a:p>
            <a:endParaRPr lang="en-GB" sz="2800"/>
          </a:p>
          <a:p>
            <a:r>
              <a:rPr lang="en-GB" sz="2800"/>
              <a:t>Menti.com - </a:t>
            </a:r>
            <a:r>
              <a:rPr lang="en-GB" sz="2800">
                <a:hlinkClick r:id="rId4"/>
              </a:rPr>
              <a:t>https://www.menti.com</a:t>
            </a:r>
            <a:endParaRPr lang="en-GB" sz="2800"/>
          </a:p>
          <a:p>
            <a:r>
              <a:rPr lang="en-GB" sz="2800"/>
              <a:t>Code - 8285 0117</a:t>
            </a:r>
          </a:p>
        </p:txBody>
      </p:sp>
      <p:pic>
        <p:nvPicPr>
          <p:cNvPr id="9" name="Picture 8" descr="Qr code&#10;&#10;Description automatically generated">
            <a:extLst>
              <a:ext uri="{FF2B5EF4-FFF2-40B4-BE49-F238E27FC236}">
                <a16:creationId xmlns:a16="http://schemas.microsoft.com/office/drawing/2014/main" id="{8DF6DAAB-D7E9-12A0-FE21-D41DD14528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7700" y="3590924"/>
            <a:ext cx="2352675" cy="2352675"/>
          </a:xfrm>
          <a:prstGeom prst="rect">
            <a:avLst/>
          </a:prstGeom>
        </p:spPr>
      </p:pic>
    </p:spTree>
    <p:extLst>
      <p:ext uri="{BB962C8B-B14F-4D97-AF65-F5344CB8AC3E}">
        <p14:creationId xmlns:p14="http://schemas.microsoft.com/office/powerpoint/2010/main" val="1912527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Overcoming challenges</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a:solidFill>
                  <a:prstClr val="white"/>
                </a:solidFill>
                <a:latin typeface="Arial" panose="020B0604020202020204" pitchFamily="34" charset="0"/>
                <a:cs typeface="Arial" panose="020B0604020202020204" pitchFamily="34" charset="0"/>
              </a:rPr>
              <a:t>Dr Paula Bennett</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1077390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80C914-8C48-4454-9CF9-AB4B0966636E}"/>
              </a:ext>
            </a:extLst>
          </p:cNvPr>
          <p:cNvSpPr txBox="1"/>
          <p:nvPr/>
        </p:nvSpPr>
        <p:spPr>
          <a:xfrm>
            <a:off x="467591" y="384464"/>
            <a:ext cx="11346873" cy="830997"/>
          </a:xfrm>
          <a:prstGeom prst="rect">
            <a:avLst/>
          </a:prstGeom>
          <a:noFill/>
        </p:spPr>
        <p:txBody>
          <a:bodyPr wrap="square" rtlCol="0">
            <a:spAutoFit/>
          </a:bodyPr>
          <a:lstStyle/>
          <a:p>
            <a:r>
              <a:rPr lang="en-GB" sz="4800" b="1">
                <a:solidFill>
                  <a:schemeClr val="bg1"/>
                </a:solidFill>
                <a:latin typeface="Arial" panose="020B0604020202020204" pitchFamily="34" charset="0"/>
                <a:cs typeface="Arial" panose="020B0604020202020204" pitchFamily="34" charset="0"/>
              </a:rPr>
              <a:t>Greater Manchester in context</a:t>
            </a:r>
          </a:p>
        </p:txBody>
      </p:sp>
      <p:sp>
        <p:nvSpPr>
          <p:cNvPr id="6" name="Title 1">
            <a:extLst>
              <a:ext uri="{FF2B5EF4-FFF2-40B4-BE49-F238E27FC236}">
                <a16:creationId xmlns:a16="http://schemas.microsoft.com/office/drawing/2014/main" id="{6C863015-754D-4C16-872E-3CBB35F568E2}"/>
              </a:ext>
            </a:extLst>
          </p:cNvPr>
          <p:cNvSpPr txBox="1">
            <a:spLocks/>
          </p:cNvSpPr>
          <p:nvPr/>
        </p:nvSpPr>
        <p:spPr>
          <a:xfrm>
            <a:off x="333682" y="1651325"/>
            <a:ext cx="3632031" cy="4695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800" b="1" dirty="0">
                <a:solidFill>
                  <a:schemeClr val="bg1"/>
                </a:solidFill>
                <a:latin typeface="+mn-lt"/>
              </a:rPr>
              <a:t>Health &amp; Providers:</a:t>
            </a:r>
          </a:p>
          <a:p>
            <a:pPr>
              <a:lnSpc>
                <a:spcPct val="100000"/>
              </a:lnSpc>
            </a:pPr>
            <a:r>
              <a:rPr lang="en-GB" b="1" dirty="0">
                <a:solidFill>
                  <a:schemeClr val="bg1"/>
                </a:solidFill>
                <a:latin typeface="+mn-lt"/>
              </a:rPr>
              <a:t>444</a:t>
            </a:r>
            <a:r>
              <a:rPr lang="en-GB" dirty="0">
                <a:solidFill>
                  <a:schemeClr val="bg1"/>
                </a:solidFill>
                <a:latin typeface="+mn-lt"/>
              </a:rPr>
              <a:t> </a:t>
            </a:r>
            <a:r>
              <a:rPr lang="en-GB" sz="2000" dirty="0">
                <a:solidFill>
                  <a:schemeClr val="bg1"/>
                </a:solidFill>
                <a:latin typeface="+mn-lt"/>
              </a:rPr>
              <a:t>GP practices</a:t>
            </a:r>
          </a:p>
          <a:p>
            <a:pPr>
              <a:lnSpc>
                <a:spcPct val="100000"/>
              </a:lnSpc>
            </a:pPr>
            <a:r>
              <a:rPr lang="en-GB" b="1" dirty="0">
                <a:solidFill>
                  <a:schemeClr val="bg1"/>
                </a:solidFill>
                <a:latin typeface="+mn-lt"/>
              </a:rPr>
              <a:t>10</a:t>
            </a:r>
            <a:r>
              <a:rPr lang="en-GB" dirty="0">
                <a:solidFill>
                  <a:schemeClr val="bg1"/>
                </a:solidFill>
                <a:latin typeface="+mn-lt"/>
              </a:rPr>
              <a:t> </a:t>
            </a:r>
            <a:r>
              <a:rPr lang="en-GB" sz="2000" dirty="0">
                <a:solidFill>
                  <a:schemeClr val="bg1"/>
                </a:solidFill>
                <a:latin typeface="+mn-lt"/>
              </a:rPr>
              <a:t>councils</a:t>
            </a:r>
          </a:p>
          <a:p>
            <a:pPr>
              <a:lnSpc>
                <a:spcPct val="100000"/>
              </a:lnSpc>
            </a:pPr>
            <a:r>
              <a:rPr lang="en-GB" b="1" dirty="0">
                <a:solidFill>
                  <a:schemeClr val="bg1"/>
                </a:solidFill>
                <a:latin typeface="+mn-lt"/>
              </a:rPr>
              <a:t>6</a:t>
            </a:r>
            <a:r>
              <a:rPr lang="en-GB">
                <a:solidFill>
                  <a:schemeClr val="bg1"/>
                </a:solidFill>
                <a:latin typeface="+mn-lt"/>
              </a:rPr>
              <a:t> </a:t>
            </a:r>
            <a:r>
              <a:rPr lang="en-GB" sz="2000" dirty="0">
                <a:solidFill>
                  <a:schemeClr val="bg1"/>
                </a:solidFill>
                <a:latin typeface="+mn-lt"/>
              </a:rPr>
              <a:t>acute trusts</a:t>
            </a:r>
          </a:p>
          <a:p>
            <a:pPr>
              <a:lnSpc>
                <a:spcPct val="100000"/>
              </a:lnSpc>
            </a:pPr>
            <a:r>
              <a:rPr lang="en-GB" b="1" dirty="0">
                <a:solidFill>
                  <a:schemeClr val="bg1"/>
                </a:solidFill>
                <a:latin typeface="+mn-lt"/>
              </a:rPr>
              <a:t>7</a:t>
            </a:r>
            <a:r>
              <a:rPr lang="en-GB" dirty="0">
                <a:solidFill>
                  <a:schemeClr val="bg1"/>
                </a:solidFill>
                <a:latin typeface="+mn-lt"/>
              </a:rPr>
              <a:t> </a:t>
            </a:r>
            <a:r>
              <a:rPr lang="en-GB" sz="2000" dirty="0">
                <a:solidFill>
                  <a:schemeClr val="bg1"/>
                </a:solidFill>
                <a:latin typeface="+mn-lt"/>
              </a:rPr>
              <a:t>community services</a:t>
            </a:r>
          </a:p>
          <a:p>
            <a:pPr>
              <a:lnSpc>
                <a:spcPct val="100000"/>
              </a:lnSpc>
            </a:pPr>
            <a:r>
              <a:rPr lang="en-GB" b="1" dirty="0">
                <a:solidFill>
                  <a:schemeClr val="bg1"/>
                </a:solidFill>
                <a:latin typeface="+mn-lt"/>
              </a:rPr>
              <a:t>2</a:t>
            </a:r>
            <a:r>
              <a:rPr lang="en-GB" dirty="0">
                <a:solidFill>
                  <a:schemeClr val="bg1"/>
                </a:solidFill>
                <a:latin typeface="+mn-lt"/>
              </a:rPr>
              <a:t> </a:t>
            </a:r>
            <a:r>
              <a:rPr lang="en-GB" sz="2000" dirty="0">
                <a:solidFill>
                  <a:schemeClr val="bg1"/>
                </a:solidFill>
                <a:latin typeface="+mn-lt"/>
              </a:rPr>
              <a:t>mental health trusts</a:t>
            </a:r>
          </a:p>
          <a:p>
            <a:pPr>
              <a:lnSpc>
                <a:spcPct val="100000"/>
              </a:lnSpc>
            </a:pPr>
            <a:r>
              <a:rPr lang="en-GB" b="1" dirty="0">
                <a:solidFill>
                  <a:schemeClr val="bg1"/>
                </a:solidFill>
                <a:latin typeface="+mn-lt"/>
              </a:rPr>
              <a:t>1</a:t>
            </a:r>
            <a:r>
              <a:rPr lang="en-GB" dirty="0">
                <a:solidFill>
                  <a:schemeClr val="bg1"/>
                </a:solidFill>
                <a:latin typeface="+mn-lt"/>
              </a:rPr>
              <a:t> </a:t>
            </a:r>
            <a:r>
              <a:rPr lang="en-GB" sz="1800" dirty="0">
                <a:solidFill>
                  <a:schemeClr val="bg1"/>
                </a:solidFill>
                <a:latin typeface="+mn-lt"/>
              </a:rPr>
              <a:t>specialist (The Christie)</a:t>
            </a:r>
          </a:p>
          <a:p>
            <a:pPr>
              <a:lnSpc>
                <a:spcPct val="100000"/>
              </a:lnSpc>
            </a:pPr>
            <a:endParaRPr lang="en-GB" dirty="0">
              <a:solidFill>
                <a:schemeClr val="bg1"/>
              </a:solidFill>
              <a:latin typeface="+mn-lt"/>
            </a:endParaRPr>
          </a:p>
        </p:txBody>
      </p:sp>
      <p:pic>
        <p:nvPicPr>
          <p:cNvPr id="7" name="Picture 6" descr="Map&#10;&#10;Description automatically generated">
            <a:extLst>
              <a:ext uri="{FF2B5EF4-FFF2-40B4-BE49-F238E27FC236}">
                <a16:creationId xmlns:a16="http://schemas.microsoft.com/office/drawing/2014/main" id="{8EAB5F4D-6F42-4C6C-A989-88A030D77B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5783" y="1740809"/>
            <a:ext cx="3065274" cy="2089421"/>
          </a:xfrm>
          <a:prstGeom prst="rect">
            <a:avLst/>
          </a:prstGeom>
        </p:spPr>
      </p:pic>
      <p:sp>
        <p:nvSpPr>
          <p:cNvPr id="8" name="TextBox 7">
            <a:extLst>
              <a:ext uri="{FF2B5EF4-FFF2-40B4-BE49-F238E27FC236}">
                <a16:creationId xmlns:a16="http://schemas.microsoft.com/office/drawing/2014/main" id="{872ED80C-8897-4A90-B17A-E6469500A6F2}"/>
              </a:ext>
            </a:extLst>
          </p:cNvPr>
          <p:cNvSpPr txBox="1"/>
          <p:nvPr/>
        </p:nvSpPr>
        <p:spPr>
          <a:xfrm>
            <a:off x="3796650" y="4103474"/>
            <a:ext cx="2880212" cy="1446550"/>
          </a:xfrm>
          <a:prstGeom prst="rect">
            <a:avLst/>
          </a:prstGeom>
          <a:noFill/>
        </p:spPr>
        <p:txBody>
          <a:bodyPr wrap="square">
            <a:spAutoFit/>
          </a:bodyPr>
          <a:lstStyle/>
          <a:p>
            <a:pPr>
              <a:lnSpc>
                <a:spcPct val="100000"/>
              </a:lnSpc>
            </a:pPr>
            <a:r>
              <a:rPr lang="en-GB" sz="4400" b="1">
                <a:solidFill>
                  <a:schemeClr val="bg1"/>
                </a:solidFill>
              </a:rPr>
              <a:t>10</a:t>
            </a:r>
            <a:r>
              <a:rPr lang="en-GB" sz="2400">
                <a:solidFill>
                  <a:schemeClr val="bg1"/>
                </a:solidFill>
                <a:latin typeface="+mn-lt"/>
              </a:rPr>
              <a:t> </a:t>
            </a:r>
            <a:r>
              <a:rPr lang="en-GB" sz="2000">
                <a:solidFill>
                  <a:schemeClr val="bg1"/>
                </a:solidFill>
              </a:rPr>
              <a:t>localities</a:t>
            </a:r>
            <a:endParaRPr lang="en-GB" sz="2000">
              <a:solidFill>
                <a:schemeClr val="bg1"/>
              </a:solidFill>
              <a:latin typeface="+mn-lt"/>
            </a:endParaRPr>
          </a:p>
          <a:p>
            <a:pPr>
              <a:lnSpc>
                <a:spcPct val="100000"/>
              </a:lnSpc>
            </a:pPr>
            <a:r>
              <a:rPr lang="en-GB" sz="4400" b="1">
                <a:solidFill>
                  <a:schemeClr val="bg1"/>
                </a:solidFill>
                <a:latin typeface="+mn-lt"/>
              </a:rPr>
              <a:t>2.8m</a:t>
            </a:r>
            <a:r>
              <a:rPr lang="en-GB" sz="2000" b="1">
                <a:solidFill>
                  <a:schemeClr val="bg1"/>
                </a:solidFill>
                <a:latin typeface="+mn-lt"/>
              </a:rPr>
              <a:t> </a:t>
            </a:r>
            <a:r>
              <a:rPr lang="en-GB" sz="2000">
                <a:solidFill>
                  <a:schemeClr val="bg1"/>
                </a:solidFill>
                <a:latin typeface="+mn-lt"/>
              </a:rPr>
              <a:t>population</a:t>
            </a:r>
          </a:p>
        </p:txBody>
      </p:sp>
      <p:sp>
        <p:nvSpPr>
          <p:cNvPr id="9" name="Title 1">
            <a:extLst>
              <a:ext uri="{FF2B5EF4-FFF2-40B4-BE49-F238E27FC236}">
                <a16:creationId xmlns:a16="http://schemas.microsoft.com/office/drawing/2014/main" id="{77C37D86-8CF9-4A3F-A612-72AC957637BA}"/>
              </a:ext>
            </a:extLst>
          </p:cNvPr>
          <p:cNvSpPr txBox="1">
            <a:spLocks/>
          </p:cNvSpPr>
          <p:nvPr/>
        </p:nvSpPr>
        <p:spPr>
          <a:xfrm>
            <a:off x="6968558" y="1467853"/>
            <a:ext cx="5029200" cy="51374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b="1">
                <a:solidFill>
                  <a:schemeClr val="bg1"/>
                </a:solidFill>
                <a:latin typeface="+mn-lt"/>
              </a:rPr>
              <a:t>GM Care Record:</a:t>
            </a:r>
          </a:p>
          <a:p>
            <a:pPr>
              <a:lnSpc>
                <a:spcPct val="100000"/>
              </a:lnSpc>
            </a:pPr>
            <a:endParaRPr lang="en-US" sz="1400">
              <a:latin typeface="+mn-lt"/>
            </a:endParaRPr>
          </a:p>
          <a:p>
            <a:pPr>
              <a:lnSpc>
                <a:spcPct val="100000"/>
              </a:lnSpc>
            </a:pPr>
            <a:r>
              <a:rPr lang="en-US" sz="1400" b="1">
                <a:solidFill>
                  <a:schemeClr val="bg1"/>
                </a:solidFill>
                <a:latin typeface="+mn-lt"/>
              </a:rPr>
              <a:t>Pre-Pandemic:</a:t>
            </a:r>
            <a:r>
              <a:rPr lang="en-US" sz="1400">
                <a:solidFill>
                  <a:schemeClr val="bg1"/>
                </a:solidFill>
                <a:latin typeface="+mn-lt"/>
              </a:rPr>
              <a:t>		</a:t>
            </a:r>
            <a:r>
              <a:rPr lang="en-US" sz="1400" b="1">
                <a:solidFill>
                  <a:schemeClr val="bg1"/>
                </a:solidFill>
                <a:latin typeface="+mn-lt"/>
              </a:rPr>
              <a:t>Now:</a:t>
            </a:r>
          </a:p>
          <a:p>
            <a:pPr>
              <a:lnSpc>
                <a:spcPct val="100000"/>
              </a:lnSpc>
            </a:pPr>
            <a:endParaRPr lang="en-US" sz="1400" b="1">
              <a:solidFill>
                <a:schemeClr val="bg1"/>
              </a:solidFill>
              <a:latin typeface="+mn-lt"/>
            </a:endParaRPr>
          </a:p>
          <a:p>
            <a:pPr>
              <a:lnSpc>
                <a:spcPct val="100000"/>
              </a:lnSpc>
            </a:pPr>
            <a:r>
              <a:rPr lang="en-US" b="1">
                <a:solidFill>
                  <a:schemeClr val="bg1"/>
                </a:solidFill>
                <a:latin typeface="+mn-lt"/>
              </a:rPr>
              <a:t>10 </a:t>
            </a:r>
            <a:r>
              <a:rPr lang="en-US" sz="2000">
                <a:solidFill>
                  <a:schemeClr val="bg1"/>
                </a:solidFill>
                <a:latin typeface="+mn-lt"/>
              </a:rPr>
              <a:t>locality records 	</a:t>
            </a:r>
            <a:r>
              <a:rPr lang="en-US" b="1">
                <a:solidFill>
                  <a:schemeClr val="bg1"/>
                </a:solidFill>
                <a:latin typeface="+mn-lt"/>
              </a:rPr>
              <a:t>1</a:t>
            </a:r>
            <a:r>
              <a:rPr lang="en-US">
                <a:solidFill>
                  <a:schemeClr val="bg1"/>
                </a:solidFill>
                <a:latin typeface="+mn-lt"/>
              </a:rPr>
              <a:t> </a:t>
            </a:r>
            <a:r>
              <a:rPr lang="en-US" sz="2000">
                <a:solidFill>
                  <a:schemeClr val="bg1"/>
                </a:solidFill>
                <a:latin typeface="+mn-lt"/>
              </a:rPr>
              <a:t>GM record</a:t>
            </a:r>
          </a:p>
          <a:p>
            <a:pPr>
              <a:lnSpc>
                <a:spcPct val="100000"/>
              </a:lnSpc>
            </a:pPr>
            <a:r>
              <a:rPr lang="en-US" b="1">
                <a:solidFill>
                  <a:schemeClr val="bg1"/>
                </a:solidFill>
                <a:latin typeface="+mn-lt"/>
              </a:rPr>
              <a:t>5k</a:t>
            </a:r>
            <a:r>
              <a:rPr lang="en-US" sz="2000">
                <a:solidFill>
                  <a:schemeClr val="bg1"/>
                </a:solidFill>
                <a:latin typeface="+mn-lt"/>
              </a:rPr>
              <a:t> 			</a:t>
            </a:r>
            <a:r>
              <a:rPr lang="en-US" b="1">
                <a:solidFill>
                  <a:schemeClr val="bg1"/>
                </a:solidFill>
                <a:latin typeface="+mn-lt"/>
              </a:rPr>
              <a:t>19k</a:t>
            </a:r>
            <a:r>
              <a:rPr lang="en-US" sz="2000">
                <a:solidFill>
                  <a:schemeClr val="bg1"/>
                </a:solidFill>
                <a:latin typeface="+mn-lt"/>
              </a:rPr>
              <a:t>		</a:t>
            </a:r>
          </a:p>
          <a:p>
            <a:pPr>
              <a:lnSpc>
                <a:spcPct val="100000"/>
              </a:lnSpc>
            </a:pPr>
            <a:r>
              <a:rPr lang="en-US" b="1">
                <a:solidFill>
                  <a:schemeClr val="bg1"/>
                </a:solidFill>
                <a:latin typeface="+mn-lt"/>
              </a:rPr>
              <a:t>69k</a:t>
            </a:r>
            <a:r>
              <a:rPr lang="en-US" sz="2000">
                <a:solidFill>
                  <a:schemeClr val="bg1"/>
                </a:solidFill>
                <a:latin typeface="+mn-lt"/>
              </a:rPr>
              <a:t> 			</a:t>
            </a:r>
            <a:r>
              <a:rPr lang="en-US" b="1">
                <a:solidFill>
                  <a:schemeClr val="bg1"/>
                </a:solidFill>
                <a:latin typeface="+mn-lt"/>
              </a:rPr>
              <a:t>179k</a:t>
            </a:r>
            <a:endParaRPr lang="en-US" sz="2000" b="1">
              <a:solidFill>
                <a:schemeClr val="bg1"/>
              </a:solidFill>
              <a:latin typeface="+mn-lt"/>
            </a:endParaRPr>
          </a:p>
          <a:p>
            <a:pPr>
              <a:lnSpc>
                <a:spcPct val="100000"/>
              </a:lnSpc>
            </a:pPr>
            <a:r>
              <a:rPr lang="en-US" b="1">
                <a:solidFill>
                  <a:schemeClr val="bg1"/>
                </a:solidFill>
                <a:latin typeface="+mn-lt"/>
              </a:rPr>
              <a:t>2.2m</a:t>
            </a:r>
            <a:r>
              <a:rPr lang="en-US" sz="2000" b="1">
                <a:solidFill>
                  <a:schemeClr val="bg1"/>
                </a:solidFill>
                <a:latin typeface="+mn-lt"/>
              </a:rPr>
              <a:t>		</a:t>
            </a:r>
            <a:r>
              <a:rPr lang="en-US" b="1">
                <a:solidFill>
                  <a:schemeClr val="bg1"/>
                </a:solidFill>
                <a:latin typeface="+mn-lt"/>
              </a:rPr>
              <a:t>3.1m</a:t>
            </a:r>
            <a:endParaRPr lang="en-US" sz="2000" b="1">
              <a:solidFill>
                <a:schemeClr val="bg1"/>
              </a:solidFill>
              <a:latin typeface="+mn-lt"/>
            </a:endParaRPr>
          </a:p>
          <a:p>
            <a:pPr>
              <a:lnSpc>
                <a:spcPct val="100000"/>
              </a:lnSpc>
            </a:pPr>
            <a:r>
              <a:rPr lang="en-US" b="1">
                <a:solidFill>
                  <a:schemeClr val="bg1"/>
                </a:solidFill>
                <a:latin typeface="+mn-lt"/>
              </a:rPr>
              <a:t>&gt;500		1 </a:t>
            </a:r>
            <a:r>
              <a:rPr lang="en-US" sz="2000">
                <a:solidFill>
                  <a:schemeClr val="bg1"/>
                </a:solidFill>
                <a:latin typeface="+mn-lt"/>
              </a:rPr>
              <a:t>DPIA</a:t>
            </a:r>
          </a:p>
        </p:txBody>
      </p:sp>
      <p:pic>
        <p:nvPicPr>
          <p:cNvPr id="2" name="Picture 1" descr="A picture containing logo&#10;&#10;Description automatically generated">
            <a:extLst>
              <a:ext uri="{FF2B5EF4-FFF2-40B4-BE49-F238E27FC236}">
                <a16:creationId xmlns:a16="http://schemas.microsoft.com/office/drawing/2014/main" id="{3DD50865-E64C-BB10-5051-F8FDF9A880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591" y="6171762"/>
            <a:ext cx="1878517" cy="433504"/>
          </a:xfrm>
          <a:prstGeom prst="rect">
            <a:avLst/>
          </a:prstGeom>
        </p:spPr>
      </p:pic>
    </p:spTree>
    <p:extLst>
      <p:ext uri="{BB962C8B-B14F-4D97-AF65-F5344CB8AC3E}">
        <p14:creationId xmlns:p14="http://schemas.microsoft.com/office/powerpoint/2010/main" val="1895288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093379-470A-1CB3-ABDF-7A66C72D56CB}"/>
              </a:ext>
            </a:extLst>
          </p:cNvPr>
          <p:cNvPicPr>
            <a:picLocks noChangeAspect="1"/>
          </p:cNvPicPr>
          <p:nvPr/>
        </p:nvPicPr>
        <p:blipFill>
          <a:blip r:embed="rId3"/>
          <a:stretch>
            <a:fillRect/>
          </a:stretch>
        </p:blipFill>
        <p:spPr>
          <a:xfrm>
            <a:off x="8225421" y="953771"/>
            <a:ext cx="3987506" cy="3987506"/>
          </a:xfrm>
          <a:prstGeom prst="rect">
            <a:avLst/>
          </a:prstGeom>
        </p:spPr>
      </p:pic>
      <p:pic>
        <p:nvPicPr>
          <p:cNvPr id="8" name="Picture 7" descr="A stack of coins&#10;&#10;Description automatically generated">
            <a:extLst>
              <a:ext uri="{FF2B5EF4-FFF2-40B4-BE49-F238E27FC236}">
                <a16:creationId xmlns:a16="http://schemas.microsoft.com/office/drawing/2014/main" id="{3BBEFC90-A4C0-5095-8A1C-DC7C3CAD4A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972" y="4168248"/>
            <a:ext cx="3576180" cy="2383212"/>
          </a:xfrm>
          <a:prstGeom prst="rect">
            <a:avLst/>
          </a:prstGeom>
        </p:spPr>
      </p:pic>
      <p:sp>
        <p:nvSpPr>
          <p:cNvPr id="3" name="Rectangle 2">
            <a:extLst>
              <a:ext uri="{FF2B5EF4-FFF2-40B4-BE49-F238E27FC236}">
                <a16:creationId xmlns:a16="http://schemas.microsoft.com/office/drawing/2014/main" id="{9DA168B6-4DF8-7040-271C-B9C2090176E8}"/>
              </a:ext>
            </a:extLst>
          </p:cNvPr>
          <p:cNvSpPr/>
          <p:nvPr/>
        </p:nvSpPr>
        <p:spPr>
          <a:xfrm>
            <a:off x="-54823" y="-29521"/>
            <a:ext cx="12291646"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571" y="6228568"/>
            <a:ext cx="1545867" cy="351076"/>
          </a:xfrm>
          <a:prstGeom prst="rect">
            <a:avLst/>
          </a:prstGeom>
        </p:spPr>
      </p:pic>
      <p:pic>
        <p:nvPicPr>
          <p:cNvPr id="12" name="Picture 11" descr="A picture containing text, computer, person, indoor&#10;&#10;Description automatically generated">
            <a:extLst>
              <a:ext uri="{FF2B5EF4-FFF2-40B4-BE49-F238E27FC236}">
                <a16:creationId xmlns:a16="http://schemas.microsoft.com/office/drawing/2014/main" id="{3CF998CA-0501-5DE7-81AB-698F2F616F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26755" y="3967448"/>
            <a:ext cx="4177217" cy="2784811"/>
          </a:xfrm>
          <a:prstGeom prst="rect">
            <a:avLst/>
          </a:prstGeom>
        </p:spPr>
      </p:pic>
      <p:pic>
        <p:nvPicPr>
          <p:cNvPr id="14" name="Picture 13" descr="A picture containing person, snow, outdoor, skiing&#10;&#10;Description automatically generated">
            <a:extLst>
              <a:ext uri="{FF2B5EF4-FFF2-40B4-BE49-F238E27FC236}">
                <a16:creationId xmlns:a16="http://schemas.microsoft.com/office/drawing/2014/main" id="{A7512918-D884-EE5D-2896-A81C08AE33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47" y="953771"/>
            <a:ext cx="5176763" cy="3451175"/>
          </a:xfrm>
          <a:prstGeom prst="rect">
            <a:avLst/>
          </a:prstGeom>
        </p:spPr>
      </p:pic>
      <p:pic>
        <p:nvPicPr>
          <p:cNvPr id="10" name="Picture 9" descr="A group of people in a room&#10;&#10;Description automatically generated with low confidence">
            <a:extLst>
              <a:ext uri="{FF2B5EF4-FFF2-40B4-BE49-F238E27FC236}">
                <a16:creationId xmlns:a16="http://schemas.microsoft.com/office/drawing/2014/main" id="{49238E43-B6C2-7668-88DA-5EE0EB31B26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94992" y="953771"/>
            <a:ext cx="4330428" cy="3451175"/>
          </a:xfrm>
          <a:prstGeom prst="rect">
            <a:avLst/>
          </a:prstGeom>
        </p:spPr>
      </p:pic>
      <p:sp>
        <p:nvSpPr>
          <p:cNvPr id="5" name="Text Placeholder 5">
            <a:extLst>
              <a:ext uri="{FF2B5EF4-FFF2-40B4-BE49-F238E27FC236}">
                <a16:creationId xmlns:a16="http://schemas.microsoft.com/office/drawing/2014/main" id="{CBCEB819-B5DF-8514-286A-07F58963F844}"/>
              </a:ext>
            </a:extLst>
          </p:cNvPr>
          <p:cNvSpPr txBox="1">
            <a:spLocks/>
          </p:cNvSpPr>
          <p:nvPr/>
        </p:nvSpPr>
        <p:spPr>
          <a:xfrm>
            <a:off x="467430" y="213946"/>
            <a:ext cx="4895878" cy="56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b="1">
                <a:solidFill>
                  <a:schemeClr val="bg1"/>
                </a:solidFill>
                <a:latin typeface="Arial" panose="020B0604020202020204" pitchFamily="34" charset="0"/>
                <a:cs typeface="Arial" panose="020B0604020202020204" pitchFamily="34" charset="0"/>
              </a:rPr>
              <a:t>The context </a:t>
            </a:r>
            <a:r>
              <a:rPr lang="en-GB" sz="4000" b="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70691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4872"/>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E7AA3F24-5A75-36F7-CEA9-744CD2A8DB1B}"/>
              </a:ext>
            </a:extLst>
          </p:cNvPr>
          <p:cNvSpPr/>
          <p:nvPr/>
        </p:nvSpPr>
        <p:spPr>
          <a:xfrm>
            <a:off x="143740" y="204887"/>
            <a:ext cx="12048259" cy="577081"/>
          </a:xfrm>
          <a:prstGeom prst="rect">
            <a:avLst/>
          </a:prstGeom>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Realising the Potential of the GMCR in Secondary Care ​</a:t>
            </a: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938" y="6255226"/>
            <a:ext cx="1545867" cy="351076"/>
          </a:xfrm>
          <a:prstGeom prst="rect">
            <a:avLst/>
          </a:prstGeom>
        </p:spPr>
      </p:pic>
      <p:grpSp>
        <p:nvGrpSpPr>
          <p:cNvPr id="5" name="Group 4">
            <a:extLst>
              <a:ext uri="{FF2B5EF4-FFF2-40B4-BE49-F238E27FC236}">
                <a16:creationId xmlns:a16="http://schemas.microsoft.com/office/drawing/2014/main" id="{76AB8B18-117A-E8FA-EEC0-765A750DB6C0}"/>
              </a:ext>
            </a:extLst>
          </p:cNvPr>
          <p:cNvGrpSpPr/>
          <p:nvPr/>
        </p:nvGrpSpPr>
        <p:grpSpPr>
          <a:xfrm>
            <a:off x="92004" y="1475450"/>
            <a:ext cx="4500142" cy="4724934"/>
            <a:chOff x="1" y="1213750"/>
            <a:chExt cx="4500142" cy="4724934"/>
          </a:xfrm>
        </p:grpSpPr>
        <p:sp>
          <p:nvSpPr>
            <p:cNvPr id="11" name="Rectangle 10">
              <a:extLst>
                <a:ext uri="{FF2B5EF4-FFF2-40B4-BE49-F238E27FC236}">
                  <a16:creationId xmlns:a16="http://schemas.microsoft.com/office/drawing/2014/main" id="{141D8298-2A7D-4208-BBCD-67FD3A6CA1A6}"/>
                </a:ext>
              </a:extLst>
            </p:cNvPr>
            <p:cNvSpPr/>
            <p:nvPr/>
          </p:nvSpPr>
          <p:spPr>
            <a:xfrm>
              <a:off x="1" y="1213750"/>
              <a:ext cx="4500142" cy="4724934"/>
            </a:xfrm>
            <a:prstGeom prst="rect">
              <a:avLst/>
            </a:prstGeom>
            <a:solidFill>
              <a:srgbClr val="833C9F"/>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800"/>
                </a:spcAft>
                <a:buClrTx/>
                <a:buSzTx/>
                <a:buFontTx/>
                <a:buNone/>
                <a:tabLst/>
                <a:defRPr/>
              </a:pPr>
              <a:endParaRPr kumimoji="0" lang="en-GB" sz="2000" b="0" i="0" u="none" strike="noStrike" kern="0" cap="none" spc="0" normalizeH="0" baseline="0" noProof="0">
                <a:ln>
                  <a:noFill/>
                </a:ln>
                <a:solidFill>
                  <a:prstClr val="white"/>
                </a:solidFill>
                <a:effectLst/>
                <a:uLnTx/>
                <a:uFillTx/>
                <a:latin typeface="Trebuchet MS"/>
                <a:ea typeface="+mn-ea"/>
                <a:cs typeface="+mn-cs"/>
              </a:endParaRPr>
            </a:p>
          </p:txBody>
        </p:sp>
        <p:sp>
          <p:nvSpPr>
            <p:cNvPr id="12" name="Text Placeholder 2">
              <a:extLst>
                <a:ext uri="{FF2B5EF4-FFF2-40B4-BE49-F238E27FC236}">
                  <a16:creationId xmlns:a16="http://schemas.microsoft.com/office/drawing/2014/main" id="{209E95E8-855D-4C09-A937-C226F69285F3}"/>
                </a:ext>
              </a:extLst>
            </p:cNvPr>
            <p:cNvSpPr txBox="1">
              <a:spLocks/>
            </p:cNvSpPr>
            <p:nvPr/>
          </p:nvSpPr>
          <p:spPr>
            <a:xfrm>
              <a:off x="92004" y="1213750"/>
              <a:ext cx="4316135" cy="42483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2400" b="1" i="0" u="none" strike="noStrike" kern="1200" cap="none" spc="0" normalizeH="0" baseline="0" noProof="0">
                  <a:ln>
                    <a:noFill/>
                  </a:ln>
                  <a:solidFill>
                    <a:schemeClr val="bg1"/>
                  </a:solidFill>
                  <a:effectLst/>
                  <a:uLnTx/>
                  <a:uFillTx/>
                  <a:ea typeface="+mn-ea"/>
                  <a:cs typeface="+mn-cs"/>
                </a:rPr>
                <a:t>Problem statement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sz="2400">
                  <a:solidFill>
                    <a:schemeClr val="bg1"/>
                  </a:solidFill>
                </a:rPr>
                <a:t>Previous benefits</a:t>
              </a:r>
              <a:r>
                <a:rPr kumimoji="0" lang="en-GB" sz="2400" b="0" i="0" u="none" strike="noStrike" kern="1200" cap="none" spc="0" normalizeH="0" baseline="0" noProof="0">
                  <a:ln>
                    <a:noFill/>
                  </a:ln>
                  <a:solidFill>
                    <a:schemeClr val="bg1"/>
                  </a:solidFill>
                  <a:effectLst/>
                  <a:uLnTx/>
                  <a:uFillTx/>
                  <a:ea typeface="+mn-ea"/>
                  <a:cs typeface="+mn-cs"/>
                </a:rPr>
                <a:t> realisation work has highlighted that:</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AutoNum type="arabicParenR"/>
                <a:tabLst/>
                <a:defRPr/>
              </a:pPr>
              <a:r>
                <a:rPr kumimoji="0" lang="en-GB" sz="2400" b="1" i="0" u="none" strike="noStrike" kern="1200" cap="none" spc="0" normalizeH="0" baseline="0" noProof="0">
                  <a:ln>
                    <a:noFill/>
                  </a:ln>
                  <a:solidFill>
                    <a:schemeClr val="bg1"/>
                  </a:solidFill>
                  <a:effectLst/>
                  <a:uLnTx/>
                  <a:uFillTx/>
                  <a:ea typeface="+mn-ea"/>
                  <a:cs typeface="+mn-cs"/>
                </a:rPr>
                <a:t> </a:t>
              </a:r>
              <a:r>
                <a:rPr kumimoji="0" lang="en-GB" sz="2400" i="0" u="none" strike="noStrike" kern="1200" cap="none" spc="0" normalizeH="0" baseline="0" noProof="0">
                  <a:ln>
                    <a:noFill/>
                  </a:ln>
                  <a:solidFill>
                    <a:schemeClr val="bg1"/>
                  </a:solidFill>
                  <a:effectLst/>
                  <a:uLnTx/>
                  <a:uFillTx/>
                  <a:ea typeface="+mn-ea"/>
                  <a:cs typeface="+mn-cs"/>
                </a:rPr>
                <a:t>Not all staff understand the benefits of GMCR</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AutoNum type="arabicParenR"/>
                <a:tabLst/>
                <a:defRPr/>
              </a:pPr>
              <a:r>
                <a:rPr kumimoji="0" lang="en-GB" sz="2400" i="0" u="none" strike="noStrike" kern="1200" cap="none" spc="0" normalizeH="0" baseline="0" noProof="0">
                  <a:ln>
                    <a:noFill/>
                  </a:ln>
                  <a:solidFill>
                    <a:schemeClr val="bg1"/>
                  </a:solidFill>
                  <a:effectLst/>
                  <a:uLnTx/>
                  <a:uFillTx/>
                  <a:ea typeface="+mn-ea"/>
                  <a:cs typeface="+mn-cs"/>
                </a:rPr>
                <a:t> Some/most staff don’t know how to access it</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AutoNum type="arabicParenR"/>
                <a:tabLst/>
                <a:defRPr/>
              </a:pPr>
              <a:r>
                <a:rPr kumimoji="0" lang="en-GB" sz="2400" i="0" u="none" strike="noStrike" kern="1200" cap="none" spc="0" normalizeH="0" baseline="0" noProof="0">
                  <a:ln>
                    <a:noFill/>
                  </a:ln>
                  <a:solidFill>
                    <a:schemeClr val="bg1"/>
                  </a:solidFill>
                  <a:effectLst/>
                  <a:uLnTx/>
                  <a:uFillTx/>
                  <a:ea typeface="+mn-ea"/>
                  <a:cs typeface="+mn-cs"/>
                </a:rPr>
                <a:t> Lack of training and other factors are contributing to low usage in some areas</a:t>
              </a:r>
            </a:p>
          </p:txBody>
        </p:sp>
      </p:grpSp>
      <p:sp>
        <p:nvSpPr>
          <p:cNvPr id="13" name="Title 2">
            <a:extLst>
              <a:ext uri="{FF2B5EF4-FFF2-40B4-BE49-F238E27FC236}">
                <a16:creationId xmlns:a16="http://schemas.microsoft.com/office/drawing/2014/main" id="{B89D286B-42E7-4246-9B76-08F731969457}"/>
              </a:ext>
            </a:extLst>
          </p:cNvPr>
          <p:cNvSpPr txBox="1">
            <a:spLocks/>
          </p:cNvSpPr>
          <p:nvPr/>
        </p:nvSpPr>
        <p:spPr>
          <a:xfrm>
            <a:off x="4735252" y="2099120"/>
            <a:ext cx="2102545" cy="1902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l" defTabSz="914400" rtl="0" eaLnBrk="1" latinLnBrk="0" hangingPunct="1">
              <a:lnSpc>
                <a:spcPct val="90000"/>
              </a:lnSpc>
              <a:spcBef>
                <a:spcPct val="0"/>
              </a:spcBef>
              <a:buNone/>
              <a:defRPr lang="en-US" sz="32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a:ln>
                  <a:noFill/>
                </a:ln>
                <a:solidFill>
                  <a:prstClr val="black"/>
                </a:solidFill>
                <a:effectLst/>
                <a:uLnTx/>
                <a:uFillTx/>
                <a:latin typeface="+mn-lt"/>
                <a:ea typeface="+mj-ea"/>
                <a:cs typeface="+mj-cs"/>
              </a:rPr>
              <a:t>Purpose of the GMCR Realising Potential Programme</a:t>
            </a:r>
          </a:p>
        </p:txBody>
      </p:sp>
      <p:sp>
        <p:nvSpPr>
          <p:cNvPr id="2" name="TextBox 1">
            <a:extLst>
              <a:ext uri="{FF2B5EF4-FFF2-40B4-BE49-F238E27FC236}">
                <a16:creationId xmlns:a16="http://schemas.microsoft.com/office/drawing/2014/main" id="{708513E9-EA7E-C1A6-4B3A-A7C52E60D5AD}"/>
              </a:ext>
            </a:extLst>
          </p:cNvPr>
          <p:cNvSpPr txBox="1"/>
          <p:nvPr/>
        </p:nvSpPr>
        <p:spPr>
          <a:xfrm>
            <a:off x="6980903" y="1357792"/>
            <a:ext cx="4872891" cy="4862870"/>
          </a:xfrm>
          <a:prstGeom prst="rect">
            <a:avLst/>
          </a:prstGeom>
          <a:noFill/>
        </p:spPr>
        <p:txBody>
          <a:bodyPr wrap="square" rtlCol="0">
            <a:spAutoFit/>
          </a:bodyPr>
          <a:lstStyle/>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prstClr val="black"/>
                </a:solidFill>
                <a:effectLst/>
                <a:uLnTx/>
                <a:uFillTx/>
              </a:rPr>
              <a:t>To </a:t>
            </a:r>
            <a:r>
              <a:rPr kumimoji="0" lang="en-GB" sz="2400" b="1" i="0" u="none" strike="noStrike" kern="1200" cap="none" spc="0" normalizeH="0" baseline="0" noProof="0">
                <a:ln>
                  <a:noFill/>
                </a:ln>
                <a:solidFill>
                  <a:prstClr val="black"/>
                </a:solidFill>
                <a:effectLst/>
                <a:uLnTx/>
                <a:uFillTx/>
              </a:rPr>
              <a:t>understand the current use </a:t>
            </a:r>
            <a:r>
              <a:rPr kumimoji="0" lang="en-GB" sz="2400" b="0" i="0" u="none" strike="noStrike" kern="1200" cap="none" spc="0" normalizeH="0" baseline="0" noProof="0">
                <a:ln>
                  <a:noFill/>
                </a:ln>
                <a:solidFill>
                  <a:prstClr val="black"/>
                </a:solidFill>
                <a:effectLst/>
                <a:uLnTx/>
                <a:uFillTx/>
              </a:rPr>
              <a:t>of the GMCR by frontline staff (UEC and ward discharge) and the potential for improving functionality to make care better for patients and easier for staff to deliver </a:t>
            </a: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endParaRP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prstClr val="black"/>
                </a:solidFill>
                <a:effectLst/>
                <a:uLnTx/>
                <a:uFillTx/>
              </a:rPr>
              <a:t>To </a:t>
            </a:r>
            <a:r>
              <a:rPr kumimoji="0" lang="en-GB" sz="2400" b="1" i="0" u="none" strike="noStrike" kern="1200" cap="none" spc="0" normalizeH="0" baseline="0" noProof="0">
                <a:ln>
                  <a:noFill/>
                </a:ln>
                <a:solidFill>
                  <a:prstClr val="black"/>
                </a:solidFill>
                <a:effectLst/>
                <a:uLnTx/>
                <a:uFillTx/>
              </a:rPr>
              <a:t>understand the data needs </a:t>
            </a:r>
            <a:r>
              <a:rPr kumimoji="0" lang="en-GB" sz="2400" b="0" i="0" u="none" strike="noStrike" kern="1200" cap="none" spc="0" normalizeH="0" baseline="0" noProof="0">
                <a:ln>
                  <a:noFill/>
                </a:ln>
                <a:solidFill>
                  <a:prstClr val="black"/>
                </a:solidFill>
                <a:effectLst/>
                <a:uLnTx/>
                <a:uFillTx/>
              </a:rPr>
              <a:t>of staff involved in service improvement/redesign or commissioning and understand the potential GMCR data has to support these requirements</a:t>
            </a:r>
            <a:endParaRPr lang="en-GB" sz="2400"/>
          </a:p>
        </p:txBody>
      </p:sp>
    </p:spTree>
    <p:extLst>
      <p:ext uri="{BB962C8B-B14F-4D97-AF65-F5344CB8AC3E}">
        <p14:creationId xmlns:p14="http://schemas.microsoft.com/office/powerpoint/2010/main" val="1034401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8792"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prstClr val="white"/>
                </a:solidFill>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Overcoming challenges</a:t>
            </a:r>
          </a:p>
        </p:txBody>
      </p:sp>
      <p:sp>
        <p:nvSpPr>
          <p:cNvPr id="9" name="Rectangle 8">
            <a:extLst>
              <a:ext uri="{FF2B5EF4-FFF2-40B4-BE49-F238E27FC236}">
                <a16:creationId xmlns:a16="http://schemas.microsoft.com/office/drawing/2014/main" id="{FDC6FB4E-4067-42F0-B22F-AD91BD416227}"/>
              </a:ext>
            </a:extLst>
          </p:cNvPr>
          <p:cNvSpPr/>
          <p:nvPr/>
        </p:nvSpPr>
        <p:spPr>
          <a:xfrm>
            <a:off x="0" y="990191"/>
            <a:ext cx="12191999" cy="507831"/>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000">
                <a:ea typeface="+mj-ea"/>
                <a:cs typeface="Arial" panose="020B0604020202020204" pitchFamily="34" charset="0"/>
              </a:rPr>
              <a:t>Programme Methodology</a:t>
            </a:r>
            <a:endParaRPr kumimoji="0" lang="en-US" sz="3000" i="0" u="none" strike="noStrike" kern="1200" cap="none" spc="0" normalizeH="0" baseline="0" noProof="0">
              <a:ln>
                <a:noFill/>
              </a:ln>
              <a:effectLst/>
              <a:uLnTx/>
              <a:uFillTx/>
              <a:ea typeface="+mj-ea"/>
              <a:cs typeface="Arial" panose="020B0604020202020204" pitchFamily="34" charset="0"/>
            </a:endParaRPr>
          </a:p>
        </p:txBody>
      </p:sp>
      <p:cxnSp>
        <p:nvCxnSpPr>
          <p:cNvPr id="30" name="Straight Connector 29">
            <a:extLst>
              <a:ext uri="{FF2B5EF4-FFF2-40B4-BE49-F238E27FC236}">
                <a16:creationId xmlns:a16="http://schemas.microsoft.com/office/drawing/2014/main" id="{BC6B7EA8-8F4A-4211-9C0B-FB63705961B8}"/>
              </a:ext>
            </a:extLst>
          </p:cNvPr>
          <p:cNvCxnSpPr>
            <a:cxnSpLocks/>
          </p:cNvCxnSpPr>
          <p:nvPr/>
        </p:nvCxnSpPr>
        <p:spPr>
          <a:xfrm>
            <a:off x="0" y="2441468"/>
            <a:ext cx="12192000" cy="0"/>
          </a:xfrm>
          <a:prstGeom prst="line">
            <a:avLst/>
          </a:prstGeom>
          <a:noFill/>
          <a:ln w="19050" cap="flat" cmpd="sng" algn="ctr">
            <a:solidFill>
              <a:srgbClr val="002269"/>
            </a:solidFill>
            <a:prstDash val="dash"/>
            <a:round/>
            <a:headEnd type="none" w="med" len="med"/>
            <a:tailEnd type="none" w="med" len="med"/>
          </a:ln>
          <a:effectLst/>
        </p:spPr>
      </p:cxnSp>
      <p:sp>
        <p:nvSpPr>
          <p:cNvPr id="31" name="Text Placeholder 3">
            <a:extLst>
              <a:ext uri="{FF2B5EF4-FFF2-40B4-BE49-F238E27FC236}">
                <a16:creationId xmlns:a16="http://schemas.microsoft.com/office/drawing/2014/main" id="{9C903D7F-5E6B-407A-A51B-6C44B1CDBD83}"/>
              </a:ext>
            </a:extLst>
          </p:cNvPr>
          <p:cNvSpPr txBox="1">
            <a:spLocks/>
          </p:cNvSpPr>
          <p:nvPr/>
        </p:nvSpPr>
        <p:spPr>
          <a:xfrm>
            <a:off x="2791984" y="1595266"/>
            <a:ext cx="1950722" cy="168165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rgbClr val="B21DAC"/>
          </a:solidFill>
          <a:ln w="12700">
            <a:noFill/>
          </a:ln>
        </p:spPr>
        <p:txBody>
          <a:bodyPr vert="horz" wrap="square" lIns="91440" tIns="45720" rIns="91440" bIns="45720" rtlCol="0" anchor="ctr">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1600" b="0" kern="1200">
                <a:solidFill>
                  <a:schemeClr val="bg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2200" b="0" i="0" u="none" strike="noStrike" kern="1200" cap="none" spc="0" normalizeH="0" baseline="0" noProof="0">
                <a:ln>
                  <a:noFill/>
                </a:ln>
                <a:solidFill>
                  <a:sysClr val="window" lastClr="FFFFFF"/>
                </a:solidFill>
                <a:effectLst/>
                <a:uLnTx/>
                <a:uFillTx/>
                <a:ea typeface="+mn-ea"/>
                <a:cs typeface="+mn-cs"/>
              </a:rPr>
              <a:t>Understand</a:t>
            </a:r>
          </a:p>
        </p:txBody>
      </p:sp>
      <p:sp>
        <p:nvSpPr>
          <p:cNvPr id="32" name="Text Placeholder 5">
            <a:extLst>
              <a:ext uri="{FF2B5EF4-FFF2-40B4-BE49-F238E27FC236}">
                <a16:creationId xmlns:a16="http://schemas.microsoft.com/office/drawing/2014/main" id="{84816CC6-9F8E-4FEF-AADF-174DA918A175}"/>
              </a:ext>
            </a:extLst>
          </p:cNvPr>
          <p:cNvSpPr txBox="1">
            <a:spLocks/>
          </p:cNvSpPr>
          <p:nvPr/>
        </p:nvSpPr>
        <p:spPr>
          <a:xfrm>
            <a:off x="2935809" y="3470047"/>
            <a:ext cx="1682512" cy="307975"/>
          </a:xfrm>
          <a:prstGeom prst="rect">
            <a:avLst/>
          </a:prstGeom>
          <a:noFill/>
        </p:spPr>
        <p:txBody>
          <a:bodyPr vert="horz" wrap="square" lIns="91440" tIns="45720" rIns="91440" bIns="45720" rtlCol="0">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lang="en-GB" sz="1400" b="1" kern="1200" dirty="0">
                <a:solidFill>
                  <a:schemeClr val="accent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B21DAC"/>
                </a:solidFill>
                <a:effectLst/>
                <a:uLnTx/>
                <a:uFillTx/>
                <a:ea typeface="+mn-ea"/>
                <a:cs typeface="+mn-cs"/>
              </a:rPr>
              <a:t>July 2022 – December 2022</a:t>
            </a:r>
          </a:p>
        </p:txBody>
      </p:sp>
      <p:sp>
        <p:nvSpPr>
          <p:cNvPr id="33" name="Text Placeholder 8">
            <a:extLst>
              <a:ext uri="{FF2B5EF4-FFF2-40B4-BE49-F238E27FC236}">
                <a16:creationId xmlns:a16="http://schemas.microsoft.com/office/drawing/2014/main" id="{8B705F59-47E0-484D-8CDF-AA6AC2C57364}"/>
              </a:ext>
            </a:extLst>
          </p:cNvPr>
          <p:cNvSpPr txBox="1">
            <a:spLocks/>
          </p:cNvSpPr>
          <p:nvPr/>
        </p:nvSpPr>
        <p:spPr>
          <a:xfrm>
            <a:off x="5120639" y="1595266"/>
            <a:ext cx="1950722" cy="168165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rgbClr val="002269"/>
          </a:solidFill>
          <a:ln w="12700">
            <a:noFill/>
          </a:ln>
        </p:spPr>
        <p:txBody>
          <a:bodyPr vert="horz" wrap="square" lIns="91440" tIns="45720" rIns="91440" bIns="45720" rtlCol="0" anchor="ctr">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1600" b="0" kern="1200">
                <a:solidFill>
                  <a:schemeClr val="bg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2200" b="0" i="0" u="none" strike="noStrike" kern="1200" cap="none" spc="0" normalizeH="0" baseline="0" noProof="0">
                <a:ln>
                  <a:noFill/>
                </a:ln>
                <a:solidFill>
                  <a:sysClr val="window" lastClr="FFFFFF"/>
                </a:solidFill>
                <a:effectLst/>
                <a:uLnTx/>
                <a:uFillTx/>
                <a:ea typeface="+mn-ea"/>
                <a:cs typeface="+mn-cs"/>
              </a:rPr>
              <a:t>Re-Imagine</a:t>
            </a:r>
          </a:p>
        </p:txBody>
      </p:sp>
      <p:sp>
        <p:nvSpPr>
          <p:cNvPr id="34" name="Text Placeholder 10">
            <a:extLst>
              <a:ext uri="{FF2B5EF4-FFF2-40B4-BE49-F238E27FC236}">
                <a16:creationId xmlns:a16="http://schemas.microsoft.com/office/drawing/2014/main" id="{63890C46-CF97-4EE1-8727-F6F17459446D}"/>
              </a:ext>
            </a:extLst>
          </p:cNvPr>
          <p:cNvSpPr txBox="1">
            <a:spLocks/>
          </p:cNvSpPr>
          <p:nvPr/>
        </p:nvSpPr>
        <p:spPr>
          <a:xfrm>
            <a:off x="5264464" y="3470047"/>
            <a:ext cx="1682512" cy="639147"/>
          </a:xfrm>
          <a:prstGeom prst="rect">
            <a:avLst/>
          </a:prstGeom>
          <a:noFill/>
        </p:spPr>
        <p:txBody>
          <a:bodyPr vert="horz" wrap="square" lIns="91440" tIns="45720" rIns="91440" bIns="45720" rtlCol="0">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lang="en-GB" sz="1400" b="1" kern="1200" dirty="0">
                <a:solidFill>
                  <a:schemeClr val="accent2"/>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2269"/>
                </a:solidFill>
                <a:effectLst/>
                <a:uLnTx/>
                <a:uFillTx/>
                <a:ea typeface="+mn-ea"/>
                <a:cs typeface="+mn-cs"/>
              </a:rPr>
              <a:t>January 2023 -  February 2023</a:t>
            </a:r>
          </a:p>
        </p:txBody>
      </p:sp>
      <p:sp>
        <p:nvSpPr>
          <p:cNvPr id="35" name="Text Placeholder 13">
            <a:extLst>
              <a:ext uri="{FF2B5EF4-FFF2-40B4-BE49-F238E27FC236}">
                <a16:creationId xmlns:a16="http://schemas.microsoft.com/office/drawing/2014/main" id="{79B5ADD2-F87E-4535-ABDA-FB9412C3DAC8}"/>
              </a:ext>
            </a:extLst>
          </p:cNvPr>
          <p:cNvSpPr txBox="1">
            <a:spLocks/>
          </p:cNvSpPr>
          <p:nvPr/>
        </p:nvSpPr>
        <p:spPr>
          <a:xfrm>
            <a:off x="7449294" y="1595266"/>
            <a:ext cx="1950722" cy="168165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rgbClr val="E60895"/>
          </a:solidFill>
          <a:ln w="12700">
            <a:noFill/>
          </a:ln>
        </p:spPr>
        <p:txBody>
          <a:bodyPr vert="horz" wrap="square" lIns="91440" tIns="45720" rIns="91440" bIns="45720" rtlCol="0" anchor="ctr">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1600" b="0" kern="1200">
                <a:solidFill>
                  <a:schemeClr val="bg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2200" b="0" i="0" u="none" strike="noStrike" kern="1200" cap="none" spc="0" normalizeH="0" baseline="0" noProof="0">
                <a:ln>
                  <a:noFill/>
                </a:ln>
                <a:solidFill>
                  <a:sysClr val="window" lastClr="FFFFFF"/>
                </a:solidFill>
                <a:effectLst/>
                <a:uLnTx/>
                <a:uFillTx/>
                <a:ea typeface="+mn-ea"/>
                <a:cs typeface="+mn-cs"/>
              </a:rPr>
              <a:t>Implement</a:t>
            </a:r>
          </a:p>
        </p:txBody>
      </p:sp>
      <p:sp>
        <p:nvSpPr>
          <p:cNvPr id="36" name="Text Placeholder 15">
            <a:extLst>
              <a:ext uri="{FF2B5EF4-FFF2-40B4-BE49-F238E27FC236}">
                <a16:creationId xmlns:a16="http://schemas.microsoft.com/office/drawing/2014/main" id="{4DE13F55-6470-4F55-87DC-F1B7B6F400E1}"/>
              </a:ext>
            </a:extLst>
          </p:cNvPr>
          <p:cNvSpPr txBox="1">
            <a:spLocks/>
          </p:cNvSpPr>
          <p:nvPr/>
        </p:nvSpPr>
        <p:spPr>
          <a:xfrm>
            <a:off x="7593119" y="3470047"/>
            <a:ext cx="1682512" cy="307975"/>
          </a:xfrm>
          <a:prstGeom prst="rect">
            <a:avLst/>
          </a:prstGeom>
          <a:noFill/>
        </p:spPr>
        <p:txBody>
          <a:bodyPr vert="horz" wrap="square" lIns="91440" tIns="45720" rIns="91440" bIns="45720" rtlCol="0">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lang="en-GB" sz="1400" b="1" kern="1200" dirty="0">
                <a:solidFill>
                  <a:schemeClr val="accent4"/>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E60895"/>
                </a:solidFill>
                <a:effectLst/>
                <a:uLnTx/>
                <a:uFillTx/>
                <a:ea typeface="+mn-ea"/>
                <a:cs typeface="+mn-cs"/>
              </a:rPr>
              <a:t>April 2023 – October 2023</a:t>
            </a:r>
          </a:p>
        </p:txBody>
      </p:sp>
      <p:sp>
        <p:nvSpPr>
          <p:cNvPr id="37" name="Arrow: Bent-Up 36">
            <a:extLst>
              <a:ext uri="{FF2B5EF4-FFF2-40B4-BE49-F238E27FC236}">
                <a16:creationId xmlns:a16="http://schemas.microsoft.com/office/drawing/2014/main" id="{2681D5FD-BDE7-4B89-9B8F-6D7E64F2ED4E}"/>
              </a:ext>
            </a:extLst>
          </p:cNvPr>
          <p:cNvSpPr/>
          <p:nvPr/>
        </p:nvSpPr>
        <p:spPr>
          <a:xfrm rot="10800000">
            <a:off x="1837910" y="2336116"/>
            <a:ext cx="954073" cy="1773078"/>
          </a:xfrm>
          <a:prstGeom prst="bentUpArrow">
            <a:avLst/>
          </a:prstGeom>
          <a:solidFill>
            <a:srgbClr val="B21DAC"/>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80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rebuchet MS"/>
              <a:ea typeface="+mn-ea"/>
              <a:cs typeface="+mn-cs"/>
            </a:endParaRPr>
          </a:p>
        </p:txBody>
      </p:sp>
      <p:graphicFrame>
        <p:nvGraphicFramePr>
          <p:cNvPr id="38" name="Table 37">
            <a:extLst>
              <a:ext uri="{FF2B5EF4-FFF2-40B4-BE49-F238E27FC236}">
                <a16:creationId xmlns:a16="http://schemas.microsoft.com/office/drawing/2014/main" id="{AA195A76-C498-4761-A215-33418E30855C}"/>
              </a:ext>
            </a:extLst>
          </p:cNvPr>
          <p:cNvGraphicFramePr>
            <a:graphicFrameLocks noGrp="1"/>
          </p:cNvGraphicFramePr>
          <p:nvPr>
            <p:extLst>
              <p:ext uri="{D42A27DB-BD31-4B8C-83A1-F6EECF244321}">
                <p14:modId xmlns:p14="http://schemas.microsoft.com/office/powerpoint/2010/main" val="2195384920"/>
              </p:ext>
            </p:extLst>
          </p:nvPr>
        </p:nvGraphicFramePr>
        <p:xfrm>
          <a:off x="712130" y="4123124"/>
          <a:ext cx="3220774" cy="2438400"/>
        </p:xfrm>
        <a:graphic>
          <a:graphicData uri="http://schemas.openxmlformats.org/drawingml/2006/table">
            <a:tbl>
              <a:tblPr firstRow="1" firstCol="1" bandRow="1"/>
              <a:tblGrid>
                <a:gridCol w="3220774">
                  <a:extLst>
                    <a:ext uri="{9D8B030D-6E8A-4147-A177-3AD203B41FA5}">
                      <a16:colId xmlns:a16="http://schemas.microsoft.com/office/drawing/2014/main" val="498482514"/>
                    </a:ext>
                  </a:extLst>
                </a:gridCol>
              </a:tblGrid>
              <a:tr h="95779">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lvl="0" indent="0">
                        <a:buFont typeface="Symbol" panose="05050102010706020507" pitchFamily="18" charset="2"/>
                        <a:buNone/>
                      </a:pPr>
                      <a:r>
                        <a:rPr lang="en-GB" sz="2000" b="1">
                          <a:solidFill>
                            <a:schemeClr val="bg1"/>
                          </a:solidFill>
                          <a:effectLst/>
                          <a:latin typeface="+mn-lt"/>
                          <a:ea typeface="Trebuchet MS" panose="020B0603020202020204" pitchFamily="34" charset="0"/>
                          <a:cs typeface="Times New Roman" panose="02020603050405020304" pitchFamily="18" charset="0"/>
                        </a:rPr>
                        <a:t>Information source</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1DAC"/>
                    </a:solidFill>
                  </a:tcPr>
                </a:tc>
                <a:extLst>
                  <a:ext uri="{0D108BD9-81ED-4DB2-BD59-A6C34878D82A}">
                    <a16:rowId xmlns:a16="http://schemas.microsoft.com/office/drawing/2014/main" val="2890270733"/>
                  </a:ext>
                </a:extLst>
              </a:tr>
              <a:tr h="148695">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lvl="0" indent="0">
                        <a:buFont typeface="Symbol" panose="05050102010706020507" pitchFamily="18" charset="2"/>
                        <a:buNone/>
                      </a:pPr>
                      <a:r>
                        <a:rPr lang="en-GB" sz="2000" b="0">
                          <a:solidFill>
                            <a:schemeClr val="tx1"/>
                          </a:solidFill>
                          <a:effectLst/>
                          <a:latin typeface="+mn-lt"/>
                          <a:ea typeface="Trebuchet MS" panose="020B0603020202020204" pitchFamily="34" charset="0"/>
                          <a:cs typeface="Times New Roman" panose="02020603050405020304" pitchFamily="18" charset="0"/>
                        </a:rPr>
                        <a:t>Rapid Evidence Synthesis</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E7F1"/>
                    </a:solidFill>
                  </a:tcPr>
                </a:tc>
                <a:extLst>
                  <a:ext uri="{0D108BD9-81ED-4DB2-BD59-A6C34878D82A}">
                    <a16:rowId xmlns:a16="http://schemas.microsoft.com/office/drawing/2014/main" val="3209856418"/>
                  </a:ext>
                </a:extLst>
              </a:tr>
              <a:tr h="148695">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lvl="0" indent="0">
                        <a:buFont typeface="Symbol" panose="05050102010706020507" pitchFamily="18" charset="2"/>
                        <a:buNone/>
                      </a:pPr>
                      <a:r>
                        <a:rPr lang="en-GB" sz="2000" b="0">
                          <a:solidFill>
                            <a:schemeClr val="tx1"/>
                          </a:solidFill>
                          <a:effectLst/>
                          <a:latin typeface="+mn-lt"/>
                        </a:rPr>
                        <a:t>Usage data</a:t>
                      </a:r>
                      <a:endParaRPr lang="en-GB" sz="2000" b="0">
                        <a:solidFill>
                          <a:schemeClr val="tx1"/>
                        </a:solidFill>
                        <a:effectLst/>
                        <a:latin typeface="+mn-lt"/>
                        <a:ea typeface="Trebuchet MS" panose="020B060302020202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E7F1"/>
                    </a:solidFill>
                  </a:tcPr>
                </a:tc>
                <a:extLst>
                  <a:ext uri="{0D108BD9-81ED-4DB2-BD59-A6C34878D82A}">
                    <a16:rowId xmlns:a16="http://schemas.microsoft.com/office/drawing/2014/main" val="3557941223"/>
                  </a:ext>
                </a:extLst>
              </a:tr>
              <a:tr h="85977">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lvl="0" indent="0">
                        <a:buFont typeface="Symbol" panose="05050102010706020507" pitchFamily="18" charset="2"/>
                        <a:buNone/>
                      </a:pPr>
                      <a:r>
                        <a:rPr lang="en-GB" sz="2000" b="0">
                          <a:solidFill>
                            <a:schemeClr val="tx1"/>
                          </a:solidFill>
                          <a:effectLst/>
                          <a:latin typeface="+mn-lt"/>
                        </a:rPr>
                        <a:t>Data feeds</a:t>
                      </a:r>
                      <a:endParaRPr lang="en-GB" sz="2000" b="0">
                        <a:solidFill>
                          <a:schemeClr val="tx1"/>
                        </a:solidFill>
                        <a:effectLst/>
                        <a:latin typeface="+mn-lt"/>
                        <a:ea typeface="Trebuchet MS" panose="020B060302020202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CCE3"/>
                    </a:solidFill>
                  </a:tcPr>
                </a:tc>
                <a:extLst>
                  <a:ext uri="{0D108BD9-81ED-4DB2-BD59-A6C34878D82A}">
                    <a16:rowId xmlns:a16="http://schemas.microsoft.com/office/drawing/2014/main" val="2237281780"/>
                  </a:ext>
                </a:extLst>
              </a:tr>
              <a:tr h="150598">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lvl="0" indent="0">
                        <a:buFont typeface="Symbol" panose="05050102010706020507" pitchFamily="18" charset="2"/>
                        <a:buNone/>
                      </a:pPr>
                      <a:r>
                        <a:rPr lang="en-GB" sz="2000" b="0">
                          <a:solidFill>
                            <a:schemeClr val="tx1"/>
                          </a:solidFill>
                          <a:effectLst/>
                          <a:latin typeface="+mn-lt"/>
                        </a:rPr>
                        <a:t>PRSB mapping </a:t>
                      </a:r>
                      <a:endParaRPr lang="en-GB" sz="2000" b="0">
                        <a:solidFill>
                          <a:schemeClr val="tx1"/>
                        </a:solidFill>
                        <a:effectLst/>
                        <a:latin typeface="+mn-lt"/>
                        <a:ea typeface="Trebuchet MS" panose="020B060302020202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E7F1"/>
                    </a:solidFill>
                  </a:tcPr>
                </a:tc>
                <a:extLst>
                  <a:ext uri="{0D108BD9-81ED-4DB2-BD59-A6C34878D82A}">
                    <a16:rowId xmlns:a16="http://schemas.microsoft.com/office/drawing/2014/main" val="1427760946"/>
                  </a:ext>
                </a:extLst>
              </a:tr>
              <a:tr h="166582">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lvl="0" indent="0">
                        <a:buFont typeface="Symbol" panose="05050102010706020507" pitchFamily="18" charset="2"/>
                        <a:buNone/>
                      </a:pPr>
                      <a:r>
                        <a:rPr lang="en-GB" sz="2000" b="0">
                          <a:solidFill>
                            <a:schemeClr val="tx1"/>
                          </a:solidFill>
                          <a:effectLst/>
                          <a:latin typeface="+mn-lt"/>
                        </a:rPr>
                        <a:t>E-survey</a:t>
                      </a:r>
                      <a:endParaRPr lang="en-GB" sz="2000" b="0">
                        <a:solidFill>
                          <a:schemeClr val="tx1"/>
                        </a:solidFill>
                        <a:effectLst/>
                        <a:latin typeface="+mn-lt"/>
                        <a:ea typeface="Trebuchet MS" panose="020B060302020202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CCE3"/>
                    </a:solidFill>
                  </a:tcPr>
                </a:tc>
                <a:extLst>
                  <a:ext uri="{0D108BD9-81ED-4DB2-BD59-A6C34878D82A}">
                    <a16:rowId xmlns:a16="http://schemas.microsoft.com/office/drawing/2014/main" val="875288432"/>
                  </a:ext>
                </a:extLst>
              </a:tr>
              <a:tr h="85977">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r>
                        <a:rPr lang="en-GB" sz="2000" b="0">
                          <a:solidFill>
                            <a:schemeClr val="tx1"/>
                          </a:solidFill>
                          <a:effectLst/>
                          <a:latin typeface="+mn-lt"/>
                        </a:rPr>
                        <a:t>Staff engagement workshops</a:t>
                      </a:r>
                      <a:endParaRPr lang="en-GB" sz="2000" b="0">
                        <a:solidFill>
                          <a:schemeClr val="tx1"/>
                        </a:solidFill>
                        <a:effectLst/>
                        <a:latin typeface="+mn-lt"/>
                        <a:ea typeface="Trebuchet MS" panose="020B060302020202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E7F1"/>
                    </a:solidFill>
                  </a:tcPr>
                </a:tc>
                <a:extLst>
                  <a:ext uri="{0D108BD9-81ED-4DB2-BD59-A6C34878D82A}">
                    <a16:rowId xmlns:a16="http://schemas.microsoft.com/office/drawing/2014/main" val="650803399"/>
                  </a:ext>
                </a:extLst>
              </a:tr>
              <a:tr h="85977">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r>
                        <a:rPr lang="en-GB" sz="2000" b="0">
                          <a:solidFill>
                            <a:schemeClr val="tx1"/>
                          </a:solidFill>
                          <a:effectLst/>
                          <a:latin typeface="+mn-lt"/>
                        </a:rPr>
                        <a:t>Locality Lead Interviews </a:t>
                      </a:r>
                      <a:endParaRPr lang="en-GB" sz="2000" b="0">
                        <a:solidFill>
                          <a:schemeClr val="tx1"/>
                        </a:solidFill>
                        <a:effectLst/>
                        <a:latin typeface="+mn-lt"/>
                        <a:ea typeface="Trebuchet MS" panose="020B060302020202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CCE3"/>
                    </a:solidFill>
                  </a:tcPr>
                </a:tc>
                <a:extLst>
                  <a:ext uri="{0D108BD9-81ED-4DB2-BD59-A6C34878D82A}">
                    <a16:rowId xmlns:a16="http://schemas.microsoft.com/office/drawing/2014/main" val="3389682231"/>
                  </a:ext>
                </a:extLst>
              </a:tr>
            </a:tbl>
          </a:graphicData>
        </a:graphic>
      </p:graphicFrame>
    </p:spTree>
    <p:extLst>
      <p:ext uri="{BB962C8B-B14F-4D97-AF65-F5344CB8AC3E}">
        <p14:creationId xmlns:p14="http://schemas.microsoft.com/office/powerpoint/2010/main" val="273968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prstClr val="white"/>
                </a:solidFill>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Overcoming challenges</a:t>
            </a: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025" y="6228568"/>
            <a:ext cx="1545867" cy="351076"/>
          </a:xfrm>
          <a:prstGeom prst="rect">
            <a:avLst/>
          </a:prstGeom>
        </p:spPr>
      </p:pic>
      <p:sp>
        <p:nvSpPr>
          <p:cNvPr id="2" name="TextBox 1">
            <a:extLst>
              <a:ext uri="{FF2B5EF4-FFF2-40B4-BE49-F238E27FC236}">
                <a16:creationId xmlns:a16="http://schemas.microsoft.com/office/drawing/2014/main" id="{33197956-CDF8-79AE-8E10-9CA07F8ECD4D}"/>
              </a:ext>
            </a:extLst>
          </p:cNvPr>
          <p:cNvSpPr txBox="1"/>
          <p:nvPr/>
        </p:nvSpPr>
        <p:spPr>
          <a:xfrm>
            <a:off x="853984" y="1031908"/>
            <a:ext cx="5111930" cy="523220"/>
          </a:xfrm>
          <a:prstGeom prst="rect">
            <a:avLst/>
          </a:prstGeom>
          <a:noFill/>
        </p:spPr>
        <p:txBody>
          <a:bodyPr wrap="square" rtlCol="0">
            <a:spAutoFit/>
          </a:bodyPr>
          <a:lstStyle/>
          <a:p>
            <a:r>
              <a:rPr lang="en-GB" sz="2800" b="1"/>
              <a:t>Top down</a:t>
            </a:r>
            <a:endParaRPr lang="en-GB"/>
          </a:p>
        </p:txBody>
      </p:sp>
      <p:sp>
        <p:nvSpPr>
          <p:cNvPr id="5" name="TextBox 4">
            <a:extLst>
              <a:ext uri="{FF2B5EF4-FFF2-40B4-BE49-F238E27FC236}">
                <a16:creationId xmlns:a16="http://schemas.microsoft.com/office/drawing/2014/main" id="{C0189DFE-A1F1-9C82-E846-97B7ACAD106A}"/>
              </a:ext>
            </a:extLst>
          </p:cNvPr>
          <p:cNvSpPr txBox="1"/>
          <p:nvPr/>
        </p:nvSpPr>
        <p:spPr>
          <a:xfrm>
            <a:off x="6326778" y="1035593"/>
            <a:ext cx="3709509" cy="523220"/>
          </a:xfrm>
          <a:prstGeom prst="rect">
            <a:avLst/>
          </a:prstGeom>
          <a:noFill/>
        </p:spPr>
        <p:txBody>
          <a:bodyPr wrap="square" rtlCol="0">
            <a:spAutoFit/>
          </a:bodyPr>
          <a:lstStyle/>
          <a:p>
            <a:r>
              <a:rPr lang="en-GB" sz="2800" b="1"/>
              <a:t>Bottom up</a:t>
            </a:r>
            <a:endParaRPr lang="en-GB" sz="2800"/>
          </a:p>
        </p:txBody>
      </p:sp>
      <p:sp>
        <p:nvSpPr>
          <p:cNvPr id="6" name="Rounded Rectangle 5">
            <a:extLst>
              <a:ext uri="{FF2B5EF4-FFF2-40B4-BE49-F238E27FC236}">
                <a16:creationId xmlns:a16="http://schemas.microsoft.com/office/drawing/2014/main" id="{98D5C08D-5182-4916-C1FF-4E2A011F6596}"/>
              </a:ext>
            </a:extLst>
          </p:cNvPr>
          <p:cNvSpPr/>
          <p:nvPr/>
        </p:nvSpPr>
        <p:spPr>
          <a:xfrm>
            <a:off x="932739" y="1602176"/>
            <a:ext cx="3331530"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“What's in it for me……………….?”</a:t>
            </a:r>
          </a:p>
        </p:txBody>
      </p:sp>
      <p:sp>
        <p:nvSpPr>
          <p:cNvPr id="7" name="Rounded Rectangle 6">
            <a:extLst>
              <a:ext uri="{FF2B5EF4-FFF2-40B4-BE49-F238E27FC236}">
                <a16:creationId xmlns:a16="http://schemas.microsoft.com/office/drawing/2014/main" id="{F0A4393B-64C8-1D20-1700-186C53EAFA40}"/>
              </a:ext>
            </a:extLst>
          </p:cNvPr>
          <p:cNvSpPr/>
          <p:nvPr/>
        </p:nvSpPr>
        <p:spPr>
          <a:xfrm>
            <a:off x="932740" y="2348916"/>
            <a:ext cx="3850276" cy="789938"/>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ICS wide governance group “seek permission” and gain support </a:t>
            </a:r>
          </a:p>
        </p:txBody>
      </p:sp>
      <p:sp>
        <p:nvSpPr>
          <p:cNvPr id="8" name="Rounded Rectangle 7">
            <a:extLst>
              <a:ext uri="{FF2B5EF4-FFF2-40B4-BE49-F238E27FC236}">
                <a16:creationId xmlns:a16="http://schemas.microsoft.com/office/drawing/2014/main" id="{83F0FC65-657E-2252-95B9-22FE46AAB64D}"/>
              </a:ext>
            </a:extLst>
          </p:cNvPr>
          <p:cNvSpPr/>
          <p:nvPr/>
        </p:nvSpPr>
        <p:spPr>
          <a:xfrm>
            <a:off x="932739" y="3286696"/>
            <a:ext cx="4421776"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Focussed on key priority areas; UEC, hospital </a:t>
            </a:r>
          </a:p>
        </p:txBody>
      </p:sp>
      <p:sp>
        <p:nvSpPr>
          <p:cNvPr id="9" name="Rounded Rectangle 8">
            <a:extLst>
              <a:ext uri="{FF2B5EF4-FFF2-40B4-BE49-F238E27FC236}">
                <a16:creationId xmlns:a16="http://schemas.microsoft.com/office/drawing/2014/main" id="{D14833E8-B3FC-5E9D-D4C9-A60FE54213A4}"/>
              </a:ext>
            </a:extLst>
          </p:cNvPr>
          <p:cNvSpPr/>
          <p:nvPr/>
        </p:nvSpPr>
        <p:spPr>
          <a:xfrm>
            <a:off x="932739" y="4023623"/>
            <a:ext cx="4298684"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Formal reporting structures and key groups</a:t>
            </a:r>
          </a:p>
        </p:txBody>
      </p:sp>
      <p:sp>
        <p:nvSpPr>
          <p:cNvPr id="10" name="Rounded Rectangle 9">
            <a:extLst>
              <a:ext uri="{FF2B5EF4-FFF2-40B4-BE49-F238E27FC236}">
                <a16:creationId xmlns:a16="http://schemas.microsoft.com/office/drawing/2014/main" id="{F0C83718-0DE0-6F17-1A05-80DDB90D8229}"/>
              </a:ext>
            </a:extLst>
          </p:cNvPr>
          <p:cNvSpPr/>
          <p:nvPr/>
        </p:nvSpPr>
        <p:spPr>
          <a:xfrm>
            <a:off x="932739" y="4760550"/>
            <a:ext cx="1986307"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Trust comms leads</a:t>
            </a:r>
          </a:p>
        </p:txBody>
      </p:sp>
      <p:sp>
        <p:nvSpPr>
          <p:cNvPr id="11" name="Rounded Rectangle 10">
            <a:extLst>
              <a:ext uri="{FF2B5EF4-FFF2-40B4-BE49-F238E27FC236}">
                <a16:creationId xmlns:a16="http://schemas.microsoft.com/office/drawing/2014/main" id="{8BC32C07-7B8A-433C-D123-688F4879A9F5}"/>
              </a:ext>
            </a:extLst>
          </p:cNvPr>
          <p:cNvSpPr/>
          <p:nvPr/>
        </p:nvSpPr>
        <p:spPr>
          <a:xfrm>
            <a:off x="6326778" y="1616509"/>
            <a:ext cx="1735768"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Steering Group </a:t>
            </a:r>
          </a:p>
        </p:txBody>
      </p:sp>
      <p:sp>
        <p:nvSpPr>
          <p:cNvPr id="12" name="Rounded Rectangle 11">
            <a:extLst>
              <a:ext uri="{FF2B5EF4-FFF2-40B4-BE49-F238E27FC236}">
                <a16:creationId xmlns:a16="http://schemas.microsoft.com/office/drawing/2014/main" id="{94983CE6-768B-FBDF-0711-C2F40C5F7939}"/>
              </a:ext>
            </a:extLst>
          </p:cNvPr>
          <p:cNvSpPr/>
          <p:nvPr/>
        </p:nvSpPr>
        <p:spPr>
          <a:xfrm>
            <a:off x="6326778" y="2348916"/>
            <a:ext cx="1735768"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Existing forums</a:t>
            </a:r>
          </a:p>
        </p:txBody>
      </p:sp>
      <p:sp>
        <p:nvSpPr>
          <p:cNvPr id="13" name="Rounded Rectangle 12">
            <a:extLst>
              <a:ext uri="{FF2B5EF4-FFF2-40B4-BE49-F238E27FC236}">
                <a16:creationId xmlns:a16="http://schemas.microsoft.com/office/drawing/2014/main" id="{A161817F-9B0D-5A01-6BDB-8258A2E13DF1}"/>
              </a:ext>
            </a:extLst>
          </p:cNvPr>
          <p:cNvSpPr/>
          <p:nvPr/>
        </p:nvSpPr>
        <p:spPr>
          <a:xfrm>
            <a:off x="6326778" y="3081323"/>
            <a:ext cx="3981149"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Friends and colleagues “can you help?”</a:t>
            </a:r>
          </a:p>
        </p:txBody>
      </p:sp>
      <p:sp>
        <p:nvSpPr>
          <p:cNvPr id="14" name="Rounded Rectangle 13">
            <a:extLst>
              <a:ext uri="{FF2B5EF4-FFF2-40B4-BE49-F238E27FC236}">
                <a16:creationId xmlns:a16="http://schemas.microsoft.com/office/drawing/2014/main" id="{9B38B2BA-5C1B-F5D7-383A-07FB684229D8}"/>
              </a:ext>
            </a:extLst>
          </p:cNvPr>
          <p:cNvSpPr/>
          <p:nvPr/>
        </p:nvSpPr>
        <p:spPr>
          <a:xfrm>
            <a:off x="6326777" y="3813730"/>
            <a:ext cx="3709510"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Flexible timeframes (where possible) </a:t>
            </a:r>
          </a:p>
        </p:txBody>
      </p:sp>
      <p:sp>
        <p:nvSpPr>
          <p:cNvPr id="15" name="Rounded Rectangle 14">
            <a:extLst>
              <a:ext uri="{FF2B5EF4-FFF2-40B4-BE49-F238E27FC236}">
                <a16:creationId xmlns:a16="http://schemas.microsoft.com/office/drawing/2014/main" id="{49AF7E55-AC96-4536-98DF-F703004A8DBB}"/>
              </a:ext>
            </a:extLst>
          </p:cNvPr>
          <p:cNvSpPr/>
          <p:nvPr/>
        </p:nvSpPr>
        <p:spPr>
          <a:xfrm>
            <a:off x="6326777" y="4549958"/>
            <a:ext cx="5148349" cy="841304"/>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Who are the key people that will release staff to attend workshops</a:t>
            </a:r>
          </a:p>
        </p:txBody>
      </p:sp>
      <p:sp>
        <p:nvSpPr>
          <p:cNvPr id="16" name="Rounded Rectangle 15">
            <a:extLst>
              <a:ext uri="{FF2B5EF4-FFF2-40B4-BE49-F238E27FC236}">
                <a16:creationId xmlns:a16="http://schemas.microsoft.com/office/drawing/2014/main" id="{D77B3C4E-4F9A-03FC-E628-410F143BC5C2}"/>
              </a:ext>
            </a:extLst>
          </p:cNvPr>
          <p:cNvSpPr/>
          <p:nvPr/>
        </p:nvSpPr>
        <p:spPr>
          <a:xfrm>
            <a:off x="6326777" y="5544210"/>
            <a:ext cx="3093627" cy="589085"/>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Feedback, feedback, feedback</a:t>
            </a:r>
          </a:p>
        </p:txBody>
      </p:sp>
    </p:spTree>
    <p:extLst>
      <p:ext uri="{BB962C8B-B14F-4D97-AF65-F5344CB8AC3E}">
        <p14:creationId xmlns:p14="http://schemas.microsoft.com/office/powerpoint/2010/main" val="2290356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Working groups</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25758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AA3F24-5A75-36F7-CEA9-744CD2A8DB1B}"/>
              </a:ext>
            </a:extLst>
          </p:cNvPr>
          <p:cNvSpPr/>
          <p:nvPr/>
        </p:nvSpPr>
        <p:spPr>
          <a:xfrm>
            <a:off x="240720" y="21047"/>
            <a:ext cx="10325233"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Group work - 20 minutes</a:t>
            </a:r>
            <a:endParaRPr lang="en-US" sz="4000" b="1">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191" y="6200384"/>
            <a:ext cx="1545867" cy="351076"/>
          </a:xfrm>
          <a:prstGeom prst="rect">
            <a:avLst/>
          </a:prstGeom>
        </p:spPr>
      </p:pic>
      <p:sp>
        <p:nvSpPr>
          <p:cNvPr id="5" name="Text Placeholder 5">
            <a:extLst>
              <a:ext uri="{FF2B5EF4-FFF2-40B4-BE49-F238E27FC236}">
                <a16:creationId xmlns:a16="http://schemas.microsoft.com/office/drawing/2014/main" id="{CBCEB819-B5DF-8514-286A-07F58963F844}"/>
              </a:ext>
            </a:extLst>
          </p:cNvPr>
          <p:cNvSpPr txBox="1">
            <a:spLocks/>
          </p:cNvSpPr>
          <p:nvPr/>
        </p:nvSpPr>
        <p:spPr>
          <a:xfrm>
            <a:off x="414676" y="1021999"/>
            <a:ext cx="11328300" cy="4525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As Digital Leaders how do we make sure that Benefits work is close to the Executives heart (high on their agenda)?</a:t>
            </a:r>
          </a:p>
          <a:p>
            <a:pPr marL="0" indent="0">
              <a:buNone/>
            </a:pPr>
            <a:r>
              <a:rPr lang="en-GB" dirty="0"/>
              <a:t>If you have good Executive engagement:</a:t>
            </a:r>
          </a:p>
          <a:p>
            <a:pPr lvl="1"/>
            <a:r>
              <a:rPr lang="en-GB" sz="2800" dirty="0"/>
              <a:t>What are you going to do to increase the profile of Shared Care Records Benefits across your ICS?</a:t>
            </a:r>
          </a:p>
          <a:p>
            <a:r>
              <a:rPr lang="en-GB" dirty="0"/>
              <a:t>Brainstorm in your group and add your ideas into </a:t>
            </a:r>
            <a:r>
              <a:rPr lang="en-GB" dirty="0" err="1"/>
              <a:t>Menti</a:t>
            </a:r>
            <a:endParaRPr lang="en-GB" dirty="0"/>
          </a:p>
          <a:p>
            <a:endParaRPr lang="en-GB" dirty="0"/>
          </a:p>
        </p:txBody>
      </p:sp>
    </p:spTree>
    <p:extLst>
      <p:ext uri="{BB962C8B-B14F-4D97-AF65-F5344CB8AC3E}">
        <p14:creationId xmlns:p14="http://schemas.microsoft.com/office/powerpoint/2010/main" val="1657613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Working group feedback</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graphicFrame>
        <p:nvGraphicFramePr>
          <p:cNvPr id="2" name="Table 1">
            <a:extLst>
              <a:ext uri="{FF2B5EF4-FFF2-40B4-BE49-F238E27FC236}">
                <a16:creationId xmlns:a16="http://schemas.microsoft.com/office/drawing/2014/main" id="{B3D52F78-C54B-9E4A-9A31-880490ED5565}"/>
              </a:ext>
            </a:extLst>
          </p:cNvPr>
          <p:cNvGraphicFramePr>
            <a:graphicFrameLocks noGrp="1"/>
          </p:cNvGraphicFramePr>
          <p:nvPr>
            <p:extLst>
              <p:ext uri="{D42A27DB-BD31-4B8C-83A1-F6EECF244321}">
                <p14:modId xmlns:p14="http://schemas.microsoft.com/office/powerpoint/2010/main" val="3481033016"/>
              </p:ext>
            </p:extLst>
          </p:nvPr>
        </p:nvGraphicFramePr>
        <p:xfrm>
          <a:off x="166116" y="1215532"/>
          <a:ext cx="11859768" cy="4544034"/>
        </p:xfrm>
        <a:graphic>
          <a:graphicData uri="http://schemas.openxmlformats.org/drawingml/2006/table">
            <a:tbl>
              <a:tblPr>
                <a:tableStyleId>{5C22544A-7EE6-4342-B048-85BDC9FD1C3A}</a:tableStyleId>
              </a:tblPr>
              <a:tblGrid>
                <a:gridCol w="11859768">
                  <a:extLst>
                    <a:ext uri="{9D8B030D-6E8A-4147-A177-3AD203B41FA5}">
                      <a16:colId xmlns:a16="http://schemas.microsoft.com/office/drawing/2014/main" val="3449773589"/>
                    </a:ext>
                  </a:extLst>
                </a:gridCol>
              </a:tblGrid>
              <a:tr h="280445">
                <a:tc>
                  <a:txBody>
                    <a:bodyPr/>
                    <a:lstStyle/>
                    <a:p>
                      <a:pPr algn="l" fontAlgn="t"/>
                      <a:r>
                        <a:rPr lang="en-GB" sz="1400" b="0" i="0" u="none" strike="noStrike" dirty="0">
                          <a:effectLst/>
                          <a:latin typeface="Arial" panose="020B0604020202020204" pitchFamily="34" charset="0"/>
                        </a:rPr>
                        <a:t>Understanding strategic priorities, national planning guidance, organisational and system wide objectives efficiencies and their personal motivation</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979277"/>
                  </a:ext>
                </a:extLst>
              </a:tr>
              <a:tr h="245788">
                <a:tc>
                  <a:txBody>
                    <a:bodyPr/>
                    <a:lstStyle/>
                    <a:p>
                      <a:pPr algn="l" fontAlgn="t"/>
                      <a:r>
                        <a:rPr lang="en-GB" sz="1400" b="0" i="0" u="none" strike="noStrike" dirty="0">
                          <a:effectLst/>
                          <a:latin typeface="Arial" panose="020B0604020202020204" pitchFamily="34" charset="0"/>
                        </a:rPr>
                        <a:t>Demonstrating delivery of the benefit - releasing money, allocating freed up resources etc. demonstrable improvement.</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7003345"/>
                  </a:ext>
                </a:extLst>
              </a:tr>
              <a:tr h="393192">
                <a:tc>
                  <a:txBody>
                    <a:bodyPr/>
                    <a:lstStyle/>
                    <a:p>
                      <a:pPr algn="l" fontAlgn="t"/>
                      <a:r>
                        <a:rPr lang="en-GB" sz="1400" b="0" i="0" u="none" strike="noStrike" dirty="0">
                          <a:effectLst/>
                          <a:latin typeface="Arial" panose="020B0604020202020204" pitchFamily="34" charset="0"/>
                        </a:rPr>
                        <a:t>Executives should already have benefits at the heart of what they do. Sponsor owns benefits - and we have to often backward engineer benefits based on the project already rolling being delivered</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049269"/>
                  </a:ext>
                </a:extLst>
              </a:tr>
              <a:tr h="225298">
                <a:tc>
                  <a:txBody>
                    <a:bodyPr/>
                    <a:lstStyle/>
                    <a:p>
                      <a:pPr algn="l" fontAlgn="t"/>
                      <a:r>
                        <a:rPr lang="en-GB" sz="1400" b="0" i="0" u="none" strike="noStrike">
                          <a:effectLst/>
                          <a:latin typeface="Arial" panose="020B0604020202020204" pitchFamily="34" charset="0"/>
                        </a:rPr>
                        <a:t>Focus and narrow your benefits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083132"/>
                  </a:ext>
                </a:extLst>
              </a:tr>
              <a:tr h="219456">
                <a:tc>
                  <a:txBody>
                    <a:bodyPr/>
                    <a:lstStyle/>
                    <a:p>
                      <a:pPr algn="l" fontAlgn="t"/>
                      <a:r>
                        <a:rPr lang="en-GB" sz="1400" b="0" i="0" u="none" strike="noStrike" dirty="0">
                          <a:effectLst/>
                          <a:latin typeface="Arial" panose="020B0604020202020204" pitchFamily="34" charset="0"/>
                        </a:rPr>
                        <a:t>Relate use cases to real life scenarios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6934461"/>
                  </a:ext>
                </a:extLst>
              </a:tr>
              <a:tr h="228346">
                <a:tc>
                  <a:txBody>
                    <a:bodyPr/>
                    <a:lstStyle/>
                    <a:p>
                      <a:pPr algn="l" fontAlgn="t"/>
                      <a:r>
                        <a:rPr lang="en-GB" sz="1400" b="0" i="0" u="none" strike="noStrike" dirty="0">
                          <a:effectLst/>
                          <a:latin typeface="Arial" panose="020B0604020202020204" pitchFamily="34" charset="0"/>
                        </a:rPr>
                        <a:t>Benefits often get duplicated by multiple projects delivering the same thing</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0701905"/>
                  </a:ext>
                </a:extLst>
              </a:tr>
              <a:tr h="228600">
                <a:tc>
                  <a:txBody>
                    <a:bodyPr/>
                    <a:lstStyle/>
                    <a:p>
                      <a:pPr algn="l" fontAlgn="t"/>
                      <a:r>
                        <a:rPr lang="en-GB" sz="1400" b="0" i="0" u="none" strike="noStrike" dirty="0">
                          <a:effectLst/>
                          <a:latin typeface="Arial" panose="020B0604020202020204" pitchFamily="34" charset="0"/>
                        </a:rPr>
                        <a:t>Engaging at numerous forums to demonstrate benefits to bring benefits work close to the executives heart</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2592465"/>
                  </a:ext>
                </a:extLst>
              </a:tr>
              <a:tr h="219456">
                <a:tc>
                  <a:txBody>
                    <a:bodyPr/>
                    <a:lstStyle/>
                    <a:p>
                      <a:pPr algn="l" fontAlgn="t"/>
                      <a:r>
                        <a:rPr lang="en-GB" sz="1400" b="0" i="0" u="none" strike="noStrike" dirty="0">
                          <a:effectLst/>
                          <a:latin typeface="Arial" panose="020B0604020202020204" pitchFamily="34" charset="0"/>
                        </a:rPr>
                        <a:t>Shorten time description of benefits in Business Case to realising benefits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7607525"/>
                  </a:ext>
                </a:extLst>
              </a:tr>
              <a:tr h="219202">
                <a:tc>
                  <a:txBody>
                    <a:bodyPr/>
                    <a:lstStyle/>
                    <a:p>
                      <a:pPr algn="l" fontAlgn="t"/>
                      <a:r>
                        <a:rPr lang="en-GB" sz="1400" b="0" i="0" u="none" strike="noStrike" dirty="0">
                          <a:effectLst/>
                          <a:latin typeface="Arial" panose="020B0604020202020204" pitchFamily="34" charset="0"/>
                        </a:rPr>
                        <a:t>Shared responsibility for benefits - clinical, operational and digital. We can't just leave it down to digital teams once finding is agreed</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4287933"/>
                  </a:ext>
                </a:extLst>
              </a:tr>
              <a:tr h="219369">
                <a:tc>
                  <a:txBody>
                    <a:bodyPr/>
                    <a:lstStyle/>
                    <a:p>
                      <a:pPr algn="l" fontAlgn="t"/>
                      <a:r>
                        <a:rPr lang="en-GB" sz="1400" b="0" i="0" u="none" strike="noStrike" dirty="0">
                          <a:effectLst/>
                          <a:latin typeface="Arial" panose="020B0604020202020204" pitchFamily="34" charset="0"/>
                        </a:rPr>
                        <a:t>Increase profile of ShCR at board level</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2477429"/>
                  </a:ext>
                </a:extLst>
              </a:tr>
              <a:tr h="222388">
                <a:tc>
                  <a:txBody>
                    <a:bodyPr/>
                    <a:lstStyle/>
                    <a:p>
                      <a:pPr algn="l" fontAlgn="t"/>
                      <a:r>
                        <a:rPr lang="en-GB" sz="1400" b="0" i="0" u="none" strike="noStrike" dirty="0">
                          <a:effectLst/>
                          <a:latin typeface="Arial" panose="020B0604020202020204" pitchFamily="34" charset="0"/>
                        </a:rPr>
                        <a:t>Evidence existing work in other areas, get buy in from champions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019219"/>
                  </a:ext>
                </a:extLst>
              </a:tr>
              <a:tr h="280445">
                <a:tc>
                  <a:txBody>
                    <a:bodyPr/>
                    <a:lstStyle/>
                    <a:p>
                      <a:pPr algn="l" fontAlgn="t"/>
                      <a:r>
                        <a:rPr lang="en-GB" sz="1400" b="0" i="0" u="none" strike="noStrike" dirty="0">
                          <a:effectLst/>
                          <a:latin typeface="Arial" panose="020B0604020202020204" pitchFamily="34" charset="0"/>
                        </a:rPr>
                        <a:t>Vision statements can lead to work without understanding benefits - interpretation can get lost and it’s important to collate benefits across the whole strategy</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6020516"/>
                  </a:ext>
                </a:extLst>
              </a:tr>
              <a:tr h="221604">
                <a:tc>
                  <a:txBody>
                    <a:bodyPr/>
                    <a:lstStyle/>
                    <a:p>
                      <a:pPr algn="l" fontAlgn="t"/>
                      <a:r>
                        <a:rPr lang="en-GB" sz="1400" b="0" i="0" u="none" strike="noStrike" dirty="0">
                          <a:effectLst/>
                          <a:latin typeface="Arial" panose="020B0604020202020204" pitchFamily="34" charset="0"/>
                        </a:rPr>
                        <a:t>Know your audience, ROI for Finance Directors, Virtual Wards (currently) for transformation Heads. Work benefits into this.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9225296"/>
                  </a:ext>
                </a:extLst>
              </a:tr>
              <a:tr h="280445">
                <a:tc>
                  <a:txBody>
                    <a:bodyPr/>
                    <a:lstStyle/>
                    <a:p>
                      <a:pPr algn="l" fontAlgn="t"/>
                      <a:r>
                        <a:rPr lang="en-GB" sz="1400" b="0" i="0" u="none" strike="noStrike" dirty="0">
                          <a:effectLst/>
                          <a:latin typeface="Arial" panose="020B0604020202020204" pitchFamily="34" charset="0"/>
                        </a:rPr>
                        <a:t>To not just submit the use case, but the scrutinise the benefits of the 'ask' proposed prior to business and procurement.  We are taking a 'pause' to relook where we are and 'reimaging' current situ.</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3181678"/>
                  </a:ext>
                </a:extLst>
              </a:tr>
              <a:tr h="280445">
                <a:tc>
                  <a:txBody>
                    <a:bodyPr/>
                    <a:lstStyle/>
                    <a:p>
                      <a:pPr algn="l" fontAlgn="t"/>
                      <a:r>
                        <a:rPr lang="en-GB" sz="1400" b="0" i="0" u="none" strike="noStrike" dirty="0">
                          <a:effectLst/>
                          <a:latin typeface="Arial" panose="020B0604020202020204" pitchFamily="34" charset="0"/>
                        </a:rPr>
                        <a:t>My problem is not with exec buy-in it's that the commissioning model does not support a pop-health approach. </a:t>
                      </a:r>
                    </a:p>
                    <a:p>
                      <a:pPr algn="l" fontAlgn="t"/>
                      <a:r>
                        <a:rPr lang="en-GB" sz="1400" b="0" i="0" u="none" strike="noStrike" dirty="0">
                          <a:effectLst/>
                          <a:latin typeface="Arial" panose="020B0604020202020204" pitchFamily="34" charset="0"/>
                        </a:rPr>
                        <a:t>Providers get paid for being reactive, not proactive</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7555215"/>
                  </a:ext>
                </a:extLst>
              </a:tr>
              <a:tr h="280445">
                <a:tc>
                  <a:txBody>
                    <a:bodyPr/>
                    <a:lstStyle/>
                    <a:p>
                      <a:pPr algn="l" fontAlgn="t"/>
                      <a:r>
                        <a:rPr lang="en-GB" sz="1400" b="0" i="0" u="none" strike="noStrike" dirty="0">
                          <a:effectLst/>
                          <a:latin typeface="Arial" panose="020B0604020202020204" pitchFamily="34" charset="0"/>
                        </a:rPr>
                        <a:t>Financial benefits can be challenging to evidence, pathways may need to be embedded with the shared records for this to be realised</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0235294"/>
                  </a:ext>
                </a:extLst>
              </a:tr>
            </a:tbl>
          </a:graphicData>
        </a:graphic>
      </p:graphicFrame>
    </p:spTree>
    <p:extLst>
      <p:ext uri="{BB962C8B-B14F-4D97-AF65-F5344CB8AC3E}">
        <p14:creationId xmlns:p14="http://schemas.microsoft.com/office/powerpoint/2010/main" val="3722597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Working group feedback</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graphicFrame>
        <p:nvGraphicFramePr>
          <p:cNvPr id="2" name="Table 1">
            <a:extLst>
              <a:ext uri="{FF2B5EF4-FFF2-40B4-BE49-F238E27FC236}">
                <a16:creationId xmlns:a16="http://schemas.microsoft.com/office/drawing/2014/main" id="{B3D52F78-C54B-9E4A-9A31-880490ED5565}"/>
              </a:ext>
            </a:extLst>
          </p:cNvPr>
          <p:cNvGraphicFramePr>
            <a:graphicFrameLocks noGrp="1"/>
          </p:cNvGraphicFramePr>
          <p:nvPr>
            <p:extLst>
              <p:ext uri="{D42A27DB-BD31-4B8C-83A1-F6EECF244321}">
                <p14:modId xmlns:p14="http://schemas.microsoft.com/office/powerpoint/2010/main" val="719063837"/>
              </p:ext>
            </p:extLst>
          </p:nvPr>
        </p:nvGraphicFramePr>
        <p:xfrm>
          <a:off x="295142" y="1188903"/>
          <a:ext cx="11637778" cy="3703320"/>
        </p:xfrm>
        <a:graphic>
          <a:graphicData uri="http://schemas.openxmlformats.org/drawingml/2006/table">
            <a:tbl>
              <a:tblPr>
                <a:tableStyleId>{5C22544A-7EE6-4342-B048-85BDC9FD1C3A}</a:tableStyleId>
              </a:tblPr>
              <a:tblGrid>
                <a:gridCol w="11637778">
                  <a:extLst>
                    <a:ext uri="{9D8B030D-6E8A-4147-A177-3AD203B41FA5}">
                      <a16:colId xmlns:a16="http://schemas.microsoft.com/office/drawing/2014/main" val="3449773589"/>
                    </a:ext>
                  </a:extLst>
                </a:gridCol>
              </a:tblGrid>
              <a:tr h="524597">
                <a:tc>
                  <a:txBody>
                    <a:bodyPr/>
                    <a:lstStyle/>
                    <a:p>
                      <a:pPr algn="l" fontAlgn="t"/>
                      <a:r>
                        <a:rPr lang="en-GB" sz="1400" b="0" i="0" u="none" strike="noStrike" dirty="0">
                          <a:effectLst/>
                          <a:latin typeface="Arial" panose="020B0604020202020204" pitchFamily="34" charset="0"/>
                        </a:rPr>
                        <a:t>Commission independent evaluation of benefits realised to date &amp; publish.</a:t>
                      </a:r>
                      <a:br>
                        <a:rPr lang="en-GB" sz="1400" b="0" i="0" u="none" strike="noStrike" dirty="0">
                          <a:effectLst/>
                          <a:latin typeface="Arial" panose="020B0604020202020204" pitchFamily="34" charset="0"/>
                        </a:rPr>
                      </a:br>
                      <a:r>
                        <a:rPr lang="en-GB" sz="1400" b="0" i="0" u="none" strike="noStrike" dirty="0">
                          <a:effectLst/>
                          <a:latin typeface="Arial" panose="020B0604020202020204" pitchFamily="34" charset="0"/>
                        </a:rPr>
                        <a:t>Re-Commit to ambition at a ICB and National Level </a:t>
                      </a:r>
                      <a:br>
                        <a:rPr lang="en-GB" sz="1400" b="0" i="0" u="none" strike="noStrike" dirty="0">
                          <a:effectLst/>
                          <a:latin typeface="Arial" panose="020B0604020202020204" pitchFamily="34" charset="0"/>
                        </a:rPr>
                      </a:br>
                      <a:r>
                        <a:rPr lang="en-GB" sz="1400" b="0" i="0" u="none" strike="noStrike" dirty="0">
                          <a:effectLst/>
                          <a:latin typeface="Arial" panose="020B0604020202020204" pitchFamily="34" charset="0"/>
                        </a:rPr>
                        <a:t>Turn insight into ACTION</a:t>
                      </a:r>
                      <a:br>
                        <a:rPr lang="en-GB" sz="1400" b="0" i="0" u="none" strike="noStrike" dirty="0">
                          <a:effectLst/>
                          <a:latin typeface="Arial" panose="020B0604020202020204" pitchFamily="34" charset="0"/>
                        </a:rPr>
                      </a:br>
                      <a:r>
                        <a:rPr lang="en-GB" sz="1400" b="0" i="0" u="none" strike="noStrike" dirty="0">
                          <a:effectLst/>
                          <a:latin typeface="Arial" panose="020B0604020202020204" pitchFamily="34" charset="0"/>
                        </a:rPr>
                        <a:t>Transparent Measures (National? Maturity?)</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6849708"/>
                  </a:ext>
                </a:extLst>
              </a:tr>
              <a:tr h="110441">
                <a:tc>
                  <a:txBody>
                    <a:bodyPr/>
                    <a:lstStyle/>
                    <a:p>
                      <a:pPr algn="l" fontAlgn="t"/>
                      <a:r>
                        <a:rPr lang="en-GB" sz="1400" b="0" i="0" u="none" strike="noStrike">
                          <a:effectLst/>
                          <a:latin typeface="Arial" panose="020B0604020202020204" pitchFamily="34" charset="0"/>
                        </a:rPr>
                        <a:t>Ensuring there is adequate resources to evidence the benefits.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6815331"/>
                  </a:ext>
                </a:extLst>
              </a:tr>
              <a:tr h="110441">
                <a:tc>
                  <a:txBody>
                    <a:bodyPr/>
                    <a:lstStyle/>
                    <a:p>
                      <a:pPr algn="l" fontAlgn="t"/>
                      <a:r>
                        <a:rPr lang="en-GB" sz="1400" b="0" i="0" u="none" strike="noStrike" dirty="0">
                          <a:effectLst/>
                          <a:latin typeface="Arial" panose="020B0604020202020204" pitchFamily="34" charset="0"/>
                        </a:rPr>
                        <a:t>High level support is straightforward overall. Challenges of buy-in are at a more granular level - different stakeholders.  Local drivers can be at odds when it comes to it.</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5564905"/>
                  </a:ext>
                </a:extLst>
              </a:tr>
              <a:tr h="110441">
                <a:tc>
                  <a:txBody>
                    <a:bodyPr/>
                    <a:lstStyle/>
                    <a:p>
                      <a:pPr algn="l" fontAlgn="t"/>
                      <a:r>
                        <a:rPr lang="en-GB" sz="1400" b="0" i="0" u="none" strike="noStrike">
                          <a:effectLst/>
                          <a:latin typeface="Arial" panose="020B0604020202020204" pitchFamily="34" charset="0"/>
                        </a:rPr>
                        <a:t>If digital systems are implemented well &amp; the system is clinically useful, in practice change will happen &amp; benefits delivered</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584932"/>
                  </a:ext>
                </a:extLst>
              </a:tr>
              <a:tr h="110441">
                <a:tc>
                  <a:txBody>
                    <a:bodyPr/>
                    <a:lstStyle/>
                    <a:p>
                      <a:pPr algn="l" fontAlgn="t"/>
                      <a:r>
                        <a:rPr lang="en-GB" sz="1400" b="0" i="0" u="none" strike="noStrike">
                          <a:effectLst/>
                          <a:latin typeface="Arial" panose="020B0604020202020204" pitchFamily="34" charset="0"/>
                        </a:rPr>
                        <a:t>Strong vol sector interest. Challenge is tailoring appropriate sharing for them.</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3749049"/>
                  </a:ext>
                </a:extLst>
              </a:tr>
              <a:tr h="110441">
                <a:tc>
                  <a:txBody>
                    <a:bodyPr/>
                    <a:lstStyle/>
                    <a:p>
                      <a:pPr algn="l" fontAlgn="t"/>
                      <a:r>
                        <a:rPr lang="en-GB" sz="1400" b="0" i="0" u="none" strike="noStrike" dirty="0">
                          <a:effectLst/>
                          <a:latin typeface="Arial" panose="020B0604020202020204" pitchFamily="34" charset="0"/>
                        </a:rPr>
                        <a:t>Clear defined benefits management plan , approved by execs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878983"/>
                  </a:ext>
                </a:extLst>
              </a:tr>
              <a:tr h="110441">
                <a:tc>
                  <a:txBody>
                    <a:bodyPr/>
                    <a:lstStyle/>
                    <a:p>
                      <a:pPr algn="l" fontAlgn="t"/>
                      <a:r>
                        <a:rPr lang="en-GB" sz="1400" b="0" i="0" u="none" strike="noStrike">
                          <a:effectLst/>
                          <a:latin typeface="Arial" panose="020B0604020202020204" pitchFamily="34" charset="0"/>
                        </a:rPr>
                        <a:t>Utilising data and information which outlines with their strategy and objectives.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641325"/>
                  </a:ext>
                </a:extLst>
              </a:tr>
              <a:tr h="110441">
                <a:tc>
                  <a:txBody>
                    <a:bodyPr/>
                    <a:lstStyle/>
                    <a:p>
                      <a:pPr algn="l" fontAlgn="t"/>
                      <a:r>
                        <a:rPr lang="en-GB" sz="1400" b="0" i="0" u="none" strike="noStrike">
                          <a:effectLst/>
                          <a:latin typeface="Arial" panose="020B0604020202020204" pitchFamily="34" charset="0"/>
                        </a:rPr>
                        <a:t>Sometimes it is hard to quantify some benefits are purely as a result of a ShCR</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6459853"/>
                  </a:ext>
                </a:extLst>
              </a:tr>
              <a:tr h="110441">
                <a:tc>
                  <a:txBody>
                    <a:bodyPr/>
                    <a:lstStyle/>
                    <a:p>
                      <a:pPr algn="l" fontAlgn="t"/>
                      <a:r>
                        <a:rPr lang="en-GB" sz="1400" b="0" i="0" u="none" strike="noStrike" dirty="0">
                          <a:effectLst/>
                          <a:latin typeface="Arial" panose="020B0604020202020204" pitchFamily="34" charset="0"/>
                        </a:rPr>
                        <a:t>Finding clinical and care champions to share the benefits with  colleagues, patient journeys and case studies, comms and engagement activities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978531"/>
                  </a:ext>
                </a:extLst>
              </a:tr>
              <a:tr h="110441">
                <a:tc>
                  <a:txBody>
                    <a:bodyPr/>
                    <a:lstStyle/>
                    <a:p>
                      <a:pPr algn="l" fontAlgn="t"/>
                      <a:r>
                        <a:rPr lang="en-GB" sz="1400" b="0" i="0" u="none" strike="noStrike" dirty="0">
                          <a:effectLst/>
                          <a:latin typeface="Arial" panose="020B0604020202020204" pitchFamily="34" charset="0"/>
                        </a:rPr>
                        <a:t>Avoid doing benefits work in isolation</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693822"/>
                  </a:ext>
                </a:extLst>
              </a:tr>
              <a:tr h="110441">
                <a:tc>
                  <a:txBody>
                    <a:bodyPr/>
                    <a:lstStyle/>
                    <a:p>
                      <a:pPr algn="l" fontAlgn="t"/>
                      <a:r>
                        <a:rPr lang="en-GB" sz="1400" b="0" i="0" u="none" strike="noStrike" dirty="0">
                          <a:effectLst/>
                          <a:latin typeface="Arial" panose="020B0604020202020204" pitchFamily="34" charset="0"/>
                        </a:rPr>
                        <a:t>To influence execs you need to demonstrate that it is useful, usable and used</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451601"/>
                  </a:ext>
                </a:extLst>
              </a:tr>
              <a:tr h="110441">
                <a:tc>
                  <a:txBody>
                    <a:bodyPr/>
                    <a:lstStyle/>
                    <a:p>
                      <a:pPr algn="l" fontAlgn="t"/>
                      <a:r>
                        <a:rPr lang="en-GB" sz="1400" b="0" i="0" u="none" strike="noStrike" dirty="0">
                          <a:effectLst/>
                          <a:latin typeface="Arial" panose="020B0604020202020204" pitchFamily="34" charset="0"/>
                        </a:rPr>
                        <a:t>If a clinical system is excellent, benefits may be delivered well in excess of estimates in b/c stage - this might drive transformational change in ways not predicted</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0620825"/>
                  </a:ext>
                </a:extLst>
              </a:tr>
            </a:tbl>
          </a:graphicData>
        </a:graphic>
      </p:graphicFrame>
    </p:spTree>
    <p:extLst>
      <p:ext uri="{BB962C8B-B14F-4D97-AF65-F5344CB8AC3E}">
        <p14:creationId xmlns:p14="http://schemas.microsoft.com/office/powerpoint/2010/main" val="56013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err="1">
                <a:solidFill>
                  <a:schemeClr val="bg1"/>
                </a:solidFill>
                <a:latin typeface="Arial" panose="020B0604020202020204" pitchFamily="34" charset="0"/>
                <a:cs typeface="Arial" panose="020B0604020202020204" pitchFamily="34" charset="0"/>
              </a:rPr>
              <a:t>Menti</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pic>
        <p:nvPicPr>
          <p:cNvPr id="7" name="Picture 6">
            <a:extLst>
              <a:ext uri="{FF2B5EF4-FFF2-40B4-BE49-F238E27FC236}">
                <a16:creationId xmlns:a16="http://schemas.microsoft.com/office/drawing/2014/main" id="{BAB63705-B547-8E28-88D9-B66C42A7FA97}"/>
              </a:ext>
            </a:extLst>
          </p:cNvPr>
          <p:cNvPicPr>
            <a:picLocks noChangeAspect="1"/>
          </p:cNvPicPr>
          <p:nvPr/>
        </p:nvPicPr>
        <p:blipFill>
          <a:blip r:embed="rId4"/>
          <a:stretch>
            <a:fillRect/>
          </a:stretch>
        </p:blipFill>
        <p:spPr>
          <a:xfrm>
            <a:off x="1501139" y="1001154"/>
            <a:ext cx="9189721" cy="5199230"/>
          </a:xfrm>
          <a:prstGeom prst="rect">
            <a:avLst/>
          </a:prstGeom>
        </p:spPr>
      </p:pic>
    </p:spTree>
    <p:extLst>
      <p:ext uri="{BB962C8B-B14F-4D97-AF65-F5344CB8AC3E}">
        <p14:creationId xmlns:p14="http://schemas.microsoft.com/office/powerpoint/2010/main" val="2181184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10231143" cy="191594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rial" panose="020B0604020202020204" pitchFamily="34" charset="0"/>
                <a:cs typeface="Arial" panose="020B0604020202020204" pitchFamily="34" charset="0"/>
              </a:rPr>
              <a:t>Jae Richardson</a:t>
            </a:r>
          </a:p>
          <a:p>
            <a:endParaRPr lang="en-US" sz="4000" b="1">
              <a:solidFill>
                <a:schemeClr val="bg1"/>
              </a:solidFill>
              <a:latin typeface="Arial" panose="020B0604020202020204" pitchFamily="34" charset="0"/>
              <a:cs typeface="Arial" panose="020B0604020202020204" pitchFamily="34" charset="0"/>
            </a:endParaRPr>
          </a:p>
          <a:p>
            <a:endParaRPr lang="en-US" sz="4000" b="1">
              <a:solidFill>
                <a:schemeClr val="bg1"/>
              </a:solidFill>
              <a:latin typeface="Arial" panose="020B0604020202020204" pitchFamily="34" charset="0"/>
              <a:cs typeface="Arial" panose="020B0604020202020204" pitchFamily="34" charset="0"/>
            </a:endParaRPr>
          </a:p>
          <a:p>
            <a:r>
              <a:rPr lang="en-US" sz="3500" b="1">
                <a:solidFill>
                  <a:schemeClr val="bg1"/>
                </a:solidFill>
                <a:latin typeface="Arial" panose="020B0604020202020204" pitchFamily="34" charset="0"/>
                <a:cs typeface="Arial" panose="020B0604020202020204" pitchFamily="34" charset="0"/>
              </a:rPr>
              <a:t>Benefits of Shared Care Records in End-of-Life Care</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97000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C629CC-D958-DCED-AD32-6A1813664A09}"/>
              </a:ext>
            </a:extLst>
          </p:cNvPr>
          <p:cNvGrpSpPr/>
          <p:nvPr/>
        </p:nvGrpSpPr>
        <p:grpSpPr>
          <a:xfrm>
            <a:off x="8187553" y="983293"/>
            <a:ext cx="3503388" cy="5783774"/>
            <a:chOff x="8144010" y="874774"/>
            <a:chExt cx="3503388" cy="5783774"/>
          </a:xfrm>
        </p:grpSpPr>
        <p:pic>
          <p:nvPicPr>
            <p:cNvPr id="8" name="Picture 7" descr="Map&#10;&#10;Description automatically generated">
              <a:extLst>
                <a:ext uri="{FF2B5EF4-FFF2-40B4-BE49-F238E27FC236}">
                  <a16:creationId xmlns:a16="http://schemas.microsoft.com/office/drawing/2014/main" id="{9DAD8568-A4AF-6686-E209-9C56AEECAA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0406" y="874774"/>
              <a:ext cx="3296992" cy="5783774"/>
            </a:xfrm>
            <a:prstGeom prst="rect">
              <a:avLst/>
            </a:prstGeom>
          </p:spPr>
        </p:pic>
        <p:pic>
          <p:nvPicPr>
            <p:cNvPr id="9" name="Picture 8" descr="Logo&#10;&#10;Description automatically generated">
              <a:extLst>
                <a:ext uri="{FF2B5EF4-FFF2-40B4-BE49-F238E27FC236}">
                  <a16:creationId xmlns:a16="http://schemas.microsoft.com/office/drawing/2014/main" id="{E89A0DFC-91FF-5386-8FBF-253431AFC7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4010" y="4319861"/>
              <a:ext cx="1131518" cy="571417"/>
            </a:xfrm>
            <a:custGeom>
              <a:avLst/>
              <a:gdLst/>
              <a:ahLst/>
              <a:cxnLst/>
              <a:rect l="l" t="t" r="r" b="b"/>
              <a:pathLst>
                <a:path w="4141760" h="4377846">
                  <a:moveTo>
                    <a:pt x="0" y="0"/>
                  </a:moveTo>
                  <a:lnTo>
                    <a:pt x="4141760" y="0"/>
                  </a:lnTo>
                  <a:lnTo>
                    <a:pt x="4141760" y="4377846"/>
                  </a:lnTo>
                  <a:lnTo>
                    <a:pt x="0" y="4377846"/>
                  </a:lnTo>
                  <a:close/>
                </a:path>
              </a:pathLst>
            </a:custGeom>
          </p:spPr>
        </p:pic>
        <p:pic>
          <p:nvPicPr>
            <p:cNvPr id="11" name="Graphic 10">
              <a:extLst>
                <a:ext uri="{FF2B5EF4-FFF2-40B4-BE49-F238E27FC236}">
                  <a16:creationId xmlns:a16="http://schemas.microsoft.com/office/drawing/2014/main" id="{9FBF9807-83CB-C4E1-C2E3-001FABAFC03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89791" y="3819945"/>
              <a:ext cx="685737" cy="446631"/>
            </a:xfrm>
            <a:prstGeom prst="rect">
              <a:avLst/>
            </a:prstGeom>
          </p:spPr>
        </p:pic>
      </p:grpSp>
      <p:pic>
        <p:nvPicPr>
          <p:cNvPr id="12" name="Picture 11" descr="A picture containing graphical user interface&#10;&#10;Description automatically generated">
            <a:extLst>
              <a:ext uri="{FF2B5EF4-FFF2-40B4-BE49-F238E27FC236}">
                <a16:creationId xmlns:a16="http://schemas.microsoft.com/office/drawing/2014/main" id="{8048B655-B661-5CA6-F476-B464F9B01E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20926" y="1135017"/>
            <a:ext cx="2079109" cy="616480"/>
          </a:xfrm>
          <a:prstGeom prst="rect">
            <a:avLst/>
          </a:prstGeom>
        </p:spPr>
      </p:pic>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290405" y="137704"/>
            <a:ext cx="10325233"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Share2Care</a:t>
            </a:r>
            <a:endParaRPr lang="en-US" sz="4000" b="1">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0405" y="6216536"/>
            <a:ext cx="1545867" cy="351076"/>
          </a:xfrm>
          <a:prstGeom prst="rect">
            <a:avLst/>
          </a:prstGeom>
        </p:spPr>
      </p:pic>
      <p:graphicFrame>
        <p:nvGraphicFramePr>
          <p:cNvPr id="6" name="Diagram 5">
            <a:extLst>
              <a:ext uri="{FF2B5EF4-FFF2-40B4-BE49-F238E27FC236}">
                <a16:creationId xmlns:a16="http://schemas.microsoft.com/office/drawing/2014/main" id="{2EABB37C-A5FD-C65C-0EA9-8CAA8DCB4E8F}"/>
              </a:ext>
            </a:extLst>
          </p:cNvPr>
          <p:cNvGraphicFramePr/>
          <p:nvPr>
            <p:extLst>
              <p:ext uri="{D42A27DB-BD31-4B8C-83A1-F6EECF244321}">
                <p14:modId xmlns:p14="http://schemas.microsoft.com/office/powerpoint/2010/main" val="1471776948"/>
              </p:ext>
            </p:extLst>
          </p:nvPr>
        </p:nvGraphicFramePr>
        <p:xfrm>
          <a:off x="49404" y="1111987"/>
          <a:ext cx="8138149" cy="54556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86018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237152" y="190395"/>
            <a:ext cx="11954847"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Share2Care Local Approach to Benefits Management</a:t>
            </a:r>
            <a:endParaRPr lang="en-US" sz="3600" b="1">
              <a:latin typeface="Arial" panose="020B0604020202020204" pitchFamily="34" charset="0"/>
              <a:cs typeface="Arial" panose="020B0604020202020204" pitchFamily="34" charset="0"/>
            </a:endParaRPr>
          </a:p>
        </p:txBody>
      </p:sp>
      <p:graphicFrame>
        <p:nvGraphicFramePr>
          <p:cNvPr id="16" name="Diagram 15">
            <a:extLst>
              <a:ext uri="{FF2B5EF4-FFF2-40B4-BE49-F238E27FC236}">
                <a16:creationId xmlns:a16="http://schemas.microsoft.com/office/drawing/2014/main" id="{AAB247A1-1DA6-B8BC-FAFC-92A396FB18E3}"/>
              </a:ext>
            </a:extLst>
          </p:cNvPr>
          <p:cNvGraphicFramePr/>
          <p:nvPr>
            <p:extLst>
              <p:ext uri="{D42A27DB-BD31-4B8C-83A1-F6EECF244321}">
                <p14:modId xmlns:p14="http://schemas.microsoft.com/office/powerpoint/2010/main" val="3819235329"/>
              </p:ext>
            </p:extLst>
          </p:nvPr>
        </p:nvGraphicFramePr>
        <p:xfrm>
          <a:off x="784618" y="1055486"/>
          <a:ext cx="11500294" cy="5630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812" y="6204505"/>
            <a:ext cx="1545867" cy="351076"/>
          </a:xfrm>
          <a:prstGeom prst="rect">
            <a:avLst/>
          </a:prstGeom>
        </p:spPr>
      </p:pic>
      <p:sp>
        <p:nvSpPr>
          <p:cNvPr id="13" name="Rectangle 12">
            <a:extLst>
              <a:ext uri="{FF2B5EF4-FFF2-40B4-BE49-F238E27FC236}">
                <a16:creationId xmlns:a16="http://schemas.microsoft.com/office/drawing/2014/main" id="{292CE606-E0E0-FECF-5FF8-F31BCB5E80F0}"/>
              </a:ext>
            </a:extLst>
          </p:cNvPr>
          <p:cNvSpPr/>
          <p:nvPr/>
        </p:nvSpPr>
        <p:spPr>
          <a:xfrm>
            <a:off x="237153" y="1083797"/>
            <a:ext cx="4320333" cy="646331"/>
          </a:xfrm>
          <a:prstGeom prst="rect">
            <a:avLst/>
          </a:prstGeom>
        </p:spPr>
        <p:txBody>
          <a:bodyPr wrap="square">
            <a:spAutoFit/>
          </a:bodyPr>
          <a:lstStyle/>
          <a:p>
            <a:endParaRPr lang="en-GB" b="1">
              <a:solidFill>
                <a:srgbClr val="3C063F"/>
              </a:solidFill>
              <a:latin typeface="Arial" panose="020B0604020202020204" pitchFamily="34" charset="0"/>
              <a:cs typeface="Arial" panose="020B0604020202020204" pitchFamily="34" charset="0"/>
            </a:endParaRPr>
          </a:p>
          <a:p>
            <a:endParaRPr lang="en-GB" b="1">
              <a:solidFill>
                <a:srgbClr val="3C06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550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237153" y="127893"/>
            <a:ext cx="11954847" cy="707886"/>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Share2Care</a:t>
            </a:r>
            <a:r>
              <a:rPr lang="en-US" sz="4000" b="1">
                <a:solidFill>
                  <a:schemeClr val="bg1"/>
                </a:solidFill>
                <a:latin typeface="Arial" panose="020B0604020202020204" pitchFamily="34" charset="0"/>
                <a:cs typeface="Arial" panose="020B0604020202020204" pitchFamily="34" charset="0"/>
              </a:rPr>
              <a:t> - Benefits Convergence Model</a:t>
            </a:r>
            <a:endParaRPr lang="en-US" sz="4000" b="1">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153" y="6347898"/>
            <a:ext cx="1545867" cy="351076"/>
          </a:xfrm>
          <a:prstGeom prst="rect">
            <a:avLst/>
          </a:prstGeom>
        </p:spPr>
      </p:pic>
      <p:sp>
        <p:nvSpPr>
          <p:cNvPr id="13" name="Rectangle 12">
            <a:extLst>
              <a:ext uri="{FF2B5EF4-FFF2-40B4-BE49-F238E27FC236}">
                <a16:creationId xmlns:a16="http://schemas.microsoft.com/office/drawing/2014/main" id="{292CE606-E0E0-FECF-5FF8-F31BCB5E80F0}"/>
              </a:ext>
            </a:extLst>
          </p:cNvPr>
          <p:cNvSpPr/>
          <p:nvPr/>
        </p:nvSpPr>
        <p:spPr>
          <a:xfrm>
            <a:off x="237153" y="1083797"/>
            <a:ext cx="4320333" cy="646331"/>
          </a:xfrm>
          <a:prstGeom prst="rect">
            <a:avLst/>
          </a:prstGeom>
        </p:spPr>
        <p:txBody>
          <a:bodyPr wrap="square">
            <a:spAutoFit/>
          </a:bodyPr>
          <a:lstStyle/>
          <a:p>
            <a:endParaRPr lang="en-GB" b="1">
              <a:solidFill>
                <a:srgbClr val="3C063F"/>
              </a:solidFill>
              <a:latin typeface="Arial" panose="020B0604020202020204" pitchFamily="34" charset="0"/>
              <a:cs typeface="Arial" panose="020B0604020202020204" pitchFamily="34" charset="0"/>
            </a:endParaRPr>
          </a:p>
          <a:p>
            <a:endParaRPr lang="en-GB" b="1">
              <a:solidFill>
                <a:srgbClr val="3C063F"/>
              </a:solidFill>
              <a:latin typeface="Arial" panose="020B0604020202020204" pitchFamily="34" charset="0"/>
              <a:cs typeface="Arial" panose="020B0604020202020204" pitchFamily="34" charset="0"/>
            </a:endParaRPr>
          </a:p>
        </p:txBody>
      </p:sp>
      <p:graphicFrame>
        <p:nvGraphicFramePr>
          <p:cNvPr id="19" name="Diagram 18">
            <a:extLst>
              <a:ext uri="{FF2B5EF4-FFF2-40B4-BE49-F238E27FC236}">
                <a16:creationId xmlns:a16="http://schemas.microsoft.com/office/drawing/2014/main" id="{4F44E062-8D90-B554-DA69-F7F0EF927640}"/>
              </a:ext>
            </a:extLst>
          </p:cNvPr>
          <p:cNvGraphicFramePr/>
          <p:nvPr/>
        </p:nvGraphicFramePr>
        <p:xfrm>
          <a:off x="954156" y="983293"/>
          <a:ext cx="10704443" cy="5715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5743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380933" y="196830"/>
            <a:ext cx="11702508"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End-of-Life Information in Shared Care Records</a:t>
            </a:r>
            <a:endParaRPr lang="en-US" sz="4000"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9666581-2990-4D41-A91B-CD05F5648A92}"/>
              </a:ext>
            </a:extLst>
          </p:cNvPr>
          <p:cNvSpPr/>
          <p:nvPr/>
        </p:nvSpPr>
        <p:spPr>
          <a:xfrm>
            <a:off x="735248" y="2114510"/>
            <a:ext cx="8452593"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 </a:t>
            </a:r>
          </a:p>
        </p:txBody>
      </p:sp>
      <p:pic>
        <p:nvPicPr>
          <p:cNvPr id="4" name="Picture 3" descr="Forest road with vanishing point">
            <a:extLst>
              <a:ext uri="{FF2B5EF4-FFF2-40B4-BE49-F238E27FC236}">
                <a16:creationId xmlns:a16="http://schemas.microsoft.com/office/drawing/2014/main" id="{542FF7B4-7827-E83E-46EA-2115C33AB0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83292"/>
            <a:ext cx="12192000" cy="8126015"/>
          </a:xfrm>
          <a:prstGeom prst="rect">
            <a:avLst/>
          </a:prstGeom>
        </p:spPr>
      </p:pic>
    </p:spTree>
    <p:extLst>
      <p:ext uri="{BB962C8B-B14F-4D97-AF65-F5344CB8AC3E}">
        <p14:creationId xmlns:p14="http://schemas.microsoft.com/office/powerpoint/2010/main" val="1632835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155ECC-C304-074D-AB39-49A17CD5FEB7}"/>
              </a:ext>
            </a:extLst>
          </p:cNvPr>
          <p:cNvSpPr/>
          <p:nvPr/>
        </p:nvSpPr>
        <p:spPr>
          <a:xfrm>
            <a:off x="6096000" y="1360457"/>
            <a:ext cx="5692140" cy="4462760"/>
          </a:xfrm>
          <a:prstGeom prst="rect">
            <a:avLst/>
          </a:prstGeom>
        </p:spPr>
        <p:txBody>
          <a:bodyPr wrap="square">
            <a:spAutoFit/>
          </a:bodyPr>
          <a:lstStyle/>
          <a:p>
            <a:r>
              <a:rPr lang="en-GB" sz="4400" dirty="0">
                <a:solidFill>
                  <a:srgbClr val="3C063F"/>
                </a:solidFill>
                <a:cs typeface="Arial" panose="020B0604020202020204" pitchFamily="34" charset="0"/>
              </a:rPr>
              <a:t>Kieran Potts, a Paramedic for North West Ambulance Service, talks about his </a:t>
            </a:r>
            <a:r>
              <a:rPr lang="en-GB" sz="4400" dirty="0">
                <a:solidFill>
                  <a:srgbClr val="7030A0"/>
                </a:solidFill>
                <a:cs typeface="Arial" panose="020B0604020202020204" pitchFamily="34" charset="0"/>
              </a:rPr>
              <a:t>End of Life</a:t>
            </a:r>
            <a:r>
              <a:rPr lang="en-GB" sz="4400" dirty="0">
                <a:solidFill>
                  <a:srgbClr val="3C063F"/>
                </a:solidFill>
                <a:cs typeface="Arial" panose="020B0604020202020204" pitchFamily="34" charset="0"/>
              </a:rPr>
              <a:t> care for patients </a:t>
            </a:r>
            <a:r>
              <a:rPr lang="en-GB" sz="4400" dirty="0">
                <a:solidFill>
                  <a:srgbClr val="7030A0"/>
                </a:solidFill>
                <a:cs typeface="Arial" panose="020B0604020202020204" pitchFamily="34" charset="0"/>
                <a:hlinkClick r:id="rId3">
                  <a:extLst>
                    <a:ext uri="{A12FA001-AC4F-418D-AE19-62706E023703}">
                      <ahyp:hlinkClr xmlns:ahyp="http://schemas.microsoft.com/office/drawing/2018/hyperlinkcolor" val="tx"/>
                    </a:ext>
                  </a:extLst>
                </a:hlinkClick>
              </a:rPr>
              <a:t>here</a:t>
            </a:r>
            <a:r>
              <a:rPr lang="en-GB" sz="4400" dirty="0">
                <a:solidFill>
                  <a:srgbClr val="7030A0"/>
                </a:solidFill>
                <a:cs typeface="Arial" panose="020B0604020202020204" pitchFamily="34" charset="0"/>
              </a:rPr>
              <a:t>.</a:t>
            </a:r>
          </a:p>
          <a:p>
            <a:pPr marL="285750" indent="-285750">
              <a:buFont typeface="Arial" panose="020B0604020202020204" pitchFamily="34" charset="0"/>
              <a:buChar char="•"/>
            </a:pPr>
            <a:endParaRPr lang="en-GB" sz="2000" dirty="0">
              <a:solidFill>
                <a:srgbClr val="3C063F"/>
              </a:solidFill>
              <a:cs typeface="Arial" panose="020B0604020202020204" pitchFamily="34" charset="0"/>
            </a:endParaRPr>
          </a:p>
        </p:txBody>
      </p:sp>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380933" y="196830"/>
            <a:ext cx="10325233"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Share2Care Paramedic Benefits</a:t>
            </a:r>
            <a:endParaRPr lang="en-US" sz="4000"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9666581-2990-4D41-A91B-CD05F5648A92}"/>
              </a:ext>
            </a:extLst>
          </p:cNvPr>
          <p:cNvSpPr/>
          <p:nvPr/>
        </p:nvSpPr>
        <p:spPr>
          <a:xfrm>
            <a:off x="735248" y="2114510"/>
            <a:ext cx="8452593"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30035651-A377-E012-DFE0-B0B36680D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83293"/>
            <a:ext cx="5543550" cy="5872136"/>
          </a:xfrm>
          <a:prstGeom prst="rect">
            <a:avLst/>
          </a:prstGeom>
        </p:spPr>
      </p:pic>
    </p:spTree>
    <p:extLst>
      <p:ext uri="{BB962C8B-B14F-4D97-AF65-F5344CB8AC3E}">
        <p14:creationId xmlns:p14="http://schemas.microsoft.com/office/powerpoint/2010/main" val="1792871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4248"/>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931806" y="137703"/>
            <a:ext cx="10325233"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Share2Care </a:t>
            </a:r>
            <a:r>
              <a:rPr lang="en-US" sz="4000" b="1" err="1">
                <a:solidFill>
                  <a:schemeClr val="bg1"/>
                </a:solidFill>
                <a:latin typeface="Arial" panose="020B0604020202020204" pitchFamily="34" charset="0"/>
                <a:cs typeface="Arial" panose="020B0604020202020204" pitchFamily="34" charset="0"/>
              </a:rPr>
              <a:t>EPaCCs</a:t>
            </a:r>
            <a:r>
              <a:rPr lang="en-US" sz="4000" b="1">
                <a:solidFill>
                  <a:schemeClr val="bg1"/>
                </a:solidFill>
                <a:latin typeface="Arial" panose="020B0604020202020204" pitchFamily="34" charset="0"/>
                <a:cs typeface="Arial" panose="020B0604020202020204" pitchFamily="34" charset="0"/>
              </a:rPr>
              <a:t> Data Analysis</a:t>
            </a:r>
            <a:endParaRPr lang="en-US" sz="4000" b="1">
              <a:latin typeface="Arial" panose="020B0604020202020204" pitchFamily="34" charset="0"/>
              <a:cs typeface="Arial" panose="020B0604020202020204" pitchFamily="34" charset="0"/>
            </a:endParaRPr>
          </a:p>
        </p:txBody>
      </p:sp>
      <p:pic>
        <p:nvPicPr>
          <p:cNvPr id="5" name="Picture 4" descr="Graphical user interface&#10;&#10;Description automatically generated">
            <a:extLst>
              <a:ext uri="{FF2B5EF4-FFF2-40B4-BE49-F238E27FC236}">
                <a16:creationId xmlns:a16="http://schemas.microsoft.com/office/drawing/2014/main" id="{8CE22D50-05F6-495A-437C-82B7F94FD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956" y="1119588"/>
            <a:ext cx="10078151" cy="5651055"/>
          </a:xfrm>
          <a:prstGeom prst="rect">
            <a:avLst/>
          </a:prstGeom>
          <a:ln w="53975">
            <a:solidFill>
              <a:srgbClr val="7030A0"/>
            </a:solidFill>
          </a:ln>
        </p:spPr>
      </p:pic>
      <p:sp>
        <p:nvSpPr>
          <p:cNvPr id="4" name="Oval 3">
            <a:extLst>
              <a:ext uri="{FF2B5EF4-FFF2-40B4-BE49-F238E27FC236}">
                <a16:creationId xmlns:a16="http://schemas.microsoft.com/office/drawing/2014/main" id="{E86A638A-12BB-2902-BC4C-9A600F48F26D}"/>
              </a:ext>
            </a:extLst>
          </p:cNvPr>
          <p:cNvSpPr/>
          <p:nvPr/>
        </p:nvSpPr>
        <p:spPr>
          <a:xfrm>
            <a:off x="826294" y="1873490"/>
            <a:ext cx="1879974" cy="273999"/>
          </a:xfrm>
          <a:prstGeom prst="ellipse">
            <a:avLst/>
          </a:prstGeom>
          <a:noFill/>
          <a:ln w="19050">
            <a:solidFill>
              <a:srgbClr val="7822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DFEF307-4389-4CD9-5FB8-81A9D400800A}"/>
              </a:ext>
            </a:extLst>
          </p:cNvPr>
          <p:cNvSpPr/>
          <p:nvPr/>
        </p:nvSpPr>
        <p:spPr>
          <a:xfrm>
            <a:off x="6915150" y="2327069"/>
            <a:ext cx="1395504" cy="273999"/>
          </a:xfrm>
          <a:prstGeom prst="ellipse">
            <a:avLst/>
          </a:prstGeom>
          <a:noFill/>
          <a:ln w="19050">
            <a:solidFill>
              <a:srgbClr val="7822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AFECA42-4DEC-6FE1-F57B-50D705632DF5}"/>
              </a:ext>
            </a:extLst>
          </p:cNvPr>
          <p:cNvSpPr/>
          <p:nvPr/>
        </p:nvSpPr>
        <p:spPr>
          <a:xfrm>
            <a:off x="8400403" y="2126058"/>
            <a:ext cx="1879974" cy="273999"/>
          </a:xfrm>
          <a:prstGeom prst="ellipse">
            <a:avLst/>
          </a:prstGeom>
          <a:noFill/>
          <a:ln w="19050">
            <a:solidFill>
              <a:srgbClr val="7822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C88BAA5-4773-45D5-1769-9A109834FF86}"/>
              </a:ext>
            </a:extLst>
          </p:cNvPr>
          <p:cNvSpPr/>
          <p:nvPr/>
        </p:nvSpPr>
        <p:spPr>
          <a:xfrm>
            <a:off x="8492490" y="3957253"/>
            <a:ext cx="765810" cy="180407"/>
          </a:xfrm>
          <a:prstGeom prst="ellipse">
            <a:avLst/>
          </a:prstGeom>
          <a:noFill/>
          <a:ln w="19050">
            <a:solidFill>
              <a:srgbClr val="7822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49D3347-81D0-3D99-48AE-A3C64F23F727}"/>
              </a:ext>
            </a:extLst>
          </p:cNvPr>
          <p:cNvSpPr/>
          <p:nvPr/>
        </p:nvSpPr>
        <p:spPr>
          <a:xfrm>
            <a:off x="6720840" y="6067324"/>
            <a:ext cx="765810" cy="401053"/>
          </a:xfrm>
          <a:prstGeom prst="ellipse">
            <a:avLst/>
          </a:prstGeom>
          <a:noFill/>
          <a:ln w="19050">
            <a:solidFill>
              <a:srgbClr val="7822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1018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203908" y="174830"/>
            <a:ext cx="10325233"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Share2Care End of Life Data</a:t>
            </a:r>
            <a:endParaRPr lang="en-US" sz="4000" b="1">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5" y="6204505"/>
            <a:ext cx="1545867" cy="351076"/>
          </a:xfrm>
          <a:prstGeom prst="rect">
            <a:avLst/>
          </a:prstGeom>
        </p:spPr>
      </p:pic>
      <p:graphicFrame>
        <p:nvGraphicFramePr>
          <p:cNvPr id="6" name="Chart 5">
            <a:extLst>
              <a:ext uri="{FF2B5EF4-FFF2-40B4-BE49-F238E27FC236}">
                <a16:creationId xmlns:a16="http://schemas.microsoft.com/office/drawing/2014/main" id="{5CEA9C91-AB2E-D45F-556F-9094EADCB864}"/>
              </a:ext>
            </a:extLst>
          </p:cNvPr>
          <p:cNvGraphicFramePr>
            <a:graphicFrameLocks/>
          </p:cNvGraphicFramePr>
          <p:nvPr>
            <p:extLst>
              <p:ext uri="{D42A27DB-BD31-4B8C-83A1-F6EECF244321}">
                <p14:modId xmlns:p14="http://schemas.microsoft.com/office/powerpoint/2010/main" val="1237645023"/>
              </p:ext>
            </p:extLst>
          </p:nvPr>
        </p:nvGraphicFramePr>
        <p:xfrm>
          <a:off x="479005" y="1158122"/>
          <a:ext cx="11050386" cy="49458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51061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namarie's Story Final Cut">
            <a:hlinkClick r:id="" action="ppaction://media"/>
            <a:extLst>
              <a:ext uri="{FF2B5EF4-FFF2-40B4-BE49-F238E27FC236}">
                <a16:creationId xmlns:a16="http://schemas.microsoft.com/office/drawing/2014/main" id="{BD2BE6D6-CF63-1061-F3EB-E567BD2B28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18474"/>
            <a:ext cx="12192000" cy="6858000"/>
          </a:xfrm>
          <a:prstGeom prst="rect">
            <a:avLst/>
          </a:prstGeom>
          <a:noFill/>
        </p:spPr>
      </p:pic>
      <p:sp>
        <p:nvSpPr>
          <p:cNvPr id="2" name="Rectangle 1">
            <a:extLst>
              <a:ext uri="{FF2B5EF4-FFF2-40B4-BE49-F238E27FC236}">
                <a16:creationId xmlns:a16="http://schemas.microsoft.com/office/drawing/2014/main" id="{5FCB49E5-BAF5-EA0D-4485-8692E5E21059}"/>
              </a:ext>
            </a:extLst>
          </p:cNvPr>
          <p:cNvSpPr/>
          <p:nvPr/>
        </p:nvSpPr>
        <p:spPr>
          <a:xfrm>
            <a:off x="0" y="-547266"/>
            <a:ext cx="12192000" cy="13849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371506" y="35244"/>
            <a:ext cx="10452719" cy="707886"/>
          </a:xfrm>
          <a:prstGeom prst="rect">
            <a:avLst/>
          </a:prstGeom>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Share2Care Community Teams Benefits </a:t>
            </a:r>
            <a:endParaRPr lang="en-US" sz="40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9666581-2990-4D41-A91B-CD05F5648A92}"/>
              </a:ext>
            </a:extLst>
          </p:cNvPr>
          <p:cNvSpPr/>
          <p:nvPr/>
        </p:nvSpPr>
        <p:spPr>
          <a:xfrm>
            <a:off x="735248" y="2114510"/>
            <a:ext cx="8452593"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5BFFE5E5-8333-B7BC-AEF6-73F75D046DB7}"/>
              </a:ext>
            </a:extLst>
          </p:cNvPr>
          <p:cNvPicPr>
            <a:picLocks noChangeAspect="1"/>
          </p:cNvPicPr>
          <p:nvPr/>
        </p:nvPicPr>
        <p:blipFill>
          <a:blip r:embed="rId6"/>
          <a:stretch>
            <a:fillRect/>
          </a:stretch>
        </p:blipFill>
        <p:spPr>
          <a:xfrm>
            <a:off x="7315200" y="837264"/>
            <a:ext cx="4876800" cy="5486400"/>
          </a:xfrm>
          <a:prstGeom prst="rect">
            <a:avLst/>
          </a:prstGeom>
        </p:spPr>
      </p:pic>
      <p:sp>
        <p:nvSpPr>
          <p:cNvPr id="6" name="Rectangle 5">
            <a:extLst>
              <a:ext uri="{FF2B5EF4-FFF2-40B4-BE49-F238E27FC236}">
                <a16:creationId xmlns:a16="http://schemas.microsoft.com/office/drawing/2014/main" id="{5194607E-0F1D-21B6-05B5-29BB4FB839CC}"/>
              </a:ext>
            </a:extLst>
          </p:cNvPr>
          <p:cNvSpPr/>
          <p:nvPr/>
        </p:nvSpPr>
        <p:spPr>
          <a:xfrm>
            <a:off x="371506" y="1025997"/>
            <a:ext cx="6347172" cy="5632311"/>
          </a:xfrm>
          <a:prstGeom prst="rect">
            <a:avLst/>
          </a:prstGeom>
        </p:spPr>
        <p:txBody>
          <a:bodyPr wrap="square">
            <a:spAutoFit/>
          </a:bodyPr>
          <a:lstStyle/>
          <a:p>
            <a:r>
              <a:rPr lang="en-GB" sz="4000" dirty="0">
                <a:solidFill>
                  <a:schemeClr val="bg1"/>
                </a:solidFill>
                <a:latin typeface="Arial" panose="020B0604020202020204" pitchFamily="34" charset="0"/>
                <a:cs typeface="Arial" panose="020B0604020202020204" pitchFamily="34" charset="0"/>
              </a:rPr>
              <a:t>Annamarie Ratcliffe, Registered Nurse, Head of Service and Practice Development for Cheshire End Of Life Partnership, talks about benefits for community teams – click on the play link below</a:t>
            </a:r>
          </a:p>
          <a:p>
            <a:pPr marL="285750" indent="-285750">
              <a:buFont typeface="Arial" panose="020B0604020202020204" pitchFamily="34" charset="0"/>
              <a:buChar char="•"/>
            </a:pPr>
            <a:endParaRPr lang="en-GB"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259217" y="137704"/>
            <a:ext cx="11673564" cy="707886"/>
          </a:xfrm>
          <a:prstGeom prst="rect">
            <a:avLst/>
          </a:prstGeom>
        </p:spPr>
        <p:txBody>
          <a:bodyPr wrap="square">
            <a:spAutoFit/>
          </a:bodyPr>
          <a:lstStyle/>
          <a:p>
            <a:r>
              <a:rPr lang="en-US" sz="4000" b="1">
                <a:solidFill>
                  <a:schemeClr val="bg1"/>
                </a:solidFill>
                <a:latin typeface="Arial" panose="020B0604020202020204" pitchFamily="34" charset="0"/>
                <a:cs typeface="Arial" panose="020B0604020202020204" pitchFamily="34" charset="0"/>
              </a:rPr>
              <a:t>Share2Care Communications &amp; Engagement</a:t>
            </a:r>
            <a:endParaRPr lang="en-US" sz="4000" b="1">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960" y="6204505"/>
            <a:ext cx="1545867" cy="351076"/>
          </a:xfrm>
          <a:prstGeom prst="rect">
            <a:avLst/>
          </a:prstGeom>
        </p:spPr>
      </p:pic>
      <p:pic>
        <p:nvPicPr>
          <p:cNvPr id="5" name="Picture Placeholder 11">
            <a:extLst>
              <a:ext uri="{FF2B5EF4-FFF2-40B4-BE49-F238E27FC236}">
                <a16:creationId xmlns:a16="http://schemas.microsoft.com/office/drawing/2014/main" id="{851AAAE1-CC64-9FE8-BD7E-8B7875969A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37"/>
          <a:stretch/>
        </p:blipFill>
        <p:spPr>
          <a:xfrm>
            <a:off x="1621774" y="1120996"/>
            <a:ext cx="8948450" cy="4007769"/>
          </a:xfrm>
          <a:prstGeom prst="rect">
            <a:avLst/>
          </a:prstGeom>
          <a:effectLst>
            <a:outerShdw blurRad="76200" dir="13500000" sy="23000" kx="1200000" algn="br" rotWithShape="0">
              <a:srgbClr val="2CC4D4">
                <a:alpha val="20000"/>
              </a:srgbClr>
            </a:outerShdw>
            <a:reflection blurRad="6350" stA="52000" endA="300" endPos="35000" dir="5400000" sy="-100000" algn="bl" rotWithShape="0"/>
          </a:effectLst>
        </p:spPr>
      </p:pic>
    </p:spTree>
    <p:extLst>
      <p:ext uri="{BB962C8B-B14F-4D97-AF65-F5344CB8AC3E}">
        <p14:creationId xmlns:p14="http://schemas.microsoft.com/office/powerpoint/2010/main" val="92637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err="1">
                <a:solidFill>
                  <a:schemeClr val="bg1"/>
                </a:solidFill>
                <a:latin typeface="Arial" panose="020B0604020202020204" pitchFamily="34" charset="0"/>
                <a:cs typeface="Arial" panose="020B0604020202020204" pitchFamily="34" charset="0"/>
              </a:rPr>
              <a:t>Menti</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pic>
        <p:nvPicPr>
          <p:cNvPr id="7" name="Picture 6">
            <a:extLst>
              <a:ext uri="{FF2B5EF4-FFF2-40B4-BE49-F238E27FC236}">
                <a16:creationId xmlns:a16="http://schemas.microsoft.com/office/drawing/2014/main" id="{63BD1088-E932-1890-54AF-01C1B24481A5}"/>
              </a:ext>
            </a:extLst>
          </p:cNvPr>
          <p:cNvPicPr>
            <a:picLocks noChangeAspect="1"/>
          </p:cNvPicPr>
          <p:nvPr/>
        </p:nvPicPr>
        <p:blipFill>
          <a:blip r:embed="rId4"/>
          <a:stretch>
            <a:fillRect/>
          </a:stretch>
        </p:blipFill>
        <p:spPr>
          <a:xfrm>
            <a:off x="1439683" y="983293"/>
            <a:ext cx="9290596" cy="5217091"/>
          </a:xfrm>
          <a:prstGeom prst="rect">
            <a:avLst/>
          </a:prstGeom>
        </p:spPr>
      </p:pic>
    </p:spTree>
    <p:extLst>
      <p:ext uri="{BB962C8B-B14F-4D97-AF65-F5344CB8AC3E}">
        <p14:creationId xmlns:p14="http://schemas.microsoft.com/office/powerpoint/2010/main" val="3159103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37160"/>
            <a:ext cx="12192000" cy="1120453"/>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352188" y="137704"/>
            <a:ext cx="10325233" cy="707886"/>
          </a:xfrm>
          <a:prstGeom prst="rect">
            <a:avLst/>
          </a:prstGeom>
        </p:spPr>
        <p:txBody>
          <a:bodyPr wrap="square" lIns="91440" tIns="45720" rIns="91440" bIns="45720" anchor="t">
            <a:spAutoFit/>
          </a:bodyPr>
          <a:lstStyle/>
          <a:p>
            <a:r>
              <a:rPr lang="en-US" sz="4000" b="1" dirty="0">
                <a:solidFill>
                  <a:schemeClr val="bg1"/>
                </a:solidFill>
                <a:latin typeface="Arial"/>
                <a:cs typeface="Arial"/>
              </a:rPr>
              <a:t>Share2Care Summary </a:t>
            </a:r>
            <a:endParaRPr lang="en-US" sz="4000" b="1" dirty="0">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293" y="6200384"/>
            <a:ext cx="1545867" cy="351076"/>
          </a:xfrm>
          <a:prstGeom prst="rect">
            <a:avLst/>
          </a:prstGeom>
        </p:spPr>
      </p:pic>
      <p:pic>
        <p:nvPicPr>
          <p:cNvPr id="17" name="Picture 16" descr="A picture containing person, outdoor, road&#10;&#10;Description automatically generated">
            <a:extLst>
              <a:ext uri="{FF2B5EF4-FFF2-40B4-BE49-F238E27FC236}">
                <a16:creationId xmlns:a16="http://schemas.microsoft.com/office/drawing/2014/main" id="{59370123-8B41-31EF-0F80-6E22E007E47B}"/>
              </a:ext>
            </a:extLst>
          </p:cNvPr>
          <p:cNvPicPr>
            <a:picLocks noChangeAspect="1"/>
          </p:cNvPicPr>
          <p:nvPr/>
        </p:nvPicPr>
        <p:blipFill>
          <a:blip r:embed="rId4"/>
          <a:stretch>
            <a:fillRect/>
          </a:stretch>
        </p:blipFill>
        <p:spPr>
          <a:xfrm>
            <a:off x="0" y="983293"/>
            <a:ext cx="12192000" cy="8111412"/>
          </a:xfrm>
          <a:prstGeom prst="rect">
            <a:avLst/>
          </a:prstGeom>
        </p:spPr>
      </p:pic>
    </p:spTree>
    <p:extLst>
      <p:ext uri="{BB962C8B-B14F-4D97-AF65-F5344CB8AC3E}">
        <p14:creationId xmlns:p14="http://schemas.microsoft.com/office/powerpoint/2010/main" val="225528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rolyn's Story Final">
            <a:hlinkClick r:id="" action="ppaction://media"/>
            <a:extLst>
              <a:ext uri="{FF2B5EF4-FFF2-40B4-BE49-F238E27FC236}">
                <a16:creationId xmlns:a16="http://schemas.microsoft.com/office/drawing/2014/main" id="{79C5F9AF-6F6C-8774-6A1D-0FC640E94A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54158"/>
            <a:ext cx="12192000" cy="5408936"/>
          </a:xfrm>
          <a:prstGeom prst="rect">
            <a:avLst/>
          </a:prstGeom>
        </p:spPr>
      </p:pic>
      <p:sp>
        <p:nvSpPr>
          <p:cNvPr id="2" name="Rectangle 1">
            <a:extLst>
              <a:ext uri="{FF2B5EF4-FFF2-40B4-BE49-F238E27FC236}">
                <a16:creationId xmlns:a16="http://schemas.microsoft.com/office/drawing/2014/main" id="{5FCB49E5-BAF5-EA0D-4485-8692E5E21059}"/>
              </a:ext>
            </a:extLst>
          </p:cNvPr>
          <p:cNvSpPr/>
          <p:nvPr/>
        </p:nvSpPr>
        <p:spPr>
          <a:xfrm>
            <a:off x="0" y="0"/>
            <a:ext cx="12192000" cy="954157"/>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203907" y="260814"/>
            <a:ext cx="11988093" cy="707886"/>
          </a:xfrm>
          <a:prstGeom prst="rect">
            <a:avLst/>
          </a:prstGeom>
        </p:spPr>
        <p:txBody>
          <a:bodyPr wrap="square" lIns="91440" tIns="45720" rIns="91440" bIns="45720" anchor="t">
            <a:spAutoFit/>
          </a:bodyPr>
          <a:lstStyle/>
          <a:p>
            <a:r>
              <a:rPr lang="en-US" sz="4000" b="1" dirty="0">
                <a:solidFill>
                  <a:schemeClr val="bg1"/>
                </a:solidFill>
                <a:latin typeface="Arial"/>
                <a:cs typeface="Arial"/>
              </a:rPr>
              <a:t>Share2Care – Carolyn’s Story </a:t>
            </a:r>
          </a:p>
        </p:txBody>
      </p:sp>
      <p:sp>
        <p:nvSpPr>
          <p:cNvPr id="7" name="Rectangle 6">
            <a:extLst>
              <a:ext uri="{FF2B5EF4-FFF2-40B4-BE49-F238E27FC236}">
                <a16:creationId xmlns:a16="http://schemas.microsoft.com/office/drawing/2014/main" id="{39666581-2990-4D41-A91B-CD05F5648A92}"/>
              </a:ext>
            </a:extLst>
          </p:cNvPr>
          <p:cNvSpPr/>
          <p:nvPr/>
        </p:nvSpPr>
        <p:spPr>
          <a:xfrm>
            <a:off x="735248" y="2114510"/>
            <a:ext cx="8452593"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 </a:t>
            </a:r>
          </a:p>
        </p:txBody>
      </p:sp>
      <p:pic>
        <p:nvPicPr>
          <p:cNvPr id="8" name="Picture 7" descr="A person wearing glasses&#10;&#10;Description automatically generated with low confidence">
            <a:extLst>
              <a:ext uri="{FF2B5EF4-FFF2-40B4-BE49-F238E27FC236}">
                <a16:creationId xmlns:a16="http://schemas.microsoft.com/office/drawing/2014/main" id="{88E03BA6-0428-6166-9888-F421C7153D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3728" y="954157"/>
            <a:ext cx="6168272" cy="5410117"/>
          </a:xfrm>
          <a:prstGeom prst="rect">
            <a:avLst/>
          </a:prstGeom>
        </p:spPr>
      </p:pic>
      <p:sp>
        <p:nvSpPr>
          <p:cNvPr id="10" name="TextBox 9">
            <a:extLst>
              <a:ext uri="{FF2B5EF4-FFF2-40B4-BE49-F238E27FC236}">
                <a16:creationId xmlns:a16="http://schemas.microsoft.com/office/drawing/2014/main" id="{2F885052-F260-2E52-9862-63D199D41196}"/>
              </a:ext>
            </a:extLst>
          </p:cNvPr>
          <p:cNvSpPr txBox="1"/>
          <p:nvPr/>
        </p:nvSpPr>
        <p:spPr>
          <a:xfrm>
            <a:off x="290546" y="1253757"/>
            <a:ext cx="4834012" cy="2554545"/>
          </a:xfrm>
          <a:prstGeom prst="rect">
            <a:avLst/>
          </a:prstGeom>
          <a:noFill/>
        </p:spPr>
        <p:txBody>
          <a:bodyPr wrap="square" rtlCol="0">
            <a:spAutoFit/>
          </a:bodyPr>
          <a:lstStyle/>
          <a:p>
            <a:r>
              <a:rPr lang="en-GB" sz="4000" dirty="0">
                <a:solidFill>
                  <a:schemeClr val="bg1"/>
                </a:solidFill>
                <a:latin typeface="Arial" panose="020B0604020202020204" pitchFamily="34" charset="0"/>
                <a:cs typeface="Arial" panose="020B0604020202020204" pitchFamily="34" charset="0"/>
              </a:rPr>
              <a:t>Carolyn's story of her Mum’s end of life care – click on the play link below</a:t>
            </a:r>
          </a:p>
        </p:txBody>
      </p:sp>
    </p:spTree>
    <p:extLst>
      <p:ext uri="{BB962C8B-B14F-4D97-AF65-F5344CB8AC3E}">
        <p14:creationId xmlns:p14="http://schemas.microsoft.com/office/powerpoint/2010/main" val="13599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4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10005977"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rial"/>
                <a:cs typeface="Arial"/>
              </a:rPr>
              <a:t>YOUR Next Steps - Menti feedback</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861863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032" y="6260360"/>
            <a:ext cx="1545867" cy="351076"/>
          </a:xfrm>
          <a:prstGeom prst="rect">
            <a:avLst/>
          </a:prstGeom>
        </p:spPr>
      </p:pic>
      <p:sp>
        <p:nvSpPr>
          <p:cNvPr id="5" name="Text Placeholder 5">
            <a:extLst>
              <a:ext uri="{FF2B5EF4-FFF2-40B4-BE49-F238E27FC236}">
                <a16:creationId xmlns:a16="http://schemas.microsoft.com/office/drawing/2014/main" id="{CBCEB819-B5DF-8514-286A-07F58963F844}"/>
              </a:ext>
            </a:extLst>
          </p:cNvPr>
          <p:cNvSpPr txBox="1">
            <a:spLocks/>
          </p:cNvSpPr>
          <p:nvPr/>
        </p:nvSpPr>
        <p:spPr>
          <a:xfrm>
            <a:off x="287776" y="837773"/>
            <a:ext cx="11439118" cy="5178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t>To identify the best methods to overcome the challenges of benefits realisation</a:t>
            </a:r>
          </a:p>
          <a:p>
            <a:pPr marL="0" indent="0">
              <a:buNone/>
            </a:pPr>
            <a:r>
              <a:rPr lang="en-GB" sz="4000" dirty="0"/>
              <a:t>Priorities:</a:t>
            </a:r>
          </a:p>
          <a:p>
            <a:r>
              <a:rPr lang="en-GB" sz="4000" dirty="0"/>
              <a:t> Identify benefits early – at concept stage </a:t>
            </a:r>
          </a:p>
          <a:p>
            <a:r>
              <a:rPr lang="en-GB" sz="4000" dirty="0"/>
              <a:t> Engage senior staff &amp; support your Benefits Lead</a:t>
            </a:r>
          </a:p>
        </p:txBody>
      </p:sp>
      <p:sp>
        <p:nvSpPr>
          <p:cNvPr id="2" name="Rectangle 1">
            <a:extLst>
              <a:ext uri="{FF2B5EF4-FFF2-40B4-BE49-F238E27FC236}">
                <a16:creationId xmlns:a16="http://schemas.microsoft.com/office/drawing/2014/main" id="{24EEE568-DF3C-0B49-8018-FC1CB8909804}"/>
              </a:ext>
            </a:extLst>
          </p:cNvPr>
          <p:cNvSpPr/>
          <p:nvPr/>
        </p:nvSpPr>
        <p:spPr>
          <a:xfrm>
            <a:off x="287776" y="-39831"/>
            <a:ext cx="11904224" cy="707886"/>
          </a:xfrm>
          <a:prstGeom prst="rect">
            <a:avLst/>
          </a:prstGeom>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Objectives of the session – recap</a:t>
            </a:r>
          </a:p>
        </p:txBody>
      </p:sp>
      <p:pic>
        <p:nvPicPr>
          <p:cNvPr id="6" name="Picture 4" descr="5 Ways Benefits Management Can Improve the Employee Experience | Work  cartoons, Change management, Work humor">
            <a:extLst>
              <a:ext uri="{FF2B5EF4-FFF2-40B4-BE49-F238E27FC236}">
                <a16:creationId xmlns:a16="http://schemas.microsoft.com/office/drawing/2014/main" id="{6DC39147-9534-92CB-0E6A-3F0B3A34DD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18858" y="3940299"/>
            <a:ext cx="3622960" cy="2597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373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7927" y="6200384"/>
            <a:ext cx="1545867" cy="351076"/>
          </a:xfrm>
          <a:prstGeom prst="rect">
            <a:avLst/>
          </a:prstGeom>
        </p:spPr>
      </p:pic>
      <p:sp>
        <p:nvSpPr>
          <p:cNvPr id="6" name="Rectangle 5">
            <a:extLst>
              <a:ext uri="{FF2B5EF4-FFF2-40B4-BE49-F238E27FC236}">
                <a16:creationId xmlns:a16="http://schemas.microsoft.com/office/drawing/2014/main" id="{3FFC5E00-5CB1-1B2E-AFF0-B207908F3229}"/>
              </a:ext>
            </a:extLst>
          </p:cNvPr>
          <p:cNvSpPr/>
          <p:nvPr/>
        </p:nvSpPr>
        <p:spPr>
          <a:xfrm>
            <a:off x="287776" y="-39831"/>
            <a:ext cx="11904224" cy="707886"/>
          </a:xfrm>
          <a:prstGeom prst="rect">
            <a:avLst/>
          </a:prstGeom>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Noted individual actions</a:t>
            </a:r>
          </a:p>
        </p:txBody>
      </p:sp>
      <p:sp>
        <p:nvSpPr>
          <p:cNvPr id="22" name="Speech Bubble: Rectangle 21">
            <a:extLst>
              <a:ext uri="{FF2B5EF4-FFF2-40B4-BE49-F238E27FC236}">
                <a16:creationId xmlns:a16="http://schemas.microsoft.com/office/drawing/2014/main" id="{CB5F6FDA-10C4-912E-06A6-DD46DC7B2E6F}"/>
              </a:ext>
            </a:extLst>
          </p:cNvPr>
          <p:cNvSpPr/>
          <p:nvPr/>
        </p:nvSpPr>
        <p:spPr>
          <a:xfrm>
            <a:off x="120179" y="837773"/>
            <a:ext cx="11951642" cy="2911267"/>
          </a:xfrm>
          <a:prstGeom prst="wedgeRectCallout">
            <a:avLst>
              <a:gd name="adj1" fmla="val -30960"/>
              <a:gd name="adj2" fmla="val 49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FFFF00"/>
                </a:solidFill>
              </a:rPr>
              <a:t>Senior level “buy in”:</a:t>
            </a:r>
          </a:p>
          <a:p>
            <a:pPr algn="ctr"/>
            <a:r>
              <a:rPr lang="en-GB" sz="2400" dirty="0"/>
              <a:t>Making sure Directors in all partner organisations are engaged in the benefits.</a:t>
            </a:r>
          </a:p>
          <a:p>
            <a:pPr algn="ctr"/>
            <a:r>
              <a:rPr lang="en-GB" sz="2400" dirty="0"/>
              <a:t>Check it features high on my directors agenda.</a:t>
            </a:r>
          </a:p>
          <a:p>
            <a:pPr algn="ctr"/>
            <a:r>
              <a:rPr lang="en-GB" sz="2400" dirty="0"/>
              <a:t>Talk to exec about benefits measurement.</a:t>
            </a:r>
          </a:p>
          <a:p>
            <a:pPr algn="ctr"/>
            <a:r>
              <a:rPr lang="en-GB" sz="2400" dirty="0"/>
              <a:t>Execs as sponsor.</a:t>
            </a:r>
          </a:p>
          <a:p>
            <a:pPr algn="ctr"/>
            <a:r>
              <a:rPr lang="en-GB" sz="2400" dirty="0"/>
              <a:t>Get benefits on my programme board agenda!</a:t>
            </a:r>
          </a:p>
          <a:p>
            <a:pPr algn="ctr"/>
            <a:r>
              <a:rPr lang="en-GB" sz="2400" dirty="0"/>
              <a:t>To try to get greater visibility of the programme at executive level.</a:t>
            </a:r>
          </a:p>
          <a:p>
            <a:pPr algn="ctr"/>
            <a:r>
              <a:rPr lang="en-GB" sz="2400" dirty="0"/>
              <a:t>Engage senior management with ShCR benefits.</a:t>
            </a:r>
          </a:p>
        </p:txBody>
      </p:sp>
    </p:spTree>
    <p:extLst>
      <p:ext uri="{BB962C8B-B14F-4D97-AF65-F5344CB8AC3E}">
        <p14:creationId xmlns:p14="http://schemas.microsoft.com/office/powerpoint/2010/main" val="1611159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7927" y="6200384"/>
            <a:ext cx="1545867" cy="351076"/>
          </a:xfrm>
          <a:prstGeom prst="rect">
            <a:avLst/>
          </a:prstGeom>
        </p:spPr>
      </p:pic>
      <p:sp>
        <p:nvSpPr>
          <p:cNvPr id="6" name="Rectangle 5">
            <a:extLst>
              <a:ext uri="{FF2B5EF4-FFF2-40B4-BE49-F238E27FC236}">
                <a16:creationId xmlns:a16="http://schemas.microsoft.com/office/drawing/2014/main" id="{3FFC5E00-5CB1-1B2E-AFF0-B207908F3229}"/>
              </a:ext>
            </a:extLst>
          </p:cNvPr>
          <p:cNvSpPr/>
          <p:nvPr/>
        </p:nvSpPr>
        <p:spPr>
          <a:xfrm>
            <a:off x="287776" y="-39831"/>
            <a:ext cx="11904224" cy="707886"/>
          </a:xfrm>
          <a:prstGeom prst="rect">
            <a:avLst/>
          </a:prstGeom>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Noted individual actions</a:t>
            </a:r>
          </a:p>
        </p:txBody>
      </p:sp>
      <p:sp>
        <p:nvSpPr>
          <p:cNvPr id="22" name="Speech Bubble: Rectangle 21">
            <a:extLst>
              <a:ext uri="{FF2B5EF4-FFF2-40B4-BE49-F238E27FC236}">
                <a16:creationId xmlns:a16="http://schemas.microsoft.com/office/drawing/2014/main" id="{CB5F6FDA-10C4-912E-06A6-DD46DC7B2E6F}"/>
              </a:ext>
            </a:extLst>
          </p:cNvPr>
          <p:cNvSpPr/>
          <p:nvPr/>
        </p:nvSpPr>
        <p:spPr>
          <a:xfrm>
            <a:off x="120179" y="837773"/>
            <a:ext cx="11951642" cy="3702255"/>
          </a:xfrm>
          <a:prstGeom prst="wedgeRectCallout">
            <a:avLst>
              <a:gd name="adj1" fmla="val -30960"/>
              <a:gd name="adj2" fmla="val 49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FFFF00"/>
                </a:solidFill>
              </a:rPr>
              <a:t>Engaging Stakeholders:</a:t>
            </a:r>
          </a:p>
          <a:p>
            <a:pPr algn="ctr"/>
            <a:r>
              <a:rPr lang="en-GB" sz="2400" dirty="0"/>
              <a:t>Make more awareness/staff engagement.</a:t>
            </a:r>
          </a:p>
          <a:p>
            <a:pPr algn="ctr"/>
            <a:r>
              <a:rPr lang="en-GB" sz="2400" dirty="0"/>
              <a:t>Ensure you take engagement from all stakeholders.</a:t>
            </a:r>
          </a:p>
          <a:p>
            <a:pPr algn="ctr"/>
            <a:r>
              <a:rPr lang="en-GB" sz="2400" dirty="0"/>
              <a:t>Engage directly with teams to identify a high value benefit. </a:t>
            </a:r>
          </a:p>
          <a:p>
            <a:pPr algn="ctr"/>
            <a:r>
              <a:rPr lang="en-GB" sz="2400" dirty="0"/>
              <a:t>Stick to identifying one high value benefit for our work and baseline that.</a:t>
            </a:r>
          </a:p>
          <a:p>
            <a:pPr algn="ctr"/>
            <a:r>
              <a:rPr lang="en-GB" sz="2400" dirty="0"/>
              <a:t>Make benefits of </a:t>
            </a:r>
            <a:r>
              <a:rPr lang="en-GB" sz="2400" dirty="0" err="1"/>
              <a:t>ShCR</a:t>
            </a:r>
            <a:r>
              <a:rPr lang="en-GB" sz="2400" dirty="0"/>
              <a:t> real (use cases) to change hearts and minds of users.</a:t>
            </a:r>
          </a:p>
          <a:p>
            <a:pPr algn="ctr"/>
            <a:r>
              <a:rPr lang="en-GB" sz="2400" dirty="0"/>
              <a:t>Focus group with frontline staff to drive usage.</a:t>
            </a:r>
          </a:p>
          <a:p>
            <a:pPr algn="ctr"/>
            <a:r>
              <a:rPr lang="en-GB" sz="2400" dirty="0"/>
              <a:t>Try to define some quantitative benefits of </a:t>
            </a:r>
            <a:r>
              <a:rPr lang="en-GB" sz="2400" dirty="0" err="1"/>
              <a:t>EoL</a:t>
            </a:r>
            <a:r>
              <a:rPr lang="en-GB" sz="2400" dirty="0"/>
              <a:t> information in our ShCR.</a:t>
            </a:r>
          </a:p>
          <a:p>
            <a:pPr algn="ctr"/>
            <a:r>
              <a:rPr lang="en-GB" sz="2400" dirty="0"/>
              <a:t>Work out how to run staff engagement workshops in our ICS.</a:t>
            </a:r>
          </a:p>
          <a:p>
            <a:pPr algn="ctr"/>
            <a:r>
              <a:rPr lang="en-GB" sz="2400" dirty="0"/>
              <a:t>Ensure benefits are clearly articulated and understood by stakeholders.</a:t>
            </a:r>
          </a:p>
        </p:txBody>
      </p:sp>
    </p:spTree>
    <p:extLst>
      <p:ext uri="{BB962C8B-B14F-4D97-AF65-F5344CB8AC3E}">
        <p14:creationId xmlns:p14="http://schemas.microsoft.com/office/powerpoint/2010/main" val="2697143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7927" y="6200384"/>
            <a:ext cx="1545867" cy="351076"/>
          </a:xfrm>
          <a:prstGeom prst="rect">
            <a:avLst/>
          </a:prstGeom>
        </p:spPr>
      </p:pic>
      <p:sp>
        <p:nvSpPr>
          <p:cNvPr id="6" name="Rectangle 5">
            <a:extLst>
              <a:ext uri="{FF2B5EF4-FFF2-40B4-BE49-F238E27FC236}">
                <a16:creationId xmlns:a16="http://schemas.microsoft.com/office/drawing/2014/main" id="{3FFC5E00-5CB1-1B2E-AFF0-B207908F3229}"/>
              </a:ext>
            </a:extLst>
          </p:cNvPr>
          <p:cNvSpPr/>
          <p:nvPr/>
        </p:nvSpPr>
        <p:spPr>
          <a:xfrm>
            <a:off x="287776" y="-39831"/>
            <a:ext cx="11904224" cy="707886"/>
          </a:xfrm>
          <a:prstGeom prst="rect">
            <a:avLst/>
          </a:prstGeom>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Noted individual actions</a:t>
            </a:r>
          </a:p>
        </p:txBody>
      </p:sp>
      <p:sp>
        <p:nvSpPr>
          <p:cNvPr id="22" name="Speech Bubble: Rectangle 21">
            <a:extLst>
              <a:ext uri="{FF2B5EF4-FFF2-40B4-BE49-F238E27FC236}">
                <a16:creationId xmlns:a16="http://schemas.microsoft.com/office/drawing/2014/main" id="{CB5F6FDA-10C4-912E-06A6-DD46DC7B2E6F}"/>
              </a:ext>
            </a:extLst>
          </p:cNvPr>
          <p:cNvSpPr/>
          <p:nvPr/>
        </p:nvSpPr>
        <p:spPr>
          <a:xfrm>
            <a:off x="91006" y="837773"/>
            <a:ext cx="11951642" cy="5947075"/>
          </a:xfrm>
          <a:prstGeom prst="wedgeRectCallout">
            <a:avLst>
              <a:gd name="adj1" fmla="val -30960"/>
              <a:gd name="adj2" fmla="val 49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Governance/Benefits Management approach:</a:t>
            </a:r>
          </a:p>
          <a:p>
            <a:pPr algn="ctr"/>
            <a:r>
              <a:rPr lang="en-GB" sz="2000" dirty="0"/>
              <a:t>Look at the governance. Ensure benefits are part of the governance process!.</a:t>
            </a:r>
          </a:p>
          <a:p>
            <a:pPr algn="ctr"/>
            <a:r>
              <a:rPr lang="en-GB" sz="2000" dirty="0"/>
              <a:t>Keep trying to find benefits owners!!</a:t>
            </a:r>
          </a:p>
          <a:p>
            <a:pPr algn="ctr"/>
            <a:r>
              <a:rPr lang="en-GB" sz="2000" dirty="0"/>
              <a:t>Ensure that benefits are outlined (even if at high level) and visited regularly at every stage of a programme.</a:t>
            </a:r>
          </a:p>
          <a:p>
            <a:pPr algn="ctr"/>
            <a:r>
              <a:rPr lang="en-GB" sz="2000" dirty="0"/>
              <a:t>Benefits need to be readdress throughout the cycle of programmes/projects.</a:t>
            </a:r>
          </a:p>
          <a:p>
            <a:pPr algn="ctr"/>
            <a:r>
              <a:rPr lang="en-GB" sz="2000" dirty="0"/>
              <a:t>Portfolio management of benefits.</a:t>
            </a:r>
          </a:p>
          <a:p>
            <a:pPr algn="ctr"/>
            <a:r>
              <a:rPr lang="en-GB" sz="2000" dirty="0"/>
              <a:t>Align technical deliverables to benefits and their measures.</a:t>
            </a:r>
          </a:p>
          <a:p>
            <a:pPr algn="ctr"/>
            <a:r>
              <a:rPr lang="en-GB" sz="2000" dirty="0"/>
              <a:t>Help teams avoid creating a benefits industry. It’s not hard, just need to keep eyes on the prize.</a:t>
            </a:r>
          </a:p>
          <a:p>
            <a:pPr algn="ctr"/>
            <a:r>
              <a:rPr lang="en-GB" sz="2000" dirty="0"/>
              <a:t>Keep it simple but invest time and collaboration.</a:t>
            </a:r>
          </a:p>
          <a:p>
            <a:pPr algn="ctr"/>
            <a:r>
              <a:rPr lang="en-GB" sz="2000" dirty="0"/>
              <a:t>Concise benefits appraisal.</a:t>
            </a:r>
          </a:p>
          <a:p>
            <a:pPr algn="ctr"/>
            <a:r>
              <a:rPr lang="en-GB" sz="2000" dirty="0"/>
              <a:t>Ensure our benefits work is re energised and re invigorated  as we move on with our programme.</a:t>
            </a:r>
          </a:p>
          <a:p>
            <a:pPr algn="ctr"/>
            <a:r>
              <a:rPr lang="en-GB" sz="2000" dirty="0"/>
              <a:t>I’m going to speak to our Benefits Lead and insist we carry out a review of what's been delivered and likely timeframes for anything that hasn’t.</a:t>
            </a:r>
          </a:p>
          <a:p>
            <a:pPr algn="ctr"/>
            <a:r>
              <a:rPr lang="en-GB" sz="2000" dirty="0"/>
              <a:t>Review/Update benefits management plan.</a:t>
            </a:r>
          </a:p>
          <a:p>
            <a:pPr algn="ctr"/>
            <a:r>
              <a:rPr lang="en-GB" sz="2000" dirty="0"/>
              <a:t>Review benefits approach currently employed.</a:t>
            </a:r>
          </a:p>
          <a:p>
            <a:pPr algn="ctr"/>
            <a:r>
              <a:rPr lang="en-GB" sz="2000" dirty="0"/>
              <a:t>Use benefits to reinforce adoption.</a:t>
            </a:r>
          </a:p>
          <a:p>
            <a:pPr algn="ctr"/>
            <a:r>
              <a:rPr lang="en-GB" sz="2000" dirty="0">
                <a:solidFill>
                  <a:srgbClr val="92D050"/>
                </a:solidFill>
              </a:rPr>
              <a:t>Engage directly with teams to identify a high value benefit.</a:t>
            </a:r>
          </a:p>
          <a:p>
            <a:pPr algn="ctr"/>
            <a:r>
              <a:rPr lang="en-GB" sz="2000" dirty="0">
                <a:solidFill>
                  <a:srgbClr val="92D050"/>
                </a:solidFill>
              </a:rPr>
              <a:t>Stick to identifying one high value benefit for our work and baseline that.</a:t>
            </a:r>
          </a:p>
          <a:p>
            <a:pPr algn="ctr"/>
            <a:r>
              <a:rPr lang="en-GB" sz="2000" dirty="0">
                <a:solidFill>
                  <a:srgbClr val="92D050"/>
                </a:solidFill>
              </a:rPr>
              <a:t>Prioritising one high value benefit.</a:t>
            </a:r>
            <a:endParaRPr lang="en-GB" sz="2000" dirty="0"/>
          </a:p>
        </p:txBody>
      </p:sp>
    </p:spTree>
    <p:extLst>
      <p:ext uri="{BB962C8B-B14F-4D97-AF65-F5344CB8AC3E}">
        <p14:creationId xmlns:p14="http://schemas.microsoft.com/office/powerpoint/2010/main" val="2345315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7927" y="6200384"/>
            <a:ext cx="1545867" cy="351076"/>
          </a:xfrm>
          <a:prstGeom prst="rect">
            <a:avLst/>
          </a:prstGeom>
        </p:spPr>
      </p:pic>
      <p:sp>
        <p:nvSpPr>
          <p:cNvPr id="6" name="Rectangle 5">
            <a:extLst>
              <a:ext uri="{FF2B5EF4-FFF2-40B4-BE49-F238E27FC236}">
                <a16:creationId xmlns:a16="http://schemas.microsoft.com/office/drawing/2014/main" id="{3FFC5E00-5CB1-1B2E-AFF0-B207908F3229}"/>
              </a:ext>
            </a:extLst>
          </p:cNvPr>
          <p:cNvSpPr/>
          <p:nvPr/>
        </p:nvSpPr>
        <p:spPr>
          <a:xfrm>
            <a:off x="287776" y="-39831"/>
            <a:ext cx="11904224" cy="707886"/>
          </a:xfrm>
          <a:prstGeom prst="rect">
            <a:avLst/>
          </a:prstGeom>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Noted individual actions</a:t>
            </a:r>
          </a:p>
        </p:txBody>
      </p:sp>
      <p:sp>
        <p:nvSpPr>
          <p:cNvPr id="8" name="Speech Bubble: Rectangle 7">
            <a:extLst>
              <a:ext uri="{FF2B5EF4-FFF2-40B4-BE49-F238E27FC236}">
                <a16:creationId xmlns:a16="http://schemas.microsoft.com/office/drawing/2014/main" id="{4BF0D376-3017-9986-4D46-06F48F59DA2A}"/>
              </a:ext>
            </a:extLst>
          </p:cNvPr>
          <p:cNvSpPr/>
          <p:nvPr/>
        </p:nvSpPr>
        <p:spPr>
          <a:xfrm>
            <a:off x="91006" y="861730"/>
            <a:ext cx="11976460" cy="1667601"/>
          </a:xfrm>
          <a:prstGeom prst="wedgeRectCallout">
            <a:avLst>
              <a:gd name="adj1" fmla="val -22220"/>
              <a:gd name="adj2" fmla="val 50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FFFF00"/>
                </a:solidFill>
              </a:rPr>
              <a:t>Analytics:</a:t>
            </a:r>
          </a:p>
          <a:p>
            <a:pPr algn="ctr"/>
            <a:r>
              <a:rPr lang="en-GB" sz="2200" dirty="0"/>
              <a:t>Analyse impact of out of hours accesses and improvements to patient experience being realised.</a:t>
            </a:r>
          </a:p>
          <a:p>
            <a:pPr algn="ctr"/>
            <a:r>
              <a:rPr lang="en-GB" sz="2200" dirty="0"/>
              <a:t>Get creative on engaging BI.</a:t>
            </a:r>
          </a:p>
          <a:p>
            <a:pPr algn="ctr"/>
            <a:r>
              <a:rPr lang="en-GB" sz="2200" dirty="0"/>
              <a:t>More detailed review of usage and capture of benefits.</a:t>
            </a:r>
          </a:p>
          <a:p>
            <a:pPr algn="ctr"/>
            <a:r>
              <a:rPr lang="en-GB" sz="2200" dirty="0"/>
              <a:t>Define bespoke reports from auditing / reporting tool to provide evidence</a:t>
            </a:r>
          </a:p>
        </p:txBody>
      </p:sp>
      <p:sp>
        <p:nvSpPr>
          <p:cNvPr id="15" name="Speech Bubble: Rectangle 14">
            <a:extLst>
              <a:ext uri="{FF2B5EF4-FFF2-40B4-BE49-F238E27FC236}">
                <a16:creationId xmlns:a16="http://schemas.microsoft.com/office/drawing/2014/main" id="{413AD32A-9EE8-ACBB-8442-D0A66EF84FCA}"/>
              </a:ext>
            </a:extLst>
          </p:cNvPr>
          <p:cNvSpPr/>
          <p:nvPr/>
        </p:nvSpPr>
        <p:spPr>
          <a:xfrm>
            <a:off x="91006" y="2641593"/>
            <a:ext cx="11976460" cy="2011234"/>
          </a:xfrm>
          <a:prstGeom prst="wedgeRectCallout">
            <a:avLst>
              <a:gd name="adj1" fmla="val -30620"/>
              <a:gd name="adj2" fmla="val 498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FFFF00"/>
                </a:solidFill>
              </a:rPr>
              <a:t>Early benefits work: </a:t>
            </a:r>
          </a:p>
          <a:p>
            <a:pPr algn="ctr"/>
            <a:r>
              <a:rPr lang="en-GB" sz="2200" dirty="0"/>
              <a:t>Gain early outline benefits buy-in, before b/c.</a:t>
            </a:r>
          </a:p>
          <a:p>
            <a:pPr algn="ctr"/>
            <a:r>
              <a:rPr lang="en-GB" sz="2200" dirty="0"/>
              <a:t>Aim to implement benefits management at inception stage and continue to monitor - in short ensure all stakeholders realise the importance.</a:t>
            </a:r>
          </a:p>
          <a:p>
            <a:pPr algn="ctr"/>
            <a:r>
              <a:rPr lang="en-GB" sz="2200" dirty="0"/>
              <a:t>Include benefits at the conceptual stage of the project and engage with senior stakeholders.</a:t>
            </a:r>
          </a:p>
          <a:p>
            <a:pPr algn="ctr"/>
            <a:r>
              <a:rPr lang="en-GB" sz="2200" dirty="0"/>
              <a:t>Start think about benefits early and identify real life stories that have impact.</a:t>
            </a:r>
          </a:p>
        </p:txBody>
      </p:sp>
      <p:sp>
        <p:nvSpPr>
          <p:cNvPr id="2" name="Speech Bubble: Rectangle 1">
            <a:extLst>
              <a:ext uri="{FF2B5EF4-FFF2-40B4-BE49-F238E27FC236}">
                <a16:creationId xmlns:a16="http://schemas.microsoft.com/office/drawing/2014/main" id="{429DBCFA-1AD0-934E-5FA8-C901D44C534E}"/>
              </a:ext>
            </a:extLst>
          </p:cNvPr>
          <p:cNvSpPr/>
          <p:nvPr/>
        </p:nvSpPr>
        <p:spPr>
          <a:xfrm>
            <a:off x="91006" y="4773498"/>
            <a:ext cx="11951642" cy="1070600"/>
          </a:xfrm>
          <a:prstGeom prst="wedgeRectCallout">
            <a:avLst>
              <a:gd name="adj1" fmla="val -20987"/>
              <a:gd name="adj2" fmla="val 49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FFFF00"/>
                </a:solidFill>
              </a:rPr>
              <a:t>Business cases:</a:t>
            </a:r>
          </a:p>
          <a:p>
            <a:pPr algn="ctr"/>
            <a:r>
              <a:rPr lang="en-GB" sz="2200" dirty="0"/>
              <a:t>Check that the benefits highlighted in business cases are realistic and achievable.</a:t>
            </a:r>
          </a:p>
          <a:p>
            <a:pPr algn="ctr"/>
            <a:r>
              <a:rPr lang="en-GB" sz="2200" dirty="0"/>
              <a:t>Review all current new IT projects have good benefits mapping at business case stage.</a:t>
            </a:r>
          </a:p>
        </p:txBody>
      </p:sp>
    </p:spTree>
    <p:extLst>
      <p:ext uri="{BB962C8B-B14F-4D97-AF65-F5344CB8AC3E}">
        <p14:creationId xmlns:p14="http://schemas.microsoft.com/office/powerpoint/2010/main" val="1628735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7927" y="6200384"/>
            <a:ext cx="1545867" cy="351076"/>
          </a:xfrm>
          <a:prstGeom prst="rect">
            <a:avLst/>
          </a:prstGeom>
        </p:spPr>
      </p:pic>
      <p:sp>
        <p:nvSpPr>
          <p:cNvPr id="6" name="Rectangle 5">
            <a:extLst>
              <a:ext uri="{FF2B5EF4-FFF2-40B4-BE49-F238E27FC236}">
                <a16:creationId xmlns:a16="http://schemas.microsoft.com/office/drawing/2014/main" id="{3FFC5E00-5CB1-1B2E-AFF0-B207908F3229}"/>
              </a:ext>
            </a:extLst>
          </p:cNvPr>
          <p:cNvSpPr/>
          <p:nvPr/>
        </p:nvSpPr>
        <p:spPr>
          <a:xfrm>
            <a:off x="287776" y="-39831"/>
            <a:ext cx="11904224" cy="707886"/>
          </a:xfrm>
          <a:prstGeom prst="rect">
            <a:avLst/>
          </a:prstGeom>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Noted individual actions</a:t>
            </a:r>
          </a:p>
        </p:txBody>
      </p:sp>
      <p:sp>
        <p:nvSpPr>
          <p:cNvPr id="22" name="Speech Bubble: Rectangle 21">
            <a:extLst>
              <a:ext uri="{FF2B5EF4-FFF2-40B4-BE49-F238E27FC236}">
                <a16:creationId xmlns:a16="http://schemas.microsoft.com/office/drawing/2014/main" id="{CB5F6FDA-10C4-912E-06A6-DD46DC7B2E6F}"/>
              </a:ext>
            </a:extLst>
          </p:cNvPr>
          <p:cNvSpPr/>
          <p:nvPr/>
        </p:nvSpPr>
        <p:spPr>
          <a:xfrm>
            <a:off x="120179" y="838838"/>
            <a:ext cx="11951642" cy="3482800"/>
          </a:xfrm>
          <a:prstGeom prst="wedgeRectCallout">
            <a:avLst>
              <a:gd name="adj1" fmla="val -30960"/>
              <a:gd name="adj2" fmla="val 49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FFFF00"/>
                </a:solidFill>
              </a:rPr>
              <a:t>Sharing knowledge and learning from each other:</a:t>
            </a:r>
          </a:p>
          <a:p>
            <a:pPr algn="ctr"/>
            <a:r>
              <a:rPr lang="en-GB" sz="2200" dirty="0"/>
              <a:t>Learn from other sites and go onto the NHS Future site to learn more about regional/local benefits </a:t>
            </a:r>
          </a:p>
          <a:p>
            <a:pPr algn="ctr"/>
            <a:r>
              <a:rPr lang="en-GB" sz="2200" dirty="0"/>
              <a:t>Collaborate and learn from other benefits captured and compare. </a:t>
            </a:r>
          </a:p>
          <a:p>
            <a:pPr algn="ctr"/>
            <a:r>
              <a:rPr lang="en-GB" sz="2200" dirty="0"/>
              <a:t>Learning from other organisations.</a:t>
            </a:r>
          </a:p>
          <a:p>
            <a:pPr algn="ctr"/>
            <a:r>
              <a:rPr lang="en-GB" sz="2200" dirty="0"/>
              <a:t>Shout about our brilliant work more.</a:t>
            </a:r>
          </a:p>
          <a:p>
            <a:pPr algn="ctr"/>
            <a:r>
              <a:rPr lang="en-GB" sz="2200" dirty="0"/>
              <a:t>Use comms resources from YHCR.</a:t>
            </a:r>
          </a:p>
          <a:p>
            <a:pPr algn="ctr"/>
            <a:r>
              <a:rPr lang="en-GB" sz="2200" dirty="0"/>
              <a:t>Collaborate with other benefits leads to highlight benefits others have achieved.</a:t>
            </a:r>
          </a:p>
          <a:p>
            <a:pPr algn="ctr"/>
            <a:r>
              <a:rPr lang="en-GB" sz="2200" dirty="0"/>
              <a:t>Linking in with other ShCR leads to learn and gather insights to solve programme challenges.</a:t>
            </a:r>
          </a:p>
          <a:p>
            <a:pPr algn="ctr"/>
            <a:r>
              <a:rPr lang="en-GB" sz="2200" dirty="0"/>
              <a:t>Publish benefits to-date.</a:t>
            </a:r>
          </a:p>
          <a:p>
            <a:pPr algn="ctr"/>
            <a:r>
              <a:rPr lang="en-GB" sz="2200" dirty="0"/>
              <a:t>Focus, safety in numbers and liaise with others. Learning from local</a:t>
            </a:r>
          </a:p>
        </p:txBody>
      </p:sp>
      <p:sp>
        <p:nvSpPr>
          <p:cNvPr id="19" name="Speech Bubble: Rectangle 18">
            <a:extLst>
              <a:ext uri="{FF2B5EF4-FFF2-40B4-BE49-F238E27FC236}">
                <a16:creationId xmlns:a16="http://schemas.microsoft.com/office/drawing/2014/main" id="{47B9F028-4FFC-24D5-F0B6-7CF91CC5E446}"/>
              </a:ext>
            </a:extLst>
          </p:cNvPr>
          <p:cNvSpPr/>
          <p:nvPr/>
        </p:nvSpPr>
        <p:spPr>
          <a:xfrm>
            <a:off x="184187" y="4673807"/>
            <a:ext cx="11887634" cy="115214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FFFF00"/>
                </a:solidFill>
              </a:rPr>
              <a:t>Other actions:</a:t>
            </a:r>
          </a:p>
          <a:p>
            <a:pPr algn="ctr"/>
            <a:r>
              <a:rPr lang="en-GB" sz="2200" dirty="0"/>
              <a:t>Speak to the centre about their vision for </a:t>
            </a:r>
            <a:r>
              <a:rPr lang="en-GB" sz="2200" dirty="0" err="1"/>
              <a:t>ShCR’s</a:t>
            </a:r>
            <a:r>
              <a:rPr lang="en-GB" sz="2200" dirty="0"/>
              <a:t> and understand how we can deliver National benefits.</a:t>
            </a:r>
          </a:p>
          <a:p>
            <a:pPr algn="ctr"/>
            <a:r>
              <a:rPr lang="en-GB" sz="2200" dirty="0"/>
              <a:t>I will be more tenacious!</a:t>
            </a:r>
          </a:p>
        </p:txBody>
      </p:sp>
    </p:spTree>
    <p:extLst>
      <p:ext uri="{BB962C8B-B14F-4D97-AF65-F5344CB8AC3E}">
        <p14:creationId xmlns:p14="http://schemas.microsoft.com/office/powerpoint/2010/main" val="1566447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7927" y="6200384"/>
            <a:ext cx="1545867" cy="351076"/>
          </a:xfrm>
          <a:prstGeom prst="rect">
            <a:avLst/>
          </a:prstGeom>
        </p:spPr>
      </p:pic>
      <p:sp>
        <p:nvSpPr>
          <p:cNvPr id="6" name="Rectangle 5">
            <a:extLst>
              <a:ext uri="{FF2B5EF4-FFF2-40B4-BE49-F238E27FC236}">
                <a16:creationId xmlns:a16="http://schemas.microsoft.com/office/drawing/2014/main" id="{3FFC5E00-5CB1-1B2E-AFF0-B207908F3229}"/>
              </a:ext>
            </a:extLst>
          </p:cNvPr>
          <p:cNvSpPr/>
          <p:nvPr/>
        </p:nvSpPr>
        <p:spPr>
          <a:xfrm>
            <a:off x="287776" y="-39831"/>
            <a:ext cx="11904224" cy="707886"/>
          </a:xfrm>
          <a:prstGeom prst="rect">
            <a:avLst/>
          </a:prstGeom>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Q &amp; A</a:t>
            </a:r>
          </a:p>
        </p:txBody>
      </p:sp>
      <p:graphicFrame>
        <p:nvGraphicFramePr>
          <p:cNvPr id="2" name="Table 4">
            <a:extLst>
              <a:ext uri="{FF2B5EF4-FFF2-40B4-BE49-F238E27FC236}">
                <a16:creationId xmlns:a16="http://schemas.microsoft.com/office/drawing/2014/main" id="{25DC3B47-FA7F-B50B-C64E-957E95F3EAF9}"/>
              </a:ext>
            </a:extLst>
          </p:cNvPr>
          <p:cNvGraphicFramePr>
            <a:graphicFrameLocks noGrp="1"/>
          </p:cNvGraphicFramePr>
          <p:nvPr>
            <p:extLst>
              <p:ext uri="{D42A27DB-BD31-4B8C-83A1-F6EECF244321}">
                <p14:modId xmlns:p14="http://schemas.microsoft.com/office/powerpoint/2010/main" val="4055678316"/>
              </p:ext>
            </p:extLst>
          </p:nvPr>
        </p:nvGraphicFramePr>
        <p:xfrm>
          <a:off x="173736" y="889140"/>
          <a:ext cx="11832336" cy="5715457"/>
        </p:xfrm>
        <a:graphic>
          <a:graphicData uri="http://schemas.openxmlformats.org/drawingml/2006/table">
            <a:tbl>
              <a:tblPr firstRow="1" bandRow="1">
                <a:tableStyleId>{5C22544A-7EE6-4342-B048-85BDC9FD1C3A}</a:tableStyleId>
              </a:tblPr>
              <a:tblGrid>
                <a:gridCol w="4056198">
                  <a:extLst>
                    <a:ext uri="{9D8B030D-6E8A-4147-A177-3AD203B41FA5}">
                      <a16:colId xmlns:a16="http://schemas.microsoft.com/office/drawing/2014/main" val="2214455401"/>
                    </a:ext>
                  </a:extLst>
                </a:gridCol>
                <a:gridCol w="7776138">
                  <a:extLst>
                    <a:ext uri="{9D8B030D-6E8A-4147-A177-3AD203B41FA5}">
                      <a16:colId xmlns:a16="http://schemas.microsoft.com/office/drawing/2014/main" val="1500704656"/>
                    </a:ext>
                  </a:extLst>
                </a:gridCol>
              </a:tblGrid>
              <a:tr h="376919">
                <a:tc>
                  <a:txBody>
                    <a:bodyPr/>
                    <a:lstStyle/>
                    <a:p>
                      <a:r>
                        <a:rPr lang="en-GB" dirty="0"/>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2939473"/>
                  </a:ext>
                </a:extLst>
              </a:tr>
              <a:tr h="0">
                <a:tc>
                  <a:txBody>
                    <a:bodyPr/>
                    <a:lstStyle/>
                    <a:p>
                      <a:pPr algn="l" fontAlgn="t"/>
                      <a:r>
                        <a:rPr lang="en-GB" sz="1100" b="0" i="0" u="none" strike="noStrike" dirty="0">
                          <a:effectLst/>
                          <a:latin typeface="+mn-lt"/>
                        </a:rPr>
                        <a:t>Are the 12,000 projects measured all NHS projects, or a cross section of industries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Cross section, UK and international - </a:t>
                      </a:r>
                      <a:r>
                        <a:rPr lang="en-GB" sz="1100" b="0" i="0" u="none" strike="noStrike" cap="none" dirty="0">
                          <a:solidFill>
                            <a:schemeClr val="dk1"/>
                          </a:solidFill>
                          <a:latin typeface="+mn-lt"/>
                          <a:ea typeface="Calibri"/>
                          <a:cs typeface="Calibri"/>
                          <a:sym typeface="Calibri"/>
                        </a:rPr>
                        <a:t>Bent </a:t>
                      </a:r>
                      <a:r>
                        <a:rPr lang="en-GB" sz="1100" b="0" i="0" u="none" strike="noStrike" cap="none" dirty="0" err="1">
                          <a:solidFill>
                            <a:schemeClr val="dk1"/>
                          </a:solidFill>
                          <a:latin typeface="+mn-lt"/>
                          <a:ea typeface="Calibri"/>
                          <a:cs typeface="Calibri"/>
                          <a:sym typeface="Calibri"/>
                        </a:rPr>
                        <a:t>Flyvbjerg</a:t>
                      </a:r>
                      <a:r>
                        <a:rPr lang="en-GB" sz="1100" b="0" i="0" u="none" strike="noStrike" cap="none" dirty="0">
                          <a:solidFill>
                            <a:schemeClr val="dk1"/>
                          </a:solidFill>
                          <a:latin typeface="+mn-lt"/>
                          <a:ea typeface="Calibri"/>
                          <a:cs typeface="Calibri"/>
                          <a:sym typeface="Calibri"/>
                        </a:rPr>
                        <a:t>, 2017, "Introduction: The Iron Law of Megaproject Management," in Bent </a:t>
                      </a:r>
                      <a:r>
                        <a:rPr lang="en-GB" sz="1100" b="0" i="0" u="none" strike="noStrike" cap="none" dirty="0" err="1">
                          <a:solidFill>
                            <a:schemeClr val="dk1"/>
                          </a:solidFill>
                          <a:latin typeface="+mn-lt"/>
                          <a:ea typeface="Calibri"/>
                          <a:cs typeface="Calibri"/>
                          <a:sym typeface="Calibri"/>
                        </a:rPr>
                        <a:t>Flyvbjerg</a:t>
                      </a:r>
                      <a:r>
                        <a:rPr lang="en-GB" sz="1100" b="0" i="0" u="none" strike="noStrike" cap="none" dirty="0">
                          <a:solidFill>
                            <a:schemeClr val="dk1"/>
                          </a:solidFill>
                          <a:latin typeface="+mn-lt"/>
                          <a:ea typeface="Calibri"/>
                          <a:cs typeface="Calibri"/>
                          <a:sym typeface="Calibri"/>
                        </a:rPr>
                        <a:t>, ed., The Oxford Handbook of Megaproject Management (Oxford: Oxford University Press), Chapter 1, pp. 1-18; URL for print version: </a:t>
                      </a:r>
                      <a:r>
                        <a:rPr lang="en-GB" sz="1100" b="0" i="0" u="sng" strike="noStrike" cap="none" dirty="0">
                          <a:solidFill>
                            <a:schemeClr val="dk1"/>
                          </a:solidFill>
                          <a:latin typeface="+mn-lt"/>
                          <a:ea typeface="Calibri"/>
                          <a:cs typeface="Calibri"/>
                          <a:sym typeface="Calibri"/>
                          <a:hlinkClick r:id="rId4">
                            <a:extLst>
                              <a:ext uri="{A12FA001-AC4F-418D-AE19-62706E023703}">
                                <ahyp:hlinkClr xmlns:ahyp="http://schemas.microsoft.com/office/drawing/2018/hyperlinkcolor" val="tx"/>
                              </a:ext>
                            </a:extLst>
                          </a:hlinkClick>
                        </a:rPr>
                        <a:t>http://bit.ly/2bctWZt</a:t>
                      </a:r>
                      <a:endParaRPr lang="en-GB" sz="1100" b="0" i="0" u="none" strike="noStrike" cap="none" dirty="0">
                        <a:solidFill>
                          <a:schemeClr val="dk1"/>
                        </a:solidFill>
                        <a:latin typeface="+mn-lt"/>
                        <a:ea typeface="Calibri"/>
                        <a:cs typeface="Calibri"/>
                        <a:sym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312193"/>
                  </a:ext>
                </a:extLst>
              </a:tr>
              <a:tr h="376919">
                <a:tc>
                  <a:txBody>
                    <a:bodyPr/>
                    <a:lstStyle/>
                    <a:p>
                      <a:pPr algn="l" fontAlgn="t"/>
                      <a:r>
                        <a:rPr lang="en-GB" sz="1100" b="0" i="0" u="none" strike="noStrike" dirty="0">
                          <a:effectLst/>
                          <a:latin typeface="+mn-lt"/>
                        </a:rPr>
                        <a:t>I don't have a problem with measuring benefits for pop health projects. My problem is realising them. Clinicians are paid to work reactively. Pop health requires us to be proactive. How do we square?</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That seems to be more of an ICB funding related question than a benefits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6748"/>
                  </a:ext>
                </a:extLst>
              </a:tr>
              <a:tr h="376919">
                <a:tc>
                  <a:txBody>
                    <a:bodyPr/>
                    <a:lstStyle/>
                    <a:p>
                      <a:pPr algn="l" fontAlgn="t"/>
                      <a:r>
                        <a:rPr lang="en-GB" sz="1100" b="0" i="0" u="none" strike="noStrike">
                          <a:effectLst/>
                          <a:latin typeface="+mn-lt"/>
                        </a:rPr>
                        <a:t>Shouldn’t there be clarity on organisation aspirations and benefits that for that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Yes – benefits should have a direct relationship &amp; demonstrate achievement of organisation objectives/priorities/aims.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644973"/>
                  </a:ext>
                </a:extLst>
              </a:tr>
              <a:tr h="376919">
                <a:tc>
                  <a:txBody>
                    <a:bodyPr/>
                    <a:lstStyle/>
                    <a:p>
                      <a:pPr algn="l" fontAlgn="t"/>
                      <a:r>
                        <a:rPr lang="en-GB" sz="1100" b="0" i="0" u="none" strike="noStrike">
                          <a:effectLst/>
                          <a:latin typeface="+mn-lt"/>
                        </a:rPr>
                        <a:t>In addition you need to have ownership of benefits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Absolutely critical to have named benefits owners who are “invested” in embedding the change so that benefits are optimised and reported.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1422705"/>
                  </a:ext>
                </a:extLst>
              </a:tr>
              <a:tr h="376919">
                <a:tc>
                  <a:txBody>
                    <a:bodyPr/>
                    <a:lstStyle/>
                    <a:p>
                      <a:pPr algn="l" fontAlgn="t"/>
                      <a:r>
                        <a:rPr lang="en-GB" sz="1100" b="0" i="0" u="none" strike="noStrike" dirty="0">
                          <a:effectLst/>
                          <a:latin typeface="+mn-lt"/>
                        </a:rPr>
                        <a:t>With national project such as </a:t>
                      </a:r>
                      <a:r>
                        <a:rPr lang="en-GB" sz="1100" b="0" i="0" u="none" strike="noStrike" dirty="0" err="1">
                          <a:effectLst/>
                          <a:latin typeface="+mn-lt"/>
                        </a:rPr>
                        <a:t>ShCR’s</a:t>
                      </a:r>
                      <a:r>
                        <a:rPr lang="en-GB" sz="1100" b="0" i="0" u="none" strike="noStrike" dirty="0">
                          <a:effectLst/>
                          <a:latin typeface="+mn-lt"/>
                        </a:rPr>
                        <a:t>, why do we all need to have individual benefits strategies with a huge amount of resources used? Wouldn’t it make more sense to have one from the </a:t>
                      </a:r>
                      <a:r>
                        <a:rPr lang="en-GB" sz="1100" b="0" i="0" u="none" strike="noStrike" dirty="0" err="1">
                          <a:effectLst/>
                          <a:latin typeface="+mn-lt"/>
                        </a:rPr>
                        <a:t>center</a:t>
                      </a:r>
                      <a:r>
                        <a:rPr lang="en-GB" sz="1100" b="0" i="0" u="none" strike="noStrike" dirty="0">
                          <a:effectLst/>
                          <a:latin typeface="+mn-lt"/>
                        </a:rPr>
                        <a:t>?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The benefits vary from one local Shared Care Record programme to another based on their local situation and legacy. For example, some areas with mature </a:t>
                      </a:r>
                      <a:r>
                        <a:rPr lang="en-GB" sz="1100" dirty="0" err="1">
                          <a:latin typeface="+mn-lt"/>
                        </a:rPr>
                        <a:t>ShCRs</a:t>
                      </a:r>
                      <a:r>
                        <a:rPr lang="en-GB" sz="1100" dirty="0">
                          <a:latin typeface="+mn-lt"/>
                        </a:rPr>
                        <a:t> may already have realised benefits due to previous local initiatives and investments. Problems experienced prior to implementing the ShCR could be different and the impact on these problems that the ShCR changes bring, could be different. As a result, the benefits opportunity is not evenly distributed across the country or across each benefit area.</a:t>
                      </a:r>
                    </a:p>
                    <a:p>
                      <a:r>
                        <a:rPr lang="en-GB" sz="1100" dirty="0">
                          <a:latin typeface="+mn-lt"/>
                        </a:rPr>
                        <a:t>The majority of ICS had a ShCR prior to the national investment so many programmes are adding in features/user groups rather than an entirely new ShCR.</a:t>
                      </a:r>
                    </a:p>
                    <a:p>
                      <a:r>
                        <a:rPr lang="en-GB" sz="1100" dirty="0">
                          <a:latin typeface="+mn-lt"/>
                        </a:rPr>
                        <a:t>To get around this we’ve provided example benefits with values and methodology in the BART and </a:t>
                      </a:r>
                      <a:r>
                        <a:rPr lang="en-GB" sz="1100" dirty="0" err="1">
                          <a:latin typeface="+mn-lt"/>
                        </a:rPr>
                        <a:t>SoPB</a:t>
                      </a:r>
                      <a:r>
                        <a:rPr lang="en-GB" sz="1100" dirty="0">
                          <a:latin typeface="+mn-lt"/>
                        </a:rPr>
                        <a:t> (BART has more examples). We’ve also detailed some typical benefits and how to measure them in the Benefits in common workbook.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156069"/>
                  </a:ext>
                </a:extLst>
              </a:tr>
              <a:tr h="239399">
                <a:tc>
                  <a:txBody>
                    <a:bodyPr/>
                    <a:lstStyle/>
                    <a:p>
                      <a:pPr algn="l" fontAlgn="t"/>
                      <a:r>
                        <a:rPr lang="en-GB" sz="1100" b="0" i="0" u="none" strike="noStrike" dirty="0">
                          <a:effectLst/>
                          <a:latin typeface="+mn-lt"/>
                        </a:rPr>
                        <a:t>Do you also need to identify the dis-benefits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Yes and to whom the dis-benefit applies, address wherever feasible.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6827019"/>
                  </a:ext>
                </a:extLst>
              </a:tr>
              <a:tr h="376919">
                <a:tc>
                  <a:txBody>
                    <a:bodyPr/>
                    <a:lstStyle/>
                    <a:p>
                      <a:pPr algn="l" fontAlgn="t"/>
                      <a:r>
                        <a:rPr lang="en-GB" sz="1100" b="0" i="0" u="none" strike="noStrike">
                          <a:effectLst/>
                          <a:latin typeface="+mn-lt"/>
                        </a:rPr>
                        <a:t>How do we make large US EPR vendors more responsive? Their speed of change is akin to pre climate change glaciers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Perhaps this could be discussed at the National Programme Directors group or a sub group? We will pass this 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3434187"/>
                  </a:ext>
                </a:extLst>
              </a:tr>
              <a:tr h="376919">
                <a:tc>
                  <a:txBody>
                    <a:bodyPr/>
                    <a:lstStyle/>
                    <a:p>
                      <a:pPr algn="l" fontAlgn="t"/>
                      <a:r>
                        <a:rPr lang="en-GB" sz="1100" b="0" i="0" u="none" strike="noStrike" dirty="0">
                          <a:effectLst/>
                          <a:latin typeface="+mn-lt"/>
                        </a:rPr>
                        <a:t>Some GPs are concerned that what benefits we identify affect their bottom line as SMEs. How have delegates approached this with LMCs or PCNs?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Perhaps this could be discussed at the National Programme Directors group or a sub group? We will pass this on.</a:t>
                      </a:r>
                    </a:p>
                    <a:p>
                      <a:endParaRPr lang="en-GB" sz="11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1623168"/>
                  </a:ext>
                </a:extLst>
              </a:tr>
              <a:tr h="376919">
                <a:tc>
                  <a:txBody>
                    <a:bodyPr/>
                    <a:lstStyle/>
                    <a:p>
                      <a:pPr algn="l" fontAlgn="t"/>
                      <a:r>
                        <a:rPr lang="en-GB" sz="1100" b="0" i="0" u="none" strike="noStrike">
                          <a:effectLst/>
                          <a:latin typeface="+mn-lt"/>
                        </a:rPr>
                        <a:t>Where should benefits sit in the ICB? Is it better to sit in digital, commissioning or finance function?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Depends on your ICB and where you’ve got the best understanding of benefits and “buy in” to doing it properly across your portfolio. Whomever is likely to be most supportive and has the “clout” to make it happen.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3216683"/>
                  </a:ext>
                </a:extLst>
              </a:tr>
              <a:tr h="231288">
                <a:tc>
                  <a:txBody>
                    <a:bodyPr/>
                    <a:lstStyle/>
                    <a:p>
                      <a:pPr algn="l" fontAlgn="t"/>
                      <a:r>
                        <a:rPr lang="en-GB" sz="1100" b="0" i="0" u="none" strike="noStrike" dirty="0">
                          <a:effectLst/>
                          <a:latin typeface="+mn-lt"/>
                        </a:rPr>
                        <a:t>Who leads the staff engagement workshops for benefits? Clinically led or digital?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Shared, if you’re talking to a group of clinicians. Ideally the Benefits lead plus a senior person relevant to the workshop stakeholder group so that a representative group are invited and are involved in the workshop.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6729308"/>
                  </a:ext>
                </a:extLst>
              </a:tr>
            </a:tbl>
          </a:graphicData>
        </a:graphic>
      </p:graphicFrame>
    </p:spTree>
    <p:extLst>
      <p:ext uri="{BB962C8B-B14F-4D97-AF65-F5344CB8AC3E}">
        <p14:creationId xmlns:p14="http://schemas.microsoft.com/office/powerpoint/2010/main" val="238651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err="1">
                <a:solidFill>
                  <a:schemeClr val="bg1"/>
                </a:solidFill>
                <a:latin typeface="Arial" panose="020B0604020202020204" pitchFamily="34" charset="0"/>
                <a:cs typeface="Arial" panose="020B0604020202020204" pitchFamily="34" charset="0"/>
              </a:rPr>
              <a:t>Menti</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pic>
        <p:nvPicPr>
          <p:cNvPr id="7" name="Picture 6">
            <a:extLst>
              <a:ext uri="{FF2B5EF4-FFF2-40B4-BE49-F238E27FC236}">
                <a16:creationId xmlns:a16="http://schemas.microsoft.com/office/drawing/2014/main" id="{AAF145CC-0A43-2C1D-3CA2-1B43D19B74E8}"/>
              </a:ext>
            </a:extLst>
          </p:cNvPr>
          <p:cNvPicPr>
            <a:picLocks noChangeAspect="1"/>
          </p:cNvPicPr>
          <p:nvPr/>
        </p:nvPicPr>
        <p:blipFill>
          <a:blip r:embed="rId4"/>
          <a:stretch>
            <a:fillRect/>
          </a:stretch>
        </p:blipFill>
        <p:spPr>
          <a:xfrm>
            <a:off x="1453278" y="983293"/>
            <a:ext cx="9285444" cy="5174268"/>
          </a:xfrm>
          <a:prstGeom prst="rect">
            <a:avLst/>
          </a:prstGeom>
        </p:spPr>
      </p:pic>
    </p:spTree>
    <p:extLst>
      <p:ext uri="{BB962C8B-B14F-4D97-AF65-F5344CB8AC3E}">
        <p14:creationId xmlns:p14="http://schemas.microsoft.com/office/powerpoint/2010/main" val="4186276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209549"/>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7927" y="6200384"/>
            <a:ext cx="1545867" cy="351076"/>
          </a:xfrm>
          <a:prstGeom prst="rect">
            <a:avLst/>
          </a:prstGeom>
        </p:spPr>
      </p:pic>
      <p:sp>
        <p:nvSpPr>
          <p:cNvPr id="6" name="Rectangle 5">
            <a:extLst>
              <a:ext uri="{FF2B5EF4-FFF2-40B4-BE49-F238E27FC236}">
                <a16:creationId xmlns:a16="http://schemas.microsoft.com/office/drawing/2014/main" id="{3FFC5E00-5CB1-1B2E-AFF0-B207908F3229}"/>
              </a:ext>
            </a:extLst>
          </p:cNvPr>
          <p:cNvSpPr/>
          <p:nvPr/>
        </p:nvSpPr>
        <p:spPr>
          <a:xfrm>
            <a:off x="287776" y="-39831"/>
            <a:ext cx="11904224" cy="707886"/>
          </a:xfrm>
          <a:prstGeom prst="rect">
            <a:avLst/>
          </a:prstGeom>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Q &amp; A</a:t>
            </a:r>
          </a:p>
        </p:txBody>
      </p:sp>
      <p:graphicFrame>
        <p:nvGraphicFramePr>
          <p:cNvPr id="2" name="Table 4">
            <a:extLst>
              <a:ext uri="{FF2B5EF4-FFF2-40B4-BE49-F238E27FC236}">
                <a16:creationId xmlns:a16="http://schemas.microsoft.com/office/drawing/2014/main" id="{25DC3B47-FA7F-B50B-C64E-957E95F3EAF9}"/>
              </a:ext>
            </a:extLst>
          </p:cNvPr>
          <p:cNvGraphicFramePr>
            <a:graphicFrameLocks noGrp="1"/>
          </p:cNvGraphicFramePr>
          <p:nvPr>
            <p:extLst>
              <p:ext uri="{D42A27DB-BD31-4B8C-83A1-F6EECF244321}">
                <p14:modId xmlns:p14="http://schemas.microsoft.com/office/powerpoint/2010/main" val="730231117"/>
              </p:ext>
            </p:extLst>
          </p:nvPr>
        </p:nvGraphicFramePr>
        <p:xfrm>
          <a:off x="173736" y="889140"/>
          <a:ext cx="11859768" cy="3758387"/>
        </p:xfrm>
        <a:graphic>
          <a:graphicData uri="http://schemas.openxmlformats.org/drawingml/2006/table">
            <a:tbl>
              <a:tblPr firstRow="1" bandRow="1">
                <a:tableStyleId>{5C22544A-7EE6-4342-B048-85BDC9FD1C3A}</a:tableStyleId>
              </a:tblPr>
              <a:tblGrid>
                <a:gridCol w="4987111">
                  <a:extLst>
                    <a:ext uri="{9D8B030D-6E8A-4147-A177-3AD203B41FA5}">
                      <a16:colId xmlns:a16="http://schemas.microsoft.com/office/drawing/2014/main" val="2214455401"/>
                    </a:ext>
                  </a:extLst>
                </a:gridCol>
                <a:gridCol w="6872657">
                  <a:extLst>
                    <a:ext uri="{9D8B030D-6E8A-4147-A177-3AD203B41FA5}">
                      <a16:colId xmlns:a16="http://schemas.microsoft.com/office/drawing/2014/main" val="1500704656"/>
                    </a:ext>
                  </a:extLst>
                </a:gridCol>
              </a:tblGrid>
              <a:tr h="376919">
                <a:tc>
                  <a:txBody>
                    <a:bodyPr/>
                    <a:lstStyle/>
                    <a:p>
                      <a:r>
                        <a:rPr lang="en-GB" dirty="0"/>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2939473"/>
                  </a:ext>
                </a:extLst>
              </a:tr>
              <a:tr h="376919">
                <a:tc>
                  <a:txBody>
                    <a:bodyPr/>
                    <a:lstStyle/>
                    <a:p>
                      <a:pPr algn="l" fontAlgn="t"/>
                      <a:r>
                        <a:rPr lang="en-GB" sz="1100" b="0" i="0" u="none" strike="noStrike" dirty="0">
                          <a:effectLst/>
                          <a:latin typeface="+mn-lt"/>
                        </a:rPr>
                        <a:t>Jae, I like your slide on keeping it simple, who did you ask at your trusts for a single benefit?</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I targeted onboarding organisations, which we then prioritised to those that are most interested -  the benefits leads were Operational &amp; Programme Managers, we asked for the highest value benefit, documented as well as possible for the appropriate user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9911721"/>
                  </a:ext>
                </a:extLst>
              </a:tr>
              <a:tr h="376919">
                <a:tc>
                  <a:txBody>
                    <a:bodyPr/>
                    <a:lstStyle/>
                    <a:p>
                      <a:pPr algn="l" fontAlgn="t"/>
                      <a:r>
                        <a:rPr lang="en-GB" sz="1100" b="0" i="0" u="none" strike="noStrike">
                          <a:effectLst/>
                          <a:latin typeface="+mn-lt"/>
                        </a:rPr>
                        <a:t>How complete is your EPACCS dataset? i.e. how good are we at identifying people who might be at the end of their life? Once identified, how good are we at completing at electronic care plan?</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Comparison against National Dataset. It’s a range, affected by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7395340"/>
                  </a:ext>
                </a:extLst>
              </a:tr>
              <a:tr h="376919">
                <a:tc>
                  <a:txBody>
                    <a:bodyPr/>
                    <a:lstStyle/>
                    <a:p>
                      <a:pPr algn="l" fontAlgn="t"/>
                      <a:r>
                        <a:rPr lang="en-GB" sz="1100" b="0" i="0" u="none" strike="noStrike">
                          <a:effectLst/>
                          <a:latin typeface="+mn-lt"/>
                        </a:rPr>
                        <a:t>How do you account for the fact that people's PPD may change, even in the last few hours of life?</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Local query/process. Timely data entry and sharing is the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3926007"/>
                  </a:ext>
                </a:extLst>
              </a:tr>
              <a:tr h="376919">
                <a:tc>
                  <a:txBody>
                    <a:bodyPr/>
                    <a:lstStyle/>
                    <a:p>
                      <a:pPr algn="l" fontAlgn="t"/>
                      <a:r>
                        <a:rPr lang="en-GB" sz="1100" b="0" i="0" u="none" strike="noStrike" dirty="0">
                          <a:effectLst/>
                          <a:latin typeface="+mn-lt"/>
                        </a:rPr>
                        <a:t>DNACPR forms , is there a consistency in how the documents look? </a:t>
                      </a:r>
                      <a:r>
                        <a:rPr lang="en-GB" sz="1100" b="0" i="0" u="none" strike="noStrike" dirty="0" err="1">
                          <a:effectLst/>
                          <a:latin typeface="+mn-lt"/>
                        </a:rPr>
                        <a:t>Eg</a:t>
                      </a:r>
                      <a:r>
                        <a:rPr lang="en-GB" sz="1100" b="0" i="0" u="none" strike="noStrike" dirty="0">
                          <a:effectLst/>
                          <a:latin typeface="+mn-lt"/>
                        </a:rPr>
                        <a:t> deciding right , RESPECT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Perhaps this could be discussed at the National Programme Directors group or a sub group? We will pass this on.</a:t>
                      </a:r>
                    </a:p>
                    <a:p>
                      <a:endParaRPr lang="en-GB" sz="1100" dirty="0">
                        <a:solidFill>
                          <a:srgbClr val="0563C1"/>
                        </a:solidFill>
                        <a:latin typeface="+mn-lt"/>
                        <a:hlinkClick r:id="rId4">
                          <a:extLst>
                            <a:ext uri="{A12FA001-AC4F-418D-AE19-62706E023703}">
                              <ahyp:hlinkClr xmlns:ahyp="http://schemas.microsoft.com/office/drawing/2018/hyperlinkcolor" val="tx"/>
                            </a:ext>
                          </a:extLst>
                        </a:hlinkClick>
                      </a:endParaRPr>
                    </a:p>
                    <a:p>
                      <a:r>
                        <a:rPr lang="en-GB" sz="1100" dirty="0">
                          <a:solidFill>
                            <a:srgbClr val="0563C1"/>
                          </a:solidFill>
                          <a:latin typeface="+mn-lt"/>
                          <a:hlinkClick r:id="rId4">
                            <a:extLst>
                              <a:ext uri="{A12FA001-AC4F-418D-AE19-62706E023703}">
                                <ahyp:hlinkClr xmlns:ahyp="http://schemas.microsoft.com/office/drawing/2018/hyperlinkcolor" val="tx"/>
                              </a:ext>
                            </a:extLst>
                          </a:hlinkClick>
                        </a:rPr>
                        <a:t>https://www.england.nhs.uk/wp-content/uploads/2022/02/ambitions-for-palliative-and-end-of-life-care-2nd-edition.pdf</a:t>
                      </a:r>
                      <a:r>
                        <a:rPr lang="en-GB" sz="1100" dirty="0">
                          <a:latin typeface="+mn-lt"/>
                        </a:rPr>
                        <a:t> </a:t>
                      </a:r>
                    </a:p>
                    <a:p>
                      <a:r>
                        <a:rPr lang="en-GB" sz="1100" dirty="0">
                          <a:latin typeface="+mn-lt"/>
                        </a:rPr>
                        <a:t>and</a:t>
                      </a:r>
                    </a:p>
                    <a:p>
                      <a:r>
                        <a:rPr lang="en-GB" sz="1100" dirty="0">
                          <a:hlinkClick r:id="rId5"/>
                        </a:rPr>
                        <a:t>Publication: Decisions relating to cardiopulmonary resuscitation (3rd edition - 1st revision) | Resuscitation Council UK</a:t>
                      </a:r>
                      <a:endParaRPr lang="en-GB" sz="11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95053"/>
                  </a:ext>
                </a:extLst>
              </a:tr>
              <a:tr h="376919">
                <a:tc>
                  <a:txBody>
                    <a:bodyPr/>
                    <a:lstStyle/>
                    <a:p>
                      <a:pPr algn="l" fontAlgn="t"/>
                      <a:r>
                        <a:rPr lang="en-GB" sz="1100" b="0" i="0" u="none" strike="noStrike">
                          <a:effectLst/>
                          <a:latin typeface="+mn-lt"/>
                        </a:rPr>
                        <a:t>When sharing DNACPRs , does all connected providers share them or is there a clinical risk noted where there are gaps in case of assumptions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Share2Care uses the GP record of the DNACPR status, as the final version of the truth.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959287"/>
                  </a:ext>
                </a:extLst>
              </a:tr>
              <a:tr h="376919">
                <a:tc>
                  <a:txBody>
                    <a:bodyPr/>
                    <a:lstStyle/>
                    <a:p>
                      <a:pPr algn="l" fontAlgn="t"/>
                      <a:r>
                        <a:rPr lang="en-GB" sz="1100" b="0" i="0" u="none" strike="noStrike" dirty="0">
                          <a:effectLst/>
                          <a:latin typeface="+mn-lt"/>
                        </a:rPr>
                        <a:t>Does the ambulance service base their decisions on </a:t>
                      </a:r>
                      <a:r>
                        <a:rPr lang="en-GB" sz="1100" b="0" i="0" u="none" strike="noStrike">
                          <a:effectLst/>
                          <a:latin typeface="+mn-lt"/>
                        </a:rPr>
                        <a:t>the DNAR </a:t>
                      </a:r>
                      <a:r>
                        <a:rPr lang="en-GB" sz="1100" b="0" i="0" u="none" strike="noStrike" dirty="0">
                          <a:effectLst/>
                          <a:latin typeface="+mn-lt"/>
                        </a:rPr>
                        <a:t>form being on the shared record or do they also need to see a hard copy ?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latin typeface="+mn-lt"/>
                        </a:rPr>
                        <a:t>NWAS uses the </a:t>
                      </a:r>
                      <a:r>
                        <a:rPr lang="en-GB" sz="1100" dirty="0" err="1">
                          <a:latin typeface="+mn-lt"/>
                        </a:rPr>
                        <a:t>ShCR</a:t>
                      </a:r>
                      <a:r>
                        <a:rPr lang="en-GB" sz="1100" dirty="0">
                          <a:latin typeface="+mn-lt"/>
                        </a:rPr>
                        <a:t>, the </a:t>
                      </a:r>
                      <a:r>
                        <a:rPr lang="en-GB" sz="1100" dirty="0" err="1">
                          <a:latin typeface="+mn-lt"/>
                        </a:rPr>
                        <a:t>informtion</a:t>
                      </a:r>
                      <a:r>
                        <a:rPr lang="en-GB" sz="1100" dirty="0">
                          <a:latin typeface="+mn-lt"/>
                        </a:rPr>
                        <a:t> may be relayed back to them via the control centre, they do not need to see a hard copy.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5038221"/>
                  </a:ext>
                </a:extLst>
              </a:tr>
            </a:tbl>
          </a:graphicData>
        </a:graphic>
      </p:graphicFrame>
    </p:spTree>
    <p:extLst>
      <p:ext uri="{BB962C8B-B14F-4D97-AF65-F5344CB8AC3E}">
        <p14:creationId xmlns:p14="http://schemas.microsoft.com/office/powerpoint/2010/main" val="3444658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9AC02-E713-694C-B5FD-60358555068B}"/>
              </a:ext>
            </a:extLst>
          </p:cNvPr>
          <p:cNvSpPr txBox="1"/>
          <p:nvPr/>
        </p:nvSpPr>
        <p:spPr>
          <a:xfrm>
            <a:off x="692908" y="3289885"/>
            <a:ext cx="10577584" cy="3293209"/>
          </a:xfrm>
          <a:prstGeom prst="rect">
            <a:avLst/>
          </a:prstGeom>
          <a:noFill/>
        </p:spPr>
        <p:txBody>
          <a:bodyPr wrap="square" rtlCol="0">
            <a:spAutoFit/>
          </a:bodyPr>
          <a:lstStyle/>
          <a:p>
            <a:pPr algn="ctr" rtl="0" fontAlgn="base"/>
            <a:r>
              <a:rPr lang="en-GB" sz="3200" b="0" i="0" u="none" strike="noStrike" dirty="0">
                <a:solidFill>
                  <a:srgbClr val="FFFFFF"/>
                </a:solidFill>
                <a:effectLst/>
                <a:latin typeface="Arial" panose="020B0604020202020204" pitchFamily="34" charset="0"/>
              </a:rPr>
              <a:t>Thank you for your attendance and participation</a:t>
            </a:r>
            <a:r>
              <a:rPr lang="en-US" sz="3200" b="0" i="0" dirty="0">
                <a:solidFill>
                  <a:srgbClr val="000000"/>
                </a:solidFill>
                <a:effectLst/>
                <a:latin typeface="Arial" panose="020B0604020202020204" pitchFamily="34" charset="0"/>
              </a:rPr>
              <a:t>​</a:t>
            </a:r>
            <a:endParaRPr lang="en-US" sz="3200" b="0" i="0" dirty="0">
              <a:solidFill>
                <a:srgbClr val="000000"/>
              </a:solidFill>
              <a:effectLst/>
              <a:latin typeface="Segoe UI" panose="020B0502040204020203" pitchFamily="34" charset="0"/>
            </a:endParaRPr>
          </a:p>
          <a:p>
            <a:pPr rtl="0" fontAlgn="base"/>
            <a:r>
              <a:rPr lang="en-US" sz="3200" b="0" i="0" dirty="0">
                <a:solidFill>
                  <a:srgbClr val="000000"/>
                </a:solidFill>
                <a:effectLst/>
                <a:latin typeface="Arial" panose="020B0604020202020204" pitchFamily="34" charset="0"/>
              </a:rPr>
              <a:t>​</a:t>
            </a:r>
          </a:p>
          <a:p>
            <a:pPr rtl="0" fontAlgn="base"/>
            <a:r>
              <a:rPr lang="en-GB" sz="2400" dirty="0">
                <a:solidFill>
                  <a:schemeClr val="bg1"/>
                </a:solidFill>
                <a:latin typeface="Arial"/>
                <a:cs typeface="Arial"/>
              </a:rPr>
              <a:t>Jackie Bell, </a:t>
            </a:r>
            <a:r>
              <a:rPr lang="en-GB" sz="2400" u="sng" dirty="0">
                <a:solidFill>
                  <a:schemeClr val="bg1"/>
                </a:solidFill>
                <a:latin typeface="Arial"/>
                <a:cs typeface="Arial"/>
              </a:rPr>
              <a:t>jackie.bell8@nhs.net</a:t>
            </a:r>
            <a:endParaRPr lang="en-GB" sz="2400" dirty="0">
              <a:solidFill>
                <a:schemeClr val="bg1"/>
              </a:solidFill>
              <a:latin typeface="Arial"/>
              <a:cs typeface="Arial"/>
            </a:endParaRPr>
          </a:p>
          <a:p>
            <a:r>
              <a:rPr lang="en-GB" sz="2400" dirty="0">
                <a:solidFill>
                  <a:schemeClr val="bg1"/>
                </a:solidFill>
                <a:latin typeface="Arial"/>
                <a:cs typeface="Arial"/>
              </a:rPr>
              <a:t>Gareth Curt, </a:t>
            </a:r>
            <a:r>
              <a:rPr lang="en-GB" sz="2400" u="sng" dirty="0">
                <a:solidFill>
                  <a:schemeClr val="bg1"/>
                </a:solidFill>
                <a:latin typeface="Arial"/>
                <a:cs typeface="Arial"/>
              </a:rPr>
              <a:t>gareth.curt@nhs.net</a:t>
            </a:r>
          </a:p>
          <a:p>
            <a:r>
              <a:rPr lang="en-GB" sz="2400" dirty="0">
                <a:solidFill>
                  <a:schemeClr val="bg1"/>
                </a:solidFill>
                <a:latin typeface="Arial"/>
                <a:cs typeface="Arial"/>
              </a:rPr>
              <a:t>Jae Richardson, </a:t>
            </a:r>
            <a:r>
              <a:rPr lang="en-GB" sz="24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jae.richardson@alderhey.nhs.uk</a:t>
            </a:r>
            <a:endParaRPr lang="en-GB" sz="2400" dirty="0">
              <a:solidFill>
                <a:schemeClr val="bg1"/>
              </a:solidFill>
              <a:latin typeface="Arial" panose="020B0604020202020204" pitchFamily="34" charset="0"/>
              <a:cs typeface="Arial" panose="020B0604020202020204" pitchFamily="34" charset="0"/>
            </a:endParaRPr>
          </a:p>
          <a:p>
            <a:r>
              <a:rPr lang="en-GB" sz="2400" dirty="0">
                <a:solidFill>
                  <a:schemeClr val="bg1"/>
                </a:solidFill>
                <a:latin typeface="Arial" panose="020B0604020202020204" pitchFamily="34" charset="0"/>
                <a:cs typeface="Arial" panose="020B0604020202020204" pitchFamily="34" charset="0"/>
              </a:rPr>
              <a:t>Dr Paula Bennett, </a:t>
            </a:r>
            <a:r>
              <a:rPr lang="en-GB" sz="24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paula.bennett@nhs.net</a:t>
            </a:r>
            <a:endParaRPr lang="en-GB" sz="2400" dirty="0">
              <a:solidFill>
                <a:schemeClr val="bg1"/>
              </a:solidFill>
              <a:latin typeface="Arial" panose="020B0604020202020204" pitchFamily="34" charset="0"/>
              <a:cs typeface="Arial" panose="020B0604020202020204" pitchFamily="34" charset="0"/>
            </a:endParaRPr>
          </a:p>
          <a:p>
            <a:r>
              <a:rPr lang="en-GB" sz="2400" dirty="0">
                <a:solidFill>
                  <a:schemeClr val="bg1"/>
                </a:solidFill>
                <a:latin typeface="Arial" panose="020B0604020202020204" pitchFamily="34" charset="0"/>
                <a:cs typeface="Arial" panose="020B0604020202020204" pitchFamily="34" charset="0"/>
              </a:rPr>
              <a:t>David Grigsby, </a:t>
            </a:r>
            <a:r>
              <a:rPr lang="sv-SE" sz="24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david.grigsby@graphnethealth.com</a:t>
            </a:r>
            <a:r>
              <a:rPr lang="sv-SE" sz="2400" dirty="0">
                <a:solidFill>
                  <a:schemeClr val="bg1"/>
                </a:solidFill>
                <a:latin typeface="Arial" panose="020B0604020202020204" pitchFamily="34" charset="0"/>
                <a:cs typeface="Arial" panose="020B0604020202020204" pitchFamily="34" charset="0"/>
              </a:rPr>
              <a:t> </a:t>
            </a:r>
            <a:endParaRPr lang="en-GB"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5024" y="1029887"/>
            <a:ext cx="2844955" cy="656528"/>
          </a:xfrm>
          <a:prstGeom prst="rect">
            <a:avLst/>
          </a:prstGeom>
        </p:spPr>
      </p:pic>
      <p:pic>
        <p:nvPicPr>
          <p:cNvPr id="4" name="Picture 3" descr="A person wearing a uniform&#10;&#10;Description automatically generated with low confidence">
            <a:extLst>
              <a:ext uri="{FF2B5EF4-FFF2-40B4-BE49-F238E27FC236}">
                <a16:creationId xmlns:a16="http://schemas.microsoft.com/office/drawing/2014/main" id="{36124A79-1056-5ADC-E097-C7E1277A7EAF}"/>
              </a:ext>
            </a:extLst>
          </p:cNvPr>
          <p:cNvPicPr>
            <a:picLocks noChangeAspect="1"/>
          </p:cNvPicPr>
          <p:nvPr/>
        </p:nvPicPr>
        <p:blipFill>
          <a:blip r:embed="rId7"/>
          <a:stretch>
            <a:fillRect/>
          </a:stretch>
        </p:blipFill>
        <p:spPr>
          <a:xfrm>
            <a:off x="8132023" y="360560"/>
            <a:ext cx="2536418" cy="2651709"/>
          </a:xfrm>
          <a:prstGeom prst="rect">
            <a:avLst/>
          </a:prstGeom>
        </p:spPr>
      </p:pic>
      <p:sp>
        <p:nvSpPr>
          <p:cNvPr id="3" name="Speech Bubble: Rectangle with Corners Rounded 2">
            <a:extLst>
              <a:ext uri="{FF2B5EF4-FFF2-40B4-BE49-F238E27FC236}">
                <a16:creationId xmlns:a16="http://schemas.microsoft.com/office/drawing/2014/main" id="{BAF22E01-E466-B652-3CAD-A8F3CD799213}"/>
              </a:ext>
            </a:extLst>
          </p:cNvPr>
          <p:cNvSpPr/>
          <p:nvPr/>
        </p:nvSpPr>
        <p:spPr>
          <a:xfrm>
            <a:off x="5510463" y="1576137"/>
            <a:ext cx="2117558" cy="770022"/>
          </a:xfrm>
          <a:prstGeom prst="wedgeRoundRectCallout">
            <a:avLst>
              <a:gd name="adj1" fmla="val 73486"/>
              <a:gd name="adj2" fmla="val -3885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Your Benefits Lead needs you!</a:t>
            </a:r>
          </a:p>
        </p:txBody>
      </p:sp>
    </p:spTree>
    <p:extLst>
      <p:ext uri="{BB962C8B-B14F-4D97-AF65-F5344CB8AC3E}">
        <p14:creationId xmlns:p14="http://schemas.microsoft.com/office/powerpoint/2010/main" val="154989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err="1">
                <a:solidFill>
                  <a:schemeClr val="bg1"/>
                </a:solidFill>
                <a:latin typeface="Arial" panose="020B0604020202020204" pitchFamily="34" charset="0"/>
                <a:cs typeface="Arial" panose="020B0604020202020204" pitchFamily="34" charset="0"/>
              </a:rPr>
              <a:t>Menti</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pic>
        <p:nvPicPr>
          <p:cNvPr id="7" name="Picture 6">
            <a:extLst>
              <a:ext uri="{FF2B5EF4-FFF2-40B4-BE49-F238E27FC236}">
                <a16:creationId xmlns:a16="http://schemas.microsoft.com/office/drawing/2014/main" id="{3ACB6F0D-3F17-4DB6-C487-0FCACA328B52}"/>
              </a:ext>
            </a:extLst>
          </p:cNvPr>
          <p:cNvPicPr>
            <a:picLocks noChangeAspect="1"/>
          </p:cNvPicPr>
          <p:nvPr/>
        </p:nvPicPr>
        <p:blipFill>
          <a:blip r:embed="rId4"/>
          <a:stretch>
            <a:fillRect/>
          </a:stretch>
        </p:blipFill>
        <p:spPr>
          <a:xfrm>
            <a:off x="1502484" y="983293"/>
            <a:ext cx="9187032" cy="5173924"/>
          </a:xfrm>
          <a:prstGeom prst="rect">
            <a:avLst/>
          </a:prstGeom>
        </p:spPr>
      </p:pic>
    </p:spTree>
    <p:extLst>
      <p:ext uri="{BB962C8B-B14F-4D97-AF65-F5344CB8AC3E}">
        <p14:creationId xmlns:p14="http://schemas.microsoft.com/office/powerpoint/2010/main" val="2715039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a:solidFill>
                  <a:prstClr val="white"/>
                </a:solidFill>
                <a:latin typeface="Arial" panose="020B0604020202020204" pitchFamily="34" charset="0"/>
                <a:cs typeface="Arial" panose="020B0604020202020204" pitchFamily="34" charset="0"/>
              </a:rPr>
              <a:t>Why?</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337268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295142" y="232240"/>
            <a:ext cx="10325233" cy="707886"/>
          </a:xfrm>
          <a:prstGeom prst="rect">
            <a:avLst/>
          </a:prstGeom>
        </p:spPr>
        <p:txBody>
          <a:bodyPr wrap="square">
            <a:spAutoFit/>
          </a:bodyPr>
          <a:lstStyle/>
          <a:p>
            <a:r>
              <a:rPr lang="en-US" sz="4000" b="1" dirty="0" err="1">
                <a:solidFill>
                  <a:schemeClr val="bg1"/>
                </a:solidFill>
                <a:latin typeface="Arial" panose="020B0604020202020204" pitchFamily="34" charset="0"/>
                <a:cs typeface="Arial" panose="020B0604020202020204" pitchFamily="34" charset="0"/>
              </a:rPr>
              <a:t>Menti</a:t>
            </a:r>
            <a:endParaRPr lang="en-US" sz="40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pic>
        <p:nvPicPr>
          <p:cNvPr id="7" name="Picture 6">
            <a:extLst>
              <a:ext uri="{FF2B5EF4-FFF2-40B4-BE49-F238E27FC236}">
                <a16:creationId xmlns:a16="http://schemas.microsoft.com/office/drawing/2014/main" id="{0BA01454-8B50-F53F-1DDC-C011442C323C}"/>
              </a:ext>
            </a:extLst>
          </p:cNvPr>
          <p:cNvPicPr>
            <a:picLocks noChangeAspect="1"/>
          </p:cNvPicPr>
          <p:nvPr/>
        </p:nvPicPr>
        <p:blipFill>
          <a:blip r:embed="rId4"/>
          <a:stretch>
            <a:fillRect/>
          </a:stretch>
        </p:blipFill>
        <p:spPr>
          <a:xfrm>
            <a:off x="1482852" y="983293"/>
            <a:ext cx="9226296" cy="5235193"/>
          </a:xfrm>
          <a:prstGeom prst="rect">
            <a:avLst/>
          </a:prstGeom>
        </p:spPr>
      </p:pic>
      <p:pic>
        <p:nvPicPr>
          <p:cNvPr id="6" name="Graphic 5" descr="Tick with solid fill">
            <a:extLst>
              <a:ext uri="{FF2B5EF4-FFF2-40B4-BE49-F238E27FC236}">
                <a16:creationId xmlns:a16="http://schemas.microsoft.com/office/drawing/2014/main" id="{47DFCF34-623E-19EA-3BD1-E84035B4AB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6247" y="5011419"/>
            <a:ext cx="914400" cy="914400"/>
          </a:xfrm>
          <a:prstGeom prst="rect">
            <a:avLst/>
          </a:prstGeom>
        </p:spPr>
      </p:pic>
    </p:spTree>
    <p:extLst>
      <p:ext uri="{BB962C8B-B14F-4D97-AF65-F5344CB8AC3E}">
        <p14:creationId xmlns:p14="http://schemas.microsoft.com/office/powerpoint/2010/main" val="393816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4">
            <a:extLst>
              <a:ext uri="{FF2B5EF4-FFF2-40B4-BE49-F238E27FC236}">
                <a16:creationId xmlns:a16="http://schemas.microsoft.com/office/drawing/2014/main" id="{4FD6C1D3-72F3-304D-8C0B-70059322FA2E}"/>
              </a:ext>
            </a:extLst>
          </p:cNvPr>
          <p:cNvSpPr/>
          <p:nvPr/>
        </p:nvSpPr>
        <p:spPr>
          <a:xfrm>
            <a:off x="79372" y="204312"/>
            <a:ext cx="12033257" cy="646331"/>
          </a:xfrm>
          <a:prstGeom prst="rect">
            <a:avLst/>
          </a:prstGeom>
        </p:spPr>
        <p:txBody>
          <a:bodyPr wrap="square">
            <a:spAutoFit/>
          </a:bodyPr>
          <a:lstStyle/>
          <a:p>
            <a:r>
              <a:rPr lang="en-GB" sz="3600" b="1">
                <a:solidFill>
                  <a:schemeClr val="bg1"/>
                </a:solidFill>
                <a:latin typeface="Arial" panose="020B0604020202020204" pitchFamily="34" charset="0"/>
                <a:cs typeface="Arial" panose="020B0604020202020204" pitchFamily="34" charset="0"/>
              </a:rPr>
              <a:t>Why do we need Benefits Realisation Management?</a:t>
            </a:r>
            <a:endParaRPr lang="en-US" sz="3600" b="1">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F177029D-0598-BE30-10E2-51E9DF120F2F}"/>
              </a:ext>
            </a:extLst>
          </p:cNvPr>
          <p:cNvSpPr/>
          <p:nvPr/>
        </p:nvSpPr>
        <p:spPr>
          <a:xfrm>
            <a:off x="313918" y="2789919"/>
            <a:ext cx="5248325" cy="754484"/>
          </a:xfrm>
          <a:prstGeom prst="wedgeRoundRectCallout">
            <a:avLst>
              <a:gd name="adj1" fmla="val -31250"/>
              <a:gd name="adj2" fmla="val 7064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dk1"/>
              </a:solidFill>
              <a:latin typeface="Arial"/>
              <a:ea typeface="Arial"/>
              <a:cs typeface="Arial"/>
              <a:sym typeface="Arial"/>
            </a:endParaRPr>
          </a:p>
          <a:p>
            <a:pPr algn="ctr"/>
            <a:r>
              <a:rPr lang="en-GB" i="1">
                <a:solidFill>
                  <a:schemeClr val="bg1"/>
                </a:solidFill>
                <a:ea typeface="Arial"/>
                <a:cs typeface="Arial"/>
                <a:sym typeface="Arial"/>
              </a:rPr>
              <a:t>“38% of respondents in one survey openly admitted to overstating benefits to get funding.” </a:t>
            </a:r>
          </a:p>
          <a:p>
            <a:pPr algn="ctr"/>
            <a:endParaRPr lang="en-GB"/>
          </a:p>
        </p:txBody>
      </p:sp>
      <p:sp>
        <p:nvSpPr>
          <p:cNvPr id="8" name="Speech Bubble: Rectangle with Corners Rounded 7">
            <a:extLst>
              <a:ext uri="{FF2B5EF4-FFF2-40B4-BE49-F238E27FC236}">
                <a16:creationId xmlns:a16="http://schemas.microsoft.com/office/drawing/2014/main" id="{009CF043-6EF7-D2C2-E99B-6F7D23C66ED9}"/>
              </a:ext>
            </a:extLst>
          </p:cNvPr>
          <p:cNvSpPr/>
          <p:nvPr/>
        </p:nvSpPr>
        <p:spPr>
          <a:xfrm>
            <a:off x="6096001" y="2789919"/>
            <a:ext cx="5583248" cy="978445"/>
          </a:xfrm>
          <a:prstGeom prst="wedgeRoundRectCallout">
            <a:avLst>
              <a:gd name="adj1" fmla="val -33470"/>
              <a:gd name="adj2" fmla="val 71109"/>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solidFill>
                  <a:schemeClr val="bg1"/>
                </a:solidFill>
                <a:ea typeface="Arial"/>
                <a:cs typeface="Arial"/>
                <a:sym typeface="Arial"/>
              </a:rPr>
              <a:t>“strategic misrepresentation”, “the planned, systematic, deliberate misstatement of costs and benefits to get projects approved”.</a:t>
            </a:r>
            <a:endParaRPr lang="en-GB" i="1">
              <a:solidFill>
                <a:schemeClr val="bg1"/>
              </a:solidFill>
            </a:endParaRPr>
          </a:p>
        </p:txBody>
      </p:sp>
      <p:sp>
        <p:nvSpPr>
          <p:cNvPr id="9" name="Speech Bubble: Rectangle with Corners Rounded 8">
            <a:extLst>
              <a:ext uri="{FF2B5EF4-FFF2-40B4-BE49-F238E27FC236}">
                <a16:creationId xmlns:a16="http://schemas.microsoft.com/office/drawing/2014/main" id="{D901AFDB-6FEE-1CF2-7683-C07E76AAE9F2}"/>
              </a:ext>
            </a:extLst>
          </p:cNvPr>
          <p:cNvSpPr/>
          <p:nvPr/>
        </p:nvSpPr>
        <p:spPr>
          <a:xfrm>
            <a:off x="313918" y="5248261"/>
            <a:ext cx="11474428" cy="658269"/>
          </a:xfrm>
          <a:prstGeom prst="wedgeRoundRectCallout">
            <a:avLst>
              <a:gd name="adj1" fmla="val -34536"/>
              <a:gd name="adj2" fmla="val 7340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t>“It is only possible to be sure that change has worked if we can measure the delivery of benefits it is supposed to bring” </a:t>
            </a:r>
          </a:p>
        </p:txBody>
      </p:sp>
      <p:sp>
        <p:nvSpPr>
          <p:cNvPr id="10" name="TextBox 9">
            <a:extLst>
              <a:ext uri="{FF2B5EF4-FFF2-40B4-BE49-F238E27FC236}">
                <a16:creationId xmlns:a16="http://schemas.microsoft.com/office/drawing/2014/main" id="{0E6C0D63-B22A-B03C-002F-BC78F7B05507}"/>
              </a:ext>
            </a:extLst>
          </p:cNvPr>
          <p:cNvSpPr txBox="1"/>
          <p:nvPr/>
        </p:nvSpPr>
        <p:spPr>
          <a:xfrm>
            <a:off x="261377" y="1054954"/>
            <a:ext cx="11616707" cy="1200329"/>
          </a:xfrm>
          <a:prstGeom prst="rect">
            <a:avLst/>
          </a:prstGeom>
          <a:noFill/>
        </p:spPr>
        <p:txBody>
          <a:bodyPr wrap="square" lIns="91440" tIns="45720" rIns="91440" bIns="45720" rtlCol="0" anchor="t">
            <a:spAutoFit/>
          </a:bodyPr>
          <a:lstStyle/>
          <a:p>
            <a:r>
              <a:rPr lang="en-US" sz="3600"/>
              <a:t>Without effective Benefits management you </a:t>
            </a:r>
            <a:r>
              <a:rPr lang="en-US" sz="3600" b="1" u="sng"/>
              <a:t>lose</a:t>
            </a:r>
            <a:r>
              <a:rPr lang="en-US" sz="3600" b="1"/>
              <a:t> </a:t>
            </a:r>
            <a:r>
              <a:rPr lang="en-US" sz="3600"/>
              <a:t>the ability to demonstrate </a:t>
            </a:r>
            <a:r>
              <a:rPr lang="en-US" sz="3600" err="1"/>
              <a:t>RoI</a:t>
            </a:r>
            <a:r>
              <a:rPr lang="en-US" sz="3600"/>
              <a:t> and achievement of objectives</a:t>
            </a:r>
          </a:p>
        </p:txBody>
      </p:sp>
      <p:sp>
        <p:nvSpPr>
          <p:cNvPr id="2" name="Speech Bubble: Rectangle with Corners Rounded 1">
            <a:extLst>
              <a:ext uri="{FF2B5EF4-FFF2-40B4-BE49-F238E27FC236}">
                <a16:creationId xmlns:a16="http://schemas.microsoft.com/office/drawing/2014/main" id="{F1BF9010-6073-B15B-0A5E-A3F60229076B}"/>
              </a:ext>
            </a:extLst>
          </p:cNvPr>
          <p:cNvSpPr/>
          <p:nvPr/>
        </p:nvSpPr>
        <p:spPr>
          <a:xfrm>
            <a:off x="313918" y="4027581"/>
            <a:ext cx="5248325" cy="754484"/>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rPr>
              <a:t>Would you trust a business case &amp; invest in a new project if the last project showed little benefit?</a:t>
            </a:r>
          </a:p>
        </p:txBody>
      </p:sp>
      <p:sp>
        <p:nvSpPr>
          <p:cNvPr id="3" name="Speech Bubble: Rectangle with Corners Rounded 2">
            <a:extLst>
              <a:ext uri="{FF2B5EF4-FFF2-40B4-BE49-F238E27FC236}">
                <a16:creationId xmlns:a16="http://schemas.microsoft.com/office/drawing/2014/main" id="{7EAC3BD9-5574-9387-55A2-F7DB42FD5E28}"/>
              </a:ext>
            </a:extLst>
          </p:cNvPr>
          <p:cNvSpPr/>
          <p:nvPr/>
        </p:nvSpPr>
        <p:spPr>
          <a:xfrm>
            <a:off x="6096000" y="4047537"/>
            <a:ext cx="5583249" cy="754484"/>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rPr>
              <a:t>Would you fund/resource a solution ongoing if there was no demonstrated benefit?</a:t>
            </a:r>
            <a:endParaRPr lang="en-GB" sz="1800">
              <a:solidFill>
                <a:schemeClr val="tx1"/>
              </a:solidFill>
            </a:endParaRPr>
          </a:p>
        </p:txBody>
      </p:sp>
      <p:pic>
        <p:nvPicPr>
          <p:cNvPr id="6" name="Picture 5" descr="A picture containing shape&#10;&#10;Description automatically generated">
            <a:extLst>
              <a:ext uri="{FF2B5EF4-FFF2-40B4-BE49-F238E27FC236}">
                <a16:creationId xmlns:a16="http://schemas.microsoft.com/office/drawing/2014/main" id="{A19D8803-FBF4-7B62-17C7-0E38C275B7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6200384"/>
            <a:ext cx="1545867" cy="351076"/>
          </a:xfrm>
          <a:prstGeom prst="rect">
            <a:avLst/>
          </a:prstGeom>
        </p:spPr>
      </p:pic>
    </p:spTree>
    <p:extLst>
      <p:ext uri="{BB962C8B-B14F-4D97-AF65-F5344CB8AC3E}">
        <p14:creationId xmlns:p14="http://schemas.microsoft.com/office/powerpoint/2010/main" val="2736482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C4289294104D4490ADCBAAC977698D" ma:contentTypeVersion="15" ma:contentTypeDescription="Create a new document." ma:contentTypeScope="" ma:versionID="18f466e4c70c26840629e4f7fc46c286">
  <xsd:schema xmlns:xsd="http://www.w3.org/2001/XMLSchema" xmlns:xs="http://www.w3.org/2001/XMLSchema" xmlns:p="http://schemas.microsoft.com/office/2006/metadata/properties" xmlns:ns2="42f5b677-35f6-4617-8fed-9a19dc90052f" xmlns:ns3="f6aa80e5-d56c-4d46-9fae-88e3027e07ae" targetNamespace="http://schemas.microsoft.com/office/2006/metadata/properties" ma:root="true" ma:fieldsID="0294d0d8c8a1e169f46d30ff8f8cf082" ns2:_="" ns3:_="">
    <xsd:import namespace="42f5b677-35f6-4617-8fed-9a19dc90052f"/>
    <xsd:import namespace="f6aa80e5-d56c-4d46-9fae-88e3027e07ae"/>
    <xsd:element name="properties">
      <xsd:complexType>
        <xsd:sequence>
          <xsd:element name="documentManagement">
            <xsd:complexType>
              <xsd:all>
                <xsd:element ref="ns2:MigrationWizId" minOccurs="0"/>
                <xsd:element ref="ns2:MigrationWizIdPermissions" minOccurs="0"/>
                <xsd:element ref="ns2:MigrationWizIdVersion" minOccurs="0"/>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f5b677-35f6-4617-8fed-9a19dc90052f"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3b0bdb-28a8-4814-9fb9-624c17c095f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aa80e5-d56c-4d46-9fae-88e3027e07a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6313c62d-d8f2-4305-80a0-536b0219c2dc}" ma:internalName="TaxCatchAll" ma:showField="CatchAllData" ma:web="f6aa80e5-d56c-4d46-9fae-88e3027e07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2f5b677-35f6-4617-8fed-9a19dc90052f">
      <Terms xmlns="http://schemas.microsoft.com/office/infopath/2007/PartnerControls"/>
    </lcf76f155ced4ddcb4097134ff3c332f>
    <TaxCatchAll xmlns="f6aa80e5-d56c-4d46-9fae-88e3027e07ae" xsi:nil="true"/>
    <MigrationWizId xmlns="42f5b677-35f6-4617-8fed-9a19dc90052f" xsi:nil="true"/>
    <MigrationWizIdPermissions xmlns="42f5b677-35f6-4617-8fed-9a19dc90052f" xsi:nil="true"/>
    <MigrationWizIdVersion xmlns="42f5b677-35f6-4617-8fed-9a19dc90052f" xsi:nil="true"/>
  </documentManagement>
</p:properties>
</file>

<file path=customXml/itemProps1.xml><?xml version="1.0" encoding="utf-8"?>
<ds:datastoreItem xmlns:ds="http://schemas.openxmlformats.org/officeDocument/2006/customXml" ds:itemID="{0E12FAC8-631B-41BD-906A-91284A244812}">
  <ds:schemaRefs>
    <ds:schemaRef ds:uri="42f5b677-35f6-4617-8fed-9a19dc90052f"/>
    <ds:schemaRef ds:uri="f6aa80e5-d56c-4d46-9fae-88e3027e07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3.xml><?xml version="1.0" encoding="utf-8"?>
<ds:datastoreItem xmlns:ds="http://schemas.openxmlformats.org/officeDocument/2006/customXml" ds:itemID="{F7B5F6FB-0ACA-44C0-BA0A-9453667C30BB}">
  <ds:schemaRefs>
    <ds:schemaRef ds:uri="42f5b677-35f6-4617-8fed-9a19dc90052f"/>
    <ds:schemaRef ds:uri="f6aa80e5-d56c-4d46-9fae-88e3027e07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530</TotalTime>
  <Words>6161</Words>
  <Application>Microsoft Macintosh PowerPoint</Application>
  <PresentationFormat>Widescreen</PresentationFormat>
  <Paragraphs>513</Paragraphs>
  <Slides>51</Slides>
  <Notes>51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Calibri Light</vt:lpstr>
      <vt:lpstr>Helvetica Neue</vt:lpstr>
      <vt:lpstr>Roboto</vt:lpstr>
      <vt:lpstr>Segoe UI</vt:lpstr>
      <vt:lpstr>Symbol</vt:lpstr>
      <vt:lpstr>Trebuchet MS</vt:lpstr>
      <vt:lpstr>Office Theme</vt:lpstr>
      <vt:lpstr>Benefits – Regional and National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Chris Goggs</cp:lastModifiedBy>
  <cp:revision>9</cp:revision>
  <cp:lastPrinted>2023-03-15T16:34:38Z</cp:lastPrinted>
  <dcterms:created xsi:type="dcterms:W3CDTF">2022-04-12T19:39:15Z</dcterms:created>
  <dcterms:modified xsi:type="dcterms:W3CDTF">2023-04-27T08:33:13Z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0x010100F0C4289294104D4490ADCBAAC977698D</vt:lpwstr>
  </property>
  <property fmtid="{D5CDD505-2E9C-101B-9397-08002B2CF9AE}" pid="3" name="MediaServiceImageTags">
    <vt:lpwstr/>
  </property>
</Properties>
</file>