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7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C9F"/>
    <a:srgbClr val="782283"/>
    <a:srgbClr val="E6F5FC"/>
    <a:srgbClr val="3C063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36BDC-7AA3-4A53-8A80-5FDAE5751CCC}" v="45" dt="2023-03-23T14:02:41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9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1CFFF-12AF-44D6-82E3-FEE925A13DFB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0D11-D625-44DE-9929-A6F899F38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2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3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0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ula.bennett@nhs.net" TargetMode="External"/><Relationship Id="rId5" Type="http://schemas.openxmlformats.org/officeDocument/2006/relationships/hyperlink" Target="mailto:jae.richardson@alderhey.nhs.uk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package" Target="../embeddings/Microsoft_Word_Document.doc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14802" y="238503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522" y="2232399"/>
            <a:ext cx="10211503" cy="208615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actions for…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Benefits – Regional and National View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20/3/23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93F276-E5CD-6644-9594-B9573657C25B}"/>
              </a:ext>
            </a:extLst>
          </p:cNvPr>
          <p:cNvSpPr txBox="1">
            <a:spLocks/>
          </p:cNvSpPr>
          <p:nvPr/>
        </p:nvSpPr>
        <p:spPr>
          <a:xfrm>
            <a:off x="1066799" y="1284134"/>
            <a:ext cx="11954910" cy="73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21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March 2023, The Queens Hotel, Leeds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18"/>
          <a:stretch/>
        </p:blipFill>
        <p:spPr>
          <a:xfrm>
            <a:off x="8294807" y="614081"/>
            <a:ext cx="3911995" cy="65058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59" y="444227"/>
            <a:ext cx="4360475" cy="990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1FE5DB-81B1-F1DB-56BC-75CC58F35F14}"/>
              </a:ext>
            </a:extLst>
          </p:cNvPr>
          <p:cNvSpPr txBox="1"/>
          <p:nvPr/>
        </p:nvSpPr>
        <p:spPr>
          <a:xfrm>
            <a:off x="95251" y="4448678"/>
            <a:ext cx="12111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Leads:</a:t>
            </a:r>
          </a:p>
          <a:p>
            <a:pPr rtl="0" fontAlgn="base"/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Jackie Bell, Benefits &amp; Evaluation Lead - Shared Care Records Programme, NHSE  </a:t>
            </a:r>
            <a:r>
              <a:rPr lang="en-GB" sz="2000" u="sng" dirty="0">
                <a:solidFill>
                  <a:schemeClr val="bg1"/>
                </a:solidFill>
                <a:latin typeface="Arial"/>
                <a:cs typeface="Arial"/>
              </a:rPr>
              <a:t>jackie.bell8@nhs.net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Gareth Curt, Benefits Analyst - Shared Care Records Programme, NHSE  </a:t>
            </a:r>
            <a:r>
              <a:rPr lang="en-GB" sz="2000" u="sng" dirty="0">
                <a:solidFill>
                  <a:schemeClr val="bg1"/>
                </a:solidFill>
                <a:latin typeface="Arial"/>
                <a:cs typeface="Arial"/>
              </a:rPr>
              <a:t>gareth.curt@nhs.net</a:t>
            </a:r>
          </a:p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Jae Richardson, Business and Benefits Analyst – Share2Care, Cheshire and Merseyside ICS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jae.richardson@alderhey.nhs.uk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Paula Bennett, 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Chief Nurse/CNIO – Health Innovation Manchester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paula.bennett@nhs.net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-2444289" y="-346633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285749" y="916586"/>
            <a:ext cx="5549037" cy="5122704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erson giving a presentation&#10;&#10;Description automatically generated with low confidence">
            <a:extLst>
              <a:ext uri="{FF2B5EF4-FFF2-40B4-BE49-F238E27FC236}">
                <a16:creationId xmlns:a16="http://schemas.microsoft.com/office/drawing/2014/main" id="{ECBECB9E-8BAB-5A99-7DD1-2364AAB12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547" y="0"/>
            <a:ext cx="4263955" cy="3197966"/>
          </a:xfrm>
          <a:prstGeom prst="rect">
            <a:avLst/>
          </a:prstGeom>
        </p:spPr>
      </p:pic>
      <p:pic>
        <p:nvPicPr>
          <p:cNvPr id="23" name="Picture 22" descr="A group of people in a conference room&#10;&#10;Description automatically generated with medium confidence">
            <a:extLst>
              <a:ext uri="{FF2B5EF4-FFF2-40B4-BE49-F238E27FC236}">
                <a16:creationId xmlns:a16="http://schemas.microsoft.com/office/drawing/2014/main" id="{1A1297F8-B439-FCE0-EB10-E4DD89015D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125" b="16396"/>
          <a:stretch/>
        </p:blipFill>
        <p:spPr>
          <a:xfrm>
            <a:off x="6777547" y="3283265"/>
            <a:ext cx="4263955" cy="35237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9E342F2-2CB6-02F2-0763-DBD6BEF99962}"/>
              </a:ext>
            </a:extLst>
          </p:cNvPr>
          <p:cNvSpPr txBox="1"/>
          <p:nvPr/>
        </p:nvSpPr>
        <p:spPr>
          <a:xfrm>
            <a:off x="349065" y="986231"/>
            <a:ext cx="55490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/>
            <a:r>
              <a:rPr lang="en-US" dirty="0">
                <a:solidFill>
                  <a:schemeClr val="bg1"/>
                </a:solidFill>
              </a:rPr>
              <a:t>     The Benefits workshop aimed to</a:t>
            </a:r>
          </a:p>
          <a:p>
            <a:pPr marL="285750" indent="-285750" defTabSz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 an overview of Benefits realisation management</a:t>
            </a:r>
          </a:p>
          <a:p>
            <a:pPr marL="285750" indent="-285750" defTabSz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generate actions to address two of the main challenges for ICS Benefits Leads:</a:t>
            </a:r>
          </a:p>
          <a:p>
            <a:pPr marL="742950" lvl="1" indent="-285750" defTabSz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Stakeholder engagement and identifying and valuing benefits after go live.</a:t>
            </a:r>
          </a:p>
          <a:p>
            <a:pPr defTabSz="0"/>
            <a:r>
              <a:rPr lang="en-US" dirty="0">
                <a:solidFill>
                  <a:schemeClr val="bg1"/>
                </a:solidFill>
              </a:rPr>
              <a:t>Realizing potential of an existing </a:t>
            </a:r>
            <a:r>
              <a:rPr lang="en-US" dirty="0" err="1">
                <a:solidFill>
                  <a:schemeClr val="bg1"/>
                </a:solidFill>
              </a:rPr>
              <a:t>ShCR</a:t>
            </a:r>
            <a:r>
              <a:rPr lang="en-US" dirty="0">
                <a:solidFill>
                  <a:schemeClr val="bg1"/>
                </a:solidFill>
              </a:rPr>
              <a:t> was discussed and mechanisms to increase utilization.</a:t>
            </a:r>
          </a:p>
          <a:p>
            <a:pPr defTabSz="0"/>
            <a:r>
              <a:rPr lang="en-US" dirty="0" err="1">
                <a:solidFill>
                  <a:schemeClr val="bg1"/>
                </a:solidFill>
              </a:rPr>
              <a:t>EPaCCS</a:t>
            </a:r>
            <a:r>
              <a:rPr lang="en-US" dirty="0">
                <a:solidFill>
                  <a:schemeClr val="bg1"/>
                </a:solidFill>
              </a:rPr>
              <a:t> benefits were illustrated, and videos of user stories brought this to life.</a:t>
            </a:r>
          </a:p>
          <a:p>
            <a:pPr defTabSz="0"/>
            <a:r>
              <a:rPr lang="en-US" dirty="0">
                <a:solidFill>
                  <a:schemeClr val="bg1"/>
                </a:solidFill>
              </a:rPr>
              <a:t>The specific challenge that working groups discussed was</a:t>
            </a:r>
          </a:p>
          <a:p>
            <a:pPr defTabSz="0"/>
            <a:r>
              <a:rPr lang="en-GB" dirty="0">
                <a:solidFill>
                  <a:schemeClr val="bg1"/>
                </a:solidFill>
              </a:rPr>
              <a:t>“</a:t>
            </a:r>
            <a:r>
              <a:rPr lang="en-GB" i="1" dirty="0">
                <a:solidFill>
                  <a:schemeClr val="bg1"/>
                </a:solidFill>
              </a:rPr>
              <a:t>As Digital Leaders how do we make sure that Benefits work is close to the Executives heart (high on their agenda)?”</a:t>
            </a:r>
          </a:p>
          <a:p>
            <a:pPr defTabSz="0"/>
            <a:r>
              <a:rPr lang="en-GB" dirty="0">
                <a:solidFill>
                  <a:schemeClr val="bg1"/>
                </a:solidFill>
              </a:rPr>
              <a:t>Each delegate was also asked to log one key action that they would take back to their workplace.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49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274197" y="-383703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142875" y="857765"/>
            <a:ext cx="4163311" cy="505726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bg1"/>
                </a:solidFill>
              </a:rPr>
              <a:t>Please list the top 3 goals to take forward from your workshop</a:t>
            </a:r>
          </a:p>
          <a:p>
            <a:pPr marL="266700" indent="-2667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Engage senior staff &amp; support your Benefits Lead</a:t>
            </a:r>
          </a:p>
          <a:p>
            <a:pPr marL="266700" indent="-2667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Identify benefits early, at the concept stage </a:t>
            </a:r>
          </a:p>
          <a:p>
            <a:pPr marL="266700" indent="-2667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Communicate benefits to encourage use of your Shared Care Record and increase your benefits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ED31AB-4B0A-6643-010B-391DE774D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499742"/>
              </p:ext>
            </p:extLst>
          </p:nvPr>
        </p:nvGraphicFramePr>
        <p:xfrm>
          <a:off x="4352531" y="-1"/>
          <a:ext cx="2493132" cy="345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0693358" imgH="15138330" progId="Acrobat.Document.DC">
                  <p:embed/>
                </p:oleObj>
              </mc:Choice>
              <mc:Fallback>
                <p:oleObj name="Acrobat Document" r:id="rId5" imgW="10693358" imgH="1513833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8ED31AB-4B0A-6643-010B-391DE774D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2531" y="-1"/>
                        <a:ext cx="2493132" cy="3450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F8E4E5-0577-E4B0-A2DE-6984EC18E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496516"/>
              </p:ext>
            </p:extLst>
          </p:nvPr>
        </p:nvGraphicFramePr>
        <p:xfrm>
          <a:off x="6861477" y="3054064"/>
          <a:ext cx="5330523" cy="380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4952826" imgH="3428808" progId="Acrobat.Document.DC">
                  <p:embed/>
                </p:oleObj>
              </mc:Choice>
              <mc:Fallback>
                <p:oleObj name="Acrobat Document" r:id="rId7" imgW="4952826" imgH="3428808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F8E4E5-0577-E4B0-A2DE-6984EC18E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1477" y="3054064"/>
                        <a:ext cx="5330523" cy="3803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C74233E-C054-69D8-7BED-6B9D912C3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286460"/>
              </p:ext>
            </p:extLst>
          </p:nvPr>
        </p:nvGraphicFramePr>
        <p:xfrm>
          <a:off x="6853570" y="0"/>
          <a:ext cx="5330524" cy="312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6095815" imgH="3428808" progId="Acrobat.Document.DC">
                  <p:embed/>
                </p:oleObj>
              </mc:Choice>
              <mc:Fallback>
                <p:oleObj name="Acrobat Document" r:id="rId9" imgW="6095815" imgH="3428808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C74233E-C054-69D8-7BED-6B9D912C3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3570" y="0"/>
                        <a:ext cx="5330524" cy="3124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DBDCC4B-90B6-3EE5-33E1-DA2CB4D3D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82306"/>
              </p:ext>
            </p:extLst>
          </p:nvPr>
        </p:nvGraphicFramePr>
        <p:xfrm>
          <a:off x="4352531" y="3428999"/>
          <a:ext cx="2501039" cy="349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6675511" imgH="9623777" progId="Word.Document.12">
                  <p:embed/>
                </p:oleObj>
              </mc:Choice>
              <mc:Fallback>
                <p:oleObj name="Document" r:id="rId11" imgW="6675511" imgH="9623777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DBDCC4B-90B6-3EE5-33E1-DA2CB4D3D4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2531" y="3428999"/>
                        <a:ext cx="2501039" cy="349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238099" y="217764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Outcomes &amp; Actions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FA5EEF6-A63A-A3A8-F566-1E4A98A09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40030"/>
              </p:ext>
            </p:extLst>
          </p:nvPr>
        </p:nvGraphicFramePr>
        <p:xfrm>
          <a:off x="358346" y="1101241"/>
          <a:ext cx="11537093" cy="5217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66154">
                  <a:extLst>
                    <a:ext uri="{9D8B030D-6E8A-4147-A177-3AD203B41FA5}">
                      <a16:colId xmlns:a16="http://schemas.microsoft.com/office/drawing/2014/main" val="3260212020"/>
                    </a:ext>
                  </a:extLst>
                </a:gridCol>
                <a:gridCol w="4667166">
                  <a:extLst>
                    <a:ext uri="{9D8B030D-6E8A-4147-A177-3AD203B41FA5}">
                      <a16:colId xmlns:a16="http://schemas.microsoft.com/office/drawing/2014/main" val="2475817082"/>
                    </a:ext>
                  </a:extLst>
                </a:gridCol>
                <a:gridCol w="1703773">
                  <a:extLst>
                    <a:ext uri="{9D8B030D-6E8A-4147-A177-3AD203B41FA5}">
                      <a16:colId xmlns:a16="http://schemas.microsoft.com/office/drawing/2014/main" val="1333398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Action/Outcome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involved?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in Date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9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Generate Senior level “buy in” to support Benefits leads in their engagement of stakeholders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Attendees &amp; Benefits Leads</a:t>
                      </a:r>
                    </a:p>
                    <a:p>
                      <a:r>
                        <a:rPr lang="en-US" dirty="0"/>
                        <a:t>Check for improvement with Benefits Leads at monthly networking meeting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12/4/23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0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Ensure our benefits work is re energised and re invigorated as we move on with our programme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Attendees &amp; Benefits Leads</a:t>
                      </a:r>
                    </a:p>
                    <a:p>
                      <a:r>
                        <a:rPr lang="en-US" dirty="0"/>
                        <a:t>Check progress with Benefits Leads at monthly networking meeting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12/4/23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7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Prioritise one high value benefit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Attendees &amp; Benefits Leads</a:t>
                      </a:r>
                    </a:p>
                    <a:p>
                      <a:r>
                        <a:rPr lang="en-US" dirty="0"/>
                        <a:t>Check progress with Benefits Leads at monthly networking meeting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12/4/23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7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Include benefits at the conceptual stage of the project and engage with senior stakeholders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Attendees &amp; Benefits Leads</a:t>
                      </a:r>
                    </a:p>
                    <a:p>
                      <a:r>
                        <a:rPr lang="en-US" dirty="0"/>
                        <a:t>Check progress with Benefits Leads at monthly networking meeting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12/4/23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1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Learn from other sites and go onto the NHS Future site to learn more about regional/local benefits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Attendees &amp; Benefits Leads</a:t>
                      </a:r>
                    </a:p>
                    <a:p>
                      <a:r>
                        <a:rPr lang="en-US" dirty="0"/>
                        <a:t>Check progress with Benefits Leads at monthly networking meeting &amp; check </a:t>
                      </a:r>
                      <a:r>
                        <a:rPr lang="en-US" dirty="0" err="1"/>
                        <a:t>LfL</a:t>
                      </a:r>
                      <a:r>
                        <a:rPr lang="en-US" dirty="0"/>
                        <a:t> for increased use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12/4/23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54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4289294104D4490ADCBAAC977698D" ma:contentTypeVersion="15" ma:contentTypeDescription="Create a new document." ma:contentTypeScope="" ma:versionID="18f466e4c70c26840629e4f7fc46c286">
  <xsd:schema xmlns:xsd="http://www.w3.org/2001/XMLSchema" xmlns:xs="http://www.w3.org/2001/XMLSchema" xmlns:p="http://schemas.microsoft.com/office/2006/metadata/properties" xmlns:ns2="42f5b677-35f6-4617-8fed-9a19dc90052f" xmlns:ns3="f6aa80e5-d56c-4d46-9fae-88e3027e07ae" targetNamespace="http://schemas.microsoft.com/office/2006/metadata/properties" ma:root="true" ma:fieldsID="0294d0d8c8a1e169f46d30ff8f8cf082" ns2:_="" ns3:_="">
    <xsd:import namespace="42f5b677-35f6-4617-8fed-9a19dc90052f"/>
    <xsd:import namespace="f6aa80e5-d56c-4d46-9fae-88e3027e07a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5b677-35f6-4617-8fed-9a19dc90052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a80e5-d56c-4d46-9fae-88e3027e0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313c62d-d8f2-4305-80a0-536b0219c2dc}" ma:internalName="TaxCatchAll" ma:showField="CatchAllData" ma:web="f6aa80e5-d56c-4d46-9fae-88e3027e07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f5b677-35f6-4617-8fed-9a19dc90052f">
      <Terms xmlns="http://schemas.microsoft.com/office/infopath/2007/PartnerControls"/>
    </lcf76f155ced4ddcb4097134ff3c332f>
    <TaxCatchAll xmlns="f6aa80e5-d56c-4d46-9fae-88e3027e07ae" xsi:nil="true"/>
    <MigrationWizId xmlns="42f5b677-35f6-4617-8fed-9a19dc90052f" xsi:nil="true"/>
    <MigrationWizIdPermissions xmlns="42f5b677-35f6-4617-8fed-9a19dc90052f" xsi:nil="true"/>
    <MigrationWizIdVersion xmlns="42f5b677-35f6-4617-8fed-9a19dc90052f" xsi:nil="true"/>
  </documentManagement>
</p:properties>
</file>

<file path=customXml/itemProps1.xml><?xml version="1.0" encoding="utf-8"?>
<ds:datastoreItem xmlns:ds="http://schemas.openxmlformats.org/officeDocument/2006/customXml" ds:itemID="{9FC5E944-1276-42AE-90FA-70D46BBD7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5b677-35f6-4617-8fed-9a19dc90052f"/>
    <ds:schemaRef ds:uri="f6aa80e5-d56c-4d46-9fae-88e3027e07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2006/metadata/properties"/>
    <ds:schemaRef ds:uri="http://schemas.microsoft.com/office/infopath/2007/PartnerControls"/>
    <ds:schemaRef ds:uri="26c5be63-7636-43f1-bc12-9a358815ed73"/>
    <ds:schemaRef ds:uri="00062cda-fd36-412a-9134-e5b115d9e187"/>
    <ds:schemaRef ds:uri="42f5b677-35f6-4617-8fed-9a19dc90052f"/>
    <ds:schemaRef ds:uri="f6aa80e5-d56c-4d46-9fae-88e3027e07ae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441</Words>
  <Application>Microsoft Macintosh PowerPoint</Application>
  <PresentationFormat>Widescreen</PresentationFormat>
  <Paragraphs>49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Acrobat Document</vt:lpstr>
      <vt:lpstr>Document</vt:lpstr>
      <vt:lpstr>Outcomes and actions for…  Benefits – Regional and National View 20/3/23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Louise Sinclair</cp:lastModifiedBy>
  <cp:revision>21</cp:revision>
  <dcterms:created xsi:type="dcterms:W3CDTF">2022-04-12T19:39:15Z</dcterms:created>
  <dcterms:modified xsi:type="dcterms:W3CDTF">2023-04-21T12:55:43Z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0x010100F0C4289294104D4490ADCBAAC977698D</vt:lpwstr>
  </property>
  <property fmtid="{D5CDD505-2E9C-101B-9397-08002B2CF9AE}" pid="3" name="MediaServiceImageTags">
    <vt:lpwstr/>
  </property>
</Properties>
</file>